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4" r:id="rId2"/>
    <p:sldId id="387" r:id="rId3"/>
    <p:sldId id="389" r:id="rId4"/>
    <p:sldId id="391" r:id="rId5"/>
    <p:sldId id="392" r:id="rId6"/>
    <p:sldId id="400" r:id="rId7"/>
    <p:sldId id="393" r:id="rId8"/>
    <p:sldId id="394" r:id="rId9"/>
    <p:sldId id="399" r:id="rId10"/>
    <p:sldId id="396" r:id="rId11"/>
    <p:sldId id="397" r:id="rId12"/>
    <p:sldId id="369" r:id="rId13"/>
    <p:sldId id="388" r:id="rId14"/>
    <p:sldId id="395" r:id="rId15"/>
    <p:sldId id="360" r:id="rId16"/>
    <p:sldId id="390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4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12/07/2022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0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PROGRAMACIÓN BÁSICA JAVA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ORIENTADA A OBJETOS - POO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BASES DE DATOS RELACIONALES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:a16="http://schemas.microsoft.com/office/drawing/2014/main" xmlns="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927534" y="5273142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:a16="http://schemas.microsoft.com/office/drawing/2014/main" xmlns="" id="{F6E59D80-076C-4696-A8CA-B30D77AEDCFC}"/>
              </a:ext>
            </a:extLst>
          </p:cNvPr>
          <p:cNvGrpSpPr/>
          <p:nvPr/>
        </p:nvGrpSpPr>
        <p:grpSpPr>
          <a:xfrm flipH="1">
            <a:off x="431717" y="5095128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:a16="http://schemas.microsoft.com/office/drawing/2014/main" xmlns="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:a16="http://schemas.microsoft.com/office/drawing/2014/main" xmlns="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:a16="http://schemas.microsoft.com/office/drawing/2014/main" xmlns="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:a16="http://schemas.microsoft.com/office/drawing/2014/main" xmlns="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:a16="http://schemas.microsoft.com/office/drawing/2014/main" xmlns="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xmlns="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:a16="http://schemas.microsoft.com/office/drawing/2014/main" xmlns="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:a16="http://schemas.microsoft.com/office/drawing/2014/main" xmlns="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:a16="http://schemas.microsoft.com/office/drawing/2014/main" xmlns="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xmlns="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:a16="http://schemas.microsoft.com/office/drawing/2014/main" xmlns="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:a16="http://schemas.microsoft.com/office/drawing/2014/main" xmlns="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:a16="http://schemas.microsoft.com/office/drawing/2014/main" xmlns="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:a16="http://schemas.microsoft.com/office/drawing/2014/main" xmlns="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:a16="http://schemas.microsoft.com/office/drawing/2014/main" xmlns="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:a16="http://schemas.microsoft.com/office/drawing/2014/main" xmlns="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:a16="http://schemas.microsoft.com/office/drawing/2014/main" xmlns="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:a16="http://schemas.microsoft.com/office/drawing/2014/main" xmlns="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:a16="http://schemas.microsoft.com/office/drawing/2014/main" xmlns="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xmlns="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:a16="http://schemas.microsoft.com/office/drawing/2014/main" xmlns="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:a16="http://schemas.microsoft.com/office/drawing/2014/main" xmlns="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:a16="http://schemas.microsoft.com/office/drawing/2014/main" xmlns="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:a16="http://schemas.microsoft.com/office/drawing/2014/main" xmlns="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:a16="http://schemas.microsoft.com/office/drawing/2014/main" xmlns="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:a16="http://schemas.microsoft.com/office/drawing/2014/main" xmlns="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:a16="http://schemas.microsoft.com/office/drawing/2014/main" xmlns="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:a16="http://schemas.microsoft.com/office/drawing/2014/main" xmlns="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3029754" y="-155932"/>
            <a:ext cx="6320308" cy="95303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MX" altLang="es-CO" sz="3200" b="1" dirty="0" smtClean="0">
                <a:solidFill>
                  <a:schemeClr val="bg1"/>
                </a:solidFill>
              </a:rPr>
              <a:t>Ejemplo del DDL  - crear tablas fuertes</a:t>
            </a:r>
            <a:endParaRPr lang="es-ES" altLang="es-CO" sz="3200" b="1" dirty="0">
              <a:solidFill>
                <a:schemeClr val="bg1"/>
              </a:solidFill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2498960" y="797104"/>
            <a:ext cx="84248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O" sz="16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CREATE TABLE  </a:t>
            </a:r>
            <a:r>
              <a:rPr lang="es-MX" altLang="es-CO" sz="1600" dirty="0" err="1" smtClean="0">
                <a:latin typeface="Arial" panose="020B0604020202020204" pitchFamily="34" charset="0"/>
              </a:rPr>
              <a:t>nombre_tabla</a:t>
            </a:r>
            <a:r>
              <a:rPr lang="es-MX" altLang="es-CO" sz="1600" dirty="0" smtClean="0">
                <a:latin typeface="Arial" panose="020B0604020202020204" pitchFamily="34" charset="0"/>
              </a:rPr>
              <a:t> (campo tipo, campo tipo, campo tipo);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CO" sz="1600" dirty="0" smtClean="0">
                <a:latin typeface="Arial" panose="020B0604020202020204" pitchFamily="34" charset="0"/>
              </a:rPr>
              <a:t>Los tipos pueden ser:  </a:t>
            </a:r>
            <a:r>
              <a:rPr lang="es-MX" altLang="es-CO" sz="1600" b="1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varchar</a:t>
            </a:r>
            <a:r>
              <a:rPr lang="es-MX" altLang="es-CO" sz="16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(longitud), </a:t>
            </a:r>
            <a:r>
              <a:rPr lang="es-MX" altLang="es-CO" sz="1600" b="1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int</a:t>
            </a:r>
            <a:r>
              <a:rPr lang="es-MX" altLang="es-CO" sz="16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, </a:t>
            </a:r>
            <a:r>
              <a:rPr lang="es-MX" altLang="es-CO" sz="1600" b="1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float</a:t>
            </a:r>
            <a:r>
              <a:rPr lang="es-MX" altLang="es-CO" sz="16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, </a:t>
            </a:r>
            <a:r>
              <a:rPr lang="es-MX" altLang="es-CO" sz="1600" b="1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boolean</a:t>
            </a:r>
            <a:r>
              <a:rPr lang="es-MX" altLang="es-CO" sz="16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, date, time, </a:t>
            </a:r>
            <a:r>
              <a:rPr lang="es-MX" altLang="es-CO" sz="1600" b="1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datetime</a:t>
            </a:r>
            <a:r>
              <a:rPr lang="es-MX" altLang="es-CO" sz="1600" b="1" dirty="0" smtClean="0">
                <a:solidFill>
                  <a:srgbClr val="00B0F0"/>
                </a:solidFill>
                <a:latin typeface="Arial" panose="020B0604020202020204" pitchFamily="34" charset="0"/>
              </a:rPr>
              <a:t>, blob</a:t>
            </a:r>
            <a:endParaRPr lang="es-ES" altLang="es-CO" sz="1600" b="1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155583" y="1750140"/>
            <a:ext cx="835838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-- -----------------------------------------------------</a:t>
            </a:r>
          </a:p>
          <a:p>
            <a:r>
              <a:rPr lang="es-CO" dirty="0"/>
              <a:t>-- </a:t>
            </a:r>
            <a:r>
              <a:rPr lang="es-CO" dirty="0" err="1"/>
              <a:t>Table</a:t>
            </a:r>
            <a:r>
              <a:rPr lang="es-CO" dirty="0"/>
              <a:t> ciudad</a:t>
            </a:r>
          </a:p>
          <a:p>
            <a:r>
              <a:rPr lang="es-CO" dirty="0"/>
              <a:t>-- -----------------------------------------------------</a:t>
            </a:r>
          </a:p>
          <a:p>
            <a:r>
              <a:rPr lang="es-CO" dirty="0"/>
              <a:t>CREATE TABLE IF NOT EXISTS ciudad (</a:t>
            </a:r>
          </a:p>
          <a:p>
            <a:r>
              <a:rPr lang="es-CO" dirty="0"/>
              <a:t>  </a:t>
            </a:r>
            <a:r>
              <a:rPr lang="es-CO" dirty="0" err="1"/>
              <a:t>ciu_id</a:t>
            </a:r>
            <a:r>
              <a:rPr lang="es-CO" dirty="0"/>
              <a:t> INT NOT NULL AUTO_INCREMENT,</a:t>
            </a:r>
          </a:p>
          <a:p>
            <a:r>
              <a:rPr lang="es-CO" dirty="0"/>
              <a:t>  </a:t>
            </a:r>
            <a:r>
              <a:rPr lang="es-CO" dirty="0" err="1"/>
              <a:t>ciu_nombre</a:t>
            </a:r>
            <a:r>
              <a:rPr lang="es-CO" dirty="0"/>
              <a:t> VARCHAR(50) NOT NULL,</a:t>
            </a:r>
          </a:p>
          <a:p>
            <a:r>
              <a:rPr lang="es-CO" dirty="0"/>
              <a:t>  </a:t>
            </a:r>
            <a:r>
              <a:rPr lang="es-CO" b="1" dirty="0">
                <a:solidFill>
                  <a:srgbClr val="FF0000"/>
                </a:solidFill>
              </a:rPr>
              <a:t>PRIMARY KEY </a:t>
            </a:r>
            <a:r>
              <a:rPr lang="es-CO" dirty="0"/>
              <a:t>(</a:t>
            </a:r>
            <a:r>
              <a:rPr lang="es-CO" dirty="0" err="1"/>
              <a:t>ciu_id</a:t>
            </a:r>
            <a:r>
              <a:rPr lang="es-CO" dirty="0" smtClean="0"/>
              <a:t>));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-- -----------------------------------------------------</a:t>
            </a:r>
          </a:p>
          <a:p>
            <a:r>
              <a:rPr lang="es-CO" dirty="0"/>
              <a:t>-- </a:t>
            </a:r>
            <a:r>
              <a:rPr lang="es-CO" dirty="0" err="1"/>
              <a:t>Table</a:t>
            </a:r>
            <a:r>
              <a:rPr lang="es-CO" dirty="0"/>
              <a:t> </a:t>
            </a:r>
            <a:r>
              <a:rPr lang="es-CO" dirty="0" err="1"/>
              <a:t>tipo_documento</a:t>
            </a:r>
            <a:endParaRPr lang="es-CO" dirty="0"/>
          </a:p>
          <a:p>
            <a:r>
              <a:rPr lang="es-CO" dirty="0"/>
              <a:t>-- -----------------------------------------------------</a:t>
            </a:r>
          </a:p>
          <a:p>
            <a:r>
              <a:rPr lang="es-CO" dirty="0"/>
              <a:t>CREATE TABLE IF NOT EXISTS </a:t>
            </a:r>
            <a:r>
              <a:rPr lang="es-CO" dirty="0" err="1"/>
              <a:t>tipo_documento</a:t>
            </a:r>
            <a:r>
              <a:rPr lang="es-CO" dirty="0"/>
              <a:t> (</a:t>
            </a:r>
          </a:p>
          <a:p>
            <a:r>
              <a:rPr lang="es-CO" dirty="0"/>
              <a:t>  </a:t>
            </a:r>
            <a:r>
              <a:rPr lang="es-CO" dirty="0" err="1"/>
              <a:t>tipdoc_id</a:t>
            </a:r>
            <a:r>
              <a:rPr lang="es-CO" dirty="0"/>
              <a:t> INT NOT NULL AUTO_INCREMENT,</a:t>
            </a:r>
          </a:p>
          <a:p>
            <a:r>
              <a:rPr lang="es-CO" dirty="0"/>
              <a:t>  </a:t>
            </a:r>
            <a:r>
              <a:rPr lang="es-CO" dirty="0" err="1"/>
              <a:t>tipdoc_nombre</a:t>
            </a:r>
            <a:r>
              <a:rPr lang="es-CO" dirty="0"/>
              <a:t> VARCHAR(45) NOT NULL,</a:t>
            </a:r>
          </a:p>
          <a:p>
            <a:r>
              <a:rPr lang="es-CO" dirty="0"/>
              <a:t>  </a:t>
            </a:r>
            <a:r>
              <a:rPr lang="es-CO" dirty="0" err="1"/>
              <a:t>tipdoc_abreviatura</a:t>
            </a:r>
            <a:r>
              <a:rPr lang="es-CO" dirty="0"/>
              <a:t> VARCHAR(5) NOT NULL,</a:t>
            </a:r>
          </a:p>
          <a:p>
            <a:r>
              <a:rPr lang="es-CO" dirty="0"/>
              <a:t>  </a:t>
            </a:r>
            <a:r>
              <a:rPr lang="es-CO" b="1" dirty="0">
                <a:solidFill>
                  <a:srgbClr val="FF0000"/>
                </a:solidFill>
              </a:rPr>
              <a:t>PRIMARY KEY </a:t>
            </a:r>
            <a:r>
              <a:rPr lang="es-CO" dirty="0"/>
              <a:t>(</a:t>
            </a:r>
            <a:r>
              <a:rPr lang="es-CO" dirty="0" err="1"/>
              <a:t>tipdoc_id</a:t>
            </a:r>
            <a:r>
              <a:rPr lang="es-CO" dirty="0" smtClean="0"/>
              <a:t>));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185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3184300" y="-104416"/>
            <a:ext cx="6320308" cy="953036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s-MX" altLang="es-CO" sz="3200" b="1" dirty="0" smtClean="0">
                <a:solidFill>
                  <a:schemeClr val="bg1"/>
                </a:solidFill>
              </a:rPr>
              <a:t>Ejemplo del DDL  - crear tablas con </a:t>
            </a:r>
            <a:r>
              <a:rPr lang="es-MX" altLang="es-CO" sz="3200" b="1" dirty="0" err="1" smtClean="0">
                <a:solidFill>
                  <a:schemeClr val="bg1"/>
                </a:solidFill>
              </a:rPr>
              <a:t>Forening</a:t>
            </a:r>
            <a:r>
              <a:rPr lang="es-MX" altLang="es-CO" sz="3200" b="1" dirty="0" smtClean="0">
                <a:solidFill>
                  <a:schemeClr val="bg1"/>
                </a:solidFill>
              </a:rPr>
              <a:t> Key, para </a:t>
            </a:r>
            <a:r>
              <a:rPr lang="es-MX" altLang="es-CO" sz="3200" b="1" dirty="0" err="1" smtClean="0">
                <a:solidFill>
                  <a:schemeClr val="bg1"/>
                </a:solidFill>
              </a:rPr>
              <a:t>realacionar</a:t>
            </a:r>
            <a:endParaRPr lang="es-ES" altLang="es-CO" sz="32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696236" y="848620"/>
            <a:ext cx="67356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-- -----------------------------------------------------</a:t>
            </a:r>
          </a:p>
          <a:p>
            <a:r>
              <a:rPr lang="es-CO" dirty="0"/>
              <a:t>-- </a:t>
            </a:r>
            <a:r>
              <a:rPr lang="es-CO" dirty="0" err="1"/>
              <a:t>Table</a:t>
            </a:r>
            <a:r>
              <a:rPr lang="es-CO" dirty="0"/>
              <a:t> </a:t>
            </a:r>
            <a:r>
              <a:rPr lang="es-CO" dirty="0" err="1"/>
              <a:t>empleado_referencia</a:t>
            </a:r>
            <a:endParaRPr lang="es-CO" dirty="0"/>
          </a:p>
          <a:p>
            <a:r>
              <a:rPr lang="es-CO" dirty="0"/>
              <a:t>-- -----------------------------------------------------</a:t>
            </a:r>
          </a:p>
          <a:p>
            <a:r>
              <a:rPr lang="es-CO" dirty="0"/>
              <a:t>CREATE TABLE IF NOT EXISTS </a:t>
            </a:r>
            <a:r>
              <a:rPr lang="es-CO" dirty="0" err="1"/>
              <a:t>empleado_referencia</a:t>
            </a:r>
            <a:r>
              <a:rPr lang="es-CO" dirty="0"/>
              <a:t> (</a:t>
            </a:r>
          </a:p>
          <a:p>
            <a:r>
              <a:rPr lang="es-CO" dirty="0"/>
              <a:t>  </a:t>
            </a:r>
            <a:r>
              <a:rPr lang="es-CO" dirty="0" err="1"/>
              <a:t>empref_empleado</a:t>
            </a:r>
            <a:r>
              <a:rPr lang="es-CO" dirty="0"/>
              <a:t> INT NOT NULL,</a:t>
            </a:r>
          </a:p>
          <a:p>
            <a:r>
              <a:rPr lang="es-CO" dirty="0"/>
              <a:t>  </a:t>
            </a:r>
            <a:r>
              <a:rPr lang="es-CO" dirty="0" err="1"/>
              <a:t>empref_referencia</a:t>
            </a:r>
            <a:r>
              <a:rPr lang="es-CO" dirty="0"/>
              <a:t> INT NOT NULL,</a:t>
            </a:r>
          </a:p>
          <a:p>
            <a:r>
              <a:rPr lang="es-CO" dirty="0"/>
              <a:t>  </a:t>
            </a:r>
            <a:r>
              <a:rPr lang="es-CO" dirty="0" err="1"/>
              <a:t>empref_tipo_referencia</a:t>
            </a:r>
            <a:r>
              <a:rPr lang="es-CO" dirty="0"/>
              <a:t> INT NOT NULL,</a:t>
            </a:r>
          </a:p>
          <a:p>
            <a:r>
              <a:rPr lang="es-CO" dirty="0"/>
              <a:t>  </a:t>
            </a:r>
            <a:r>
              <a:rPr lang="es-CO" b="1" dirty="0">
                <a:solidFill>
                  <a:srgbClr val="FF0000"/>
                </a:solidFill>
              </a:rPr>
              <a:t>PRIMARY KEY </a:t>
            </a:r>
            <a:r>
              <a:rPr lang="es-CO" dirty="0"/>
              <a:t>(</a:t>
            </a:r>
            <a:r>
              <a:rPr lang="es-CO" dirty="0" err="1"/>
              <a:t>empref_empleado</a:t>
            </a:r>
            <a:r>
              <a:rPr lang="es-CO" dirty="0"/>
              <a:t>, </a:t>
            </a:r>
            <a:r>
              <a:rPr lang="es-CO" dirty="0" err="1"/>
              <a:t>empref_referencia</a:t>
            </a:r>
            <a:r>
              <a:rPr lang="es-CO" dirty="0"/>
              <a:t>),</a:t>
            </a:r>
          </a:p>
          <a:p>
            <a:r>
              <a:rPr lang="es-CO" dirty="0"/>
              <a:t>  </a:t>
            </a:r>
            <a:r>
              <a:rPr lang="es-CO" b="1" dirty="0">
                <a:solidFill>
                  <a:srgbClr val="00B0F0"/>
                </a:solidFill>
              </a:rPr>
              <a:t>CONSTRAINT </a:t>
            </a:r>
            <a:r>
              <a:rPr lang="es-CO" b="1" dirty="0" err="1">
                <a:solidFill>
                  <a:srgbClr val="00B0F0"/>
                </a:solidFill>
              </a:rPr>
              <a:t>empleado_referencia_fk_empleado</a:t>
            </a:r>
            <a:endParaRPr lang="es-CO" b="1" dirty="0">
              <a:solidFill>
                <a:srgbClr val="00B0F0"/>
              </a:solidFill>
            </a:endParaRPr>
          </a:p>
          <a:p>
            <a:r>
              <a:rPr lang="es-CO" b="1" dirty="0">
                <a:solidFill>
                  <a:srgbClr val="00B0F0"/>
                </a:solidFill>
              </a:rPr>
              <a:t>    FOREIGN KEY (</a:t>
            </a:r>
            <a:r>
              <a:rPr lang="es-CO" b="1" dirty="0" err="1">
                <a:solidFill>
                  <a:srgbClr val="00B0F0"/>
                </a:solidFill>
              </a:rPr>
              <a:t>empref_empleado</a:t>
            </a:r>
            <a:r>
              <a:rPr lang="es-CO" b="1" dirty="0">
                <a:solidFill>
                  <a:srgbClr val="00B0F0"/>
                </a:solidFill>
              </a:rPr>
              <a:t>)</a:t>
            </a:r>
          </a:p>
          <a:p>
            <a:r>
              <a:rPr lang="es-CO" b="1" dirty="0">
                <a:solidFill>
                  <a:srgbClr val="00B0F0"/>
                </a:solidFill>
              </a:rPr>
              <a:t>    REFERENCES empleado (</a:t>
            </a:r>
            <a:r>
              <a:rPr lang="es-CO" b="1" dirty="0" err="1">
                <a:solidFill>
                  <a:srgbClr val="00B0F0"/>
                </a:solidFill>
              </a:rPr>
              <a:t>emp_id</a:t>
            </a:r>
            <a:r>
              <a:rPr lang="es-CO" b="1" dirty="0" smtClean="0">
                <a:solidFill>
                  <a:srgbClr val="00B0F0"/>
                </a:solidFill>
              </a:rPr>
              <a:t>),</a:t>
            </a:r>
          </a:p>
          <a:p>
            <a:r>
              <a:rPr lang="es-CO" dirty="0" smtClean="0"/>
              <a:t>  </a:t>
            </a:r>
            <a:r>
              <a:rPr lang="es-CO" b="1" dirty="0">
                <a:solidFill>
                  <a:srgbClr val="00B050"/>
                </a:solidFill>
              </a:rPr>
              <a:t>CONSTRAINT </a:t>
            </a:r>
            <a:r>
              <a:rPr lang="es-CO" b="1" dirty="0" err="1">
                <a:solidFill>
                  <a:srgbClr val="00B050"/>
                </a:solidFill>
              </a:rPr>
              <a:t>empleado_referencia_fk_referencia</a:t>
            </a:r>
            <a:endParaRPr lang="es-CO" b="1" dirty="0">
              <a:solidFill>
                <a:srgbClr val="00B050"/>
              </a:solidFill>
            </a:endParaRPr>
          </a:p>
          <a:p>
            <a:r>
              <a:rPr lang="es-CO" b="1" dirty="0">
                <a:solidFill>
                  <a:srgbClr val="00B050"/>
                </a:solidFill>
              </a:rPr>
              <a:t>    FOREIGN KEY (</a:t>
            </a:r>
            <a:r>
              <a:rPr lang="es-CO" b="1" dirty="0" err="1">
                <a:solidFill>
                  <a:srgbClr val="00B050"/>
                </a:solidFill>
              </a:rPr>
              <a:t>empref_referencia</a:t>
            </a:r>
            <a:r>
              <a:rPr lang="es-CO" b="1" dirty="0">
                <a:solidFill>
                  <a:srgbClr val="00B050"/>
                </a:solidFill>
              </a:rPr>
              <a:t>)</a:t>
            </a:r>
          </a:p>
          <a:p>
            <a:r>
              <a:rPr lang="es-CO" b="1" dirty="0">
                <a:solidFill>
                  <a:srgbClr val="00B050"/>
                </a:solidFill>
              </a:rPr>
              <a:t>    REFERENCES referencia (</a:t>
            </a:r>
            <a:r>
              <a:rPr lang="es-CO" b="1" dirty="0" err="1">
                <a:solidFill>
                  <a:srgbClr val="00B050"/>
                </a:solidFill>
              </a:rPr>
              <a:t>ref_id</a:t>
            </a:r>
            <a:r>
              <a:rPr lang="es-CO" b="1" dirty="0">
                <a:solidFill>
                  <a:srgbClr val="00B050"/>
                </a:solidFill>
              </a:rPr>
              <a:t>)</a:t>
            </a:r>
          </a:p>
          <a:p>
            <a:r>
              <a:rPr lang="es-CO" b="1" dirty="0">
                <a:solidFill>
                  <a:srgbClr val="00B050"/>
                </a:solidFill>
              </a:rPr>
              <a:t>    ON DELETE NO ACTION</a:t>
            </a:r>
          </a:p>
          <a:p>
            <a:r>
              <a:rPr lang="es-CO" b="1" dirty="0">
                <a:solidFill>
                  <a:srgbClr val="00B050"/>
                </a:solidFill>
              </a:rPr>
              <a:t>    ON UPDATE NO ACTION,</a:t>
            </a:r>
          </a:p>
          <a:p>
            <a:r>
              <a:rPr lang="es-CO" dirty="0"/>
              <a:t>  </a:t>
            </a:r>
            <a:r>
              <a:rPr lang="es-CO" b="1" dirty="0">
                <a:solidFill>
                  <a:srgbClr val="00B0F0"/>
                </a:solidFill>
              </a:rPr>
              <a:t>CONSTRAINT </a:t>
            </a:r>
            <a:r>
              <a:rPr lang="es-CO" b="1" dirty="0" err="1">
                <a:solidFill>
                  <a:srgbClr val="00B0F0"/>
                </a:solidFill>
              </a:rPr>
              <a:t>empleado_referencia_fk_tipo_referencia</a:t>
            </a:r>
            <a:endParaRPr lang="es-CO" b="1" dirty="0">
              <a:solidFill>
                <a:srgbClr val="00B0F0"/>
              </a:solidFill>
            </a:endParaRPr>
          </a:p>
          <a:p>
            <a:r>
              <a:rPr lang="es-CO" b="1" dirty="0">
                <a:solidFill>
                  <a:srgbClr val="00B0F0"/>
                </a:solidFill>
              </a:rPr>
              <a:t>    FOREIGN KEY (</a:t>
            </a:r>
            <a:r>
              <a:rPr lang="es-CO" b="1" dirty="0" err="1">
                <a:solidFill>
                  <a:srgbClr val="00B0F0"/>
                </a:solidFill>
              </a:rPr>
              <a:t>empref_tipo_referencia</a:t>
            </a:r>
            <a:r>
              <a:rPr lang="es-CO" b="1" dirty="0">
                <a:solidFill>
                  <a:srgbClr val="00B0F0"/>
                </a:solidFill>
              </a:rPr>
              <a:t>)</a:t>
            </a:r>
          </a:p>
          <a:p>
            <a:r>
              <a:rPr lang="es-CO" b="1" dirty="0">
                <a:solidFill>
                  <a:srgbClr val="00B0F0"/>
                </a:solidFill>
              </a:rPr>
              <a:t>    REFERENCES </a:t>
            </a:r>
            <a:r>
              <a:rPr lang="es-CO" b="1" dirty="0" err="1">
                <a:solidFill>
                  <a:srgbClr val="00B0F0"/>
                </a:solidFill>
              </a:rPr>
              <a:t>tipo_referencia</a:t>
            </a:r>
            <a:r>
              <a:rPr lang="es-CO" b="1" dirty="0">
                <a:solidFill>
                  <a:srgbClr val="00B0F0"/>
                </a:solidFill>
              </a:rPr>
              <a:t> (</a:t>
            </a:r>
            <a:r>
              <a:rPr lang="es-CO" b="1" dirty="0" err="1">
                <a:solidFill>
                  <a:srgbClr val="00B0F0"/>
                </a:solidFill>
              </a:rPr>
              <a:t>tipref_id</a:t>
            </a:r>
            <a:r>
              <a:rPr lang="es-CO" b="1" dirty="0" smtClean="0">
                <a:solidFill>
                  <a:srgbClr val="00B0F0"/>
                </a:solidFill>
              </a:rPr>
              <a:t>)</a:t>
            </a:r>
            <a:r>
              <a:rPr lang="es-CO" dirty="0" smtClean="0"/>
              <a:t>);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11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869388"/>
              </p:ext>
            </p:extLst>
          </p:nvPr>
        </p:nvGraphicFramePr>
        <p:xfrm>
          <a:off x="0" y="1546019"/>
          <a:ext cx="12076090" cy="4906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76090"/>
              </a:tblGrid>
              <a:tr h="490629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Tenga en cuenta las recomendaciones 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; </a:t>
                      </a: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de acuerdo 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al</a:t>
                      </a:r>
                      <a:r>
                        <a:rPr lang="es-CO" sz="1600" baseline="0" dirty="0" smtClean="0">
                          <a:solidFill>
                            <a:schemeClr val="tx1"/>
                          </a:solidFill>
                          <a:effectLst/>
                        </a:rPr>
                        <a:t> MODELO CONCEPTUAL,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se llega al 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siguiente</a:t>
                      </a:r>
                      <a:r>
                        <a:rPr lang="es-CO" sz="1600" baseline="0" dirty="0" smtClean="0">
                          <a:solidFill>
                            <a:schemeClr val="tx1"/>
                          </a:solidFill>
                          <a:effectLst/>
                        </a:rPr>
                        <a:t> MODELO RELACIONAL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(ver gráfica)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Tener presente que: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Las ENTIDADES se llamarán TABLAS,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Los ATRIBUTOS se llamarán CAMPOS y se les debe asociar un tipo de dato adecuado a lo que almacena (Investigar)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Las RELACIONES se establecen entre LLAVES PRIMARIAS (PK) y LLAVES FORANEAS 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(FK</a:t>
                      </a: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Toda tabla debe tener su propia llave primaria PK (campo o campos cuyos valores NO se pueden repetir en la tabla)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Si una tabla tiene dependencia de otra, debe traer la PK de la tabla padre o 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principal o</a:t>
                      </a:r>
                      <a:r>
                        <a:rPr lang="es-CO" sz="1600" baseline="0" dirty="0" smtClean="0">
                          <a:solidFill>
                            <a:schemeClr val="tx1"/>
                          </a:solidFill>
                          <a:effectLst/>
                        </a:rPr>
                        <a:t> fuerte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de la que depende.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Todos los atributos de los cuales el usuario en una interfaz GUI debería seleccionar un valor de una Lista, pasan a ser una nueva tabla: en este caso 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genero </a:t>
                      </a: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s-CO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Másculion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Femenino);</a:t>
                      </a: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   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estado civil… corresponden a los </a:t>
                      </a:r>
                      <a:r>
                        <a:rPr lang="es-CO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multivaluados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 del Modelo Conceptual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Los nombres de las tablas en minúsculas, sin caracteres especiales, singular y si es nombre compuesto separar con el guion bajo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El nombre de los campos se conforman 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con un prefijo de </a:t>
                      </a: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los tres(3) primeros caracteres de la Tabla a la que pertenece y si es un nombre compuesto tres caracteres de cada nombre, separados con 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guion </a:t>
                      </a: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bajo, sin caracteres especiales. </a:t>
                      </a:r>
                      <a:r>
                        <a:rPr lang="es-CO" sz="1600" dirty="0" err="1">
                          <a:solidFill>
                            <a:schemeClr val="tx1"/>
                          </a:solidFill>
                          <a:effectLst/>
                        </a:rPr>
                        <a:t>Ejm</a:t>
                      </a: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es-CO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emp_nombre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s-CO" sz="16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CO" sz="1600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emp_genero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5340" marR="25340" marT="0" marB="0">
                    <a:noFill/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316735" y="-31981"/>
            <a:ext cx="577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RECOMENDACIONES PARA EL MODELO RELACIONAL - MER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72208"/>
              </p:ext>
            </p:extLst>
          </p:nvPr>
        </p:nvGraphicFramePr>
        <p:xfrm>
          <a:off x="180305" y="369332"/>
          <a:ext cx="11766997" cy="6190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66997"/>
              </a:tblGrid>
              <a:tr h="5987306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Si </a:t>
                      </a: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el campo debe ser obligado, para obligar al usuario a ingresarlo en la interfaz, tildar NN de </a:t>
                      </a:r>
                      <a:r>
                        <a:rPr lang="es-CO" sz="1600" dirty="0" err="1">
                          <a:solidFill>
                            <a:schemeClr val="tx1"/>
                          </a:solidFill>
                          <a:effectLst/>
                        </a:rPr>
                        <a:t>Not</a:t>
                      </a: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CO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Null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, corresponden</a:t>
                      </a:r>
                      <a:r>
                        <a:rPr lang="es-CO" sz="1600" baseline="0" dirty="0" smtClean="0">
                          <a:solidFill>
                            <a:schemeClr val="tx1"/>
                          </a:solidFill>
                          <a:effectLst/>
                        </a:rPr>
                        <a:t> a los NO  punteados en el Modelo conceptual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Si el S.G.B.D. va ser el encargado de asignarle automáticamente el valor a la PK, se debe adicionar que es INT AI (Entero Auto-Incrementable), y no será necesario ingresarlo por la interfaz del usuario.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Nótese que, al pasar el mouse por la Relación, se deben iluminar la relación entre la PK y la FK, de forma lógica.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Las PK tienen la llave dorada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Las FK toma color fucsia. Los nombres de las FK, deben llevar el prefijo de la tabla donde se encuentra y el nombre de la PK que la relaciona.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Para crear la relación en el WORKBENCH se realiza en la sección de FOREING KEYS el nombre es el de las tablas a relacionar y en el intermedio las siglas FK, por ejemplo   </a:t>
                      </a:r>
                      <a:r>
                        <a:rPr lang="es-CO" sz="1600" smtClean="0">
                          <a:solidFill>
                            <a:schemeClr val="tx1"/>
                          </a:solidFill>
                          <a:effectLst/>
                        </a:rPr>
                        <a:t>referencia_FK_ciudad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Verificar que la </a:t>
                      </a:r>
                      <a:r>
                        <a:rPr lang="es-CO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cardinalidad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 sea </a:t>
                      </a: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la correcta, las paticas de gallina significan MUCHOS y el otro extremo UNO; todas las relaciones deben tomar la </a:t>
                      </a:r>
                      <a:r>
                        <a:rPr lang="es-CO" sz="1600" dirty="0" err="1" smtClean="0">
                          <a:solidFill>
                            <a:schemeClr val="tx1"/>
                          </a:solidFill>
                          <a:effectLst/>
                        </a:rPr>
                        <a:t>cardinalidad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 de </a:t>
                      </a: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UNO a MUCHOS.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Si en el M.E.R. existen Entidades relacionadas con la </a:t>
                      </a:r>
                      <a:r>
                        <a:rPr lang="es-CO" sz="1600" dirty="0" err="1">
                          <a:solidFill>
                            <a:schemeClr val="tx1"/>
                          </a:solidFill>
                          <a:effectLst/>
                        </a:rPr>
                        <a:t>cardinalidad</a:t>
                      </a: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 es de MUCHOS A MUCHOS implicar que se debe crear una nueva tabla intermedia con el nombre de las dos 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tablas y </a:t>
                      </a: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los campos son las PK de cada tabla, por ejemplo, es el caso de 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empleado y referencia, </a:t>
                      </a: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lleva a una tercera llamada </a:t>
                      </a:r>
                      <a:r>
                        <a:rPr lang="es-CO" sz="1600" dirty="0" smtClean="0">
                          <a:solidFill>
                            <a:schemeClr val="tx1"/>
                          </a:solidFill>
                          <a:effectLst/>
                        </a:rPr>
                        <a:t>EMPLEADO_REFERENCIA.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No debe quedar tablas aisladas, de lo contrario sobraría.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s-CO" sz="1600" dirty="0">
                          <a:solidFill>
                            <a:schemeClr val="tx1"/>
                          </a:solidFill>
                          <a:effectLst/>
                        </a:rPr>
                        <a:t>Lo más importante todas las tablas del diseño deben quedar en Tercera Forma Normal (3FN)</a:t>
                      </a:r>
                      <a:r>
                        <a:rPr lang="es-ES" sz="1600" dirty="0">
                          <a:solidFill>
                            <a:schemeClr val="tx1"/>
                          </a:solidFill>
                          <a:effectLst/>
                        </a:rPr>
                        <a:t> ); es decir todo atributo NO llave debe depender de la llave completa; de lo contrario se debe crear una nueva 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/>
                        </a:rPr>
                        <a:t>tabla,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  <a:effectLst/>
                        </a:rPr>
                        <a:t> la primera forma normal es la atomicidad de los datos</a:t>
                      </a:r>
                      <a:endParaRPr lang="es-CO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340" marR="2534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316735" y="-31981"/>
            <a:ext cx="577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chemeClr val="bg1"/>
                </a:solidFill>
              </a:rPr>
              <a:t>RECOMENDACIONES PARA EL MODELO RELACIONAL - MER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PASO DEL MODELO CONCEPTUAL AL MODELO RELACIONAL - MER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2567936" y="780727"/>
            <a:ext cx="812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 recomienda leer primero todas las recomendaciones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556" y="1150059"/>
            <a:ext cx="9922305" cy="558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32" y="1409494"/>
            <a:ext cx="9800823" cy="544850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136431" y="-61024"/>
            <a:ext cx="5644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</a:rPr>
              <a:t>PASO DEL MODELO RELACIONAL 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</a:rPr>
              <a:t>A  CREACIÓN DE BASE DE DATOS MYSQL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</a:rPr>
              <a:t>DDL LENGUAJE DE DEFINICIÓN DE DATOS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660302" y="763163"/>
            <a:ext cx="77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Se crea la Base de Datos  </a:t>
            </a:r>
            <a:r>
              <a:rPr lang="es-CO" dirty="0" err="1" smtClean="0"/>
              <a:t>referencias_bd</a:t>
            </a:r>
            <a:endParaRPr lang="es-CO" dirty="0" smtClean="0"/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Se crean las Tablas dentro de la Base de datos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440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 rot="20603683">
            <a:off x="3349961" y="2967335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8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Representación del Modelo Conceptual del problema planteado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76" y="1692443"/>
            <a:ext cx="10107389" cy="434904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69205" y="5657671"/>
            <a:ext cx="27350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 smtClean="0">
                <a:solidFill>
                  <a:srgbClr val="FF0000"/>
                </a:solidFill>
              </a:rPr>
              <a:t>CARDINALIDAD: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Uno a Muchos ( 1….*)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Uno a Uno        (1 ….1)</a:t>
            </a:r>
          </a:p>
          <a:p>
            <a:r>
              <a:rPr lang="es-CO" b="1" dirty="0" smtClean="0">
                <a:solidFill>
                  <a:srgbClr val="FF0000"/>
                </a:solidFill>
              </a:rPr>
              <a:t>Muchos a Muchos ( * …. *)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619741" y="6186376"/>
            <a:ext cx="352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70C0"/>
                </a:solidFill>
              </a:rPr>
              <a:t>Leer en ambos sentidos y tomar de cada extremo el mayor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567936" y="780727"/>
            <a:ext cx="8121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 recomienda en una hoja Excel, leer el problema y describir uno a uno: ENTIDADES, ATRIBUTOS, DEPENDENCIAS; posteriormente con </a:t>
            </a:r>
            <a:r>
              <a:rPr lang="es-CO" b="1" dirty="0" smtClean="0">
                <a:solidFill>
                  <a:srgbClr val="00B050"/>
                </a:solidFill>
              </a:rPr>
              <a:t>yed Graph </a:t>
            </a:r>
            <a:r>
              <a:rPr lang="es-CO" dirty="0" smtClean="0"/>
              <a:t>Editor crear el Modelo respectivo. Completar con los atributos faltantes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119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PASO DEL MODELO CONCEPTUAL AL MODELO RELACIONAL - MER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2567936" y="731530"/>
            <a:ext cx="812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Leer primero </a:t>
            </a:r>
            <a:r>
              <a:rPr lang="es-CO" dirty="0" smtClean="0"/>
              <a:t>todas las recomendaciones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1060539"/>
            <a:ext cx="9906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3379609" y="135182"/>
            <a:ext cx="6610774" cy="40367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altLang="es-CO" sz="2800" b="1" dirty="0" smtClean="0">
                <a:solidFill>
                  <a:schemeClr val="bg1"/>
                </a:solidFill>
              </a:rPr>
              <a:t>Definición de Manejador de bases de datos</a:t>
            </a:r>
            <a:r>
              <a:rPr lang="es-ES" altLang="es-CO" dirty="0" smtClean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472564" y="836724"/>
            <a:ext cx="971943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O" sz="1600" dirty="0">
                <a:latin typeface="Arial" panose="020B0604020202020204" pitchFamily="34" charset="0"/>
              </a:rPr>
              <a:t>Un </a:t>
            </a:r>
            <a:r>
              <a:rPr lang="es-ES" altLang="es-CO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manejador de base de datos</a:t>
            </a:r>
            <a:r>
              <a:rPr lang="es-ES" altLang="es-CO" sz="1600" dirty="0">
                <a:latin typeface="Arial" panose="020B0604020202020204" pitchFamily="34" charset="0"/>
              </a:rPr>
              <a:t>, conocido con las siglas </a:t>
            </a:r>
            <a:r>
              <a:rPr lang="es-ES" altLang="es-CO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SGBD</a:t>
            </a:r>
            <a:r>
              <a:rPr lang="es-ES" altLang="es-CO" sz="1600" dirty="0">
                <a:latin typeface="Arial" panose="020B0604020202020204" pitchFamily="34" charset="0"/>
              </a:rPr>
              <a:t> – Sistema Gestor de Base de Datos  o  en ingles </a:t>
            </a:r>
            <a:r>
              <a:rPr lang="es-ES" altLang="es-CO" sz="1600" b="1" dirty="0">
                <a:latin typeface="Arial" panose="020B0604020202020204" pitchFamily="34" charset="0"/>
              </a:rPr>
              <a:t>DBMS</a:t>
            </a:r>
            <a:r>
              <a:rPr lang="es-ES" altLang="es-CO" sz="1600" dirty="0">
                <a:latin typeface="Arial" panose="020B0604020202020204" pitchFamily="34" charset="0"/>
              </a:rPr>
              <a:t> – </a:t>
            </a:r>
            <a:r>
              <a:rPr lang="es-ES" altLang="es-CO" sz="1600" dirty="0" err="1">
                <a:latin typeface="Arial" panose="020B0604020202020204" pitchFamily="34" charset="0"/>
              </a:rPr>
              <a:t>Database</a:t>
            </a:r>
            <a:r>
              <a:rPr lang="es-ES" altLang="es-CO" sz="1600" dirty="0">
                <a:latin typeface="Arial" panose="020B0604020202020204" pitchFamily="34" charset="0"/>
              </a:rPr>
              <a:t> Manager </a:t>
            </a:r>
            <a:r>
              <a:rPr lang="es-ES" altLang="es-CO" sz="1600" dirty="0" err="1">
                <a:latin typeface="Arial" panose="020B0604020202020204" pitchFamily="34" charset="0"/>
              </a:rPr>
              <a:t>System</a:t>
            </a:r>
            <a:r>
              <a:rPr lang="es-ES" altLang="es-CO" sz="1600" dirty="0">
                <a:latin typeface="Arial" panose="020B0604020202020204" pitchFamily="34" charset="0"/>
              </a:rPr>
              <a:t>, </a:t>
            </a:r>
            <a:r>
              <a:rPr lang="es-ES" altLang="es-CO" sz="1600" b="1" i="1" dirty="0">
                <a:latin typeface="Arial" panose="020B0604020202020204" pitchFamily="34" charset="0"/>
              </a:rPr>
              <a:t>es un </a:t>
            </a:r>
            <a:r>
              <a:rPr lang="es-ES" altLang="es-CO" sz="1600" b="1" i="1" dirty="0">
                <a:solidFill>
                  <a:schemeClr val="accent2"/>
                </a:solidFill>
                <a:latin typeface="Arial" panose="020B0604020202020204" pitchFamily="34" charset="0"/>
              </a:rPr>
              <a:t>software</a:t>
            </a:r>
            <a:r>
              <a:rPr lang="es-ES" altLang="es-CO" sz="1600" b="1" i="1" dirty="0">
                <a:latin typeface="Arial" panose="020B0604020202020204" pitchFamily="34" charset="0"/>
              </a:rPr>
              <a:t> que actúa como </a:t>
            </a:r>
            <a:r>
              <a:rPr lang="es-ES" altLang="es-CO" sz="1600" b="1" i="1" dirty="0">
                <a:solidFill>
                  <a:schemeClr val="accent2"/>
                </a:solidFill>
                <a:latin typeface="Arial" panose="020B0604020202020204" pitchFamily="34" charset="0"/>
              </a:rPr>
              <a:t>interfaz</a:t>
            </a:r>
            <a:r>
              <a:rPr lang="es-ES" altLang="es-CO" sz="1600" b="1" i="1" dirty="0">
                <a:latin typeface="Arial" panose="020B0604020202020204" pitchFamily="34" charset="0"/>
              </a:rPr>
              <a:t> </a:t>
            </a:r>
            <a:r>
              <a:rPr lang="es-ES" altLang="es-CO" sz="1600" b="1" i="1" dirty="0">
                <a:solidFill>
                  <a:schemeClr val="accent2"/>
                </a:solidFill>
                <a:latin typeface="Arial" panose="020B0604020202020204" pitchFamily="34" charset="0"/>
              </a:rPr>
              <a:t>entre</a:t>
            </a:r>
            <a:r>
              <a:rPr lang="es-ES" altLang="es-CO" sz="1600" b="1" i="1" dirty="0">
                <a:latin typeface="Arial" panose="020B0604020202020204" pitchFamily="34" charset="0"/>
              </a:rPr>
              <a:t> los datos almacenados en forma binaria en una </a:t>
            </a:r>
            <a:r>
              <a:rPr lang="es-ES" altLang="es-CO" sz="1600" b="1" i="1" dirty="0">
                <a:solidFill>
                  <a:schemeClr val="accent2"/>
                </a:solidFill>
                <a:latin typeface="Arial" panose="020B0604020202020204" pitchFamily="34" charset="0"/>
              </a:rPr>
              <a:t>base de datos</a:t>
            </a:r>
            <a:r>
              <a:rPr lang="es-ES" altLang="es-CO" sz="1600" b="1" i="1" dirty="0">
                <a:latin typeface="Arial" panose="020B0604020202020204" pitchFamily="34" charset="0"/>
              </a:rPr>
              <a:t> y  el </a:t>
            </a:r>
            <a:r>
              <a:rPr lang="es-ES" altLang="es-CO" sz="1600" b="1" i="1" dirty="0">
                <a:solidFill>
                  <a:schemeClr val="accent2"/>
                </a:solidFill>
                <a:latin typeface="Arial" panose="020B0604020202020204" pitchFamily="34" charset="0"/>
              </a:rPr>
              <a:t>usuario</a:t>
            </a:r>
            <a:r>
              <a:rPr lang="es-ES" altLang="es-CO" sz="1600" b="1" i="1" dirty="0">
                <a:latin typeface="Arial" panose="020B0604020202020204" pitchFamily="34" charset="0"/>
              </a:rPr>
              <a:t> que desea manejar tales datos</a:t>
            </a:r>
            <a:r>
              <a:rPr lang="es-ES" altLang="es-CO" sz="1600" b="1" i="1" dirty="0" smtClean="0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O" sz="1600" b="1" i="1" dirty="0" smtClean="0">
                <a:latin typeface="Arial" panose="020B0604020202020204" pitchFamily="34" charset="0"/>
              </a:rPr>
              <a:t>Algunos </a:t>
            </a:r>
            <a:r>
              <a:rPr lang="es-ES" altLang="es-CO" sz="1600" b="1" i="1" dirty="0" smtClean="0">
                <a:latin typeface="Arial" panose="020B0604020202020204" pitchFamily="34" charset="0"/>
              </a:rPr>
              <a:t>SGBD reconocidos </a:t>
            </a:r>
            <a:r>
              <a:rPr lang="es-ES" altLang="es-CO" sz="1600" b="1" i="1" dirty="0" smtClean="0">
                <a:latin typeface="Arial" panose="020B0604020202020204" pitchFamily="34" charset="0"/>
              </a:rPr>
              <a:t>son: </a:t>
            </a:r>
            <a:r>
              <a:rPr lang="es-ES" altLang="es-CO" sz="1600" b="1" i="1" dirty="0" err="1" smtClean="0">
                <a:latin typeface="Arial" panose="020B0604020202020204" pitchFamily="34" charset="0"/>
              </a:rPr>
              <a:t>MySQL</a:t>
            </a:r>
            <a:r>
              <a:rPr lang="es-ES" altLang="es-CO" sz="1600" b="1" i="1" dirty="0" smtClean="0">
                <a:latin typeface="Arial" panose="020B0604020202020204" pitchFamily="34" charset="0"/>
              </a:rPr>
              <a:t>, </a:t>
            </a:r>
            <a:r>
              <a:rPr lang="es-ES" altLang="es-CO" sz="1600" b="1" i="1" dirty="0" err="1" smtClean="0">
                <a:latin typeface="Arial" panose="020B0604020202020204" pitchFamily="34" charset="0"/>
              </a:rPr>
              <a:t>Postgres</a:t>
            </a:r>
            <a:r>
              <a:rPr lang="es-ES" altLang="es-CO" sz="1600" b="1" i="1" dirty="0" smtClean="0">
                <a:latin typeface="Arial" panose="020B0604020202020204" pitchFamily="34" charset="0"/>
              </a:rPr>
              <a:t>, Oracle, </a:t>
            </a:r>
            <a:r>
              <a:rPr lang="es-ES" altLang="es-CO" sz="1600" b="1" i="1" dirty="0" err="1" smtClean="0">
                <a:latin typeface="Arial" panose="020B0604020202020204" pitchFamily="34" charset="0"/>
              </a:rPr>
              <a:t>SQLServer</a:t>
            </a:r>
            <a:endParaRPr lang="es-ES" altLang="es-CO" sz="1600" b="1" i="1" dirty="0">
              <a:latin typeface="Arial" panose="020B0604020202020204" pitchFamily="34" charset="0"/>
            </a:endParaRP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009" y="2765873"/>
            <a:ext cx="6096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215" y="3836297"/>
            <a:ext cx="30575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685" y="5070923"/>
            <a:ext cx="18764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3417708" y="2765873"/>
            <a:ext cx="1657350" cy="431800"/>
          </a:xfrm>
          <a:prstGeom prst="curvedDownArrow">
            <a:avLst>
              <a:gd name="adj1" fmla="val 76765"/>
              <a:gd name="adj2" fmla="val 15352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  <p:sp>
        <p:nvSpPr>
          <p:cNvPr id="17418" name="AutoShape 10"/>
          <p:cNvSpPr>
            <a:spLocks noChangeArrowheads="1"/>
          </p:cNvSpPr>
          <p:nvPr/>
        </p:nvSpPr>
        <p:spPr bwMode="auto">
          <a:xfrm rot="2118770">
            <a:off x="7841894" y="4358528"/>
            <a:ext cx="1875015" cy="496496"/>
          </a:xfrm>
          <a:prstGeom prst="curvedDownArrow">
            <a:avLst>
              <a:gd name="adj1" fmla="val 71546"/>
              <a:gd name="adj2" fmla="val 14309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s-CO" altLang="es-CO">
              <a:latin typeface="Arial" panose="020B0604020202020204" pitchFamily="34" charset="0"/>
            </a:endParaRPr>
          </a:p>
        </p:txBody>
      </p:sp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886" y="5442791"/>
            <a:ext cx="180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292" y="4215261"/>
            <a:ext cx="180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761946" y="3270699"/>
            <a:ext cx="10810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MX" altLang="es-CO" sz="1600">
                <a:latin typeface="Arial" panose="020B0604020202020204" pitchFamily="34" charset="0"/>
              </a:rPr>
              <a:t>Usuario</a:t>
            </a:r>
            <a:endParaRPr lang="es-ES" altLang="es-CO" sz="1600">
              <a:latin typeface="Arial" panose="020B0604020202020204" pitchFamily="34" charset="0"/>
            </a:endParaRP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075058" y="2765874"/>
            <a:ext cx="2633841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MX" altLang="es-CO" sz="1600" dirty="0">
                <a:latin typeface="Arial" panose="020B0604020202020204" pitchFamily="34" charset="0"/>
              </a:rPr>
              <a:t>El usuario inicia una operación sobre los </a:t>
            </a:r>
            <a:r>
              <a:rPr lang="es-MX" altLang="es-CO" sz="1600" dirty="0" smtClean="0">
                <a:latin typeface="Arial" panose="020B0604020202020204" pitchFamily="34" charset="0"/>
              </a:rPr>
              <a:t>datos: </a:t>
            </a:r>
            <a:r>
              <a:rPr lang="es-MX" altLang="es-CO" sz="1600" b="1" dirty="0" err="1" smtClean="0">
                <a:solidFill>
                  <a:srgbClr val="00B050"/>
                </a:solidFill>
                <a:latin typeface="Arial" panose="020B0604020202020204" pitchFamily="34" charset="0"/>
              </a:rPr>
              <a:t>Insert-Update-Select</a:t>
            </a:r>
            <a:endParaRPr lang="es-ES" altLang="es-CO" sz="16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8462784" y="3508823"/>
            <a:ext cx="230505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MX" altLang="es-CO" sz="1600" dirty="0">
                <a:latin typeface="Arial" panose="020B0604020202020204" pitchFamily="34" charset="0"/>
              </a:rPr>
              <a:t>El SGBD Localiza los datos en el sistema.</a:t>
            </a:r>
            <a:endParaRPr lang="es-ES" altLang="es-CO" sz="1600" dirty="0">
              <a:latin typeface="Arial" panose="020B0604020202020204" pitchFamily="34" charset="0"/>
            </a:endParaRP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5550367" y="4806479"/>
            <a:ext cx="1944687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MX" altLang="es-CO" sz="1600">
                <a:latin typeface="Arial" panose="020B0604020202020204" pitchFamily="34" charset="0"/>
              </a:rPr>
              <a:t>El SGBD opera sobre los datos </a:t>
            </a:r>
            <a:endParaRPr lang="es-ES" altLang="es-CO" sz="1600">
              <a:latin typeface="Arial" panose="020B0604020202020204" pitchFamily="34" charset="0"/>
            </a:endParaRP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714736" y="5025278"/>
            <a:ext cx="230505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MX" altLang="es-CO" sz="1600">
                <a:latin typeface="Arial" panose="020B0604020202020204" pitchFamily="34" charset="0"/>
              </a:rPr>
              <a:t>El SGBD regresa el resultado de la operación al usuario. </a:t>
            </a:r>
            <a:endParaRPr lang="es-ES" altLang="es-CO" sz="1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78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7" grpId="0" animBg="1"/>
      <p:bldP spid="17418" grpId="0" animBg="1"/>
      <p:bldP spid="17421" grpId="0" animBg="1"/>
      <p:bldP spid="17422" grpId="0" animBg="1"/>
      <p:bldP spid="17423" grpId="0" animBg="1"/>
      <p:bldP spid="17424" grpId="0" animBg="1"/>
      <p:bldP spid="174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2831206" y="111126"/>
            <a:ext cx="8229600" cy="49053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s-MX" altLang="es-CO" b="1" dirty="0">
                <a:solidFill>
                  <a:schemeClr val="bg1"/>
                </a:solidFill>
              </a:rPr>
              <a:t>SQL. Lenguaje de base de datos</a:t>
            </a:r>
            <a:endParaRPr lang="es-ES" altLang="es-CO" b="1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76" y="4394201"/>
            <a:ext cx="9179474" cy="24638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44" y="950286"/>
            <a:ext cx="93440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2831206" y="111126"/>
            <a:ext cx="8229600" cy="49053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s-MX" altLang="es-CO" b="1" dirty="0">
                <a:solidFill>
                  <a:schemeClr val="bg1"/>
                </a:solidFill>
              </a:rPr>
              <a:t>SQL. Lenguaje de base de datos</a:t>
            </a:r>
            <a:endParaRPr lang="es-ES" altLang="es-CO" b="1" dirty="0">
              <a:solidFill>
                <a:schemeClr val="bg1"/>
              </a:solidFill>
            </a:endParaRPr>
          </a:p>
        </p:txBody>
      </p:sp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533400" y="1766686"/>
            <a:ext cx="11290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O" b="1" dirty="0">
                <a:solidFill>
                  <a:schemeClr val="accent2"/>
                </a:solidFill>
                <a:latin typeface="Arial" panose="020B0604020202020204" pitchFamily="34" charset="0"/>
              </a:rPr>
              <a:t>SQL</a:t>
            </a:r>
            <a:r>
              <a:rPr lang="es-MX" altLang="es-CO" dirty="0">
                <a:latin typeface="Arial" panose="020B0604020202020204" pitchFamily="34" charset="0"/>
              </a:rPr>
              <a:t>. Es el lenguaje estándar para el manejo de base de datos. </a:t>
            </a:r>
            <a:r>
              <a:rPr lang="es-MX" altLang="es-CO" b="1" i="1" dirty="0">
                <a:latin typeface="Arial" panose="020B0604020202020204" pitchFamily="34" charset="0"/>
              </a:rPr>
              <a:t>SQL - </a:t>
            </a:r>
            <a:r>
              <a:rPr lang="es-ES" altLang="es-CO" b="1" i="1" dirty="0" err="1">
                <a:latin typeface="Arial" panose="020B0604020202020204" pitchFamily="34" charset="0"/>
              </a:rPr>
              <a:t>Structured</a:t>
            </a:r>
            <a:r>
              <a:rPr lang="es-ES" altLang="es-CO" b="1" i="1" dirty="0">
                <a:latin typeface="Arial" panose="020B0604020202020204" pitchFamily="34" charset="0"/>
              </a:rPr>
              <a:t> </a:t>
            </a:r>
            <a:r>
              <a:rPr lang="es-ES" altLang="es-CO" b="1" i="1" dirty="0" err="1">
                <a:latin typeface="Arial" panose="020B0604020202020204" pitchFamily="34" charset="0"/>
              </a:rPr>
              <a:t>Query</a:t>
            </a:r>
            <a:r>
              <a:rPr lang="es-ES" altLang="es-CO" b="1" i="1" dirty="0">
                <a:latin typeface="Arial" panose="020B0604020202020204" pitchFamily="34" charset="0"/>
              </a:rPr>
              <a:t> </a:t>
            </a:r>
            <a:r>
              <a:rPr lang="es-ES" altLang="es-CO" b="1" i="1" dirty="0" err="1">
                <a:latin typeface="Arial" panose="020B0604020202020204" pitchFamily="34" charset="0"/>
              </a:rPr>
              <a:t>Language</a:t>
            </a:r>
            <a:r>
              <a:rPr lang="es-ES" altLang="es-CO" b="1" i="1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1697553" y="2774749"/>
            <a:ext cx="8640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O" b="1" dirty="0">
                <a:latin typeface="Arial" panose="020B0604020202020204" pitchFamily="34" charset="0"/>
              </a:rPr>
              <a:t>SQL se divide en dos Sub-lenguajes.</a:t>
            </a:r>
            <a:endParaRPr lang="es-ES" altLang="es-CO" b="1" dirty="0">
              <a:latin typeface="Arial" panose="020B0604020202020204" pitchFamily="34" charset="0"/>
            </a:endParaRPr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2418277" y="4646411"/>
            <a:ext cx="7994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O" b="1">
                <a:solidFill>
                  <a:schemeClr val="accent2"/>
                </a:solidFill>
                <a:latin typeface="Arial" panose="020B0604020202020204" pitchFamily="34" charset="0"/>
              </a:rPr>
              <a:t>DML (Data Manipulation Language).</a:t>
            </a:r>
            <a:r>
              <a:rPr lang="es-MX" altLang="es-CO">
                <a:latin typeface="Arial" panose="020B0604020202020204" pitchFamily="34" charset="0"/>
              </a:rPr>
              <a:t> Lenguaje para la manipulación de datos agrupa  a las operaciones  </a:t>
            </a:r>
            <a:r>
              <a:rPr lang="es-MX" altLang="es-CO" b="1">
                <a:solidFill>
                  <a:schemeClr val="accent2"/>
                </a:solidFill>
                <a:latin typeface="Arial" panose="020B0604020202020204" pitchFamily="34" charset="0"/>
              </a:rPr>
              <a:t>SELECT, INSERT, UPDATE  y  DELETE</a:t>
            </a:r>
            <a:r>
              <a:rPr lang="es-MX" altLang="es-CO">
                <a:latin typeface="Arial" panose="020B0604020202020204" pitchFamily="34" charset="0"/>
              </a:rPr>
              <a:t>.</a:t>
            </a:r>
            <a:endParaRPr lang="es-ES" altLang="es-CO">
              <a:latin typeface="Arial" panose="020B0604020202020204" pitchFamily="34" charset="0"/>
            </a:endParaRPr>
          </a:p>
        </p:txBody>
      </p:sp>
      <p:sp>
        <p:nvSpPr>
          <p:cNvPr id="11270" name="Text Box 9"/>
          <p:cNvSpPr txBox="1">
            <a:spLocks noChangeArrowheads="1"/>
          </p:cNvSpPr>
          <p:nvPr/>
        </p:nvSpPr>
        <p:spPr bwMode="auto">
          <a:xfrm>
            <a:off x="2418277" y="3351011"/>
            <a:ext cx="79946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O" b="1" dirty="0">
                <a:solidFill>
                  <a:schemeClr val="accent2"/>
                </a:solidFill>
                <a:latin typeface="Arial" panose="020B0604020202020204" pitchFamily="34" charset="0"/>
              </a:rPr>
              <a:t>DDL (Data </a:t>
            </a:r>
            <a:r>
              <a:rPr lang="es-MX" altLang="es-CO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Definition</a:t>
            </a:r>
            <a:r>
              <a:rPr lang="es-MX" altLang="es-CO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s-MX" altLang="es-CO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Language</a:t>
            </a:r>
            <a:r>
              <a:rPr lang="es-MX" altLang="es-CO" b="1" dirty="0">
                <a:solidFill>
                  <a:schemeClr val="accent2"/>
                </a:solidFill>
                <a:latin typeface="Arial" panose="020B0604020202020204" pitchFamily="34" charset="0"/>
              </a:rPr>
              <a:t>).</a:t>
            </a:r>
            <a:r>
              <a:rPr lang="es-MX" altLang="es-CO" dirty="0">
                <a:latin typeface="Arial" panose="020B0604020202020204" pitchFamily="34" charset="0"/>
              </a:rPr>
              <a:t> Lenguaje para la definición  de objetos de la base de datos.  Agrupa  a las operaciones  </a:t>
            </a:r>
            <a:r>
              <a:rPr lang="es-MX" altLang="es-CO" b="1" dirty="0">
                <a:solidFill>
                  <a:schemeClr val="accent2"/>
                </a:solidFill>
                <a:latin typeface="Arial" panose="020B0604020202020204" pitchFamily="34" charset="0"/>
              </a:rPr>
              <a:t>CREATE DATABASE, CREATE TABLE, CREATE INDEX</a:t>
            </a:r>
            <a:r>
              <a:rPr lang="es-MX" altLang="es-CO" dirty="0">
                <a:latin typeface="Arial" panose="020B0604020202020204" pitchFamily="34" charset="0"/>
              </a:rPr>
              <a:t> ETC…</a:t>
            </a:r>
            <a:endParaRPr lang="es-ES" altLang="es-CO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xfrm>
            <a:off x="2650901" y="0"/>
            <a:ext cx="8229600" cy="70390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89991" tIns="46795" rIns="89991" bIns="46795" rtlCol="0" anchor="ctr">
            <a:spAutoFit/>
          </a:bodyPr>
          <a:lstStyle/>
          <a:p>
            <a:pPr>
              <a:buClr>
                <a:srgbClr val="333399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s-CO" b="1" dirty="0" err="1" smtClean="0">
                <a:solidFill>
                  <a:schemeClr val="bg1"/>
                </a:solidFill>
              </a:rPr>
              <a:t>Objetos</a:t>
            </a:r>
            <a:r>
              <a:rPr lang="en-GB" altLang="es-CO" b="1" dirty="0" smtClean="0">
                <a:solidFill>
                  <a:schemeClr val="bg1"/>
                </a:solidFill>
              </a:rPr>
              <a:t> de </a:t>
            </a:r>
            <a:r>
              <a:rPr lang="en-GB" altLang="es-CO" b="1" dirty="0" err="1" smtClean="0">
                <a:solidFill>
                  <a:schemeClr val="bg1"/>
                </a:solidFill>
              </a:rPr>
              <a:t>una</a:t>
            </a:r>
            <a:r>
              <a:rPr lang="en-GB" altLang="es-CO" b="1" dirty="0" smtClean="0">
                <a:solidFill>
                  <a:schemeClr val="bg1"/>
                </a:solidFill>
              </a:rPr>
              <a:t> base de </a:t>
            </a:r>
            <a:r>
              <a:rPr lang="en-GB" altLang="es-CO" b="1" dirty="0" err="1" smtClean="0">
                <a:solidFill>
                  <a:schemeClr val="bg1"/>
                </a:solidFill>
              </a:rPr>
              <a:t>datos</a:t>
            </a:r>
            <a:r>
              <a:rPr lang="en-GB" altLang="es-CO" b="1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418" y="2653004"/>
            <a:ext cx="4105275" cy="359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1787704" y="1717967"/>
            <a:ext cx="8713788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46795" rIns="89991" bIns="46795">
            <a:spAutoFit/>
          </a:bodyPr>
          <a:lstStyle>
            <a:lvl1pPr defTabSz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0150" indent="-285750" defTabSz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3050" indent="-171450" defTabSz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0250" indent="-171450" defTabSz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7450" indent="-17145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14650" indent="-17145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71850" indent="-17145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29050" indent="-17145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1125"/>
              </a:spcBef>
              <a:buClr>
                <a:srgbClr val="000000"/>
              </a:buClr>
              <a:buSzPct val="100000"/>
            </a:pPr>
            <a:r>
              <a:rPr lang="en-GB" altLang="es-CO">
                <a:solidFill>
                  <a:srgbClr val="000000"/>
                </a:solidFill>
                <a:latin typeface="Arial" panose="020B0604020202020204" pitchFamily="34" charset="0"/>
              </a:rPr>
              <a:t>Las bases de  datos están compuestas básicamente por 6  objetos: </a:t>
            </a:r>
            <a:r>
              <a:rPr lang="en-GB" altLang="es-CO" b="1">
                <a:solidFill>
                  <a:srgbClr val="333399"/>
                </a:solidFill>
                <a:latin typeface="Arial" panose="020B0604020202020204" pitchFamily="34" charset="0"/>
              </a:rPr>
              <a:t>Tablas, Vistas, Funciones, Índices, Procedimientos almacenados y  Trigger</a:t>
            </a:r>
          </a:p>
        </p:txBody>
      </p:sp>
    </p:spTree>
    <p:extLst>
      <p:ext uri="{BB962C8B-B14F-4D97-AF65-F5344CB8AC3E}">
        <p14:creationId xmlns:p14="http://schemas.microsoft.com/office/powerpoint/2010/main" val="182586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4621369" y="194078"/>
            <a:ext cx="8229600" cy="34607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s-MX" altLang="es-CO" b="1" dirty="0">
                <a:solidFill>
                  <a:schemeClr val="bg1"/>
                </a:solidFill>
              </a:rPr>
              <a:t>Objetos tablas.</a:t>
            </a:r>
            <a:endParaRPr lang="es-ES" altLang="es-CO" b="1" dirty="0">
              <a:solidFill>
                <a:schemeClr val="bg1"/>
              </a:solidFill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739107" y="1553984"/>
            <a:ext cx="84248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O" sz="1600" dirty="0">
                <a:latin typeface="Arial" panose="020B0604020202020204" pitchFamily="34" charset="0"/>
              </a:rPr>
              <a:t>Las </a:t>
            </a:r>
            <a:r>
              <a:rPr lang="es-MX" altLang="es-CO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tablas</a:t>
            </a:r>
            <a:r>
              <a:rPr lang="es-MX" altLang="es-CO" sz="1600" dirty="0">
                <a:latin typeface="Arial" panose="020B0604020202020204" pitchFamily="34" charset="0"/>
              </a:rPr>
              <a:t> son los objetos principal de una base de datos, pues </a:t>
            </a:r>
            <a:r>
              <a:rPr lang="es-MX" altLang="es-CO" sz="1600" b="1" i="1" dirty="0">
                <a:latin typeface="Arial" panose="020B0604020202020204" pitchFamily="34" charset="0"/>
              </a:rPr>
              <a:t>son la estructura Física donde se almacenan los datos. </a:t>
            </a:r>
            <a:r>
              <a:rPr lang="es-MX" altLang="es-CO" sz="1600" dirty="0">
                <a:latin typeface="Arial" panose="020B0604020202020204" pitchFamily="34" charset="0"/>
              </a:rPr>
              <a:t>Las tablas contienen </a:t>
            </a:r>
            <a:r>
              <a:rPr lang="es-MX" altLang="es-CO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registros</a:t>
            </a:r>
            <a:r>
              <a:rPr lang="es-MX" altLang="es-CO" sz="1600" dirty="0">
                <a:latin typeface="Arial" panose="020B0604020202020204" pitchFamily="34" charset="0"/>
              </a:rPr>
              <a:t> los cuales  contienen </a:t>
            </a:r>
            <a:r>
              <a:rPr lang="es-MX" altLang="es-CO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campos</a:t>
            </a:r>
            <a:r>
              <a:rPr lang="es-MX" altLang="es-CO" sz="1600" dirty="0">
                <a:latin typeface="Arial" panose="020B0604020202020204" pitchFamily="34" charset="0"/>
              </a:rPr>
              <a:t>.</a:t>
            </a:r>
            <a:endParaRPr lang="es-ES" altLang="es-CO" sz="1600" dirty="0">
              <a:latin typeface="Arial" panose="020B0604020202020204" pitchFamily="34" charset="0"/>
            </a:endParaRPr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4" y="3538360"/>
            <a:ext cx="4537075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6959601" y="6130747"/>
            <a:ext cx="133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O" b="1">
                <a:solidFill>
                  <a:schemeClr val="accent2"/>
                </a:solidFill>
                <a:latin typeface="Arial Black" panose="020B0A04020102020204" pitchFamily="34" charset="0"/>
              </a:rPr>
              <a:t>TABLA</a:t>
            </a:r>
            <a:endParaRPr lang="es-ES" altLang="es-CO" b="1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1919288" y="5051247"/>
            <a:ext cx="215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O" b="1">
                <a:solidFill>
                  <a:schemeClr val="accent2"/>
                </a:solidFill>
                <a:latin typeface="Arial" panose="020B0604020202020204" pitchFamily="34" charset="0"/>
              </a:rPr>
              <a:t>Filas = Registros</a:t>
            </a:r>
            <a:endParaRPr lang="es-ES" altLang="es-CO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3319" name="Text Box 16"/>
          <p:cNvSpPr txBox="1">
            <a:spLocks noChangeArrowheads="1"/>
          </p:cNvSpPr>
          <p:nvPr/>
        </p:nvSpPr>
        <p:spPr bwMode="auto">
          <a:xfrm>
            <a:off x="5807075" y="2530297"/>
            <a:ext cx="273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O" b="1">
                <a:solidFill>
                  <a:schemeClr val="accent2"/>
                </a:solidFill>
                <a:latin typeface="Arial" panose="020B0604020202020204" pitchFamily="34" charset="0"/>
              </a:rPr>
              <a:t>Columnas = Campos</a:t>
            </a:r>
            <a:endParaRPr lang="es-ES" altLang="es-CO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3320" name="Line 17"/>
          <p:cNvSpPr>
            <a:spLocks noChangeShapeType="1"/>
          </p:cNvSpPr>
          <p:nvPr/>
        </p:nvSpPr>
        <p:spPr bwMode="auto">
          <a:xfrm>
            <a:off x="4943475" y="3970159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321" name="Line 18"/>
          <p:cNvSpPr>
            <a:spLocks noChangeShapeType="1"/>
          </p:cNvSpPr>
          <p:nvPr/>
        </p:nvSpPr>
        <p:spPr bwMode="auto">
          <a:xfrm>
            <a:off x="4943475" y="4186059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322" name="Line 19"/>
          <p:cNvSpPr>
            <a:spLocks noChangeShapeType="1"/>
          </p:cNvSpPr>
          <p:nvPr/>
        </p:nvSpPr>
        <p:spPr bwMode="auto">
          <a:xfrm>
            <a:off x="4943475" y="4401959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323" name="Line 20"/>
          <p:cNvSpPr>
            <a:spLocks noChangeShapeType="1"/>
          </p:cNvSpPr>
          <p:nvPr/>
        </p:nvSpPr>
        <p:spPr bwMode="auto">
          <a:xfrm>
            <a:off x="4943475" y="4617859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324" name="Line 21"/>
          <p:cNvSpPr>
            <a:spLocks noChangeShapeType="1"/>
          </p:cNvSpPr>
          <p:nvPr/>
        </p:nvSpPr>
        <p:spPr bwMode="auto">
          <a:xfrm flipV="1">
            <a:off x="4006851" y="5267146"/>
            <a:ext cx="93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325" name="Line 22"/>
          <p:cNvSpPr>
            <a:spLocks noChangeShapeType="1"/>
          </p:cNvSpPr>
          <p:nvPr/>
        </p:nvSpPr>
        <p:spPr bwMode="auto">
          <a:xfrm>
            <a:off x="4943475" y="3970160"/>
            <a:ext cx="0" cy="1296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326" name="Line 24"/>
          <p:cNvSpPr>
            <a:spLocks noChangeShapeType="1"/>
          </p:cNvSpPr>
          <p:nvPr/>
        </p:nvSpPr>
        <p:spPr bwMode="auto">
          <a:xfrm>
            <a:off x="5951539" y="3251021"/>
            <a:ext cx="3095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327" name="Line 25"/>
          <p:cNvSpPr>
            <a:spLocks noChangeShapeType="1"/>
          </p:cNvSpPr>
          <p:nvPr/>
        </p:nvSpPr>
        <p:spPr bwMode="auto">
          <a:xfrm>
            <a:off x="5951538" y="3251021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328" name="Line 26"/>
          <p:cNvSpPr>
            <a:spLocks noChangeShapeType="1"/>
          </p:cNvSpPr>
          <p:nvPr/>
        </p:nvSpPr>
        <p:spPr bwMode="auto">
          <a:xfrm>
            <a:off x="7391400" y="3251021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329" name="Line 27"/>
          <p:cNvSpPr>
            <a:spLocks noChangeShapeType="1"/>
          </p:cNvSpPr>
          <p:nvPr/>
        </p:nvSpPr>
        <p:spPr bwMode="auto">
          <a:xfrm>
            <a:off x="9047163" y="3251021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3330" name="Line 28"/>
          <p:cNvSpPr>
            <a:spLocks noChangeShapeType="1"/>
          </p:cNvSpPr>
          <p:nvPr/>
        </p:nvSpPr>
        <p:spPr bwMode="auto">
          <a:xfrm flipV="1">
            <a:off x="7391400" y="2890659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827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992313" y="-12485"/>
            <a:ext cx="8229600" cy="58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991" tIns="46795" rIns="89991" bIns="46795" anchor="ctr">
            <a:spAutoFit/>
          </a:bodyPr>
          <a:lstStyle>
            <a:lvl1pPr defTabSz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0150" indent="-285750" defTabSz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3050" indent="-171450" defTabSz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0250" indent="-171450" defTabSz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7450" indent="-17145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14650" indent="-17145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71850" indent="-17145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29050" indent="-17145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Clr>
                <a:srgbClr val="333399"/>
              </a:buClr>
            </a:pPr>
            <a:r>
              <a:rPr lang="en-GB" altLang="es-CO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Creación</a:t>
            </a:r>
            <a:r>
              <a:rPr lang="en-GB" altLang="es-CO" sz="3200" b="1" dirty="0">
                <a:solidFill>
                  <a:schemeClr val="bg1"/>
                </a:solidFill>
                <a:latin typeface="Arial" panose="020B0604020202020204" pitchFamily="34" charset="0"/>
              </a:rPr>
              <a:t> de bases de </a:t>
            </a:r>
            <a:r>
              <a:rPr lang="en-GB" altLang="es-CO" sz="3200" b="1" dirty="0" err="1">
                <a:solidFill>
                  <a:schemeClr val="bg1"/>
                </a:solidFill>
                <a:latin typeface="Arial" panose="020B0604020202020204" pitchFamily="34" charset="0"/>
              </a:rPr>
              <a:t>datos</a:t>
            </a:r>
            <a:endParaRPr lang="en-GB" altLang="es-CO" sz="32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617789" y="1070645"/>
            <a:ext cx="87852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46795" rIns="89991" bIns="46795">
            <a:spAutoFit/>
          </a:bodyPr>
          <a:lstStyle>
            <a:lvl1pPr defTabSz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0150" indent="-285750" defTabSz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43050" indent="-171450" defTabSz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0250" indent="-171450" defTabSz="4572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7450" indent="-17145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14650" indent="-17145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71850" indent="-17145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29050" indent="-17145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125"/>
              </a:spcBef>
              <a:buClr>
                <a:srgbClr val="000000"/>
              </a:buClr>
              <a:buSzPct val="100000"/>
            </a:pPr>
            <a:r>
              <a:rPr lang="en-GB" altLang="es-CO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Sentencia</a:t>
            </a:r>
            <a:r>
              <a:rPr lang="en-GB" altLang="es-CO" sz="16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GB" altLang="es-CO" sz="1600" b="1" dirty="0">
                <a:solidFill>
                  <a:srgbClr val="333399"/>
                </a:solidFill>
                <a:latin typeface="Arial" panose="020B0604020202020204" pitchFamily="34" charset="0"/>
              </a:rPr>
              <a:t>CREATE DATABASE.</a:t>
            </a:r>
          </a:p>
          <a:p>
            <a:pPr>
              <a:spcBef>
                <a:spcPts val="1125"/>
              </a:spcBef>
              <a:buClr>
                <a:srgbClr val="000000"/>
              </a:buClr>
              <a:buSzPct val="100000"/>
            </a:pPr>
            <a:r>
              <a:rPr lang="en-GB" altLang="es-CO" sz="16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s-CO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Esta</a:t>
            </a:r>
            <a:r>
              <a:rPr lang="en-GB" altLang="es-CO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s-CO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sentencia</a:t>
            </a:r>
            <a:r>
              <a:rPr lang="en-GB" altLang="es-CO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s-CO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crea</a:t>
            </a:r>
            <a:r>
              <a:rPr lang="en-GB" altLang="es-CO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s-CO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una</a:t>
            </a:r>
            <a:r>
              <a:rPr lang="en-GB" altLang="es-CO" sz="1600" dirty="0">
                <a:solidFill>
                  <a:srgbClr val="000000"/>
                </a:solidFill>
                <a:latin typeface="Arial" panose="020B0604020202020204" pitchFamily="34" charset="0"/>
              </a:rPr>
              <a:t> base de </a:t>
            </a:r>
            <a:r>
              <a:rPr lang="en-GB" altLang="es-CO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datos</a:t>
            </a:r>
            <a:r>
              <a:rPr lang="en-GB" altLang="es-CO" sz="1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992313" y="3299496"/>
            <a:ext cx="85693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s-CO" sz="1600" b="1" dirty="0" err="1">
                <a:solidFill>
                  <a:srgbClr val="CC0000"/>
                </a:solidFill>
                <a:latin typeface="Arial" panose="020B0604020202020204" pitchFamily="34" charset="0"/>
              </a:rPr>
              <a:t>Ejemplos</a:t>
            </a:r>
            <a:r>
              <a:rPr lang="en-GB" altLang="es-CO" sz="16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GB" altLang="es-CO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crear</a:t>
            </a:r>
            <a:r>
              <a:rPr lang="en-GB" altLang="es-CO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s-CO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una</a:t>
            </a:r>
            <a:r>
              <a:rPr lang="en-GB" altLang="es-CO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base </a:t>
            </a:r>
            <a:r>
              <a:rPr lang="en-GB" altLang="es-CO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llamada</a:t>
            </a:r>
            <a:r>
              <a:rPr lang="en-GB" altLang="es-CO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 “</a:t>
            </a:r>
            <a:r>
              <a:rPr lang="en-GB" altLang="es-CO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BasePrueba</a:t>
            </a:r>
            <a:r>
              <a:rPr lang="en-GB" altLang="es-CO" sz="1600" b="1" dirty="0">
                <a:solidFill>
                  <a:srgbClr val="000000"/>
                </a:solidFill>
                <a:latin typeface="Arial" panose="020B0604020202020204" pitchFamily="34" charset="0"/>
              </a:rPr>
              <a:t>”:</a:t>
            </a:r>
          </a:p>
          <a:p>
            <a:pPr eaLnBrk="1" hangingPunct="1"/>
            <a:r>
              <a:rPr lang="en-GB" altLang="es-CO" sz="16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GB" altLang="es-CO" sz="1600" b="1" dirty="0">
                <a:solidFill>
                  <a:srgbClr val="333399"/>
                </a:solidFill>
                <a:latin typeface="Arial" panose="020B0604020202020204" pitchFamily="34" charset="0"/>
              </a:rPr>
              <a:t>CREATE DATABASE</a:t>
            </a:r>
            <a:r>
              <a:rPr lang="en-GB" altLang="es-CO" sz="1600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GB" altLang="es-CO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BasePrueba</a:t>
            </a:r>
            <a:r>
              <a:rPr lang="en-GB" altLang="es-CO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/>
            <a:endParaRPr lang="en-GB" altLang="es-CO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GB" altLang="es-CO" sz="1600" b="1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GB" altLang="es-CO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Crear</a:t>
            </a:r>
            <a:r>
              <a:rPr lang="en-GB" altLang="es-CO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s-CO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una</a:t>
            </a:r>
            <a:r>
              <a:rPr lang="en-GB" altLang="es-CO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base de </a:t>
            </a:r>
            <a:r>
              <a:rPr lang="en-GB" altLang="es-CO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datos</a:t>
            </a:r>
            <a:r>
              <a:rPr lang="en-GB" altLang="es-CO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s-CO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llamada</a:t>
            </a:r>
            <a:r>
              <a:rPr lang="en-GB" altLang="es-CO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 Base2</a:t>
            </a:r>
          </a:p>
          <a:p>
            <a:pPr eaLnBrk="1" hangingPunct="1"/>
            <a:r>
              <a:rPr lang="en-GB" altLang="es-CO" sz="16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GB" altLang="es-CO" sz="1600" b="1" dirty="0">
                <a:solidFill>
                  <a:srgbClr val="333399"/>
                </a:solidFill>
                <a:latin typeface="Arial" panose="020B0604020202020204" pitchFamily="34" charset="0"/>
              </a:rPr>
              <a:t>CREATE DATABASE</a:t>
            </a:r>
            <a:r>
              <a:rPr lang="en-GB" altLang="es-CO" sz="1600" dirty="0">
                <a:solidFill>
                  <a:srgbClr val="000000"/>
                </a:solidFill>
                <a:latin typeface="Arial" panose="020B0604020202020204" pitchFamily="34" charset="0"/>
              </a:rPr>
              <a:t>  Base2</a:t>
            </a:r>
          </a:p>
          <a:p>
            <a:pPr eaLnBrk="1" hangingPunct="1"/>
            <a:r>
              <a:rPr lang="en-GB" altLang="es-CO" sz="16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</a:p>
          <a:p>
            <a:pPr eaLnBrk="1" hangingPunct="1"/>
            <a:r>
              <a:rPr lang="en-GB" altLang="es-CO" sz="1600" b="1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GB" altLang="es-CO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Crear</a:t>
            </a:r>
            <a:r>
              <a:rPr lang="en-GB" altLang="es-CO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s-CO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una</a:t>
            </a:r>
            <a:r>
              <a:rPr lang="en-GB" altLang="es-CO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base de </a:t>
            </a:r>
            <a:r>
              <a:rPr lang="en-GB" altLang="es-CO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datos</a:t>
            </a:r>
            <a:r>
              <a:rPr lang="en-GB" altLang="es-CO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es-CO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llamada</a:t>
            </a:r>
            <a:r>
              <a:rPr lang="en-GB" altLang="es-CO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“</a:t>
            </a:r>
            <a:r>
              <a:rPr lang="en-GB" altLang="es-CO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Base_Tres</a:t>
            </a:r>
            <a:r>
              <a:rPr lang="en-GB" altLang="es-CO" sz="1600" b="1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</a:p>
          <a:p>
            <a:pPr eaLnBrk="1" hangingPunct="1"/>
            <a:r>
              <a:rPr lang="en-GB" altLang="es-CO" sz="160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GB" altLang="es-CO" sz="1600" b="1" dirty="0">
                <a:solidFill>
                  <a:srgbClr val="333399"/>
                </a:solidFill>
                <a:latin typeface="Arial" panose="020B0604020202020204" pitchFamily="34" charset="0"/>
              </a:rPr>
              <a:t>CREATE DATABASE</a:t>
            </a:r>
            <a:r>
              <a:rPr lang="en-GB" altLang="es-CO" sz="16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GB" altLang="es-CO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BaseTres</a:t>
            </a:r>
            <a:endParaRPr lang="es-ES" altLang="es-CO" sz="1600" dirty="0">
              <a:latin typeface="Arial" panose="020B0604020202020204" pitchFamily="34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425701" y="2218408"/>
            <a:ext cx="8029575" cy="957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s-CO" sz="16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GB" altLang="es-CO" sz="1600" b="1">
                <a:solidFill>
                  <a:srgbClr val="CC0000"/>
                </a:solidFill>
                <a:latin typeface="Arial" panose="020B0604020202020204" pitchFamily="34" charset="0"/>
              </a:rPr>
              <a:t>Sintaxis</a:t>
            </a:r>
          </a:p>
          <a:p>
            <a:pPr eaLnBrk="1" hangingPunct="1"/>
            <a:r>
              <a:rPr lang="en-GB" altLang="es-CO" sz="160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GB" altLang="es-CO" sz="1600" b="1">
                <a:solidFill>
                  <a:srgbClr val="333399"/>
                </a:solidFill>
                <a:latin typeface="Arial" panose="020B0604020202020204" pitchFamily="34" charset="0"/>
              </a:rPr>
              <a:t>CREATE DATABASE</a:t>
            </a:r>
            <a:r>
              <a:rPr lang="en-GB" altLang="es-CO" sz="1600">
                <a:solidFill>
                  <a:srgbClr val="000000"/>
                </a:solidFill>
                <a:latin typeface="Arial" panose="020B0604020202020204" pitchFamily="34" charset="0"/>
              </a:rPr>
              <a:t>  NOMBRE_BASE</a:t>
            </a:r>
          </a:p>
          <a:p>
            <a:pPr eaLnBrk="1" hangingPunct="1">
              <a:spcBef>
                <a:spcPct val="50000"/>
              </a:spcBef>
            </a:pPr>
            <a:endParaRPr lang="es-ES" altLang="es-CO" sz="1600">
              <a:latin typeface="Arial" panose="020B0604020202020204" pitchFamily="34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869835" y="5564256"/>
            <a:ext cx="6832509" cy="1200329"/>
          </a:xfrm>
          <a:prstGeom prst="rect">
            <a:avLst/>
          </a:prstGeom>
          <a:noFill/>
          <a:ln w="38100" cmpd="dbl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CO" sz="1600" b="1" dirty="0">
                <a:solidFill>
                  <a:srgbClr val="CC0000"/>
                </a:solidFill>
                <a:latin typeface="Arial" panose="020B0604020202020204" pitchFamily="34" charset="0"/>
              </a:rPr>
              <a:t>Importante.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CO" sz="1600" b="1" dirty="0">
                <a:latin typeface="Arial" panose="020B0604020202020204" pitchFamily="34" charset="0"/>
              </a:rPr>
              <a:t>Los nombres de las base de datos y así como también los nombre de las tablas de la base de datos no deben contener espacios en </a:t>
            </a:r>
            <a:r>
              <a:rPr lang="es-ES" altLang="es-CO" sz="1600" b="1" dirty="0" smtClean="0">
                <a:latin typeface="Arial" panose="020B0604020202020204" pitchFamily="34" charset="0"/>
              </a:rPr>
              <a:t>blanco, ni caracteres especiales $%#&amp;.</a:t>
            </a:r>
            <a:endParaRPr lang="es-ES" altLang="es-CO" sz="1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71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8033</TotalTime>
  <Words>907</Words>
  <Application>Microsoft Office PowerPoint</Application>
  <PresentationFormat>Panorámica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Calabri</vt:lpstr>
      <vt:lpstr>Calibri</vt:lpstr>
      <vt:lpstr>Calibri Light</vt:lpstr>
      <vt:lpstr>Times New Roman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Definición de Manejador de bases de datos.</vt:lpstr>
      <vt:lpstr>SQL. Lenguaje de base de datos</vt:lpstr>
      <vt:lpstr>SQL. Lenguaje de base de datos</vt:lpstr>
      <vt:lpstr>Objetos de una base de datos.</vt:lpstr>
      <vt:lpstr>Objetos tablas.</vt:lpstr>
      <vt:lpstr>Presentación de PowerPoint</vt:lpstr>
      <vt:lpstr>Ejemplo del DDL  - crear tablas fuertes</vt:lpstr>
      <vt:lpstr>Ejemplo del DDL  - crear tablas con Forening Key, para realacionar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442</cp:revision>
  <dcterms:created xsi:type="dcterms:W3CDTF">2021-04-09T13:53:49Z</dcterms:created>
  <dcterms:modified xsi:type="dcterms:W3CDTF">2022-07-12T21:07:27Z</dcterms:modified>
</cp:coreProperties>
</file>