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4" r:id="rId2"/>
    <p:sldId id="389" r:id="rId3"/>
    <p:sldId id="392" r:id="rId4"/>
    <p:sldId id="400" r:id="rId5"/>
    <p:sldId id="401" r:id="rId6"/>
    <p:sldId id="403" r:id="rId7"/>
    <p:sldId id="412" r:id="rId8"/>
    <p:sldId id="404" r:id="rId9"/>
    <p:sldId id="405" r:id="rId10"/>
    <p:sldId id="406" r:id="rId11"/>
    <p:sldId id="407" r:id="rId12"/>
    <p:sldId id="408" r:id="rId13"/>
    <p:sldId id="409" r:id="rId14"/>
    <p:sldId id="411" r:id="rId15"/>
    <p:sldId id="410" r:id="rId16"/>
    <p:sldId id="390" r:id="rId17"/>
    <p:sldId id="414" r:id="rId18"/>
    <p:sldId id="415" r:id="rId19"/>
    <p:sldId id="413"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434" autoAdjust="0"/>
  </p:normalViewPr>
  <p:slideViewPr>
    <p:cSldViewPr snapToGrid="0">
      <p:cViewPr varScale="1">
        <p:scale>
          <a:sx n="76" d="100"/>
          <a:sy n="76" d="100"/>
        </p:scale>
        <p:origin x="426"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19/07/2022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 xmlns:a16="http://schemas.microsoft.com/office/drawing/2014/main"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2BC638D5-718C-4E49-9D1E-190F3C8E07C2}"/>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5" name="Marcador de pie de página 4">
            <a:extLst>
              <a:ext uri="{FF2B5EF4-FFF2-40B4-BE49-F238E27FC236}">
                <a16:creationId xmlns="" xmlns:a16="http://schemas.microsoft.com/office/drawing/2014/main"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 xmlns:a16="http://schemas.microsoft.com/office/drawing/2014/main"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AF922-BFAF-44E6-8AFB-FBEF3F4E2A8D}"/>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5" name="Marcador de pie de página 4">
            <a:extLst>
              <a:ext uri="{FF2B5EF4-FFF2-40B4-BE49-F238E27FC236}">
                <a16:creationId xmlns="" xmlns:a16="http://schemas.microsoft.com/office/drawing/2014/main"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EF89162C-18BA-4599-A8AB-FC4ECB05A9EB}"/>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8" name="Marcador de pie de página 7">
            <a:extLst>
              <a:ext uri="{FF2B5EF4-FFF2-40B4-BE49-F238E27FC236}">
                <a16:creationId xmlns="" xmlns:a16="http://schemas.microsoft.com/office/drawing/2014/main"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 xmlns:a16="http://schemas.microsoft.com/office/drawing/2014/main"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0ED10905-2E74-417D-B07D-7B1A9F8BA4DC}"/>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4" name="Marcador de pie de página 3">
            <a:extLst>
              <a:ext uri="{FF2B5EF4-FFF2-40B4-BE49-F238E27FC236}">
                <a16:creationId xmlns="" xmlns:a16="http://schemas.microsoft.com/office/drawing/2014/main"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 xmlns:a16="http://schemas.microsoft.com/office/drawing/2014/main"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 xmlns:a16="http://schemas.microsoft.com/office/drawing/2014/main"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177A5E3B-651B-4CA4-B2B7-24787CADE4A2}"/>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6" name="Marcador de pie de página 5">
            <a:extLst>
              <a:ext uri="{FF2B5EF4-FFF2-40B4-BE49-F238E27FC236}">
                <a16:creationId xmlns="" xmlns:a16="http://schemas.microsoft.com/office/drawing/2014/main"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304120D9-3139-4247-8249-76C6B65EE3D5}"/>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6" name="Marcador de pie de página 5">
            <a:extLst>
              <a:ext uri="{FF2B5EF4-FFF2-40B4-BE49-F238E27FC236}">
                <a16:creationId xmlns="" xmlns:a16="http://schemas.microsoft.com/office/drawing/2014/main"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DC3E86A-F4EC-451F-BB90-76AC435D6089}"/>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5" name="Marcador de pie de página 4">
            <a:extLst>
              <a:ext uri="{FF2B5EF4-FFF2-40B4-BE49-F238E27FC236}">
                <a16:creationId xmlns="" xmlns:a16="http://schemas.microsoft.com/office/drawing/2014/main"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C9021-E32F-4B8E-BB06-5A91B194A9C7}"/>
              </a:ext>
            </a:extLst>
          </p:cNvPr>
          <p:cNvSpPr>
            <a:spLocks noGrp="1"/>
          </p:cNvSpPr>
          <p:nvPr>
            <p:ph type="dt" sz="half" idx="10"/>
          </p:nvPr>
        </p:nvSpPr>
        <p:spPr/>
        <p:txBody>
          <a:bodyPr/>
          <a:lstStyle/>
          <a:p>
            <a:fld id="{20D1709E-3946-46D0-AB21-FE17C010AAA6}" type="datetimeFigureOut">
              <a:rPr lang="es-CO" smtClean="0"/>
              <a:t>19/07/2022</a:t>
            </a:fld>
            <a:endParaRPr lang="es-CO"/>
          </a:p>
        </p:txBody>
      </p:sp>
      <p:sp>
        <p:nvSpPr>
          <p:cNvPr id="5" name="Marcador de pie de página 4">
            <a:extLst>
              <a:ext uri="{FF2B5EF4-FFF2-40B4-BE49-F238E27FC236}">
                <a16:creationId xmlns="" xmlns:a16="http://schemas.microsoft.com/office/drawing/2014/main"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 xmlns:a16="http://schemas.microsoft.com/office/drawing/2014/main"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19/07/2022</a:t>
            </a:fld>
            <a:endParaRPr lang="es-CO"/>
          </a:p>
        </p:txBody>
      </p:sp>
      <p:sp>
        <p:nvSpPr>
          <p:cNvPr id="5" name="Marcador de pie de página 4">
            <a:extLst>
              <a:ext uri="{FF2B5EF4-FFF2-40B4-BE49-F238E27FC236}">
                <a16:creationId xmlns="" xmlns:a16="http://schemas.microsoft.com/office/drawing/2014/main"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 xmlns:a16="http://schemas.microsoft.com/office/drawing/2014/main"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 xmlns:a16="http://schemas.microsoft.com/office/drawing/2014/main"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 xmlns:a16="http://schemas.microsoft.com/office/drawing/2014/main"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BASES DE DATOS RELACIONALES</a:t>
            </a:r>
            <a:endParaRPr lang="es-CO" sz="3200" dirty="0">
              <a:solidFill>
                <a:srgbClr val="3366CA"/>
              </a:solidFill>
              <a:latin typeface="Volkswagen-Medium" pitchFamily="2" charset="0"/>
            </a:endParaRPr>
          </a:p>
        </p:txBody>
      </p:sp>
      <p:sp>
        <p:nvSpPr>
          <p:cNvPr id="7" name="2 Marcador de texto">
            <a:extLst>
              <a:ext uri="{FF2B5EF4-FFF2-40B4-BE49-F238E27FC236}">
                <a16:creationId xmlns="" xmlns:a16="http://schemas.microsoft.com/office/drawing/2014/main"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 xmlns:ahyp="http://schemas.microsoft.com/office/drawing/2018/hyperlinkcolor"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 xmlns:a16="http://schemas.microsoft.com/office/drawing/2014/main"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 xmlns:a16="http://schemas.microsoft.com/office/drawing/2014/main"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 xmlns:a16="http://schemas.microsoft.com/office/drawing/2014/main"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 xmlns:a16="http://schemas.microsoft.com/office/drawing/2014/main"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 xmlns:a16="http://schemas.microsoft.com/office/drawing/2014/main"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 xmlns:a16="http://schemas.microsoft.com/office/drawing/2014/main"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 xmlns:a16="http://schemas.microsoft.com/office/drawing/2014/main"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 xmlns:a16="http://schemas.microsoft.com/office/drawing/2014/main"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 xmlns:a16="http://schemas.microsoft.com/office/drawing/2014/main"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 xmlns:a16="http://schemas.microsoft.com/office/drawing/2014/main"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 xmlns:a16="http://schemas.microsoft.com/office/drawing/2014/main"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 xmlns:a16="http://schemas.microsoft.com/office/drawing/2014/main"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 xmlns:a16="http://schemas.microsoft.com/office/drawing/2014/main"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 xmlns:a16="http://schemas.microsoft.com/office/drawing/2014/main"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 xmlns:a16="http://schemas.microsoft.com/office/drawing/2014/main"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 xmlns:a16="http://schemas.microsoft.com/office/drawing/2014/main"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 xmlns:a16="http://schemas.microsoft.com/office/drawing/2014/main"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 xmlns:a16="http://schemas.microsoft.com/office/drawing/2014/main"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 xmlns:a16="http://schemas.microsoft.com/office/drawing/2014/main"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 xmlns:a16="http://schemas.microsoft.com/office/drawing/2014/main"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 xmlns:a16="http://schemas.microsoft.com/office/drawing/2014/main"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 xmlns:a16="http://schemas.microsoft.com/office/drawing/2014/main"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 xmlns:a16="http://schemas.microsoft.com/office/drawing/2014/main"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 xmlns:a16="http://schemas.microsoft.com/office/drawing/2014/main"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 xmlns:a16="http://schemas.microsoft.com/office/drawing/2014/main"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 xmlns:a16="http://schemas.microsoft.com/office/drawing/2014/main"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 xmlns:a16="http://schemas.microsoft.com/office/drawing/2014/main"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 xmlns:a16="http://schemas.microsoft.com/office/drawing/2014/main"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 xmlns:a16="http://schemas.microsoft.com/office/drawing/2014/main"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37" name="CuadroTexto 36"/>
          <p:cNvSpPr txBox="1"/>
          <p:nvPr/>
        </p:nvSpPr>
        <p:spPr>
          <a:xfrm>
            <a:off x="1536700" y="2619276"/>
            <a:ext cx="2030620" cy="2308324"/>
          </a:xfrm>
          <a:prstGeom prst="rect">
            <a:avLst/>
          </a:prstGeom>
          <a:solidFill>
            <a:schemeClr val="accent4">
              <a:lumMod val="60000"/>
              <a:lumOff val="40000"/>
            </a:schemeClr>
          </a:solidFill>
        </p:spPr>
        <p:txBody>
          <a:bodyPr wrap="none" rtlCol="0">
            <a:spAutoFit/>
          </a:bodyPr>
          <a:lstStyle/>
          <a:p>
            <a:r>
              <a:rPr lang="es-CO" dirty="0" smtClean="0">
                <a:solidFill>
                  <a:srgbClr val="FF0000"/>
                </a:solidFill>
              </a:rPr>
              <a:t>TIPOS DE DATOS BD</a:t>
            </a:r>
          </a:p>
          <a:p>
            <a:pPr marL="285750" indent="-285750">
              <a:buFont typeface="Arial" panose="020B0604020202020204" pitchFamily="34" charset="0"/>
              <a:buChar char="•"/>
            </a:pPr>
            <a:r>
              <a:rPr lang="es-CO" b="1" dirty="0">
                <a:solidFill>
                  <a:srgbClr val="FF0000"/>
                </a:solidFill>
              </a:rPr>
              <a:t>VARCHAR(250)</a:t>
            </a:r>
          </a:p>
          <a:p>
            <a:pPr marL="285750" indent="-285750">
              <a:buFont typeface="Arial" panose="020B0604020202020204" pitchFamily="34" charset="0"/>
              <a:buChar char="•"/>
            </a:pPr>
            <a:r>
              <a:rPr lang="es-CO" dirty="0" smtClean="0">
                <a:solidFill>
                  <a:srgbClr val="FF0000"/>
                </a:solidFill>
              </a:rPr>
              <a:t>TEXT</a:t>
            </a:r>
          </a:p>
          <a:p>
            <a:pPr marL="285750" indent="-285750">
              <a:buFont typeface="Arial" panose="020B0604020202020204" pitchFamily="34" charset="0"/>
              <a:buChar char="•"/>
            </a:pPr>
            <a:r>
              <a:rPr lang="es-CO" dirty="0" smtClean="0">
                <a:solidFill>
                  <a:srgbClr val="FF0000"/>
                </a:solidFill>
              </a:rPr>
              <a:t>INT</a:t>
            </a:r>
          </a:p>
          <a:p>
            <a:pPr marL="285750" indent="-285750">
              <a:buFont typeface="Arial" panose="020B0604020202020204" pitchFamily="34" charset="0"/>
              <a:buChar char="•"/>
            </a:pPr>
            <a:r>
              <a:rPr lang="es-CO" dirty="0" smtClean="0">
                <a:solidFill>
                  <a:srgbClr val="FF0000"/>
                </a:solidFill>
              </a:rPr>
              <a:t>FLOAT</a:t>
            </a:r>
          </a:p>
          <a:p>
            <a:pPr marL="285750" indent="-285750">
              <a:buFont typeface="Arial" panose="020B0604020202020204" pitchFamily="34" charset="0"/>
              <a:buChar char="•"/>
            </a:pPr>
            <a:r>
              <a:rPr lang="es-CO" dirty="0" smtClean="0">
                <a:solidFill>
                  <a:srgbClr val="FF0000"/>
                </a:solidFill>
              </a:rPr>
              <a:t>DATE</a:t>
            </a:r>
          </a:p>
          <a:p>
            <a:pPr marL="285750" indent="-285750">
              <a:buFont typeface="Arial" panose="020B0604020202020204" pitchFamily="34" charset="0"/>
              <a:buChar char="•"/>
            </a:pPr>
            <a:r>
              <a:rPr lang="es-CO" dirty="0" smtClean="0">
                <a:solidFill>
                  <a:srgbClr val="FF0000"/>
                </a:solidFill>
              </a:rPr>
              <a:t>BOOLEAN</a:t>
            </a:r>
          </a:p>
          <a:p>
            <a:pPr marL="285750" indent="-285750">
              <a:buFont typeface="Arial" panose="020B0604020202020204" pitchFamily="34" charset="0"/>
              <a:buChar char="•"/>
            </a:pPr>
            <a:r>
              <a:rPr lang="es-CO" dirty="0" smtClean="0">
                <a:solidFill>
                  <a:srgbClr val="FF0000"/>
                </a:solidFill>
              </a:rPr>
              <a:t>BLOB</a:t>
            </a:r>
            <a:endParaRPr lang="es-CO" dirty="0">
              <a:solidFill>
                <a:srgbClr val="FF0000"/>
              </a:solidFill>
            </a:endParaRPr>
          </a:p>
        </p:txBody>
      </p:sp>
      <p:sp>
        <p:nvSpPr>
          <p:cNvPr id="38" name="CuadroTexto 37"/>
          <p:cNvSpPr txBox="1"/>
          <p:nvPr/>
        </p:nvSpPr>
        <p:spPr>
          <a:xfrm>
            <a:off x="5202962" y="3727271"/>
            <a:ext cx="2768194" cy="1200329"/>
          </a:xfrm>
          <a:prstGeom prst="rect">
            <a:avLst/>
          </a:prstGeom>
          <a:solidFill>
            <a:schemeClr val="accent4">
              <a:lumMod val="60000"/>
              <a:lumOff val="40000"/>
            </a:schemeClr>
          </a:solidFill>
        </p:spPr>
        <p:txBody>
          <a:bodyPr wrap="none" rtlCol="0">
            <a:spAutoFit/>
          </a:bodyPr>
          <a:lstStyle/>
          <a:p>
            <a:r>
              <a:rPr lang="es-CO" b="1" dirty="0" smtClean="0">
                <a:solidFill>
                  <a:srgbClr val="FF0000"/>
                </a:solidFill>
              </a:rPr>
              <a:t>PK</a:t>
            </a:r>
            <a:r>
              <a:rPr lang="es-CO" dirty="0" smtClean="0"/>
              <a:t>: PRIMARY KEY</a:t>
            </a:r>
          </a:p>
          <a:p>
            <a:r>
              <a:rPr lang="es-CO" b="1" dirty="0">
                <a:solidFill>
                  <a:srgbClr val="FF0000"/>
                </a:solidFill>
              </a:rPr>
              <a:t>FK</a:t>
            </a:r>
            <a:r>
              <a:rPr lang="es-CO" dirty="0" smtClean="0"/>
              <a:t>: FOREING KEY</a:t>
            </a:r>
          </a:p>
          <a:p>
            <a:r>
              <a:rPr lang="es-CO" b="1" dirty="0">
                <a:solidFill>
                  <a:srgbClr val="FF0000"/>
                </a:solidFill>
              </a:rPr>
              <a:t>AI: </a:t>
            </a:r>
            <a:r>
              <a:rPr lang="es-CO" b="1" dirty="0" smtClean="0">
                <a:solidFill>
                  <a:srgbClr val="FF0000"/>
                </a:solidFill>
              </a:rPr>
              <a:t> </a:t>
            </a:r>
            <a:r>
              <a:rPr lang="es-CO" dirty="0" smtClean="0"/>
              <a:t>INT AUTO_INCREMENT</a:t>
            </a:r>
          </a:p>
          <a:p>
            <a:r>
              <a:rPr lang="es-CO" b="1" dirty="0">
                <a:solidFill>
                  <a:srgbClr val="FF0000"/>
                </a:solidFill>
              </a:rPr>
              <a:t>NN</a:t>
            </a:r>
            <a:r>
              <a:rPr lang="es-CO" dirty="0" smtClean="0"/>
              <a:t>: NOT NULL</a:t>
            </a:r>
            <a:endParaRPr lang="es-CO" dirty="0"/>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SELECT CON WHERE</a:t>
            </a:r>
            <a:endParaRPr lang="es-ES" altLang="es-CO" sz="2800" b="1" dirty="0">
              <a:solidFill>
                <a:schemeClr val="bg1"/>
              </a:solidFill>
            </a:endParaRPr>
          </a:p>
        </p:txBody>
      </p:sp>
      <p:sp>
        <p:nvSpPr>
          <p:cNvPr id="5" name="CuadroTexto 4"/>
          <p:cNvSpPr txBox="1"/>
          <p:nvPr/>
        </p:nvSpPr>
        <p:spPr>
          <a:xfrm>
            <a:off x="2586507" y="839212"/>
            <a:ext cx="9480997" cy="369332"/>
          </a:xfrm>
          <a:prstGeom prst="rect">
            <a:avLst/>
          </a:prstGeom>
          <a:noFill/>
        </p:spPr>
        <p:txBody>
          <a:bodyPr wrap="square" rtlCol="0">
            <a:spAutoFit/>
          </a:bodyPr>
          <a:lstStyle/>
          <a:p>
            <a:r>
              <a:rPr lang="es-MX" b="1" dirty="0" smtClean="0">
                <a:latin typeface="Arial" panose="020B0604020202020204" pitchFamily="34" charset="0"/>
              </a:rPr>
              <a:t>Comprobar ejecutando la instrucción SQL respectiva.</a:t>
            </a:r>
            <a:endParaRPr lang="es-CO" dirty="0"/>
          </a:p>
        </p:txBody>
      </p:sp>
      <p:sp>
        <p:nvSpPr>
          <p:cNvPr id="2" name="CuadroTexto 1"/>
          <p:cNvSpPr txBox="1"/>
          <p:nvPr/>
        </p:nvSpPr>
        <p:spPr>
          <a:xfrm>
            <a:off x="27671" y="1449794"/>
            <a:ext cx="12735292" cy="923330"/>
          </a:xfrm>
          <a:prstGeom prst="rect">
            <a:avLst/>
          </a:prstGeom>
          <a:noFill/>
        </p:spPr>
        <p:txBody>
          <a:bodyPr wrap="square" rtlCol="0">
            <a:spAutoFit/>
          </a:bodyPr>
          <a:lstStyle/>
          <a:p>
            <a:r>
              <a:rPr lang="es-CO" b="1" dirty="0" smtClean="0">
                <a:solidFill>
                  <a:srgbClr val="00B0F0"/>
                </a:solidFill>
              </a:rPr>
              <a:t>  SELECT </a:t>
            </a:r>
            <a:r>
              <a:rPr lang="es-CO" b="1" dirty="0" smtClean="0"/>
              <a:t>referencia.*,  </a:t>
            </a:r>
            <a:r>
              <a:rPr lang="es-CO" b="1" dirty="0" err="1" smtClean="0"/>
              <a:t>ciu_nombre</a:t>
            </a:r>
            <a:r>
              <a:rPr lang="es-CO" b="1" dirty="0" smtClean="0"/>
              <a:t> </a:t>
            </a:r>
          </a:p>
          <a:p>
            <a:r>
              <a:rPr lang="es-CO" b="1" dirty="0" smtClean="0">
                <a:solidFill>
                  <a:srgbClr val="00B0F0"/>
                </a:solidFill>
              </a:rPr>
              <a:t>  FROM </a:t>
            </a:r>
            <a:r>
              <a:rPr lang="es-CO" b="1" dirty="0" smtClean="0">
                <a:solidFill>
                  <a:srgbClr val="00B050"/>
                </a:solidFill>
              </a:rPr>
              <a:t>referencia, ciudad</a:t>
            </a:r>
            <a:endParaRPr lang="es-CO" dirty="0"/>
          </a:p>
          <a:p>
            <a:r>
              <a:rPr lang="es-CO" b="1" dirty="0" smtClean="0">
                <a:solidFill>
                  <a:srgbClr val="00B0F0"/>
                </a:solidFill>
              </a:rPr>
              <a:t>WHERE </a:t>
            </a:r>
            <a:r>
              <a:rPr lang="es-CO" b="1" dirty="0" err="1" smtClean="0"/>
              <a:t>ref_ciudad</a:t>
            </a:r>
            <a:r>
              <a:rPr lang="es-CO" b="1" dirty="0" smtClean="0"/>
              <a:t> = </a:t>
            </a:r>
            <a:r>
              <a:rPr lang="es-CO" b="1" dirty="0" err="1" smtClean="0"/>
              <a:t>ciu_id</a:t>
            </a:r>
            <a:r>
              <a:rPr lang="es-CO" b="1" dirty="0" smtClean="0"/>
              <a:t>;</a:t>
            </a:r>
            <a:endParaRPr lang="es-CO" b="1" dirty="0"/>
          </a:p>
        </p:txBody>
      </p:sp>
      <p:sp>
        <p:nvSpPr>
          <p:cNvPr id="9" name="CuadroTexto 8"/>
          <p:cNvSpPr txBox="1"/>
          <p:nvPr/>
        </p:nvSpPr>
        <p:spPr>
          <a:xfrm>
            <a:off x="3818271" y="5903893"/>
            <a:ext cx="8249233" cy="954107"/>
          </a:xfrm>
          <a:prstGeom prst="rect">
            <a:avLst/>
          </a:prstGeom>
          <a:solidFill>
            <a:schemeClr val="accent4"/>
          </a:solidFill>
        </p:spPr>
        <p:txBody>
          <a:bodyPr wrap="square" rtlCol="0">
            <a:spAutoFit/>
          </a:bodyPr>
          <a:lstStyle/>
          <a:p>
            <a:r>
              <a:rPr lang="es-CO" dirty="0" smtClean="0"/>
              <a:t>INSERTE otras 4 referencias, una por cada ciudad, recuerde que las ciudades </a:t>
            </a:r>
            <a:r>
              <a:rPr lang="es-CO" sz="2000" b="1" dirty="0" err="1" smtClean="0">
                <a:solidFill>
                  <a:srgbClr val="FF0000"/>
                </a:solidFill>
              </a:rPr>
              <a:t>ciu_id</a:t>
            </a:r>
            <a:r>
              <a:rPr lang="es-CO" dirty="0" smtClean="0"/>
              <a:t> se crearon con valores para la FK  1, 2, 3 …, si NO existe el motor valida y muestra el error correspondiente.</a:t>
            </a:r>
            <a:endParaRPr lang="es-CO" dirty="0"/>
          </a:p>
        </p:txBody>
      </p:sp>
      <p:sp>
        <p:nvSpPr>
          <p:cNvPr id="3" name="CuadroTexto 2"/>
          <p:cNvSpPr txBox="1"/>
          <p:nvPr/>
        </p:nvSpPr>
        <p:spPr>
          <a:xfrm>
            <a:off x="27671" y="2566411"/>
            <a:ext cx="11706896" cy="3231654"/>
          </a:xfrm>
          <a:prstGeom prst="rect">
            <a:avLst/>
          </a:prstGeom>
          <a:noFill/>
        </p:spPr>
        <p:txBody>
          <a:bodyPr wrap="square" rtlCol="0">
            <a:spAutoFit/>
          </a:bodyPr>
          <a:lstStyle/>
          <a:p>
            <a:r>
              <a:rPr lang="es-CO" b="1" dirty="0">
                <a:solidFill>
                  <a:srgbClr val="00B0F0"/>
                </a:solidFill>
              </a:rPr>
              <a:t>SELECT</a:t>
            </a:r>
            <a:r>
              <a:rPr lang="es-CO" dirty="0" smtClean="0"/>
              <a:t> se encarga de mostrar los campos que se desean </a:t>
            </a:r>
            <a:r>
              <a:rPr lang="es-CO" dirty="0" err="1" smtClean="0"/>
              <a:t>viualizar</a:t>
            </a:r>
            <a:r>
              <a:rPr lang="es-CO" dirty="0" smtClean="0"/>
              <a:t>, uno, varios o todos con *</a:t>
            </a:r>
          </a:p>
          <a:p>
            <a:endParaRPr lang="es-CO" dirty="0"/>
          </a:p>
          <a:p>
            <a:r>
              <a:rPr lang="es-CO" b="1" dirty="0">
                <a:solidFill>
                  <a:srgbClr val="00B0F0"/>
                </a:solidFill>
              </a:rPr>
              <a:t>FROM</a:t>
            </a:r>
            <a:r>
              <a:rPr lang="es-CO" dirty="0" smtClean="0"/>
              <a:t>   se enuncian las tablas que contienen la información a mostrar, como se desea ver el nombre de la ciudad y dicha columna se encuentra en la tabla ciudad, se debe incluir separadas por comas</a:t>
            </a:r>
          </a:p>
          <a:p>
            <a:endParaRPr lang="es-CO" dirty="0"/>
          </a:p>
          <a:p>
            <a:r>
              <a:rPr lang="es-CO" b="1" dirty="0">
                <a:solidFill>
                  <a:srgbClr val="00B0F0"/>
                </a:solidFill>
              </a:rPr>
              <a:t>WHERE</a:t>
            </a:r>
            <a:r>
              <a:rPr lang="es-CO" dirty="0" smtClean="0"/>
              <a:t>  es muy importante que cuando se requieran de varias tablas incluir en un condicional los campos relacionados  en el diseño </a:t>
            </a:r>
            <a:r>
              <a:rPr lang="es-CO" b="1" dirty="0" smtClean="0">
                <a:solidFill>
                  <a:srgbClr val="FF0000"/>
                </a:solidFill>
              </a:rPr>
              <a:t>FK – PK</a:t>
            </a:r>
            <a:r>
              <a:rPr lang="es-CO" dirty="0" smtClean="0"/>
              <a:t>, (ver diseño);   </a:t>
            </a:r>
            <a:r>
              <a:rPr lang="es-CO" sz="2000" b="1" dirty="0" err="1">
                <a:solidFill>
                  <a:srgbClr val="FF0000"/>
                </a:solidFill>
              </a:rPr>
              <a:t>ref_ciudad</a:t>
            </a:r>
            <a:r>
              <a:rPr lang="es-CO" sz="2000" dirty="0" smtClean="0"/>
              <a:t> </a:t>
            </a:r>
            <a:r>
              <a:rPr lang="es-CO" dirty="0" smtClean="0"/>
              <a:t>se relacionó con </a:t>
            </a:r>
            <a:r>
              <a:rPr lang="es-CO" sz="2000" b="1" dirty="0" err="1" smtClean="0">
                <a:solidFill>
                  <a:srgbClr val="FF0000"/>
                </a:solidFill>
              </a:rPr>
              <a:t>ciu_id</a:t>
            </a:r>
            <a:r>
              <a:rPr lang="es-CO" sz="2000" b="1" dirty="0" smtClean="0">
                <a:solidFill>
                  <a:srgbClr val="FF0000"/>
                </a:solidFill>
              </a:rPr>
              <a:t>.</a:t>
            </a:r>
          </a:p>
          <a:p>
            <a:endParaRPr lang="es-CO" sz="2000" b="1" dirty="0">
              <a:solidFill>
                <a:srgbClr val="FF0000"/>
              </a:solidFill>
            </a:endParaRPr>
          </a:p>
          <a:p>
            <a:r>
              <a:rPr lang="es-CO" sz="2000" b="1" dirty="0" smtClean="0">
                <a:solidFill>
                  <a:srgbClr val="FF0000"/>
                </a:solidFill>
              </a:rPr>
              <a:t>NOTA: </a:t>
            </a:r>
            <a:r>
              <a:rPr lang="es-CO" b="1" dirty="0" smtClean="0">
                <a:latin typeface="Arial" panose="020B0604020202020204" pitchFamily="34" charset="0"/>
              </a:rPr>
              <a:t>Si no se incluye el </a:t>
            </a:r>
            <a:r>
              <a:rPr lang="es-CO" sz="2000" b="1" dirty="0" err="1">
                <a:solidFill>
                  <a:srgbClr val="00B050"/>
                </a:solidFill>
              </a:rPr>
              <a:t>where</a:t>
            </a:r>
            <a:r>
              <a:rPr lang="es-CO" sz="2000" b="1" dirty="0" smtClean="0">
                <a:solidFill>
                  <a:srgbClr val="00B050"/>
                </a:solidFill>
                <a:latin typeface="Arial" panose="020B0604020202020204" pitchFamily="34" charset="0"/>
              </a:rPr>
              <a:t> </a:t>
            </a:r>
            <a:r>
              <a:rPr lang="es-CO" b="1" dirty="0" smtClean="0">
                <a:latin typeface="Arial" panose="020B0604020202020204" pitchFamily="34" charset="0"/>
              </a:rPr>
              <a:t>en un </a:t>
            </a:r>
            <a:r>
              <a:rPr lang="es-CO" sz="2000" b="1" dirty="0" err="1">
                <a:solidFill>
                  <a:srgbClr val="00B050"/>
                </a:solidFill>
              </a:rPr>
              <a:t>select</a:t>
            </a:r>
            <a:r>
              <a:rPr lang="es-CO" b="1" dirty="0" smtClean="0">
                <a:latin typeface="Arial" panose="020B0604020202020204" pitchFamily="34" charset="0"/>
              </a:rPr>
              <a:t> de varias tablas, el resultado será el producto cartesiano de multiplicar la cantidad de registros entre las tablas incluidas, en este caso 5 ciudades x 5 referencias mostraría 25 registros. El </a:t>
            </a:r>
            <a:r>
              <a:rPr lang="es-CO" sz="2000" b="1" dirty="0" err="1">
                <a:solidFill>
                  <a:srgbClr val="00B050"/>
                </a:solidFill>
              </a:rPr>
              <a:t>where</a:t>
            </a:r>
            <a:r>
              <a:rPr lang="es-CO" b="1" dirty="0" smtClean="0">
                <a:latin typeface="Arial" panose="020B0604020202020204" pitchFamily="34" charset="0"/>
              </a:rPr>
              <a:t> opera como el condicional IF en Java y </a:t>
            </a:r>
            <a:r>
              <a:rPr lang="es-CO" b="1" dirty="0" err="1" smtClean="0">
                <a:latin typeface="Arial" panose="020B0604020202020204" pitchFamily="34" charset="0"/>
              </a:rPr>
              <a:t>Pyton</a:t>
            </a:r>
            <a:endParaRPr lang="es-CO" sz="2000" b="1" dirty="0">
              <a:solidFill>
                <a:srgbClr val="FF0000"/>
              </a:solidFill>
            </a:endParaRPr>
          </a:p>
        </p:txBody>
      </p:sp>
      <p:pic>
        <p:nvPicPr>
          <p:cNvPr id="4" name="Imagen 3"/>
          <p:cNvPicPr>
            <a:picLocks noChangeAspect="1"/>
          </p:cNvPicPr>
          <p:nvPr/>
        </p:nvPicPr>
        <p:blipFill>
          <a:blip r:embed="rId2"/>
          <a:stretch>
            <a:fillRect/>
          </a:stretch>
        </p:blipFill>
        <p:spPr>
          <a:xfrm>
            <a:off x="3972818" y="1449794"/>
            <a:ext cx="6905625" cy="1116617"/>
          </a:xfrm>
          <a:prstGeom prst="rect">
            <a:avLst/>
          </a:prstGeom>
        </p:spPr>
      </p:pic>
    </p:spTree>
    <p:extLst>
      <p:ext uri="{BB962C8B-B14F-4D97-AF65-F5344CB8AC3E}">
        <p14:creationId xmlns:p14="http://schemas.microsoft.com/office/powerpoint/2010/main" val="75503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800" b="1" dirty="0" smtClean="0">
                <a:solidFill>
                  <a:schemeClr val="bg1"/>
                </a:solidFill>
              </a:rPr>
              <a:t>DML – LENGUAJE DE MANIPULACIÓN DE DATOS UPDATE WHERE</a:t>
            </a:r>
            <a:endParaRPr lang="es-ES" altLang="es-CO" sz="2800" b="1" dirty="0">
              <a:solidFill>
                <a:schemeClr val="bg1"/>
              </a:solidFill>
            </a:endParaRPr>
          </a:p>
        </p:txBody>
      </p:sp>
      <p:sp>
        <p:nvSpPr>
          <p:cNvPr id="5" name="CuadroTexto 4"/>
          <p:cNvSpPr txBox="1"/>
          <p:nvPr/>
        </p:nvSpPr>
        <p:spPr>
          <a:xfrm>
            <a:off x="2491888" y="744075"/>
            <a:ext cx="5501425" cy="1200329"/>
          </a:xfrm>
          <a:prstGeom prst="rect">
            <a:avLst/>
          </a:prstGeom>
          <a:noFill/>
        </p:spPr>
        <p:txBody>
          <a:bodyPr wrap="square" rtlCol="0">
            <a:spAutoFit/>
          </a:bodyPr>
          <a:lstStyle/>
          <a:p>
            <a:r>
              <a:rPr lang="es-MX" b="1" dirty="0" smtClean="0">
                <a:latin typeface="Arial" panose="020B0604020202020204" pitchFamily="34" charset="0"/>
              </a:rPr>
              <a:t>Para ACTUALIZAR la información ingresada en los registros, se utiliza la instrucción </a:t>
            </a:r>
            <a:r>
              <a:rPr lang="es-MX" b="1" dirty="0" smtClean="0">
                <a:solidFill>
                  <a:srgbClr val="00B0F0"/>
                </a:solidFill>
                <a:latin typeface="Arial" panose="020B0604020202020204" pitchFamily="34" charset="0"/>
              </a:rPr>
              <a:t>UPDATE</a:t>
            </a:r>
            <a:r>
              <a:rPr lang="es-MX" b="1" dirty="0" smtClean="0">
                <a:latin typeface="Arial" panose="020B0604020202020204" pitchFamily="34" charset="0"/>
              </a:rPr>
              <a:t>, se debe tener cuidado ya que si no se acompaña del WHERE actualiza toda la columna.</a:t>
            </a:r>
            <a:endParaRPr lang="es-CO" dirty="0"/>
          </a:p>
        </p:txBody>
      </p:sp>
      <p:sp>
        <p:nvSpPr>
          <p:cNvPr id="2" name="CuadroTexto 1"/>
          <p:cNvSpPr txBox="1"/>
          <p:nvPr/>
        </p:nvSpPr>
        <p:spPr>
          <a:xfrm>
            <a:off x="143580" y="3333991"/>
            <a:ext cx="3810233" cy="923330"/>
          </a:xfrm>
          <a:prstGeom prst="rect">
            <a:avLst/>
          </a:prstGeom>
          <a:noFill/>
        </p:spPr>
        <p:txBody>
          <a:bodyPr wrap="square" rtlCol="0">
            <a:spAutoFit/>
          </a:bodyPr>
          <a:lstStyle/>
          <a:p>
            <a:r>
              <a:rPr lang="es-CO" b="1" dirty="0" smtClean="0">
                <a:solidFill>
                  <a:srgbClr val="00B0F0"/>
                </a:solidFill>
              </a:rPr>
              <a:t>  SELECT </a:t>
            </a:r>
            <a:r>
              <a:rPr lang="es-CO" b="1" dirty="0" smtClean="0"/>
              <a:t>referencia.* </a:t>
            </a:r>
          </a:p>
          <a:p>
            <a:r>
              <a:rPr lang="es-CO" b="1" dirty="0" smtClean="0">
                <a:solidFill>
                  <a:srgbClr val="00B0F0"/>
                </a:solidFill>
              </a:rPr>
              <a:t>  FROM </a:t>
            </a:r>
            <a:r>
              <a:rPr lang="es-CO" b="1" dirty="0" smtClean="0">
                <a:solidFill>
                  <a:srgbClr val="00B050"/>
                </a:solidFill>
              </a:rPr>
              <a:t>referencia</a:t>
            </a:r>
            <a:endParaRPr lang="es-CO" dirty="0"/>
          </a:p>
          <a:p>
            <a:r>
              <a:rPr lang="es-CO" b="1" dirty="0" smtClean="0">
                <a:solidFill>
                  <a:srgbClr val="00B0F0"/>
                </a:solidFill>
              </a:rPr>
              <a:t>WHERE </a:t>
            </a:r>
            <a:r>
              <a:rPr lang="es-CO" b="1" dirty="0" err="1" smtClean="0"/>
              <a:t>ref_id</a:t>
            </a:r>
            <a:r>
              <a:rPr lang="es-CO" b="1" dirty="0" smtClean="0"/>
              <a:t> = 1;</a:t>
            </a:r>
            <a:endParaRPr lang="es-CO" b="1" dirty="0"/>
          </a:p>
        </p:txBody>
      </p:sp>
      <p:sp>
        <p:nvSpPr>
          <p:cNvPr id="9" name="CuadroTexto 8"/>
          <p:cNvSpPr txBox="1"/>
          <p:nvPr/>
        </p:nvSpPr>
        <p:spPr>
          <a:xfrm>
            <a:off x="3689483" y="5972531"/>
            <a:ext cx="8249233" cy="646331"/>
          </a:xfrm>
          <a:prstGeom prst="rect">
            <a:avLst/>
          </a:prstGeom>
          <a:solidFill>
            <a:schemeClr val="accent4"/>
          </a:solidFill>
        </p:spPr>
        <p:txBody>
          <a:bodyPr wrap="square" rtlCol="0">
            <a:spAutoFit/>
          </a:bodyPr>
          <a:lstStyle/>
          <a:p>
            <a:r>
              <a:rPr lang="es-CO" dirty="0" smtClean="0"/>
              <a:t>Actualizar de su cuenta, algunos teléfonos,  direcciones, nombres de referencia y otras tablas que contengan datos.</a:t>
            </a:r>
            <a:endParaRPr lang="es-CO" dirty="0"/>
          </a:p>
        </p:txBody>
      </p:sp>
      <p:sp>
        <p:nvSpPr>
          <p:cNvPr id="8" name="CuadroTexto 7"/>
          <p:cNvSpPr txBox="1"/>
          <p:nvPr/>
        </p:nvSpPr>
        <p:spPr>
          <a:xfrm>
            <a:off x="143580" y="1847920"/>
            <a:ext cx="7703868" cy="646331"/>
          </a:xfrm>
          <a:prstGeom prst="rect">
            <a:avLst/>
          </a:prstGeom>
          <a:noFill/>
        </p:spPr>
        <p:txBody>
          <a:bodyPr wrap="square" rtlCol="0">
            <a:spAutoFit/>
          </a:bodyPr>
          <a:lstStyle/>
          <a:p>
            <a:r>
              <a:rPr lang="es-MX" b="1" dirty="0" smtClean="0">
                <a:latin typeface="Arial" panose="020B0604020202020204" pitchFamily="34" charset="0"/>
              </a:rPr>
              <a:t>Por </a:t>
            </a:r>
            <a:r>
              <a:rPr lang="es-MX" b="1" dirty="0" smtClean="0">
                <a:solidFill>
                  <a:srgbClr val="00B050"/>
                </a:solidFill>
                <a:latin typeface="Arial" panose="020B0604020202020204" pitchFamily="34" charset="0"/>
              </a:rPr>
              <a:t>ejemplo</a:t>
            </a:r>
            <a:r>
              <a:rPr lang="es-MX" b="1" dirty="0" smtClean="0">
                <a:latin typeface="Arial" panose="020B0604020202020204" pitchFamily="34" charset="0"/>
              </a:rPr>
              <a:t>: </a:t>
            </a:r>
            <a:r>
              <a:rPr lang="es-MX" b="1" dirty="0" smtClean="0">
                <a:solidFill>
                  <a:schemeClr val="accent4"/>
                </a:solidFill>
                <a:latin typeface="Arial" panose="020B0604020202020204" pitchFamily="34" charset="0"/>
              </a:rPr>
              <a:t>Actualizar la dirección de la referencia con código PK 1 con su nueva dirección:  Carrera 23 Calle 21 #11-22</a:t>
            </a:r>
            <a:endParaRPr lang="es-CO" dirty="0">
              <a:solidFill>
                <a:schemeClr val="accent4"/>
              </a:solidFill>
            </a:endParaRPr>
          </a:p>
        </p:txBody>
      </p:sp>
      <p:sp>
        <p:nvSpPr>
          <p:cNvPr id="10" name="CuadroTexto 9"/>
          <p:cNvSpPr txBox="1"/>
          <p:nvPr/>
        </p:nvSpPr>
        <p:spPr>
          <a:xfrm>
            <a:off x="143581" y="2587177"/>
            <a:ext cx="11923923" cy="646331"/>
          </a:xfrm>
          <a:prstGeom prst="rect">
            <a:avLst/>
          </a:prstGeom>
          <a:noFill/>
        </p:spPr>
        <p:txBody>
          <a:bodyPr wrap="square" rtlCol="0">
            <a:spAutoFit/>
          </a:bodyPr>
          <a:lstStyle/>
          <a:p>
            <a:r>
              <a:rPr lang="es-MX" b="1" dirty="0" smtClean="0">
                <a:solidFill>
                  <a:srgbClr val="00B050"/>
                </a:solidFill>
                <a:latin typeface="Arial" panose="020B0604020202020204" pitchFamily="34" charset="0"/>
              </a:rPr>
              <a:t>SOLUCIÓN</a:t>
            </a:r>
            <a:r>
              <a:rPr lang="es-MX" b="1" dirty="0" smtClean="0">
                <a:latin typeface="Arial" panose="020B0604020202020204" pitchFamily="34" charset="0"/>
              </a:rPr>
              <a:t>: Antes de un </a:t>
            </a:r>
            <a:r>
              <a:rPr lang="es-MX" b="1" dirty="0">
                <a:solidFill>
                  <a:srgbClr val="00B0F0"/>
                </a:solidFill>
                <a:latin typeface="Arial" panose="020B0604020202020204" pitchFamily="34" charset="0"/>
              </a:rPr>
              <a:t>UPDATE</a:t>
            </a:r>
            <a:r>
              <a:rPr lang="es-MX" b="1" dirty="0" smtClean="0">
                <a:latin typeface="Arial" panose="020B0604020202020204" pitchFamily="34" charset="0"/>
              </a:rPr>
              <a:t> o un </a:t>
            </a:r>
            <a:r>
              <a:rPr lang="es-MX" b="1" dirty="0">
                <a:solidFill>
                  <a:srgbClr val="00B0F0"/>
                </a:solidFill>
                <a:latin typeface="Arial" panose="020B0604020202020204" pitchFamily="34" charset="0"/>
              </a:rPr>
              <a:t>DELETE</a:t>
            </a:r>
            <a:r>
              <a:rPr lang="es-MX" b="1" dirty="0" smtClean="0">
                <a:latin typeface="Arial" panose="020B0604020202020204" pitchFamily="34" charset="0"/>
              </a:rPr>
              <a:t>, es mejor asegurarnos visualizando los registros que se van a actualizar, ya que si se comete algún error habrá que recurrir a copias de seguridad para recuperar.</a:t>
            </a:r>
            <a:endParaRPr lang="es-CO" dirty="0"/>
          </a:p>
        </p:txBody>
      </p:sp>
      <p:sp>
        <p:nvSpPr>
          <p:cNvPr id="11" name="CuadroTexto 10"/>
          <p:cNvSpPr txBox="1"/>
          <p:nvPr/>
        </p:nvSpPr>
        <p:spPr>
          <a:xfrm>
            <a:off x="143580" y="5173878"/>
            <a:ext cx="5703428" cy="923330"/>
          </a:xfrm>
          <a:prstGeom prst="rect">
            <a:avLst/>
          </a:prstGeom>
          <a:noFill/>
        </p:spPr>
        <p:txBody>
          <a:bodyPr wrap="square" rtlCol="0">
            <a:spAutoFit/>
          </a:bodyPr>
          <a:lstStyle/>
          <a:p>
            <a:r>
              <a:rPr lang="es-CO" b="1" dirty="0" smtClean="0">
                <a:solidFill>
                  <a:srgbClr val="00B0F0"/>
                </a:solidFill>
              </a:rPr>
              <a:t>  UPDATE </a:t>
            </a:r>
            <a:r>
              <a:rPr lang="es-CO" b="1" dirty="0" smtClean="0">
                <a:solidFill>
                  <a:srgbClr val="00B050"/>
                </a:solidFill>
              </a:rPr>
              <a:t>referencia</a:t>
            </a:r>
            <a:endParaRPr lang="es-CO" b="1" dirty="0" smtClean="0"/>
          </a:p>
          <a:p>
            <a:r>
              <a:rPr lang="es-CO" b="1" dirty="0" smtClean="0">
                <a:solidFill>
                  <a:srgbClr val="00B0F0"/>
                </a:solidFill>
              </a:rPr>
              <a:t>          SET </a:t>
            </a:r>
            <a:r>
              <a:rPr lang="es-CO" b="1" dirty="0" err="1" smtClean="0">
                <a:solidFill>
                  <a:srgbClr val="00B050"/>
                </a:solidFill>
              </a:rPr>
              <a:t>ref_direccion</a:t>
            </a:r>
            <a:r>
              <a:rPr lang="es-CO" b="1" dirty="0" smtClean="0">
                <a:solidFill>
                  <a:srgbClr val="00B050"/>
                </a:solidFill>
              </a:rPr>
              <a:t> = </a:t>
            </a:r>
            <a:r>
              <a:rPr lang="es-ES" b="1" dirty="0" smtClean="0"/>
              <a:t>'Carrera </a:t>
            </a:r>
            <a:r>
              <a:rPr lang="es-ES" b="1" dirty="0"/>
              <a:t>23 Calle 21 #</a:t>
            </a:r>
            <a:r>
              <a:rPr lang="es-ES" b="1" dirty="0" smtClean="0"/>
              <a:t>11-22'</a:t>
            </a:r>
            <a:endParaRPr lang="es-CO" dirty="0"/>
          </a:p>
          <a:p>
            <a:r>
              <a:rPr lang="es-CO" b="1" dirty="0" smtClean="0">
                <a:solidFill>
                  <a:srgbClr val="00B0F0"/>
                </a:solidFill>
              </a:rPr>
              <a:t>WHERE </a:t>
            </a:r>
            <a:r>
              <a:rPr lang="es-CO" b="1" dirty="0" err="1" smtClean="0"/>
              <a:t>ref_id</a:t>
            </a:r>
            <a:r>
              <a:rPr lang="es-CO" b="1" dirty="0" smtClean="0"/>
              <a:t> = 1;</a:t>
            </a:r>
            <a:endParaRPr lang="es-CO" b="1" dirty="0"/>
          </a:p>
        </p:txBody>
      </p:sp>
      <p:pic>
        <p:nvPicPr>
          <p:cNvPr id="6" name="Imagen 5"/>
          <p:cNvPicPr>
            <a:picLocks noChangeAspect="1"/>
          </p:cNvPicPr>
          <p:nvPr/>
        </p:nvPicPr>
        <p:blipFill>
          <a:blip r:embed="rId2"/>
          <a:stretch>
            <a:fillRect/>
          </a:stretch>
        </p:blipFill>
        <p:spPr>
          <a:xfrm>
            <a:off x="2586507" y="3285771"/>
            <a:ext cx="5943600" cy="971550"/>
          </a:xfrm>
          <a:prstGeom prst="rect">
            <a:avLst/>
          </a:prstGeom>
        </p:spPr>
      </p:pic>
      <p:pic>
        <p:nvPicPr>
          <p:cNvPr id="7" name="Imagen 6"/>
          <p:cNvPicPr>
            <a:picLocks noChangeAspect="1"/>
          </p:cNvPicPr>
          <p:nvPr/>
        </p:nvPicPr>
        <p:blipFill>
          <a:blip r:embed="rId3"/>
          <a:stretch>
            <a:fillRect/>
          </a:stretch>
        </p:blipFill>
        <p:spPr>
          <a:xfrm>
            <a:off x="7189822" y="4566257"/>
            <a:ext cx="4457700" cy="1028700"/>
          </a:xfrm>
          <a:prstGeom prst="rect">
            <a:avLst/>
          </a:prstGeom>
        </p:spPr>
      </p:pic>
      <p:sp>
        <p:nvSpPr>
          <p:cNvPr id="12" name="Flecha derecha 11"/>
          <p:cNvSpPr/>
          <p:nvPr/>
        </p:nvSpPr>
        <p:spPr>
          <a:xfrm>
            <a:off x="5414560" y="5333926"/>
            <a:ext cx="1640983" cy="4202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204920" y="4904605"/>
            <a:ext cx="1984902" cy="369332"/>
          </a:xfrm>
          <a:prstGeom prst="rect">
            <a:avLst/>
          </a:prstGeom>
          <a:noFill/>
        </p:spPr>
        <p:txBody>
          <a:bodyPr wrap="none" rtlCol="0">
            <a:spAutoFit/>
          </a:bodyPr>
          <a:lstStyle/>
          <a:p>
            <a:r>
              <a:rPr lang="es-CO" b="1" dirty="0" smtClean="0">
                <a:solidFill>
                  <a:srgbClr val="00B050"/>
                </a:solidFill>
              </a:rPr>
              <a:t>Verificar con </a:t>
            </a:r>
            <a:r>
              <a:rPr lang="es-CO" b="1" dirty="0" err="1" smtClean="0">
                <a:solidFill>
                  <a:srgbClr val="00B050"/>
                </a:solidFill>
              </a:rPr>
              <a:t>select</a:t>
            </a:r>
            <a:endParaRPr lang="es-CO" b="1" dirty="0">
              <a:solidFill>
                <a:srgbClr val="00B050"/>
              </a:solidFill>
            </a:endParaRPr>
          </a:p>
        </p:txBody>
      </p:sp>
      <p:sp>
        <p:nvSpPr>
          <p:cNvPr id="15" name="CuadroTexto 14"/>
          <p:cNvSpPr txBox="1"/>
          <p:nvPr/>
        </p:nvSpPr>
        <p:spPr>
          <a:xfrm>
            <a:off x="143580" y="4467558"/>
            <a:ext cx="5099021" cy="646331"/>
          </a:xfrm>
          <a:prstGeom prst="rect">
            <a:avLst/>
          </a:prstGeom>
          <a:noFill/>
        </p:spPr>
        <p:txBody>
          <a:bodyPr wrap="square" rtlCol="0">
            <a:spAutoFit/>
          </a:bodyPr>
          <a:lstStyle/>
          <a:p>
            <a:r>
              <a:rPr lang="es-CO" dirty="0" smtClean="0"/>
              <a:t>Si el registro mostrado es el deseado, se procede a cambiar </a:t>
            </a:r>
            <a:r>
              <a:rPr lang="es-CO" dirty="0" err="1" smtClean="0"/>
              <a:t>select</a:t>
            </a:r>
            <a:r>
              <a:rPr lang="es-CO" dirty="0" smtClean="0"/>
              <a:t> x </a:t>
            </a:r>
            <a:r>
              <a:rPr lang="es-CO" dirty="0" err="1" smtClean="0"/>
              <a:t>update</a:t>
            </a:r>
            <a:r>
              <a:rPr lang="es-CO" dirty="0" smtClean="0"/>
              <a:t> y completar con el </a:t>
            </a:r>
            <a:r>
              <a:rPr lang="es-CO" dirty="0" err="1" smtClean="0"/>
              <a:t>where</a:t>
            </a:r>
            <a:endParaRPr lang="es-CO" dirty="0"/>
          </a:p>
        </p:txBody>
      </p:sp>
      <p:sp>
        <p:nvSpPr>
          <p:cNvPr id="16" name="CuadroTexto 15"/>
          <p:cNvSpPr txBox="1"/>
          <p:nvPr/>
        </p:nvSpPr>
        <p:spPr>
          <a:xfrm>
            <a:off x="7956529" y="856453"/>
            <a:ext cx="3142445" cy="1754326"/>
          </a:xfrm>
          <a:prstGeom prst="rect">
            <a:avLst/>
          </a:prstGeom>
          <a:solidFill>
            <a:schemeClr val="tx2">
              <a:lumMod val="20000"/>
              <a:lumOff val="80000"/>
            </a:schemeClr>
          </a:solidFill>
        </p:spPr>
        <p:txBody>
          <a:bodyPr wrap="square" rtlCol="0">
            <a:spAutoFit/>
          </a:bodyPr>
          <a:lstStyle/>
          <a:p>
            <a:r>
              <a:rPr lang="es-CO" b="1" dirty="0" smtClean="0">
                <a:solidFill>
                  <a:srgbClr val="FF0000"/>
                </a:solidFill>
              </a:rPr>
              <a:t>SINTAXIS</a:t>
            </a:r>
          </a:p>
          <a:p>
            <a:r>
              <a:rPr lang="es-CO" b="1" dirty="0" smtClean="0">
                <a:solidFill>
                  <a:srgbClr val="00B0F0"/>
                </a:solidFill>
              </a:rPr>
              <a:t>UPDATE </a:t>
            </a:r>
            <a:r>
              <a:rPr lang="es-CO" b="1" dirty="0" smtClean="0">
                <a:solidFill>
                  <a:srgbClr val="00B050"/>
                </a:solidFill>
              </a:rPr>
              <a:t>tabla</a:t>
            </a:r>
            <a:endParaRPr lang="es-CO" b="1" dirty="0"/>
          </a:p>
          <a:p>
            <a:r>
              <a:rPr lang="es-CO" b="1" dirty="0">
                <a:solidFill>
                  <a:srgbClr val="00B0F0"/>
                </a:solidFill>
              </a:rPr>
              <a:t>          SET </a:t>
            </a:r>
            <a:r>
              <a:rPr lang="es-CO" b="1" dirty="0" smtClean="0">
                <a:solidFill>
                  <a:srgbClr val="00B050"/>
                </a:solidFill>
              </a:rPr>
              <a:t>colum1 </a:t>
            </a:r>
            <a:r>
              <a:rPr lang="es-CO" b="1" dirty="0">
                <a:solidFill>
                  <a:srgbClr val="00B050"/>
                </a:solidFill>
              </a:rPr>
              <a:t>= </a:t>
            </a:r>
            <a:r>
              <a:rPr lang="es-CO" b="1" dirty="0" smtClean="0">
                <a:solidFill>
                  <a:srgbClr val="00B050"/>
                </a:solidFill>
              </a:rPr>
              <a:t>valor1, </a:t>
            </a:r>
          </a:p>
          <a:p>
            <a:r>
              <a:rPr lang="es-CO" b="1" dirty="0">
                <a:solidFill>
                  <a:srgbClr val="00B050"/>
                </a:solidFill>
              </a:rPr>
              <a:t> </a:t>
            </a:r>
            <a:r>
              <a:rPr lang="es-CO" b="1" dirty="0" smtClean="0">
                <a:solidFill>
                  <a:srgbClr val="00B050"/>
                </a:solidFill>
              </a:rPr>
              <a:t>                 colum2 = valor2</a:t>
            </a:r>
            <a:endParaRPr lang="es-CO" dirty="0"/>
          </a:p>
          <a:p>
            <a:r>
              <a:rPr lang="es-CO" b="1" dirty="0">
                <a:solidFill>
                  <a:srgbClr val="00B0F0"/>
                </a:solidFill>
              </a:rPr>
              <a:t>WHERE </a:t>
            </a:r>
            <a:r>
              <a:rPr lang="es-CO" b="1" dirty="0" err="1" smtClean="0"/>
              <a:t>column</a:t>
            </a:r>
            <a:r>
              <a:rPr lang="es-CO" b="1" dirty="0" smtClean="0"/>
              <a:t> </a:t>
            </a:r>
            <a:r>
              <a:rPr lang="es-CO" b="1" dirty="0"/>
              <a:t>= </a:t>
            </a:r>
            <a:r>
              <a:rPr lang="es-CO" b="1" dirty="0" err="1" smtClean="0"/>
              <a:t>PKoValor</a:t>
            </a:r>
            <a:r>
              <a:rPr lang="es-CO" b="1" dirty="0" smtClean="0"/>
              <a:t>;</a:t>
            </a:r>
            <a:endParaRPr lang="es-CO" b="1" dirty="0"/>
          </a:p>
          <a:p>
            <a:endParaRPr lang="es-CO" dirty="0"/>
          </a:p>
        </p:txBody>
      </p:sp>
    </p:spTree>
    <p:extLst>
      <p:ext uri="{BB962C8B-B14F-4D97-AF65-F5344CB8AC3E}">
        <p14:creationId xmlns:p14="http://schemas.microsoft.com/office/powerpoint/2010/main" val="2255494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800" b="1" dirty="0" smtClean="0">
                <a:solidFill>
                  <a:schemeClr val="bg1"/>
                </a:solidFill>
              </a:rPr>
              <a:t>DML – LENGUAJE DE MANIPULACIÓN DE DATOS DELETE WHERE</a:t>
            </a:r>
            <a:endParaRPr lang="es-ES" altLang="es-CO" sz="2800" b="1" dirty="0">
              <a:solidFill>
                <a:schemeClr val="bg1"/>
              </a:solidFill>
            </a:endParaRPr>
          </a:p>
        </p:txBody>
      </p:sp>
      <p:sp>
        <p:nvSpPr>
          <p:cNvPr id="5" name="CuadroTexto 4"/>
          <p:cNvSpPr txBox="1"/>
          <p:nvPr/>
        </p:nvSpPr>
        <p:spPr>
          <a:xfrm>
            <a:off x="2491888" y="744075"/>
            <a:ext cx="5501425" cy="1754326"/>
          </a:xfrm>
          <a:prstGeom prst="rect">
            <a:avLst/>
          </a:prstGeom>
          <a:noFill/>
        </p:spPr>
        <p:txBody>
          <a:bodyPr wrap="square" rtlCol="0">
            <a:spAutoFit/>
          </a:bodyPr>
          <a:lstStyle/>
          <a:p>
            <a:r>
              <a:rPr lang="es-MX" b="1" dirty="0" smtClean="0">
                <a:latin typeface="Arial" panose="020B0604020202020204" pitchFamily="34" charset="0"/>
              </a:rPr>
              <a:t>Para ELIMINAR registros completos de la tabla se utiliza la instrucción </a:t>
            </a:r>
            <a:r>
              <a:rPr lang="es-MX" b="1" dirty="0" smtClean="0">
                <a:solidFill>
                  <a:srgbClr val="00B0F0"/>
                </a:solidFill>
                <a:latin typeface="Arial" panose="020B0604020202020204" pitchFamily="34" charset="0"/>
              </a:rPr>
              <a:t>DELETE</a:t>
            </a:r>
            <a:r>
              <a:rPr lang="es-MX" b="1" dirty="0" smtClean="0">
                <a:latin typeface="Arial" panose="020B0604020202020204" pitchFamily="34" charset="0"/>
              </a:rPr>
              <a:t>, se debe tener cuidado ya que si no se acompaña del WHERE elimina toda la información de la tabla, lo mejor es pedir confirmación al usuario antes de eliminar</a:t>
            </a:r>
            <a:endParaRPr lang="es-CO" dirty="0"/>
          </a:p>
        </p:txBody>
      </p:sp>
      <p:sp>
        <p:nvSpPr>
          <p:cNvPr id="2" name="CuadroTexto 1"/>
          <p:cNvSpPr txBox="1"/>
          <p:nvPr/>
        </p:nvSpPr>
        <p:spPr>
          <a:xfrm>
            <a:off x="143580" y="3333991"/>
            <a:ext cx="3810233" cy="923330"/>
          </a:xfrm>
          <a:prstGeom prst="rect">
            <a:avLst/>
          </a:prstGeom>
          <a:noFill/>
        </p:spPr>
        <p:txBody>
          <a:bodyPr wrap="square" rtlCol="0">
            <a:spAutoFit/>
          </a:bodyPr>
          <a:lstStyle/>
          <a:p>
            <a:r>
              <a:rPr lang="es-CO" b="1" dirty="0" smtClean="0">
                <a:solidFill>
                  <a:srgbClr val="00B0F0"/>
                </a:solidFill>
              </a:rPr>
              <a:t>  SELECT </a:t>
            </a:r>
            <a:r>
              <a:rPr lang="es-CO" b="1" dirty="0" smtClean="0"/>
              <a:t>referencia.* </a:t>
            </a:r>
          </a:p>
          <a:p>
            <a:r>
              <a:rPr lang="es-CO" b="1" dirty="0" smtClean="0">
                <a:solidFill>
                  <a:srgbClr val="00B0F0"/>
                </a:solidFill>
              </a:rPr>
              <a:t>  FROM </a:t>
            </a:r>
            <a:r>
              <a:rPr lang="es-CO" b="1" dirty="0" smtClean="0">
                <a:solidFill>
                  <a:srgbClr val="00B050"/>
                </a:solidFill>
              </a:rPr>
              <a:t>referencia</a:t>
            </a:r>
            <a:endParaRPr lang="es-CO" dirty="0"/>
          </a:p>
          <a:p>
            <a:r>
              <a:rPr lang="es-CO" b="1" dirty="0" smtClean="0">
                <a:solidFill>
                  <a:srgbClr val="00B0F0"/>
                </a:solidFill>
              </a:rPr>
              <a:t>WHERE </a:t>
            </a:r>
            <a:r>
              <a:rPr lang="es-CO" b="1" dirty="0" err="1" smtClean="0"/>
              <a:t>ref_id</a:t>
            </a:r>
            <a:r>
              <a:rPr lang="es-CO" b="1" dirty="0" smtClean="0"/>
              <a:t> = 5;</a:t>
            </a:r>
            <a:endParaRPr lang="es-CO" b="1" dirty="0"/>
          </a:p>
        </p:txBody>
      </p:sp>
      <p:sp>
        <p:nvSpPr>
          <p:cNvPr id="9" name="CuadroTexto 8"/>
          <p:cNvSpPr txBox="1"/>
          <p:nvPr/>
        </p:nvSpPr>
        <p:spPr>
          <a:xfrm>
            <a:off x="3736528" y="6110350"/>
            <a:ext cx="8249233" cy="369332"/>
          </a:xfrm>
          <a:prstGeom prst="rect">
            <a:avLst/>
          </a:prstGeom>
          <a:solidFill>
            <a:schemeClr val="accent4"/>
          </a:solidFill>
        </p:spPr>
        <p:txBody>
          <a:bodyPr wrap="square" rtlCol="0">
            <a:spAutoFit/>
          </a:bodyPr>
          <a:lstStyle/>
          <a:p>
            <a:r>
              <a:rPr lang="es-CO" dirty="0" smtClean="0"/>
              <a:t>Elimine para probar algunos registros</a:t>
            </a:r>
          </a:p>
        </p:txBody>
      </p:sp>
      <p:sp>
        <p:nvSpPr>
          <p:cNvPr id="8" name="CuadroTexto 7"/>
          <p:cNvSpPr txBox="1"/>
          <p:nvPr/>
        </p:nvSpPr>
        <p:spPr>
          <a:xfrm>
            <a:off x="143580" y="2343056"/>
            <a:ext cx="11219578" cy="369332"/>
          </a:xfrm>
          <a:prstGeom prst="rect">
            <a:avLst/>
          </a:prstGeom>
          <a:noFill/>
        </p:spPr>
        <p:txBody>
          <a:bodyPr wrap="square" rtlCol="0">
            <a:spAutoFit/>
          </a:bodyPr>
          <a:lstStyle/>
          <a:p>
            <a:r>
              <a:rPr lang="es-MX" b="1" dirty="0" smtClean="0">
                <a:latin typeface="Arial" panose="020B0604020202020204" pitchFamily="34" charset="0"/>
              </a:rPr>
              <a:t>Por </a:t>
            </a:r>
            <a:r>
              <a:rPr lang="es-MX" b="1" dirty="0" smtClean="0">
                <a:solidFill>
                  <a:srgbClr val="00B050"/>
                </a:solidFill>
                <a:latin typeface="Arial" panose="020B0604020202020204" pitchFamily="34" charset="0"/>
              </a:rPr>
              <a:t>ejemplo</a:t>
            </a:r>
            <a:r>
              <a:rPr lang="es-MX" b="1" dirty="0" smtClean="0">
                <a:latin typeface="Arial" panose="020B0604020202020204" pitchFamily="34" charset="0"/>
              </a:rPr>
              <a:t>: </a:t>
            </a:r>
            <a:r>
              <a:rPr lang="es-MX" b="1" dirty="0" smtClean="0">
                <a:solidFill>
                  <a:schemeClr val="accent4"/>
                </a:solidFill>
                <a:latin typeface="Arial" panose="020B0604020202020204" pitchFamily="34" charset="0"/>
              </a:rPr>
              <a:t>eliminar la última referencia insertada, que debió haber quedado con </a:t>
            </a:r>
            <a:r>
              <a:rPr lang="es-MX" b="1" dirty="0" err="1" smtClean="0">
                <a:solidFill>
                  <a:srgbClr val="FF0000"/>
                </a:solidFill>
                <a:latin typeface="Arial" panose="020B0604020202020204" pitchFamily="34" charset="0"/>
              </a:rPr>
              <a:t>ref_id</a:t>
            </a:r>
            <a:r>
              <a:rPr lang="es-MX" b="1" dirty="0" smtClean="0">
                <a:solidFill>
                  <a:srgbClr val="FF0000"/>
                </a:solidFill>
                <a:latin typeface="Arial" panose="020B0604020202020204" pitchFamily="34" charset="0"/>
              </a:rPr>
              <a:t> = 5</a:t>
            </a:r>
            <a:endParaRPr lang="es-CO" dirty="0">
              <a:solidFill>
                <a:srgbClr val="FF0000"/>
              </a:solidFill>
            </a:endParaRPr>
          </a:p>
        </p:txBody>
      </p:sp>
      <p:sp>
        <p:nvSpPr>
          <p:cNvPr id="10" name="CuadroTexto 9"/>
          <p:cNvSpPr txBox="1"/>
          <p:nvPr/>
        </p:nvSpPr>
        <p:spPr>
          <a:xfrm>
            <a:off x="143580" y="2671623"/>
            <a:ext cx="11923923" cy="646331"/>
          </a:xfrm>
          <a:prstGeom prst="rect">
            <a:avLst/>
          </a:prstGeom>
          <a:noFill/>
        </p:spPr>
        <p:txBody>
          <a:bodyPr wrap="square" rtlCol="0">
            <a:spAutoFit/>
          </a:bodyPr>
          <a:lstStyle/>
          <a:p>
            <a:r>
              <a:rPr lang="es-MX" b="1" dirty="0" smtClean="0">
                <a:solidFill>
                  <a:srgbClr val="00B050"/>
                </a:solidFill>
                <a:latin typeface="Arial" panose="020B0604020202020204" pitchFamily="34" charset="0"/>
              </a:rPr>
              <a:t>SOLUCIÓN</a:t>
            </a:r>
            <a:r>
              <a:rPr lang="es-MX" b="1" dirty="0" smtClean="0">
                <a:latin typeface="Arial" panose="020B0604020202020204" pitchFamily="34" charset="0"/>
              </a:rPr>
              <a:t>: Antes de un </a:t>
            </a:r>
            <a:r>
              <a:rPr lang="es-MX" b="1" dirty="0">
                <a:solidFill>
                  <a:srgbClr val="00B0F0"/>
                </a:solidFill>
                <a:latin typeface="Arial" panose="020B0604020202020204" pitchFamily="34" charset="0"/>
              </a:rPr>
              <a:t>UPDATE</a:t>
            </a:r>
            <a:r>
              <a:rPr lang="es-MX" b="1" dirty="0" smtClean="0">
                <a:latin typeface="Arial" panose="020B0604020202020204" pitchFamily="34" charset="0"/>
              </a:rPr>
              <a:t> o un </a:t>
            </a:r>
            <a:r>
              <a:rPr lang="es-MX" b="1" dirty="0">
                <a:solidFill>
                  <a:srgbClr val="00B0F0"/>
                </a:solidFill>
                <a:latin typeface="Arial" panose="020B0604020202020204" pitchFamily="34" charset="0"/>
              </a:rPr>
              <a:t>DELETE</a:t>
            </a:r>
            <a:r>
              <a:rPr lang="es-MX" b="1" dirty="0" smtClean="0">
                <a:latin typeface="Arial" panose="020B0604020202020204" pitchFamily="34" charset="0"/>
              </a:rPr>
              <a:t>, es mejor asegurarnos visualizando los registros que se van a actualizar, ya que si se comete algún error habrá que recurrir a copias de seguridad para recuperar.</a:t>
            </a:r>
            <a:endParaRPr lang="es-CO" dirty="0"/>
          </a:p>
        </p:txBody>
      </p:sp>
      <p:sp>
        <p:nvSpPr>
          <p:cNvPr id="11" name="CuadroTexto 10"/>
          <p:cNvSpPr txBox="1"/>
          <p:nvPr/>
        </p:nvSpPr>
        <p:spPr>
          <a:xfrm>
            <a:off x="143580" y="5173878"/>
            <a:ext cx="5703428" cy="646331"/>
          </a:xfrm>
          <a:prstGeom prst="rect">
            <a:avLst/>
          </a:prstGeom>
          <a:noFill/>
        </p:spPr>
        <p:txBody>
          <a:bodyPr wrap="square" rtlCol="0">
            <a:spAutoFit/>
          </a:bodyPr>
          <a:lstStyle/>
          <a:p>
            <a:r>
              <a:rPr lang="es-CO" b="1" dirty="0" smtClean="0">
                <a:solidFill>
                  <a:srgbClr val="00B0F0"/>
                </a:solidFill>
              </a:rPr>
              <a:t>  DELETE </a:t>
            </a:r>
            <a:r>
              <a:rPr lang="es-CO" b="1" dirty="0" smtClean="0">
                <a:solidFill>
                  <a:srgbClr val="00B050"/>
                </a:solidFill>
              </a:rPr>
              <a:t>referencia</a:t>
            </a:r>
            <a:endParaRPr lang="es-CO" b="1" dirty="0" smtClean="0"/>
          </a:p>
          <a:p>
            <a:r>
              <a:rPr lang="es-CO" b="1" dirty="0">
                <a:solidFill>
                  <a:srgbClr val="00B0F0"/>
                </a:solidFill>
              </a:rPr>
              <a:t> </a:t>
            </a:r>
            <a:r>
              <a:rPr lang="es-CO" b="1" dirty="0" smtClean="0">
                <a:solidFill>
                  <a:srgbClr val="00B0F0"/>
                </a:solidFill>
              </a:rPr>
              <a:t> WHERE </a:t>
            </a:r>
            <a:r>
              <a:rPr lang="es-CO" b="1" dirty="0" err="1" smtClean="0"/>
              <a:t>ref_id</a:t>
            </a:r>
            <a:r>
              <a:rPr lang="es-CO" b="1" dirty="0" smtClean="0"/>
              <a:t> = 5;</a:t>
            </a:r>
            <a:endParaRPr lang="es-CO" b="1" dirty="0"/>
          </a:p>
        </p:txBody>
      </p:sp>
      <p:sp>
        <p:nvSpPr>
          <p:cNvPr id="12" name="Flecha derecha 11"/>
          <p:cNvSpPr/>
          <p:nvPr/>
        </p:nvSpPr>
        <p:spPr>
          <a:xfrm>
            <a:off x="4932877" y="4811445"/>
            <a:ext cx="1640983" cy="42022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p:cNvSpPr txBox="1"/>
          <p:nvPr/>
        </p:nvSpPr>
        <p:spPr>
          <a:xfrm>
            <a:off x="143580" y="4467558"/>
            <a:ext cx="5099021" cy="646331"/>
          </a:xfrm>
          <a:prstGeom prst="rect">
            <a:avLst/>
          </a:prstGeom>
          <a:noFill/>
        </p:spPr>
        <p:txBody>
          <a:bodyPr wrap="square" rtlCol="0">
            <a:spAutoFit/>
          </a:bodyPr>
          <a:lstStyle/>
          <a:p>
            <a:r>
              <a:rPr lang="es-CO" dirty="0" smtClean="0"/>
              <a:t>Si el registro mostrado es el deseado, se procede a cambiar </a:t>
            </a:r>
            <a:r>
              <a:rPr lang="es-CO" dirty="0" err="1" smtClean="0"/>
              <a:t>select</a:t>
            </a:r>
            <a:r>
              <a:rPr lang="es-CO" dirty="0" smtClean="0"/>
              <a:t> x </a:t>
            </a:r>
            <a:r>
              <a:rPr lang="es-CO" dirty="0" err="1" smtClean="0"/>
              <a:t>delete</a:t>
            </a:r>
            <a:r>
              <a:rPr lang="es-CO" dirty="0" smtClean="0"/>
              <a:t> y ejecutar el SQL</a:t>
            </a:r>
            <a:endParaRPr lang="es-CO" dirty="0"/>
          </a:p>
        </p:txBody>
      </p:sp>
      <p:sp>
        <p:nvSpPr>
          <p:cNvPr id="16" name="CuadroTexto 15"/>
          <p:cNvSpPr txBox="1"/>
          <p:nvPr/>
        </p:nvSpPr>
        <p:spPr>
          <a:xfrm>
            <a:off x="7956529" y="856453"/>
            <a:ext cx="3142445" cy="1200329"/>
          </a:xfrm>
          <a:prstGeom prst="rect">
            <a:avLst/>
          </a:prstGeom>
          <a:solidFill>
            <a:schemeClr val="tx2">
              <a:lumMod val="20000"/>
              <a:lumOff val="80000"/>
            </a:schemeClr>
          </a:solidFill>
        </p:spPr>
        <p:txBody>
          <a:bodyPr wrap="square" rtlCol="0">
            <a:spAutoFit/>
          </a:bodyPr>
          <a:lstStyle/>
          <a:p>
            <a:r>
              <a:rPr lang="es-CO" b="1" dirty="0" smtClean="0">
                <a:solidFill>
                  <a:srgbClr val="FF0000"/>
                </a:solidFill>
              </a:rPr>
              <a:t>SINTAXIS</a:t>
            </a:r>
          </a:p>
          <a:p>
            <a:r>
              <a:rPr lang="es-CO" b="1" dirty="0" smtClean="0">
                <a:solidFill>
                  <a:srgbClr val="00B0F0"/>
                </a:solidFill>
              </a:rPr>
              <a:t>DELETE FROM </a:t>
            </a:r>
            <a:r>
              <a:rPr lang="es-CO" b="1" dirty="0" smtClean="0">
                <a:solidFill>
                  <a:srgbClr val="00B050"/>
                </a:solidFill>
              </a:rPr>
              <a:t>tabla</a:t>
            </a:r>
            <a:endParaRPr lang="es-CO" b="1" dirty="0"/>
          </a:p>
          <a:p>
            <a:r>
              <a:rPr lang="es-CO" b="1" dirty="0" smtClean="0">
                <a:solidFill>
                  <a:srgbClr val="00B0F0"/>
                </a:solidFill>
              </a:rPr>
              <a:t>WHERE </a:t>
            </a:r>
            <a:r>
              <a:rPr lang="es-CO" b="1" dirty="0" err="1" smtClean="0"/>
              <a:t>column</a:t>
            </a:r>
            <a:r>
              <a:rPr lang="es-CO" b="1" dirty="0" smtClean="0"/>
              <a:t> </a:t>
            </a:r>
            <a:r>
              <a:rPr lang="es-CO" b="1" dirty="0"/>
              <a:t>= </a:t>
            </a:r>
            <a:r>
              <a:rPr lang="es-CO" b="1" dirty="0" err="1" smtClean="0"/>
              <a:t>PKoValor</a:t>
            </a:r>
            <a:r>
              <a:rPr lang="es-CO" b="1" dirty="0" smtClean="0"/>
              <a:t>;</a:t>
            </a:r>
            <a:endParaRPr lang="es-CO" b="1" dirty="0"/>
          </a:p>
          <a:p>
            <a:endParaRPr lang="es-CO" dirty="0"/>
          </a:p>
        </p:txBody>
      </p:sp>
      <p:sp>
        <p:nvSpPr>
          <p:cNvPr id="3" name="CuadroTexto 2"/>
          <p:cNvSpPr txBox="1"/>
          <p:nvPr/>
        </p:nvSpPr>
        <p:spPr>
          <a:xfrm>
            <a:off x="2693090" y="3349542"/>
            <a:ext cx="8902562" cy="923330"/>
          </a:xfrm>
          <a:prstGeom prst="rect">
            <a:avLst/>
          </a:prstGeom>
          <a:noFill/>
        </p:spPr>
        <p:txBody>
          <a:bodyPr wrap="square" rtlCol="0">
            <a:spAutoFit/>
          </a:bodyPr>
          <a:lstStyle/>
          <a:p>
            <a:r>
              <a:rPr lang="es-CO" dirty="0" smtClean="0"/>
              <a:t>Verificar con un </a:t>
            </a:r>
            <a:r>
              <a:rPr lang="es-CO" dirty="0" err="1" smtClean="0"/>
              <a:t>select</a:t>
            </a:r>
            <a:r>
              <a:rPr lang="es-CO" dirty="0"/>
              <a:t> </a:t>
            </a:r>
            <a:r>
              <a:rPr lang="es-CO" dirty="0" smtClean="0"/>
              <a:t>que el registro mostrado es el que se desea eliminar; tener presente que se puede construir un script SQL para y/o eliminar en masa más de un registro, por eso es recomendable probarlo primero.</a:t>
            </a:r>
            <a:endParaRPr lang="es-CO" dirty="0"/>
          </a:p>
        </p:txBody>
      </p:sp>
      <p:sp>
        <p:nvSpPr>
          <p:cNvPr id="17" name="CuadroTexto 16"/>
          <p:cNvSpPr txBox="1"/>
          <p:nvPr/>
        </p:nvSpPr>
        <p:spPr>
          <a:xfrm>
            <a:off x="6636348" y="4467558"/>
            <a:ext cx="2713929" cy="1200329"/>
          </a:xfrm>
          <a:prstGeom prst="rect">
            <a:avLst/>
          </a:prstGeom>
          <a:noFill/>
        </p:spPr>
        <p:txBody>
          <a:bodyPr wrap="square" rtlCol="0">
            <a:spAutoFit/>
          </a:bodyPr>
          <a:lstStyle/>
          <a:p>
            <a:r>
              <a:rPr lang="es-CO" dirty="0" smtClean="0"/>
              <a:t>Verificar con un </a:t>
            </a:r>
            <a:r>
              <a:rPr lang="es-CO" dirty="0" err="1" smtClean="0"/>
              <a:t>select</a:t>
            </a:r>
            <a:r>
              <a:rPr lang="es-CO" dirty="0"/>
              <a:t> </a:t>
            </a:r>
            <a:r>
              <a:rPr lang="es-CO" dirty="0" smtClean="0"/>
              <a:t>que el registro eliminado ya </a:t>
            </a:r>
            <a:r>
              <a:rPr lang="es-CO" b="1" dirty="0" smtClean="0">
                <a:solidFill>
                  <a:srgbClr val="FF0000"/>
                </a:solidFill>
              </a:rPr>
              <a:t>NO</a:t>
            </a:r>
            <a:r>
              <a:rPr lang="es-CO" dirty="0" smtClean="0"/>
              <a:t> se muestra en la base de datos.</a:t>
            </a:r>
            <a:endParaRPr lang="es-CO" dirty="0"/>
          </a:p>
        </p:txBody>
      </p:sp>
    </p:spTree>
    <p:extLst>
      <p:ext uri="{BB962C8B-B14F-4D97-AF65-F5344CB8AC3E}">
        <p14:creationId xmlns:p14="http://schemas.microsoft.com/office/powerpoint/2010/main" val="3131481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800" b="1" dirty="0" smtClean="0">
                <a:solidFill>
                  <a:schemeClr val="bg1"/>
                </a:solidFill>
              </a:rPr>
              <a:t>DML – LENGUAJE DE MANIPULACIÓN DE DATOS OTRAS INSTRUCCIONES</a:t>
            </a:r>
            <a:endParaRPr lang="es-ES" altLang="es-CO" sz="2800" b="1" dirty="0">
              <a:solidFill>
                <a:schemeClr val="bg1"/>
              </a:solidFill>
            </a:endParaRPr>
          </a:p>
        </p:txBody>
      </p:sp>
      <p:sp>
        <p:nvSpPr>
          <p:cNvPr id="4" name="CuadroTexto 3"/>
          <p:cNvSpPr txBox="1"/>
          <p:nvPr/>
        </p:nvSpPr>
        <p:spPr>
          <a:xfrm>
            <a:off x="448894" y="1599407"/>
            <a:ext cx="11411802" cy="3477875"/>
          </a:xfrm>
          <a:prstGeom prst="rect">
            <a:avLst/>
          </a:prstGeom>
          <a:noFill/>
        </p:spPr>
        <p:txBody>
          <a:bodyPr wrap="square" rtlCol="0">
            <a:spAutoFit/>
          </a:bodyPr>
          <a:lstStyle/>
          <a:p>
            <a:r>
              <a:rPr lang="es-CO" sz="2000" b="1" dirty="0" smtClean="0">
                <a:solidFill>
                  <a:srgbClr val="00B0F0"/>
                </a:solidFill>
              </a:rPr>
              <a:t>LIKE</a:t>
            </a:r>
            <a:r>
              <a:rPr lang="es-CO" sz="2000" dirty="0" smtClean="0"/>
              <a:t> </a:t>
            </a:r>
            <a:r>
              <a:rPr lang="es-CO" sz="2000" dirty="0"/>
              <a:t>: </a:t>
            </a:r>
            <a:r>
              <a:rPr lang="es-CO" sz="2000" dirty="0" smtClean="0"/>
              <a:t>Buscar coincidencias en cadenas, no tiene en cuenta mayúsculas o minúsculas.</a:t>
            </a:r>
          </a:p>
          <a:p>
            <a:r>
              <a:rPr lang="es-CO" sz="2000" dirty="0" smtClean="0"/>
              <a:t>Por ejemplo referencia que contengan </a:t>
            </a:r>
            <a:r>
              <a:rPr lang="es-CO" sz="2000" b="1" dirty="0">
                <a:solidFill>
                  <a:srgbClr val="FF0000"/>
                </a:solidFill>
              </a:rPr>
              <a:t>ANA</a:t>
            </a:r>
            <a:r>
              <a:rPr lang="es-CO" sz="2000" dirty="0" smtClean="0"/>
              <a:t> en alguna parte del nombre,  el </a:t>
            </a:r>
            <a:r>
              <a:rPr lang="es-CO" sz="2000" dirty="0" err="1" smtClean="0"/>
              <a:t>comodin</a:t>
            </a:r>
            <a:r>
              <a:rPr lang="es-CO" sz="2000" dirty="0" smtClean="0"/>
              <a:t> porcentaje equivale a decir antes cualquier cadena y después cualquier cadena, pero que contengan </a:t>
            </a:r>
            <a:r>
              <a:rPr lang="es-CO" sz="2000" b="1" dirty="0" err="1" smtClean="0">
                <a:solidFill>
                  <a:srgbClr val="FF0000"/>
                </a:solidFill>
              </a:rPr>
              <a:t>ana</a:t>
            </a:r>
            <a:endParaRPr lang="es-CO" sz="2000" b="1" dirty="0" smtClean="0">
              <a:solidFill>
                <a:srgbClr val="FF0000"/>
              </a:solidFill>
            </a:endParaRPr>
          </a:p>
          <a:p>
            <a:r>
              <a:rPr lang="es-CO" sz="2000" dirty="0" smtClean="0"/>
              <a:t>WHERE </a:t>
            </a:r>
            <a:r>
              <a:rPr lang="es-CO" sz="2000" dirty="0" err="1" smtClean="0"/>
              <a:t>ref_nombre</a:t>
            </a:r>
            <a:r>
              <a:rPr lang="es-CO" sz="2000" dirty="0" smtClean="0"/>
              <a:t> LIKE '%</a:t>
            </a:r>
            <a:r>
              <a:rPr lang="es-CO" sz="2000" b="1" dirty="0" err="1">
                <a:solidFill>
                  <a:srgbClr val="FF0000"/>
                </a:solidFill>
              </a:rPr>
              <a:t>ana</a:t>
            </a:r>
            <a:r>
              <a:rPr lang="es-CO" sz="2000" dirty="0" smtClean="0"/>
              <a:t>%'</a:t>
            </a:r>
          </a:p>
          <a:p>
            <a:endParaRPr lang="es-CO" sz="2000" dirty="0"/>
          </a:p>
          <a:p>
            <a:r>
              <a:rPr lang="es-CO" sz="2000" b="1" dirty="0">
                <a:solidFill>
                  <a:srgbClr val="00B0F0"/>
                </a:solidFill>
              </a:rPr>
              <a:t>BETWEEN</a:t>
            </a:r>
            <a:r>
              <a:rPr lang="es-CO" sz="2000" dirty="0" smtClean="0"/>
              <a:t>: Busca registros entre fechas, </a:t>
            </a:r>
          </a:p>
          <a:p>
            <a:r>
              <a:rPr lang="es-CO" sz="2000" dirty="0" smtClean="0"/>
              <a:t>por ejemplo los que cumplen años en Agosto</a:t>
            </a:r>
          </a:p>
          <a:p>
            <a:r>
              <a:rPr lang="es-CO" sz="2000" dirty="0" smtClean="0"/>
              <a:t>WHERE   </a:t>
            </a:r>
            <a:r>
              <a:rPr lang="es-CO" sz="2000" dirty="0" err="1" smtClean="0"/>
              <a:t>myFecha</a:t>
            </a:r>
            <a:r>
              <a:rPr lang="es-CO" sz="2000" dirty="0" smtClean="0"/>
              <a:t> BETWEEN '2021-08-01' AND '2021-08-30'</a:t>
            </a:r>
          </a:p>
          <a:p>
            <a:endParaRPr lang="es-CO" sz="2000" dirty="0"/>
          </a:p>
          <a:p>
            <a:r>
              <a:rPr lang="es-CO" sz="2000" b="1" dirty="0">
                <a:solidFill>
                  <a:srgbClr val="00B0F0"/>
                </a:solidFill>
              </a:rPr>
              <a:t>IGUAL</a:t>
            </a:r>
            <a:r>
              <a:rPr lang="es-CO" sz="2000" dirty="0" smtClean="0"/>
              <a:t> puede manejar en el WHERE los operadores relacionales (&gt; &gt;= &lt; &gt;=) y los operadores Lógicos (AND, OR, NOT), con la misma lógica de los lenguajes de programación, pero entre columnas y valores.</a:t>
            </a:r>
            <a:endParaRPr lang="es-CO" sz="2000" dirty="0"/>
          </a:p>
        </p:txBody>
      </p:sp>
    </p:spTree>
    <p:extLst>
      <p:ext uri="{BB962C8B-B14F-4D97-AF65-F5344CB8AC3E}">
        <p14:creationId xmlns:p14="http://schemas.microsoft.com/office/powerpoint/2010/main" val="2141543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800" b="1" dirty="0" smtClean="0">
                <a:solidFill>
                  <a:schemeClr val="bg1"/>
                </a:solidFill>
              </a:rPr>
              <a:t>DML – LENGUAJE DE MANIPULACIÓN DE DATOS FUNCIONES DE </a:t>
            </a:r>
            <a:endParaRPr lang="es-ES" altLang="es-CO" sz="2800" b="1" dirty="0">
              <a:solidFill>
                <a:schemeClr val="bg1"/>
              </a:solidFill>
            </a:endParaRPr>
          </a:p>
        </p:txBody>
      </p:sp>
      <p:sp>
        <p:nvSpPr>
          <p:cNvPr id="16" name="CuadroTexto 15"/>
          <p:cNvSpPr txBox="1"/>
          <p:nvPr/>
        </p:nvSpPr>
        <p:spPr>
          <a:xfrm>
            <a:off x="8681255" y="792953"/>
            <a:ext cx="3142445" cy="1477328"/>
          </a:xfrm>
          <a:prstGeom prst="rect">
            <a:avLst/>
          </a:prstGeom>
          <a:solidFill>
            <a:schemeClr val="tx2">
              <a:lumMod val="20000"/>
              <a:lumOff val="80000"/>
            </a:schemeClr>
          </a:solidFill>
        </p:spPr>
        <p:txBody>
          <a:bodyPr wrap="square" rtlCol="0">
            <a:spAutoFit/>
          </a:bodyPr>
          <a:lstStyle/>
          <a:p>
            <a:r>
              <a:rPr lang="es-CO" b="1" dirty="0" smtClean="0">
                <a:solidFill>
                  <a:srgbClr val="FF0000"/>
                </a:solidFill>
              </a:rPr>
              <a:t>SINTAXIS</a:t>
            </a:r>
          </a:p>
          <a:p>
            <a:r>
              <a:rPr lang="es-CO" b="1" dirty="0" smtClean="0">
                <a:solidFill>
                  <a:srgbClr val="00B0F0"/>
                </a:solidFill>
              </a:rPr>
              <a:t>SELECT </a:t>
            </a:r>
            <a:r>
              <a:rPr lang="es-CO" b="1" dirty="0">
                <a:solidFill>
                  <a:srgbClr val="00B050"/>
                </a:solidFill>
              </a:rPr>
              <a:t>FUNCION(col</a:t>
            </a:r>
            <a:r>
              <a:rPr lang="es-CO" b="1" dirty="0" smtClean="0">
                <a:solidFill>
                  <a:srgbClr val="00B0F0"/>
                </a:solidFill>
              </a:rPr>
              <a:t>)</a:t>
            </a:r>
          </a:p>
          <a:p>
            <a:r>
              <a:rPr lang="es-CO" b="1" dirty="0" smtClean="0">
                <a:solidFill>
                  <a:srgbClr val="00B0F0"/>
                </a:solidFill>
              </a:rPr>
              <a:t>FROM </a:t>
            </a:r>
            <a:r>
              <a:rPr lang="es-CO" b="1" dirty="0" smtClean="0">
                <a:solidFill>
                  <a:srgbClr val="00B050"/>
                </a:solidFill>
              </a:rPr>
              <a:t>tabla</a:t>
            </a:r>
            <a:endParaRPr lang="es-CO" b="1" dirty="0"/>
          </a:p>
          <a:p>
            <a:r>
              <a:rPr lang="es-CO" b="1" dirty="0" smtClean="0">
                <a:solidFill>
                  <a:srgbClr val="00B0F0"/>
                </a:solidFill>
              </a:rPr>
              <a:t>WHERE </a:t>
            </a:r>
            <a:r>
              <a:rPr lang="es-CO" b="1" dirty="0" smtClean="0">
                <a:solidFill>
                  <a:srgbClr val="00B050"/>
                </a:solidFill>
              </a:rPr>
              <a:t>criterio;</a:t>
            </a:r>
            <a:endParaRPr lang="es-CO" b="1" dirty="0"/>
          </a:p>
          <a:p>
            <a:endParaRPr lang="es-CO" dirty="0"/>
          </a:p>
        </p:txBody>
      </p:sp>
      <p:sp>
        <p:nvSpPr>
          <p:cNvPr id="6" name="CuadroTexto 5"/>
          <p:cNvSpPr txBox="1"/>
          <p:nvPr/>
        </p:nvSpPr>
        <p:spPr>
          <a:xfrm>
            <a:off x="381000" y="1803400"/>
            <a:ext cx="11442700" cy="4401205"/>
          </a:xfrm>
          <a:prstGeom prst="rect">
            <a:avLst/>
          </a:prstGeom>
          <a:noFill/>
        </p:spPr>
        <p:txBody>
          <a:bodyPr wrap="square" rtlCol="0">
            <a:spAutoFit/>
          </a:bodyPr>
          <a:lstStyle/>
          <a:p>
            <a:r>
              <a:rPr lang="es-ES" sz="2000" dirty="0" err="1"/>
              <a:t>MySQL</a:t>
            </a:r>
            <a:r>
              <a:rPr lang="es-ES" sz="2000" dirty="0"/>
              <a:t> admite todas las cinco (5) funciones agregadas estándar </a:t>
            </a:r>
            <a:r>
              <a:rPr lang="es-ES" sz="2000" dirty="0" smtClean="0"/>
              <a:t>ISO:</a:t>
            </a:r>
          </a:p>
          <a:p>
            <a:endParaRPr lang="es-ES" sz="2000" b="1" dirty="0" smtClean="0"/>
          </a:p>
          <a:p>
            <a:r>
              <a:rPr lang="es-ES" sz="2000" b="1" dirty="0" smtClean="0">
                <a:solidFill>
                  <a:srgbClr val="00B050"/>
                </a:solidFill>
              </a:rPr>
              <a:t>COUNT</a:t>
            </a:r>
            <a:r>
              <a:rPr lang="es-ES" sz="2000" b="1" dirty="0" smtClean="0"/>
              <a:t>: </a:t>
            </a:r>
            <a:r>
              <a:rPr lang="es-ES" sz="2000" dirty="0" smtClean="0"/>
              <a:t>Retorna la cantidad de filas o registros de la consulta</a:t>
            </a:r>
          </a:p>
          <a:p>
            <a:endParaRPr lang="es-ES" sz="2000" b="1" dirty="0"/>
          </a:p>
          <a:p>
            <a:r>
              <a:rPr lang="es-ES" sz="2000" b="1" dirty="0" smtClean="0">
                <a:solidFill>
                  <a:srgbClr val="00B050"/>
                </a:solidFill>
              </a:rPr>
              <a:t>SUM    :</a:t>
            </a:r>
            <a:r>
              <a:rPr lang="es-ES" sz="2000" b="1" dirty="0" smtClean="0"/>
              <a:t> </a:t>
            </a:r>
            <a:r>
              <a:rPr lang="es-ES" sz="2000" dirty="0"/>
              <a:t>solo columnas </a:t>
            </a:r>
            <a:r>
              <a:rPr lang="es-ES" sz="2000" dirty="0" smtClean="0"/>
              <a:t>numéricas, retorna la sumatoria de la comuna, </a:t>
            </a:r>
            <a:r>
              <a:rPr lang="es-ES" sz="2000" dirty="0" err="1" smtClean="0"/>
              <a:t>ejem</a:t>
            </a:r>
            <a:r>
              <a:rPr lang="es-ES" sz="2000" dirty="0" smtClean="0"/>
              <a:t> </a:t>
            </a:r>
            <a:r>
              <a:rPr lang="es-ES" sz="2000" dirty="0" err="1" smtClean="0"/>
              <a:t>total_nomina</a:t>
            </a:r>
            <a:endParaRPr lang="es-ES" sz="2000" b="1" dirty="0" smtClean="0"/>
          </a:p>
          <a:p>
            <a:endParaRPr lang="es-ES" sz="2000" b="1" dirty="0"/>
          </a:p>
          <a:p>
            <a:r>
              <a:rPr lang="es-ES" sz="2000" b="1" dirty="0" smtClean="0">
                <a:solidFill>
                  <a:srgbClr val="00B050"/>
                </a:solidFill>
              </a:rPr>
              <a:t>AVG     </a:t>
            </a:r>
            <a:r>
              <a:rPr lang="es-ES" sz="2000" b="1" dirty="0" smtClean="0"/>
              <a:t>: </a:t>
            </a:r>
            <a:r>
              <a:rPr lang="es-ES" sz="2000" dirty="0"/>
              <a:t>solo columnas </a:t>
            </a:r>
            <a:r>
              <a:rPr lang="es-ES" sz="2000" dirty="0" smtClean="0"/>
              <a:t>numéricas, retorna el promedio de la columna indicada </a:t>
            </a:r>
            <a:r>
              <a:rPr lang="es-ES" sz="2000" dirty="0" err="1" smtClean="0"/>
              <a:t>ejm</a:t>
            </a:r>
            <a:r>
              <a:rPr lang="es-ES" sz="2000" dirty="0" smtClean="0"/>
              <a:t>: </a:t>
            </a:r>
            <a:r>
              <a:rPr lang="es-ES" sz="2000" dirty="0" err="1" smtClean="0"/>
              <a:t>promedio_edad</a:t>
            </a:r>
            <a:endParaRPr lang="es-ES" sz="2000" b="1" dirty="0" smtClean="0"/>
          </a:p>
          <a:p>
            <a:endParaRPr lang="es-ES" sz="2000" b="1" dirty="0"/>
          </a:p>
          <a:p>
            <a:r>
              <a:rPr lang="es-ES" sz="2000" b="1" dirty="0" smtClean="0">
                <a:solidFill>
                  <a:srgbClr val="00B050"/>
                </a:solidFill>
              </a:rPr>
              <a:t>MIN     :</a:t>
            </a:r>
            <a:r>
              <a:rPr lang="es-ES" sz="2000" b="1" dirty="0" smtClean="0"/>
              <a:t> </a:t>
            </a:r>
            <a:r>
              <a:rPr lang="es-ES" sz="2000" dirty="0" smtClean="0"/>
              <a:t>Retorna el mínimo valor de la columna enviada por parámetro, </a:t>
            </a:r>
          </a:p>
          <a:p>
            <a:endParaRPr lang="es-ES" sz="2000" b="1" dirty="0"/>
          </a:p>
          <a:p>
            <a:r>
              <a:rPr lang="es-ES" sz="2000" b="1" dirty="0" smtClean="0">
                <a:solidFill>
                  <a:srgbClr val="00B050"/>
                </a:solidFill>
              </a:rPr>
              <a:t>MAX    :</a:t>
            </a:r>
            <a:r>
              <a:rPr lang="es-ES" sz="2000" dirty="0" smtClean="0"/>
              <a:t> </a:t>
            </a:r>
            <a:r>
              <a:rPr lang="es-ES" sz="2000" dirty="0"/>
              <a:t>Retorna el </a:t>
            </a:r>
            <a:r>
              <a:rPr lang="es-ES" sz="2000" dirty="0" smtClean="0"/>
              <a:t>máximo valor </a:t>
            </a:r>
            <a:r>
              <a:rPr lang="es-ES" sz="2000" dirty="0"/>
              <a:t>de la columna enviada por </a:t>
            </a:r>
            <a:r>
              <a:rPr lang="es-ES" sz="2000" dirty="0" smtClean="0"/>
              <a:t>parámetro. </a:t>
            </a:r>
          </a:p>
          <a:p>
            <a:endParaRPr lang="es-ES" sz="2000" dirty="0"/>
          </a:p>
          <a:p>
            <a:r>
              <a:rPr lang="es-ES" sz="2000" b="1" dirty="0" smtClean="0">
                <a:solidFill>
                  <a:srgbClr val="00B050"/>
                </a:solidFill>
              </a:rPr>
              <a:t>DISTINCT: </a:t>
            </a:r>
            <a:r>
              <a:rPr lang="es-ES" sz="2000" dirty="0"/>
              <a:t>Si desea excluir valores duplicados de los resultados de la función </a:t>
            </a:r>
            <a:r>
              <a:rPr lang="es-ES" sz="2000" dirty="0" smtClean="0"/>
              <a:t>agregada.  </a:t>
            </a:r>
            <a:endParaRPr lang="es-ES" sz="2000" dirty="0"/>
          </a:p>
          <a:p>
            <a:endParaRPr lang="es-CO" sz="2000" dirty="0"/>
          </a:p>
        </p:txBody>
      </p:sp>
    </p:spTree>
    <p:extLst>
      <p:ext uri="{BB962C8B-B14F-4D97-AF65-F5344CB8AC3E}">
        <p14:creationId xmlns:p14="http://schemas.microsoft.com/office/powerpoint/2010/main" val="1139945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400" b="1" dirty="0" smtClean="0">
                <a:solidFill>
                  <a:schemeClr val="bg1"/>
                </a:solidFill>
              </a:rPr>
              <a:t>DML – LENGUAJE DE MANIPULACIÓN DE DATOS CONSULTAS DE AGRUPAMIENTO – GROUP BY / HAVING</a:t>
            </a:r>
            <a:endParaRPr lang="es-ES" altLang="es-CO" sz="2400" b="1" dirty="0">
              <a:solidFill>
                <a:schemeClr val="bg1"/>
              </a:solidFill>
            </a:endParaRPr>
          </a:p>
        </p:txBody>
      </p:sp>
      <p:sp>
        <p:nvSpPr>
          <p:cNvPr id="4" name="CuadroTexto 3"/>
          <p:cNvSpPr txBox="1"/>
          <p:nvPr/>
        </p:nvSpPr>
        <p:spPr>
          <a:xfrm>
            <a:off x="337696" y="1447007"/>
            <a:ext cx="11411802" cy="4708981"/>
          </a:xfrm>
          <a:prstGeom prst="rect">
            <a:avLst/>
          </a:prstGeom>
          <a:noFill/>
        </p:spPr>
        <p:txBody>
          <a:bodyPr wrap="square" rtlCol="0">
            <a:spAutoFit/>
          </a:bodyPr>
          <a:lstStyle/>
          <a:p>
            <a:pPr algn="just"/>
            <a:r>
              <a:rPr lang="es-CO" sz="2000" b="1" dirty="0" smtClean="0">
                <a:solidFill>
                  <a:srgbClr val="00B0F0"/>
                </a:solidFill>
              </a:rPr>
              <a:t>GROUP BY</a:t>
            </a:r>
            <a:r>
              <a:rPr lang="es-CO" sz="2000" dirty="0" smtClean="0"/>
              <a:t>: </a:t>
            </a:r>
            <a:r>
              <a:rPr lang="es-ES" sz="2000" dirty="0"/>
              <a:t>La cláusula GROUP BY es un comando SQL que se usa para </a:t>
            </a:r>
            <a:r>
              <a:rPr lang="es-ES" sz="2000" b="1" dirty="0"/>
              <a:t>agrupar filas que tienen los mismos valores</a:t>
            </a:r>
            <a:r>
              <a:rPr lang="es-ES" sz="2000" dirty="0"/>
              <a:t> </a:t>
            </a:r>
            <a:r>
              <a:rPr lang="es-ES" sz="2000" dirty="0" smtClean="0"/>
              <a:t>. </a:t>
            </a:r>
            <a:r>
              <a:rPr lang="es-ES" sz="2000" dirty="0"/>
              <a:t>Eso es lo que hace, </a:t>
            </a:r>
            <a:r>
              <a:rPr lang="es-ES" sz="2000" b="1" dirty="0"/>
              <a:t>resumiendo los datos</a:t>
            </a:r>
            <a:r>
              <a:rPr lang="es-ES" sz="2000" dirty="0"/>
              <a:t> de la base de datos</a:t>
            </a:r>
            <a:r>
              <a:rPr lang="es-ES" sz="2000" dirty="0" smtClean="0"/>
              <a:t>.</a:t>
            </a:r>
          </a:p>
          <a:p>
            <a:pPr algn="just"/>
            <a:endParaRPr lang="es-ES" sz="2000" dirty="0"/>
          </a:p>
          <a:p>
            <a:pPr algn="just"/>
            <a:r>
              <a:rPr lang="es-ES" sz="2000" dirty="0"/>
              <a:t>La cláusula GROUP BY se utiliza en la instrucción SELECT. Opcionalmente se usa junto con funciones agregadas </a:t>
            </a:r>
            <a:r>
              <a:rPr lang="es-ES" sz="2000" dirty="0" smtClean="0"/>
              <a:t>(</a:t>
            </a:r>
            <a:r>
              <a:rPr lang="es-ES" sz="2000" b="1" dirty="0" smtClean="0">
                <a:solidFill>
                  <a:srgbClr val="00B050"/>
                </a:solidFill>
              </a:rPr>
              <a:t>SUM – AVG - COUNT</a:t>
            </a:r>
            <a:r>
              <a:rPr lang="es-ES" sz="2000" dirty="0" smtClean="0"/>
              <a:t>) para </a:t>
            </a:r>
            <a:r>
              <a:rPr lang="es-ES" sz="2000" dirty="0"/>
              <a:t>producir informes resumidos de la base de datos</a:t>
            </a:r>
            <a:r>
              <a:rPr lang="es-ES" sz="2000" dirty="0" smtClean="0"/>
              <a:t>.</a:t>
            </a:r>
          </a:p>
          <a:p>
            <a:pPr algn="just"/>
            <a:endParaRPr lang="es-ES" sz="2000" dirty="0"/>
          </a:p>
          <a:p>
            <a:pPr algn="just"/>
            <a:r>
              <a:rPr lang="es-ES" sz="2000" dirty="0" smtClean="0"/>
              <a:t>Las </a:t>
            </a:r>
            <a:r>
              <a:rPr lang="es-ES" sz="2000" dirty="0"/>
              <a:t>consultas que contienen la cláusula GROUP BY se denominan consultas agrupadas y solo devuelven una sola fila para cada elemento agrupado.</a:t>
            </a:r>
          </a:p>
          <a:p>
            <a:pPr algn="just"/>
            <a:endParaRPr lang="es-CO" sz="2000" dirty="0"/>
          </a:p>
          <a:p>
            <a:pPr algn="just"/>
            <a:r>
              <a:rPr lang="es-CO" sz="2000" b="1" dirty="0" smtClean="0">
                <a:solidFill>
                  <a:srgbClr val="00B0F0"/>
                </a:solidFill>
              </a:rPr>
              <a:t>HAVING</a:t>
            </a:r>
            <a:r>
              <a:rPr lang="es-CO" sz="2000" dirty="0" smtClean="0"/>
              <a:t>: </a:t>
            </a:r>
            <a:r>
              <a:rPr lang="es-ES" sz="2000" dirty="0"/>
              <a:t>No siempre es deseable realizar agrupaciones en todos los datos de una tabla determinada. Habrá ocasiones en que querremos restringir nuestros resultados a un determinado criterio dado. En tales casos, podemos usar la cláusula </a:t>
            </a:r>
            <a:r>
              <a:rPr lang="es-CO" sz="2000" b="1" dirty="0" smtClean="0">
                <a:solidFill>
                  <a:srgbClr val="00B0F0"/>
                </a:solidFill>
              </a:rPr>
              <a:t>HAVING.</a:t>
            </a:r>
          </a:p>
          <a:p>
            <a:pPr algn="just"/>
            <a:endParaRPr lang="es-CO" sz="2000" b="1" dirty="0" smtClean="0">
              <a:solidFill>
                <a:srgbClr val="00B0F0"/>
              </a:solidFill>
            </a:endParaRPr>
          </a:p>
          <a:p>
            <a:pPr algn="just"/>
            <a:r>
              <a:rPr lang="es-CO" altLang="es-CO" sz="2000" dirty="0">
                <a:latin typeface="Arial" panose="020B0604020202020204" pitchFamily="34" charset="0"/>
              </a:rPr>
              <a:t>La cláusula </a:t>
            </a:r>
            <a:r>
              <a:rPr lang="es-CO" altLang="es-CO" sz="2000" b="1" dirty="0">
                <a:solidFill>
                  <a:srgbClr val="00B0F0"/>
                </a:solidFill>
              </a:rPr>
              <a:t>HAVING</a:t>
            </a:r>
            <a:r>
              <a:rPr lang="es-CO" altLang="es-CO" sz="2000" dirty="0">
                <a:latin typeface="Arial" panose="020B0604020202020204" pitchFamily="34" charset="0"/>
              </a:rPr>
              <a:t> se usa para restringir los resultados </a:t>
            </a:r>
            <a:endParaRPr lang="es-CO" altLang="es-CO" sz="2000" dirty="0" smtClean="0">
              <a:latin typeface="Arial" panose="020B0604020202020204" pitchFamily="34" charset="0"/>
            </a:endParaRPr>
          </a:p>
          <a:p>
            <a:pPr algn="just"/>
            <a:r>
              <a:rPr lang="es-CO" altLang="es-CO" sz="2000" dirty="0" smtClean="0">
                <a:latin typeface="Arial" panose="020B0604020202020204" pitchFamily="34" charset="0"/>
              </a:rPr>
              <a:t>devueltos </a:t>
            </a:r>
            <a:r>
              <a:rPr lang="es-CO" altLang="es-CO" sz="2000" dirty="0">
                <a:latin typeface="Arial" panose="020B0604020202020204" pitchFamily="34" charset="0"/>
              </a:rPr>
              <a:t>por la cláusula </a:t>
            </a:r>
            <a:r>
              <a:rPr lang="es-CO" altLang="es-CO" sz="2000" b="1" dirty="0">
                <a:solidFill>
                  <a:srgbClr val="00B0F0"/>
                </a:solidFill>
              </a:rPr>
              <a:t>GROUP BY</a:t>
            </a:r>
            <a:endParaRPr lang="es-CO" sz="2000" b="1" dirty="0">
              <a:solidFill>
                <a:srgbClr val="00B0F0"/>
              </a:solidFill>
            </a:endParaRPr>
          </a:p>
        </p:txBody>
      </p:sp>
      <p:sp>
        <p:nvSpPr>
          <p:cNvPr id="5" name="CuadroTexto 4"/>
          <p:cNvSpPr txBox="1"/>
          <p:nvPr/>
        </p:nvSpPr>
        <p:spPr>
          <a:xfrm>
            <a:off x="7232629" y="4940300"/>
            <a:ext cx="4809723" cy="1754326"/>
          </a:xfrm>
          <a:prstGeom prst="rect">
            <a:avLst/>
          </a:prstGeom>
          <a:solidFill>
            <a:schemeClr val="tx2">
              <a:lumMod val="20000"/>
              <a:lumOff val="80000"/>
            </a:schemeClr>
          </a:solidFill>
        </p:spPr>
        <p:txBody>
          <a:bodyPr wrap="square" rtlCol="0">
            <a:spAutoFit/>
          </a:bodyPr>
          <a:lstStyle/>
          <a:p>
            <a:r>
              <a:rPr lang="es-CO" b="1" dirty="0" smtClean="0">
                <a:solidFill>
                  <a:srgbClr val="FF0000"/>
                </a:solidFill>
              </a:rPr>
              <a:t>SINTAXIS</a:t>
            </a:r>
          </a:p>
          <a:p>
            <a:r>
              <a:rPr lang="es-CO" b="1" dirty="0" smtClean="0">
                <a:solidFill>
                  <a:srgbClr val="00B0F0"/>
                </a:solidFill>
              </a:rPr>
              <a:t>SELECT col1, col2,,,FROM </a:t>
            </a:r>
            <a:r>
              <a:rPr lang="es-CO" b="1" dirty="0" smtClean="0">
                <a:solidFill>
                  <a:srgbClr val="00B050"/>
                </a:solidFill>
              </a:rPr>
              <a:t>tabla1, tabla2,, </a:t>
            </a:r>
            <a:endParaRPr lang="es-CO" b="1" dirty="0"/>
          </a:p>
          <a:p>
            <a:r>
              <a:rPr lang="es-CO" b="1" dirty="0" smtClean="0">
                <a:solidFill>
                  <a:srgbClr val="00B0F0"/>
                </a:solidFill>
              </a:rPr>
              <a:t>WHERE </a:t>
            </a:r>
            <a:r>
              <a:rPr lang="es-CO" b="1" dirty="0" err="1" smtClean="0"/>
              <a:t>columnFK</a:t>
            </a:r>
            <a:r>
              <a:rPr lang="es-CO" b="1" dirty="0" smtClean="0"/>
              <a:t> </a:t>
            </a:r>
            <a:r>
              <a:rPr lang="es-CO" b="1" dirty="0"/>
              <a:t>= </a:t>
            </a:r>
            <a:r>
              <a:rPr lang="es-CO" b="1" dirty="0" err="1" smtClean="0"/>
              <a:t>columnPK</a:t>
            </a:r>
            <a:endParaRPr lang="es-CO" b="1" dirty="0" smtClean="0"/>
          </a:p>
          <a:p>
            <a:r>
              <a:rPr lang="es-CO" b="1" dirty="0">
                <a:solidFill>
                  <a:srgbClr val="00B0F0"/>
                </a:solidFill>
              </a:rPr>
              <a:t>GROUP BY  </a:t>
            </a:r>
            <a:r>
              <a:rPr lang="es-CO" b="1" dirty="0" smtClean="0"/>
              <a:t>col1, col2, ,,,, </a:t>
            </a:r>
          </a:p>
          <a:p>
            <a:r>
              <a:rPr lang="es-CO" b="1" dirty="0" smtClean="0">
                <a:solidFill>
                  <a:srgbClr val="00B0F0"/>
                </a:solidFill>
              </a:rPr>
              <a:t>HAVING     </a:t>
            </a:r>
            <a:r>
              <a:rPr lang="es-CO" b="1" dirty="0" smtClean="0"/>
              <a:t> condicional;</a:t>
            </a:r>
            <a:endParaRPr lang="es-CO" b="1" dirty="0"/>
          </a:p>
          <a:p>
            <a:endParaRPr lang="es-CO" dirty="0"/>
          </a:p>
        </p:txBody>
      </p:sp>
    </p:spTree>
    <p:extLst>
      <p:ext uri="{BB962C8B-B14F-4D97-AF65-F5344CB8AC3E}">
        <p14:creationId xmlns:p14="http://schemas.microsoft.com/office/powerpoint/2010/main" val="1149664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400" b="1" dirty="0" smtClean="0">
                <a:solidFill>
                  <a:schemeClr val="bg1"/>
                </a:solidFill>
              </a:rPr>
              <a:t>MODELO RELACIONAL MYSQL WORKBENCH</a:t>
            </a:r>
            <a:br>
              <a:rPr lang="es-MX" altLang="es-CO" sz="2400" b="1" dirty="0" smtClean="0">
                <a:solidFill>
                  <a:schemeClr val="bg1"/>
                </a:solidFill>
              </a:rPr>
            </a:br>
            <a:r>
              <a:rPr lang="es-MX" altLang="es-CO" sz="2400" b="1" dirty="0" smtClean="0">
                <a:solidFill>
                  <a:schemeClr val="bg1"/>
                </a:solidFill>
              </a:rPr>
              <a:t>SCRIPT SQL</a:t>
            </a:r>
            <a:endParaRPr lang="es-ES" altLang="es-CO" sz="2400" b="1" dirty="0">
              <a:solidFill>
                <a:schemeClr val="bg1"/>
              </a:solidFill>
            </a:endParaRPr>
          </a:p>
        </p:txBody>
      </p:sp>
      <p:pic>
        <p:nvPicPr>
          <p:cNvPr id="8" name="Imagen 7"/>
          <p:cNvPicPr>
            <a:picLocks noChangeAspect="1"/>
          </p:cNvPicPr>
          <p:nvPr/>
        </p:nvPicPr>
        <p:blipFill>
          <a:blip r:embed="rId3"/>
          <a:stretch>
            <a:fillRect/>
          </a:stretch>
        </p:blipFill>
        <p:spPr>
          <a:xfrm>
            <a:off x="1744867" y="1485900"/>
            <a:ext cx="9186037" cy="4587875"/>
          </a:xfrm>
          <a:prstGeom prst="rect">
            <a:avLst/>
          </a:prstGeom>
        </p:spPr>
      </p:pic>
    </p:spTree>
    <p:extLst>
      <p:ext uri="{BB962C8B-B14F-4D97-AF65-F5344CB8AC3E}">
        <p14:creationId xmlns:p14="http://schemas.microsoft.com/office/powerpoint/2010/main" val="1160845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400" b="1" dirty="0" smtClean="0">
                <a:solidFill>
                  <a:schemeClr val="bg1"/>
                </a:solidFill>
              </a:rPr>
              <a:t>MODELO RELACIONAL MYSQL WORKBENCH</a:t>
            </a:r>
            <a:br>
              <a:rPr lang="es-MX" altLang="es-CO" sz="2400" b="1" dirty="0" smtClean="0">
                <a:solidFill>
                  <a:schemeClr val="bg1"/>
                </a:solidFill>
              </a:rPr>
            </a:br>
            <a:r>
              <a:rPr lang="es-MX" altLang="es-CO" sz="2400" b="1" dirty="0" smtClean="0">
                <a:solidFill>
                  <a:schemeClr val="bg1"/>
                </a:solidFill>
              </a:rPr>
              <a:t>SCRIPT SQL</a:t>
            </a:r>
            <a:endParaRPr lang="es-ES" altLang="es-CO" sz="2400" b="1" dirty="0">
              <a:solidFill>
                <a:schemeClr val="bg1"/>
              </a:solidFill>
            </a:endParaRPr>
          </a:p>
        </p:txBody>
      </p:sp>
      <p:pic>
        <p:nvPicPr>
          <p:cNvPr id="5" name="Imagen 4"/>
          <p:cNvPicPr>
            <a:picLocks noChangeAspect="1"/>
          </p:cNvPicPr>
          <p:nvPr/>
        </p:nvPicPr>
        <p:blipFill>
          <a:blip r:embed="rId3"/>
          <a:stretch>
            <a:fillRect/>
          </a:stretch>
        </p:blipFill>
        <p:spPr>
          <a:xfrm>
            <a:off x="910454" y="938212"/>
            <a:ext cx="9574983" cy="5805488"/>
          </a:xfrm>
          <a:prstGeom prst="rect">
            <a:avLst/>
          </a:prstGeom>
        </p:spPr>
      </p:pic>
    </p:spTree>
    <p:extLst>
      <p:ext uri="{BB962C8B-B14F-4D97-AF65-F5344CB8AC3E}">
        <p14:creationId xmlns:p14="http://schemas.microsoft.com/office/powerpoint/2010/main" val="88280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Rectangle 4"/>
          <p:cNvSpPr>
            <a:spLocks noGrp="1" noChangeArrowheads="1"/>
          </p:cNvSpPr>
          <p:nvPr>
            <p:ph type="title"/>
          </p:nvPr>
        </p:nvSpPr>
        <p:spPr>
          <a:xfrm>
            <a:off x="2559442" y="104200"/>
            <a:ext cx="6968310" cy="490537"/>
          </a:xfrm>
        </p:spPr>
        <p:txBody>
          <a:bodyPr rtlCol="0">
            <a:noAutofit/>
          </a:bodyPr>
          <a:lstStyle/>
          <a:p>
            <a:pPr algn="ctr">
              <a:defRPr/>
            </a:pPr>
            <a:r>
              <a:rPr lang="es-MX" altLang="es-CO" sz="2400" b="1" dirty="0" smtClean="0">
                <a:solidFill>
                  <a:schemeClr val="bg1"/>
                </a:solidFill>
              </a:rPr>
              <a:t>MODELO RELACIONAL MYSQL WORKBENCH</a:t>
            </a:r>
            <a:br>
              <a:rPr lang="es-MX" altLang="es-CO" sz="2400" b="1" dirty="0" smtClean="0">
                <a:solidFill>
                  <a:schemeClr val="bg1"/>
                </a:solidFill>
              </a:rPr>
            </a:br>
            <a:r>
              <a:rPr lang="es-MX" altLang="es-CO" sz="2400" b="1" dirty="0" smtClean="0">
                <a:solidFill>
                  <a:schemeClr val="bg1"/>
                </a:solidFill>
              </a:rPr>
              <a:t>SCRIPT SQL</a:t>
            </a:r>
            <a:endParaRPr lang="es-ES" altLang="es-CO" sz="2400" b="1" dirty="0">
              <a:solidFill>
                <a:schemeClr val="bg1"/>
              </a:solidFill>
            </a:endParaRPr>
          </a:p>
        </p:txBody>
      </p:sp>
      <p:pic>
        <p:nvPicPr>
          <p:cNvPr id="2" name="Imagen 1"/>
          <p:cNvPicPr>
            <a:picLocks noChangeAspect="1"/>
          </p:cNvPicPr>
          <p:nvPr/>
        </p:nvPicPr>
        <p:blipFill>
          <a:blip r:embed="rId3"/>
          <a:stretch>
            <a:fillRect/>
          </a:stretch>
        </p:blipFill>
        <p:spPr>
          <a:xfrm>
            <a:off x="0" y="1468493"/>
            <a:ext cx="11843072" cy="5317097"/>
          </a:xfrm>
          <a:prstGeom prst="rect">
            <a:avLst/>
          </a:prstGeom>
        </p:spPr>
      </p:pic>
    </p:spTree>
    <p:extLst>
      <p:ext uri="{BB962C8B-B14F-4D97-AF65-F5344CB8AC3E}">
        <p14:creationId xmlns:p14="http://schemas.microsoft.com/office/powerpoint/2010/main" val="3223447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3062077" y="3884649"/>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CuadroTexto 4"/>
          <p:cNvSpPr txBox="1"/>
          <p:nvPr/>
        </p:nvSpPr>
        <p:spPr>
          <a:xfrm>
            <a:off x="310714" y="1991824"/>
            <a:ext cx="10828092" cy="2677656"/>
          </a:xfrm>
          <a:prstGeom prst="rect">
            <a:avLst/>
          </a:prstGeom>
          <a:noFill/>
        </p:spPr>
        <p:txBody>
          <a:bodyPr wrap="none" rtlCol="0">
            <a:spAutoFit/>
          </a:bodyPr>
          <a:lstStyle/>
          <a:p>
            <a:r>
              <a:rPr lang="es-CO" sz="2400" dirty="0" smtClean="0"/>
              <a:t>NO OLVIDE IR ADELANTANDO EL RETO HASTA EL FINAL</a:t>
            </a:r>
          </a:p>
          <a:p>
            <a:pPr marL="342900" indent="-342900">
              <a:buFont typeface="Arial" panose="020B0604020202020204" pitchFamily="34" charset="0"/>
              <a:buChar char="•"/>
            </a:pPr>
            <a:r>
              <a:rPr lang="es-CO" sz="2400" dirty="0" smtClean="0"/>
              <a:t>PRACTICA BASTANTE </a:t>
            </a:r>
            <a:r>
              <a:rPr lang="es-CO" sz="2400" dirty="0" smtClean="0"/>
              <a:t>DIGITANDO </a:t>
            </a:r>
            <a:r>
              <a:rPr lang="es-CO" sz="2400" dirty="0" smtClean="0"/>
              <a:t>SCRIPTS SQL, ES LO MÁS USADO LABORALMENTE</a:t>
            </a:r>
          </a:p>
          <a:p>
            <a:pPr marL="342900" indent="-342900">
              <a:buFont typeface="Arial" panose="020B0604020202020204" pitchFamily="34" charset="0"/>
              <a:buChar char="•"/>
            </a:pPr>
            <a:r>
              <a:rPr lang="es-CO" sz="2400" dirty="0" smtClean="0"/>
              <a:t>PETMANAGER</a:t>
            </a:r>
          </a:p>
          <a:p>
            <a:pPr marL="342900" indent="-342900">
              <a:buFont typeface="Arial" panose="020B0604020202020204" pitchFamily="34" charset="0"/>
              <a:buChar char="•"/>
            </a:pPr>
            <a:r>
              <a:rPr lang="es-CO" sz="2400" dirty="0" smtClean="0"/>
              <a:t>REFERENCIAS O HOJA DE </a:t>
            </a:r>
            <a:r>
              <a:rPr lang="es-CO" sz="2400" dirty="0" smtClean="0"/>
              <a:t>VIDA</a:t>
            </a:r>
          </a:p>
          <a:p>
            <a:pPr marL="342900" indent="-342900">
              <a:buFont typeface="Arial" panose="020B0604020202020204" pitchFamily="34" charset="0"/>
              <a:buChar char="•"/>
            </a:pPr>
            <a:r>
              <a:rPr lang="es-CO" sz="2400" dirty="0" smtClean="0"/>
              <a:t>FACTURA VENTA</a:t>
            </a:r>
          </a:p>
          <a:p>
            <a:pPr marL="342900" indent="-342900">
              <a:buFont typeface="Arial" panose="020B0604020202020204" pitchFamily="34" charset="0"/>
              <a:buChar char="•"/>
            </a:pPr>
            <a:r>
              <a:rPr lang="es-CO" sz="2400" dirty="0" smtClean="0"/>
              <a:t>FIGURAS GEOMÉTRICAS</a:t>
            </a:r>
          </a:p>
          <a:p>
            <a:pPr marL="342900" indent="-342900">
              <a:buFont typeface="Arial" panose="020B0604020202020204" pitchFamily="34" charset="0"/>
              <a:buChar char="•"/>
            </a:pPr>
            <a:r>
              <a:rPr lang="es-CO" sz="2400" dirty="0" smtClean="0"/>
              <a:t>SU PROYECTO FINAL</a:t>
            </a:r>
            <a:endParaRPr lang="es-CO" sz="2400" dirty="0"/>
          </a:p>
        </p:txBody>
      </p:sp>
    </p:spTree>
    <p:extLst>
      <p:ext uri="{BB962C8B-B14F-4D97-AF65-F5344CB8AC3E}">
        <p14:creationId xmlns:p14="http://schemas.microsoft.com/office/powerpoint/2010/main" val="2687279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PASO DEL MODELO CONCEPTUAL AL MODELO RELACIONAL - MER</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CuadroTexto 8"/>
          <p:cNvSpPr txBox="1"/>
          <p:nvPr/>
        </p:nvSpPr>
        <p:spPr>
          <a:xfrm>
            <a:off x="2567936" y="780727"/>
            <a:ext cx="8121529" cy="369332"/>
          </a:xfrm>
          <a:prstGeom prst="rect">
            <a:avLst/>
          </a:prstGeom>
          <a:noFill/>
        </p:spPr>
        <p:txBody>
          <a:bodyPr wrap="square" rtlCol="0">
            <a:spAutoFit/>
          </a:bodyPr>
          <a:lstStyle/>
          <a:p>
            <a:r>
              <a:rPr lang="es-CO" dirty="0" smtClean="0"/>
              <a:t>Se recomienda leer primero todas las recomendaciones</a:t>
            </a:r>
            <a:endParaRPr lang="es-CO" dirty="0"/>
          </a:p>
        </p:txBody>
      </p:sp>
      <p:pic>
        <p:nvPicPr>
          <p:cNvPr id="2" name="Imagen 1"/>
          <p:cNvPicPr>
            <a:picLocks noChangeAspect="1"/>
          </p:cNvPicPr>
          <p:nvPr/>
        </p:nvPicPr>
        <p:blipFill>
          <a:blip r:embed="rId3"/>
          <a:stretch>
            <a:fillRect/>
          </a:stretch>
        </p:blipFill>
        <p:spPr>
          <a:xfrm>
            <a:off x="1073483" y="931689"/>
            <a:ext cx="9899317" cy="5874933"/>
          </a:xfrm>
          <a:prstGeom prst="rect">
            <a:avLst/>
          </a:prstGeom>
        </p:spPr>
      </p:pic>
    </p:spTree>
    <p:extLst>
      <p:ext uri="{BB962C8B-B14F-4D97-AF65-F5344CB8AC3E}">
        <p14:creationId xmlns:p14="http://schemas.microsoft.com/office/powerpoint/2010/main" val="3121021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831206" y="111126"/>
            <a:ext cx="8229600" cy="490537"/>
          </a:xfrm>
        </p:spPr>
        <p:txBody>
          <a:bodyPr rtlCol="0">
            <a:normAutofit fontScale="90000"/>
          </a:bodyPr>
          <a:lstStyle/>
          <a:p>
            <a:pPr>
              <a:defRPr/>
            </a:pPr>
            <a:r>
              <a:rPr lang="es-MX" altLang="es-CO" b="1" dirty="0">
                <a:solidFill>
                  <a:schemeClr val="bg1"/>
                </a:solidFill>
              </a:rPr>
              <a:t>SQL. Lenguaje de base de datos</a:t>
            </a:r>
            <a:endParaRPr lang="es-ES" altLang="es-CO" b="1" dirty="0">
              <a:solidFill>
                <a:schemeClr val="bg1"/>
              </a:solidFill>
            </a:endParaRPr>
          </a:p>
        </p:txBody>
      </p:sp>
      <p:pic>
        <p:nvPicPr>
          <p:cNvPr id="4" name="Imagen 3"/>
          <p:cNvPicPr>
            <a:picLocks noChangeAspect="1"/>
          </p:cNvPicPr>
          <p:nvPr/>
        </p:nvPicPr>
        <p:blipFill>
          <a:blip r:embed="rId2"/>
          <a:stretch>
            <a:fillRect/>
          </a:stretch>
        </p:blipFill>
        <p:spPr>
          <a:xfrm>
            <a:off x="1852076" y="4600575"/>
            <a:ext cx="8410575" cy="2257425"/>
          </a:xfrm>
          <a:prstGeom prst="rect">
            <a:avLst/>
          </a:prstGeom>
        </p:spPr>
      </p:pic>
      <p:pic>
        <p:nvPicPr>
          <p:cNvPr id="5" name="Imagen 4"/>
          <p:cNvPicPr>
            <a:picLocks noChangeAspect="1"/>
          </p:cNvPicPr>
          <p:nvPr/>
        </p:nvPicPr>
        <p:blipFill>
          <a:blip r:embed="rId3"/>
          <a:stretch>
            <a:fillRect/>
          </a:stretch>
        </p:blipFill>
        <p:spPr>
          <a:xfrm>
            <a:off x="535344" y="950286"/>
            <a:ext cx="9344025" cy="3952875"/>
          </a:xfrm>
          <a:prstGeom prst="rect">
            <a:avLst/>
          </a:prstGeom>
        </p:spPr>
      </p:pic>
    </p:spTree>
    <p:extLst>
      <p:ext uri="{BB962C8B-B14F-4D97-AF65-F5344CB8AC3E}">
        <p14:creationId xmlns:p14="http://schemas.microsoft.com/office/powerpoint/2010/main" val="305484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702417" y="111126"/>
            <a:ext cx="6627113" cy="490537"/>
          </a:xfrm>
        </p:spPr>
        <p:txBody>
          <a:bodyPr rtlCol="0">
            <a:noAutofit/>
          </a:bodyPr>
          <a:lstStyle/>
          <a:p>
            <a:pPr algn="ctr">
              <a:defRPr/>
            </a:pPr>
            <a:r>
              <a:rPr lang="es-MX" altLang="es-CO" sz="2800" b="1" dirty="0" smtClean="0">
                <a:solidFill>
                  <a:schemeClr val="bg1"/>
                </a:solidFill>
              </a:rPr>
              <a:t>DDL – LENGUAJE DE DEFINICIÓN DE DATOS - SINTAXIS</a:t>
            </a:r>
            <a:endParaRPr lang="es-ES" altLang="es-CO" sz="2800" b="1" dirty="0">
              <a:solidFill>
                <a:schemeClr val="bg1"/>
              </a:solidFill>
            </a:endParaRPr>
          </a:p>
        </p:txBody>
      </p:sp>
      <p:sp>
        <p:nvSpPr>
          <p:cNvPr id="11267" name="Text Box 6"/>
          <p:cNvSpPr txBox="1">
            <a:spLocks noChangeArrowheads="1"/>
          </p:cNvSpPr>
          <p:nvPr/>
        </p:nvSpPr>
        <p:spPr bwMode="auto">
          <a:xfrm>
            <a:off x="2496042" y="842737"/>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s-MX" altLang="es-CO" b="1" dirty="0">
                <a:solidFill>
                  <a:schemeClr val="accent2"/>
                </a:solidFill>
                <a:latin typeface="Arial" panose="020B0604020202020204" pitchFamily="34" charset="0"/>
              </a:rPr>
              <a:t>SQL</a:t>
            </a:r>
            <a:r>
              <a:rPr lang="es-MX" altLang="es-CO" dirty="0">
                <a:latin typeface="Arial" panose="020B0604020202020204" pitchFamily="34" charset="0"/>
              </a:rPr>
              <a:t>. Es el lenguaje estándar para el manejo de base de datos. </a:t>
            </a:r>
            <a:r>
              <a:rPr lang="es-MX" altLang="es-CO" b="1" i="1" dirty="0">
                <a:latin typeface="Arial" panose="020B0604020202020204" pitchFamily="34" charset="0"/>
              </a:rPr>
              <a:t>SQL - </a:t>
            </a:r>
            <a:r>
              <a:rPr lang="es-ES" altLang="es-CO" b="1" i="1" dirty="0" err="1">
                <a:latin typeface="Arial" panose="020B0604020202020204" pitchFamily="34" charset="0"/>
              </a:rPr>
              <a:t>Structured</a:t>
            </a:r>
            <a:r>
              <a:rPr lang="es-ES" altLang="es-CO" b="1" i="1" dirty="0">
                <a:latin typeface="Arial" panose="020B0604020202020204" pitchFamily="34" charset="0"/>
              </a:rPr>
              <a:t> </a:t>
            </a:r>
            <a:r>
              <a:rPr lang="es-ES" altLang="es-CO" b="1" i="1" dirty="0" err="1">
                <a:latin typeface="Arial" panose="020B0604020202020204" pitchFamily="34" charset="0"/>
              </a:rPr>
              <a:t>Query</a:t>
            </a:r>
            <a:r>
              <a:rPr lang="es-ES" altLang="es-CO" b="1" i="1" dirty="0">
                <a:latin typeface="Arial" panose="020B0604020202020204" pitchFamily="34" charset="0"/>
              </a:rPr>
              <a:t> </a:t>
            </a:r>
            <a:r>
              <a:rPr lang="es-ES" altLang="es-CO" b="1" i="1" dirty="0" err="1">
                <a:latin typeface="Arial" panose="020B0604020202020204" pitchFamily="34" charset="0"/>
              </a:rPr>
              <a:t>Language</a:t>
            </a:r>
            <a:r>
              <a:rPr lang="es-ES" altLang="es-CO" b="1" i="1" dirty="0">
                <a:latin typeface="Arial" panose="020B0604020202020204" pitchFamily="34" charset="0"/>
              </a:rPr>
              <a:t>.</a:t>
            </a:r>
          </a:p>
        </p:txBody>
      </p:sp>
      <p:sp>
        <p:nvSpPr>
          <p:cNvPr id="11270" name="Text Box 9"/>
          <p:cNvSpPr txBox="1">
            <a:spLocks noChangeArrowheads="1"/>
          </p:cNvSpPr>
          <p:nvPr/>
        </p:nvSpPr>
        <p:spPr bwMode="auto">
          <a:xfrm>
            <a:off x="115536" y="1603356"/>
            <a:ext cx="11912957"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s-MX" altLang="es-CO" b="1" dirty="0">
                <a:solidFill>
                  <a:srgbClr val="0070C0"/>
                </a:solidFill>
                <a:latin typeface="Arial" panose="020B0604020202020204" pitchFamily="34" charset="0"/>
              </a:rPr>
              <a:t>DDL (Data </a:t>
            </a:r>
            <a:r>
              <a:rPr lang="es-MX" altLang="es-CO" b="1" dirty="0" err="1">
                <a:solidFill>
                  <a:srgbClr val="0070C0"/>
                </a:solidFill>
                <a:latin typeface="Arial" panose="020B0604020202020204" pitchFamily="34" charset="0"/>
              </a:rPr>
              <a:t>Definition</a:t>
            </a:r>
            <a:r>
              <a:rPr lang="es-MX" altLang="es-CO" b="1" dirty="0">
                <a:solidFill>
                  <a:srgbClr val="0070C0"/>
                </a:solidFill>
                <a:latin typeface="Arial" panose="020B0604020202020204" pitchFamily="34" charset="0"/>
              </a:rPr>
              <a:t> </a:t>
            </a:r>
            <a:r>
              <a:rPr lang="es-MX" altLang="es-CO" b="1" dirty="0" err="1">
                <a:solidFill>
                  <a:srgbClr val="0070C0"/>
                </a:solidFill>
                <a:latin typeface="Arial" panose="020B0604020202020204" pitchFamily="34" charset="0"/>
              </a:rPr>
              <a:t>Language</a:t>
            </a:r>
            <a:r>
              <a:rPr lang="es-MX" altLang="es-CO" b="1" dirty="0">
                <a:solidFill>
                  <a:srgbClr val="0070C0"/>
                </a:solidFill>
                <a:latin typeface="Arial" panose="020B0604020202020204" pitchFamily="34" charset="0"/>
              </a:rPr>
              <a:t>). </a:t>
            </a:r>
            <a:r>
              <a:rPr lang="es-MX" altLang="es-CO" dirty="0">
                <a:latin typeface="Arial" panose="020B0604020202020204" pitchFamily="34" charset="0"/>
              </a:rPr>
              <a:t>Lenguaje para la definición  de objetos de la base de datos.  Agrupa  a las operaciones  </a:t>
            </a:r>
            <a:r>
              <a:rPr lang="es-MX" altLang="es-CO" b="1" dirty="0">
                <a:solidFill>
                  <a:srgbClr val="00B050"/>
                </a:solidFill>
                <a:latin typeface="Arial" panose="020B0604020202020204" pitchFamily="34" charset="0"/>
              </a:rPr>
              <a:t>CREATE DATABASE, CREATE TABLE, CREATE </a:t>
            </a:r>
            <a:r>
              <a:rPr lang="es-MX" altLang="es-CO" b="1" dirty="0" smtClean="0">
                <a:solidFill>
                  <a:srgbClr val="00B050"/>
                </a:solidFill>
                <a:latin typeface="Arial" panose="020B0604020202020204" pitchFamily="34" charset="0"/>
              </a:rPr>
              <a:t>INDEX, DROP</a:t>
            </a:r>
            <a:r>
              <a:rPr lang="es-MX" altLang="es-CO" dirty="0" smtClean="0">
                <a:latin typeface="Arial" panose="020B0604020202020204" pitchFamily="34" charset="0"/>
              </a:rPr>
              <a:t>…</a:t>
            </a:r>
          </a:p>
          <a:p>
            <a:pPr eaLnBrk="1" hangingPunct="1">
              <a:spcBef>
                <a:spcPct val="50000"/>
              </a:spcBef>
            </a:pPr>
            <a:r>
              <a:rPr lang="es-MX" altLang="es-CO" dirty="0" smtClean="0">
                <a:latin typeface="Arial" panose="020B0604020202020204" pitchFamily="34" charset="0"/>
              </a:rPr>
              <a:t>El </a:t>
            </a:r>
            <a:r>
              <a:rPr lang="es-MX" altLang="es-CO" b="1" dirty="0">
                <a:solidFill>
                  <a:srgbClr val="0070C0"/>
                </a:solidFill>
                <a:latin typeface="Arial" panose="020B0604020202020204" pitchFamily="34" charset="0"/>
              </a:rPr>
              <a:t>CREATE</a:t>
            </a:r>
            <a:r>
              <a:rPr lang="es-MX" altLang="es-CO" dirty="0" smtClean="0">
                <a:latin typeface="Arial" panose="020B0604020202020204" pitchFamily="34" charset="0"/>
              </a:rPr>
              <a:t> para crear las bases de datos y tablas</a:t>
            </a:r>
          </a:p>
          <a:p>
            <a:pPr marL="285750" indent="-285750" eaLnBrk="1" hangingPunct="1">
              <a:spcBef>
                <a:spcPct val="50000"/>
              </a:spcBef>
              <a:buFont typeface="Arial" panose="020B0604020202020204" pitchFamily="34" charset="0"/>
              <a:buChar char="•"/>
            </a:pPr>
            <a:r>
              <a:rPr lang="es-MX" altLang="es-CO" b="1" dirty="0" smtClean="0">
                <a:solidFill>
                  <a:srgbClr val="00B050"/>
                </a:solidFill>
                <a:latin typeface="Arial" panose="020B0604020202020204" pitchFamily="34" charset="0"/>
              </a:rPr>
              <a:t>CREATE DATABASE</a:t>
            </a:r>
            <a:r>
              <a:rPr lang="es-MX" altLang="es-CO" dirty="0" smtClean="0">
                <a:latin typeface="Arial" panose="020B0604020202020204" pitchFamily="34" charset="0"/>
              </a:rPr>
              <a:t> </a:t>
            </a:r>
            <a:r>
              <a:rPr lang="es-MX" altLang="es-CO" dirty="0" err="1" smtClean="0">
                <a:latin typeface="Arial" panose="020B0604020202020204" pitchFamily="34" charset="0"/>
              </a:rPr>
              <a:t>myBase</a:t>
            </a:r>
            <a:r>
              <a:rPr lang="es-MX" altLang="es-CO" dirty="0" smtClean="0">
                <a:latin typeface="Arial" panose="020B0604020202020204" pitchFamily="34" charset="0"/>
              </a:rPr>
              <a:t>;</a:t>
            </a:r>
          </a:p>
          <a:p>
            <a:pPr marL="285750" indent="-285750" eaLnBrk="1" hangingPunct="1">
              <a:spcBef>
                <a:spcPct val="50000"/>
              </a:spcBef>
              <a:buFont typeface="Arial" panose="020B0604020202020204" pitchFamily="34" charset="0"/>
              <a:buChar char="•"/>
            </a:pPr>
            <a:r>
              <a:rPr lang="es-MX" altLang="es-CO" b="1" dirty="0" smtClean="0">
                <a:solidFill>
                  <a:srgbClr val="00B050"/>
                </a:solidFill>
                <a:latin typeface="Arial" panose="020B0604020202020204" pitchFamily="34" charset="0"/>
              </a:rPr>
              <a:t>CREATE </a:t>
            </a:r>
            <a:r>
              <a:rPr lang="es-MX" altLang="es-CO" b="1" dirty="0">
                <a:solidFill>
                  <a:srgbClr val="00B050"/>
                </a:solidFill>
                <a:latin typeface="Arial" panose="020B0604020202020204" pitchFamily="34" charset="0"/>
              </a:rPr>
              <a:t>TABLE </a:t>
            </a:r>
            <a:r>
              <a:rPr lang="es-MX" altLang="es-CO" dirty="0" err="1" smtClean="0">
                <a:latin typeface="Arial" panose="020B0604020202020204" pitchFamily="34" charset="0"/>
              </a:rPr>
              <a:t>myTabla</a:t>
            </a:r>
            <a:r>
              <a:rPr lang="es-MX" altLang="es-CO" dirty="0" smtClean="0">
                <a:latin typeface="Arial" panose="020B0604020202020204" pitchFamily="34" charset="0"/>
              </a:rPr>
              <a:t> (columna1 tipo1,  columna2 tipo2………….., </a:t>
            </a:r>
            <a:r>
              <a:rPr lang="es-MX" altLang="es-CO" b="1" dirty="0" smtClean="0">
                <a:solidFill>
                  <a:srgbClr val="FF0000"/>
                </a:solidFill>
                <a:latin typeface="Arial" panose="020B0604020202020204" pitchFamily="34" charset="0"/>
              </a:rPr>
              <a:t>PRIMARY KEY </a:t>
            </a:r>
            <a:r>
              <a:rPr lang="es-MX" altLang="es-CO" dirty="0" err="1" smtClean="0">
                <a:latin typeface="Arial" panose="020B0604020202020204" pitchFamily="34" charset="0"/>
              </a:rPr>
              <a:t>mypk</a:t>
            </a:r>
            <a:r>
              <a:rPr lang="es-MX" altLang="es-CO" dirty="0" smtClean="0">
                <a:latin typeface="Arial" panose="020B0604020202020204" pitchFamily="34" charset="0"/>
              </a:rPr>
              <a:t>(</a:t>
            </a:r>
            <a:r>
              <a:rPr lang="es-MX" altLang="es-CO" dirty="0" err="1" smtClean="0">
                <a:latin typeface="Arial" panose="020B0604020202020204" pitchFamily="34" charset="0"/>
              </a:rPr>
              <a:t>colpk</a:t>
            </a:r>
            <a:r>
              <a:rPr lang="es-MX" altLang="es-CO" dirty="0" smtClean="0">
                <a:latin typeface="Arial" panose="020B0604020202020204" pitchFamily="34" charset="0"/>
              </a:rPr>
              <a:t>));</a:t>
            </a:r>
          </a:p>
          <a:p>
            <a:pPr eaLnBrk="1" hangingPunct="1">
              <a:spcBef>
                <a:spcPct val="50000"/>
              </a:spcBef>
            </a:pPr>
            <a:r>
              <a:rPr lang="es-MX" altLang="es-CO" dirty="0" smtClean="0">
                <a:latin typeface="Arial" panose="020B0604020202020204" pitchFamily="34" charset="0"/>
              </a:rPr>
              <a:t>El </a:t>
            </a:r>
            <a:r>
              <a:rPr lang="es-MX" altLang="es-CO" b="1" dirty="0">
                <a:solidFill>
                  <a:srgbClr val="0070C0"/>
                </a:solidFill>
                <a:latin typeface="Arial" panose="020B0604020202020204" pitchFamily="34" charset="0"/>
              </a:rPr>
              <a:t>ALTER TABLE [ADD - DROP]: </a:t>
            </a:r>
            <a:r>
              <a:rPr lang="es-MX" altLang="es-CO" dirty="0" smtClean="0">
                <a:latin typeface="Arial" panose="020B0604020202020204" pitchFamily="34" charset="0"/>
              </a:rPr>
              <a:t>Adicionar una nueva columna y eliminar una columna</a:t>
            </a:r>
          </a:p>
          <a:p>
            <a:pPr marL="285750" indent="-285750" eaLnBrk="1" hangingPunct="1">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ALTER TABLE </a:t>
            </a:r>
            <a:r>
              <a:rPr lang="es-MX" altLang="es-CO" dirty="0" err="1" smtClean="0">
                <a:latin typeface="Arial" panose="020B0604020202020204" pitchFamily="34" charset="0"/>
              </a:rPr>
              <a:t>miTabla</a:t>
            </a:r>
            <a:r>
              <a:rPr lang="es-MX" altLang="es-CO" dirty="0" smtClean="0">
                <a:latin typeface="Arial" panose="020B0604020202020204" pitchFamily="34" charset="0"/>
              </a:rPr>
              <a:t> ADD </a:t>
            </a:r>
            <a:r>
              <a:rPr lang="es-MX" altLang="es-CO" dirty="0" err="1" smtClean="0">
                <a:latin typeface="Arial" panose="020B0604020202020204" pitchFamily="34" charset="0"/>
              </a:rPr>
              <a:t>nuevaColumna</a:t>
            </a:r>
            <a:r>
              <a:rPr lang="es-MX" altLang="es-CO" dirty="0" smtClean="0">
                <a:latin typeface="Arial" panose="020B0604020202020204" pitchFamily="34" charset="0"/>
              </a:rPr>
              <a:t> </a:t>
            </a:r>
            <a:r>
              <a:rPr lang="es-MX" altLang="es-CO" dirty="0" err="1" smtClean="0">
                <a:latin typeface="Arial" panose="020B0604020202020204" pitchFamily="34" charset="0"/>
              </a:rPr>
              <a:t>TipoDato</a:t>
            </a:r>
            <a:r>
              <a:rPr lang="es-MX" altLang="es-CO" dirty="0" smtClean="0">
                <a:latin typeface="Arial" panose="020B0604020202020204" pitchFamily="34" charset="0"/>
              </a:rPr>
              <a:t>;</a:t>
            </a:r>
          </a:p>
          <a:p>
            <a:pPr marL="285750" indent="-285750">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ALTER TABLE</a:t>
            </a:r>
            <a:r>
              <a:rPr lang="es-MX" altLang="es-CO" dirty="0" smtClean="0">
                <a:latin typeface="Arial" panose="020B0604020202020204" pitchFamily="34" charset="0"/>
              </a:rPr>
              <a:t> </a:t>
            </a:r>
            <a:r>
              <a:rPr lang="es-MX" altLang="es-CO" dirty="0" err="1" smtClean="0">
                <a:latin typeface="Arial" panose="020B0604020202020204" pitchFamily="34" charset="0"/>
              </a:rPr>
              <a:t>miTabla</a:t>
            </a:r>
            <a:r>
              <a:rPr lang="es-MX" altLang="es-CO" dirty="0" smtClean="0">
                <a:latin typeface="Arial" panose="020B0604020202020204" pitchFamily="34" charset="0"/>
              </a:rPr>
              <a:t> DROP  </a:t>
            </a:r>
            <a:r>
              <a:rPr lang="es-MX" altLang="es-CO" dirty="0" err="1" smtClean="0">
                <a:latin typeface="Arial" panose="020B0604020202020204" pitchFamily="34" charset="0"/>
              </a:rPr>
              <a:t>unaColumna</a:t>
            </a:r>
            <a:r>
              <a:rPr lang="es-MX" altLang="es-CO" dirty="0" smtClean="0">
                <a:latin typeface="Arial" panose="020B0604020202020204" pitchFamily="34" charset="0"/>
              </a:rPr>
              <a:t>;</a:t>
            </a:r>
          </a:p>
          <a:p>
            <a:pPr eaLnBrk="1" hangingPunct="1">
              <a:spcBef>
                <a:spcPct val="50000"/>
              </a:spcBef>
            </a:pPr>
            <a:r>
              <a:rPr lang="es-MX" altLang="es-CO" dirty="0">
                <a:latin typeface="Arial" panose="020B0604020202020204" pitchFamily="34" charset="0"/>
              </a:rPr>
              <a:t>El </a:t>
            </a:r>
            <a:r>
              <a:rPr lang="es-MX" altLang="es-CO" b="1" dirty="0" smtClean="0">
                <a:solidFill>
                  <a:srgbClr val="0070C0"/>
                </a:solidFill>
                <a:latin typeface="Arial" panose="020B0604020202020204" pitchFamily="34" charset="0"/>
              </a:rPr>
              <a:t>DROP</a:t>
            </a:r>
            <a:r>
              <a:rPr lang="es-MX" altLang="es-CO" dirty="0" smtClean="0">
                <a:latin typeface="Arial" panose="020B0604020202020204" pitchFamily="34" charset="0"/>
              </a:rPr>
              <a:t> eliminar la base de datos y las tablas;</a:t>
            </a:r>
            <a:endParaRPr lang="es-MX" altLang="es-CO" dirty="0">
              <a:latin typeface="Arial" panose="020B0604020202020204" pitchFamily="34" charset="0"/>
            </a:endParaRPr>
          </a:p>
          <a:p>
            <a:pPr marL="285750" indent="-285750">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DROP DATABASE</a:t>
            </a:r>
            <a:r>
              <a:rPr lang="es-MX" altLang="es-CO" dirty="0">
                <a:latin typeface="Arial" panose="020B0604020202020204" pitchFamily="34" charset="0"/>
              </a:rPr>
              <a:t> </a:t>
            </a:r>
            <a:r>
              <a:rPr lang="es-MX" altLang="es-CO" dirty="0" err="1">
                <a:latin typeface="Arial" panose="020B0604020202020204" pitchFamily="34" charset="0"/>
              </a:rPr>
              <a:t>myBase</a:t>
            </a:r>
            <a:r>
              <a:rPr lang="es-MX" altLang="es-CO" dirty="0">
                <a:latin typeface="Arial" panose="020B0604020202020204" pitchFamily="34" charset="0"/>
              </a:rPr>
              <a:t>;    </a:t>
            </a:r>
            <a:r>
              <a:rPr lang="es-MX" altLang="es-CO" dirty="0" smtClean="0">
                <a:latin typeface="Arial" panose="020B0604020202020204" pitchFamily="34" charset="0"/>
              </a:rPr>
              <a:t>  </a:t>
            </a:r>
            <a:r>
              <a:rPr lang="es-MX" altLang="es-CO" b="1" dirty="0">
                <a:solidFill>
                  <a:srgbClr val="FF0000"/>
                </a:solidFill>
                <a:latin typeface="Arial" panose="020B0604020202020204" pitchFamily="34" charset="0"/>
              </a:rPr>
              <a:t>OJO</a:t>
            </a:r>
            <a:r>
              <a:rPr lang="es-MX" altLang="es-CO" dirty="0">
                <a:latin typeface="Arial" panose="020B0604020202020204" pitchFamily="34" charset="0"/>
              </a:rPr>
              <a:t> se elimina la base de datos y de paso todas las tablas con su  </a:t>
            </a:r>
            <a:r>
              <a:rPr lang="es-MX" altLang="es-CO" dirty="0" smtClean="0">
                <a:latin typeface="Arial" panose="020B0604020202020204" pitchFamily="34" charset="0"/>
              </a:rPr>
              <a:t>información</a:t>
            </a:r>
          </a:p>
          <a:p>
            <a:pPr marL="285750" indent="-285750">
              <a:spcBef>
                <a:spcPct val="50000"/>
              </a:spcBef>
              <a:buFont typeface="Arial" panose="020B0604020202020204" pitchFamily="34" charset="0"/>
              <a:buChar char="•"/>
            </a:pPr>
            <a:r>
              <a:rPr lang="es-MX" altLang="es-CO" b="1" dirty="0">
                <a:solidFill>
                  <a:srgbClr val="00B050"/>
                </a:solidFill>
                <a:latin typeface="Arial" panose="020B0604020202020204" pitchFamily="34" charset="0"/>
              </a:rPr>
              <a:t>DROP TABLE </a:t>
            </a:r>
            <a:r>
              <a:rPr lang="es-MX" altLang="es-CO" dirty="0" err="1">
                <a:latin typeface="Arial" panose="020B0604020202020204" pitchFamily="34" charset="0"/>
              </a:rPr>
              <a:t>myTabla</a:t>
            </a:r>
            <a:r>
              <a:rPr lang="es-MX" altLang="es-CO" dirty="0">
                <a:latin typeface="Arial" panose="020B0604020202020204" pitchFamily="34" charset="0"/>
              </a:rPr>
              <a:t>;             </a:t>
            </a:r>
            <a:r>
              <a:rPr lang="es-MX" altLang="es-CO" b="1" dirty="0">
                <a:solidFill>
                  <a:srgbClr val="FF0000"/>
                </a:solidFill>
                <a:latin typeface="Arial" panose="020B0604020202020204" pitchFamily="34" charset="0"/>
              </a:rPr>
              <a:t>OJO</a:t>
            </a:r>
            <a:r>
              <a:rPr lang="es-MX" altLang="es-CO" dirty="0">
                <a:latin typeface="Arial" panose="020B0604020202020204" pitchFamily="34" charset="0"/>
              </a:rPr>
              <a:t> si es tabla padre por integridad referencial y seguridad </a:t>
            </a:r>
            <a:r>
              <a:rPr lang="es-MX" altLang="es-CO" b="1" dirty="0">
                <a:solidFill>
                  <a:srgbClr val="FF0000"/>
                </a:solidFill>
                <a:latin typeface="Arial" panose="020B0604020202020204" pitchFamily="34" charset="0"/>
              </a:rPr>
              <a:t>NO</a:t>
            </a:r>
            <a:r>
              <a:rPr lang="es-MX" altLang="es-CO" dirty="0">
                <a:latin typeface="Arial" panose="020B0604020202020204" pitchFamily="34" charset="0"/>
              </a:rPr>
              <a:t> debería dejar</a:t>
            </a:r>
          </a:p>
        </p:txBody>
      </p:sp>
    </p:spTree>
    <p:extLst>
      <p:ext uri="{BB962C8B-B14F-4D97-AF65-F5344CB8AC3E}">
        <p14:creationId xmlns:p14="http://schemas.microsoft.com/office/powerpoint/2010/main" val="664576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702417" y="111126"/>
            <a:ext cx="8229600" cy="490537"/>
          </a:xfrm>
        </p:spPr>
        <p:txBody>
          <a:bodyPr rtlCol="0">
            <a:noAutofit/>
          </a:bodyPr>
          <a:lstStyle/>
          <a:p>
            <a:pPr>
              <a:defRPr/>
            </a:pPr>
            <a:r>
              <a:rPr lang="es-MX" altLang="es-CO" sz="2800" b="1" dirty="0" smtClean="0">
                <a:solidFill>
                  <a:schemeClr val="bg1"/>
                </a:solidFill>
              </a:rPr>
              <a:t>DML – LENGUAJE DE MANIPULACIÓN DE DATOS</a:t>
            </a:r>
            <a:endParaRPr lang="es-ES" altLang="es-CO" sz="2800" b="1" dirty="0">
              <a:solidFill>
                <a:schemeClr val="bg1"/>
              </a:solidFill>
            </a:endParaRPr>
          </a:p>
        </p:txBody>
      </p:sp>
      <p:sp>
        <p:nvSpPr>
          <p:cNvPr id="6" name="Text Box 8"/>
          <p:cNvSpPr txBox="1">
            <a:spLocks noChangeArrowheads="1"/>
          </p:cNvSpPr>
          <p:nvPr/>
        </p:nvSpPr>
        <p:spPr bwMode="auto">
          <a:xfrm>
            <a:off x="2584853" y="946740"/>
            <a:ext cx="9328474"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es-MX" altLang="es-CO" b="1" dirty="0">
                <a:solidFill>
                  <a:srgbClr val="00B0F0"/>
                </a:solidFill>
                <a:latin typeface="Arial" panose="020B0604020202020204" pitchFamily="34" charset="0"/>
              </a:rPr>
              <a:t>DML (Data </a:t>
            </a:r>
            <a:r>
              <a:rPr lang="es-MX" altLang="es-CO" b="1" dirty="0" err="1">
                <a:solidFill>
                  <a:srgbClr val="00B0F0"/>
                </a:solidFill>
                <a:latin typeface="Arial" panose="020B0604020202020204" pitchFamily="34" charset="0"/>
              </a:rPr>
              <a:t>Manipulation</a:t>
            </a:r>
            <a:r>
              <a:rPr lang="es-MX" altLang="es-CO" b="1" dirty="0">
                <a:solidFill>
                  <a:srgbClr val="00B0F0"/>
                </a:solidFill>
                <a:latin typeface="Arial" panose="020B0604020202020204" pitchFamily="34" charset="0"/>
              </a:rPr>
              <a:t> </a:t>
            </a:r>
            <a:r>
              <a:rPr lang="es-MX" altLang="es-CO" b="1" dirty="0" err="1">
                <a:solidFill>
                  <a:srgbClr val="00B0F0"/>
                </a:solidFill>
                <a:latin typeface="Arial" panose="020B0604020202020204" pitchFamily="34" charset="0"/>
              </a:rPr>
              <a:t>Language</a:t>
            </a:r>
            <a:r>
              <a:rPr lang="es-MX" altLang="es-CO" b="1" dirty="0">
                <a:solidFill>
                  <a:srgbClr val="00B0F0"/>
                </a:solidFill>
                <a:latin typeface="Arial" panose="020B0604020202020204" pitchFamily="34" charset="0"/>
              </a:rPr>
              <a:t>). </a:t>
            </a:r>
            <a:endParaRPr lang="es-MX" altLang="es-CO" b="1" dirty="0" smtClean="0">
              <a:solidFill>
                <a:srgbClr val="00B0F0"/>
              </a:solidFill>
              <a:latin typeface="Arial" panose="020B0604020202020204" pitchFamily="34" charset="0"/>
            </a:endParaRPr>
          </a:p>
          <a:p>
            <a:pPr>
              <a:spcBef>
                <a:spcPct val="50000"/>
              </a:spcBef>
            </a:pPr>
            <a:r>
              <a:rPr lang="es-MX" altLang="es-CO" dirty="0" smtClean="0">
                <a:latin typeface="Arial" panose="020B0604020202020204" pitchFamily="34" charset="0"/>
              </a:rPr>
              <a:t>Lenguaje </a:t>
            </a:r>
            <a:r>
              <a:rPr lang="es-MX" altLang="es-CO" dirty="0">
                <a:latin typeface="Arial" panose="020B0604020202020204" pitchFamily="34" charset="0"/>
              </a:rPr>
              <a:t>para la manipulación de </a:t>
            </a:r>
            <a:r>
              <a:rPr lang="es-MX" altLang="es-CO" dirty="0" smtClean="0">
                <a:latin typeface="Arial" panose="020B0604020202020204" pitchFamily="34" charset="0"/>
              </a:rPr>
              <a:t>datos, </a:t>
            </a:r>
            <a:r>
              <a:rPr lang="es-MX" altLang="es-CO" dirty="0">
                <a:latin typeface="Arial" panose="020B0604020202020204" pitchFamily="34" charset="0"/>
              </a:rPr>
              <a:t>agrupa  a las </a:t>
            </a:r>
            <a:r>
              <a:rPr lang="es-MX" altLang="es-CO" dirty="0" smtClean="0">
                <a:latin typeface="Arial" panose="020B0604020202020204" pitchFamily="34" charset="0"/>
              </a:rPr>
              <a:t>operaciones (CRUD)  </a:t>
            </a:r>
            <a:r>
              <a:rPr lang="es-MX" altLang="es-CO" b="1" dirty="0" smtClean="0">
                <a:solidFill>
                  <a:srgbClr val="00B050"/>
                </a:solidFill>
                <a:latin typeface="Arial" panose="020B0604020202020204" pitchFamily="34" charset="0"/>
              </a:rPr>
              <a:t>INSERT</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UPDATE,  DELETE</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y SELECT</a:t>
            </a:r>
            <a:r>
              <a:rPr lang="es-MX" altLang="es-CO" b="1" dirty="0">
                <a:solidFill>
                  <a:schemeClr val="accent2"/>
                </a:solidFill>
                <a:latin typeface="Arial" panose="020B0604020202020204" pitchFamily="34" charset="0"/>
              </a:rPr>
              <a:t>.</a:t>
            </a:r>
            <a:endParaRPr lang="es-ES" altLang="es-CO" dirty="0">
              <a:latin typeface="Arial" panose="020B0604020202020204" pitchFamily="34" charset="0"/>
            </a:endParaRPr>
          </a:p>
        </p:txBody>
      </p:sp>
      <p:sp>
        <p:nvSpPr>
          <p:cNvPr id="2" name="CuadroTexto 1"/>
          <p:cNvSpPr txBox="1"/>
          <p:nvPr/>
        </p:nvSpPr>
        <p:spPr>
          <a:xfrm>
            <a:off x="101600" y="2701880"/>
            <a:ext cx="12192000" cy="2031325"/>
          </a:xfrm>
          <a:prstGeom prst="rect">
            <a:avLst/>
          </a:prstGeom>
          <a:noFill/>
        </p:spPr>
        <p:txBody>
          <a:bodyPr wrap="square" rtlCol="0">
            <a:spAutoFit/>
          </a:bodyPr>
          <a:lstStyle/>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INSERT                   :  </a:t>
            </a:r>
            <a:r>
              <a:rPr lang="es-MX" altLang="es-CO" b="1" dirty="0" smtClean="0">
                <a:latin typeface="Arial" panose="020B0604020202020204" pitchFamily="34" charset="0"/>
              </a:rPr>
              <a:t>Inserta un registro en la tabla indicada (NO incluir el </a:t>
            </a:r>
            <a:r>
              <a:rPr lang="es-MX" altLang="es-CO" b="1" dirty="0" err="1" smtClean="0">
                <a:latin typeface="Arial" panose="020B0604020202020204" pitchFamily="34" charset="0"/>
              </a:rPr>
              <a:t>AutoIncrementable</a:t>
            </a:r>
            <a:r>
              <a:rPr lang="es-MX" altLang="es-CO" b="1" dirty="0" smtClean="0">
                <a:latin typeface="Arial" panose="020B0604020202020204" pitchFamily="34" charset="0"/>
              </a:rPr>
              <a:t>)</a:t>
            </a:r>
            <a:r>
              <a:rPr lang="es-MX" altLang="es-CO" b="1" dirty="0" smtClean="0">
                <a:solidFill>
                  <a:srgbClr val="00B050"/>
                </a:solidFill>
                <a:latin typeface="Arial" panose="020B0604020202020204" pitchFamily="34" charset="0"/>
              </a:rPr>
              <a:t> </a:t>
            </a:r>
          </a:p>
          <a:p>
            <a:pPr marL="285750" indent="-285750">
              <a:buFont typeface="Arial" panose="020B0604020202020204" pitchFamily="34" charset="0"/>
              <a:buChar char="•"/>
            </a:pPr>
            <a:endParaRPr lang="es-MX" altLang="es-CO" b="1" dirty="0">
              <a:solidFill>
                <a:srgbClr val="00B050"/>
              </a:solidFill>
              <a:latin typeface="Arial" panose="020B0604020202020204" pitchFamily="34" charset="0"/>
            </a:endParaRPr>
          </a:p>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UPDATE [WHERE] :  </a:t>
            </a:r>
            <a:r>
              <a:rPr lang="es-MX" altLang="es-CO" sz="1400" b="1" dirty="0" smtClean="0">
                <a:latin typeface="Arial" panose="020B0604020202020204" pitchFamily="34" charset="0"/>
              </a:rPr>
              <a:t>Actualiza el valor en la tabla de la columna(s) indicadas con SET, que cumplan con el criterio WHERE</a:t>
            </a:r>
            <a:endParaRPr lang="es-MX" altLang="es-CO" sz="1400" b="1" dirty="0" smtClean="0">
              <a:solidFill>
                <a:srgbClr val="00B050"/>
              </a:solidFill>
              <a:latin typeface="Arial" panose="020B0604020202020204" pitchFamily="34" charset="0"/>
            </a:endParaRPr>
          </a:p>
          <a:p>
            <a:pPr marL="285750" indent="-285750">
              <a:buFont typeface="Arial" panose="020B0604020202020204" pitchFamily="34" charset="0"/>
              <a:buChar char="•"/>
            </a:pPr>
            <a:endParaRPr lang="es-MX" altLang="es-CO" b="1" dirty="0">
              <a:solidFill>
                <a:srgbClr val="00B050"/>
              </a:solidFill>
              <a:latin typeface="Arial" panose="020B0604020202020204" pitchFamily="34" charset="0"/>
            </a:endParaRPr>
          </a:p>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DELETE </a:t>
            </a:r>
            <a:r>
              <a:rPr lang="es-MX" altLang="es-CO" b="1" dirty="0">
                <a:solidFill>
                  <a:srgbClr val="00B050"/>
                </a:solidFill>
                <a:latin typeface="Arial" panose="020B0604020202020204" pitchFamily="34" charset="0"/>
              </a:rPr>
              <a:t>[WHERE</a:t>
            </a:r>
            <a:r>
              <a:rPr lang="es-MX" altLang="es-CO" b="1" dirty="0" smtClean="0">
                <a:solidFill>
                  <a:srgbClr val="00B050"/>
                </a:solidFill>
                <a:latin typeface="Arial" panose="020B0604020202020204" pitchFamily="34" charset="0"/>
              </a:rPr>
              <a:t>] :  </a:t>
            </a:r>
            <a:r>
              <a:rPr lang="es-MX" altLang="es-CO" sz="1600" b="1" dirty="0" smtClean="0">
                <a:latin typeface="Arial" panose="020B0604020202020204" pitchFamily="34" charset="0"/>
              </a:rPr>
              <a:t>Elimina de la tabla indicada el registro(s) indicados que cumplan con el criterio WHERE</a:t>
            </a:r>
            <a:endParaRPr lang="es-MX" altLang="es-CO" sz="1600" b="1" dirty="0" smtClean="0">
              <a:solidFill>
                <a:srgbClr val="00B050"/>
              </a:solidFill>
              <a:latin typeface="Arial" panose="020B0604020202020204" pitchFamily="34" charset="0"/>
            </a:endParaRPr>
          </a:p>
          <a:p>
            <a:pPr marL="285750" indent="-285750">
              <a:buFont typeface="Arial" panose="020B0604020202020204" pitchFamily="34" charset="0"/>
              <a:buChar char="•"/>
            </a:pPr>
            <a:endParaRPr lang="es-MX" altLang="es-CO" b="1" dirty="0">
              <a:solidFill>
                <a:srgbClr val="00B050"/>
              </a:solidFill>
              <a:latin typeface="Arial" panose="020B0604020202020204" pitchFamily="34" charset="0"/>
            </a:endParaRPr>
          </a:p>
          <a:p>
            <a:pPr marL="285750" indent="-285750">
              <a:buFont typeface="Arial" panose="020B0604020202020204" pitchFamily="34" charset="0"/>
              <a:buChar char="•"/>
            </a:pPr>
            <a:r>
              <a:rPr lang="es-MX" altLang="es-CO" b="1" dirty="0" smtClean="0">
                <a:solidFill>
                  <a:srgbClr val="00B050"/>
                </a:solidFill>
                <a:latin typeface="Arial" panose="020B0604020202020204" pitchFamily="34" charset="0"/>
              </a:rPr>
              <a:t>SELECT</a:t>
            </a:r>
            <a:r>
              <a:rPr lang="es-MX" altLang="es-CO" b="1" dirty="0">
                <a:solidFill>
                  <a:srgbClr val="00B050"/>
                </a:solidFill>
                <a:latin typeface="Arial" panose="020B0604020202020204" pitchFamily="34" charset="0"/>
              </a:rPr>
              <a:t> [WHERE]</a:t>
            </a:r>
            <a:r>
              <a:rPr lang="es-MX" altLang="es-CO" b="1" dirty="0" smtClean="0">
                <a:solidFill>
                  <a:srgbClr val="00B050"/>
                </a:solidFill>
                <a:latin typeface="Arial" panose="020B0604020202020204" pitchFamily="34" charset="0"/>
              </a:rPr>
              <a:t> :  </a:t>
            </a:r>
            <a:r>
              <a:rPr lang="es-MX" altLang="es-CO" b="1" dirty="0" smtClean="0">
                <a:latin typeface="Arial" panose="020B0604020202020204" pitchFamily="34" charset="0"/>
              </a:rPr>
              <a:t>Lista todos los registros de la tabla(s) indicadas que cumplan con el criterio WHERE</a:t>
            </a:r>
            <a:endParaRPr lang="es-CO" dirty="0"/>
          </a:p>
        </p:txBody>
      </p:sp>
    </p:spTree>
    <p:extLst>
      <p:ext uri="{BB962C8B-B14F-4D97-AF65-F5344CB8AC3E}">
        <p14:creationId xmlns:p14="http://schemas.microsoft.com/office/powerpoint/2010/main" val="3573499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SINTAXIS</a:t>
            </a:r>
            <a:endParaRPr lang="es-ES" altLang="es-CO" sz="2800" b="1" dirty="0">
              <a:solidFill>
                <a:schemeClr val="bg1"/>
              </a:solidFill>
            </a:endParaRPr>
          </a:p>
        </p:txBody>
      </p:sp>
      <p:sp>
        <p:nvSpPr>
          <p:cNvPr id="6" name="Text Box 8"/>
          <p:cNvSpPr txBox="1">
            <a:spLocks noChangeArrowheads="1"/>
          </p:cNvSpPr>
          <p:nvPr/>
        </p:nvSpPr>
        <p:spPr bwMode="auto">
          <a:xfrm>
            <a:off x="2586508" y="925788"/>
            <a:ext cx="944646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es-MX" altLang="es-CO" b="1" dirty="0">
                <a:solidFill>
                  <a:srgbClr val="00B0F0"/>
                </a:solidFill>
                <a:latin typeface="Arial" panose="020B0604020202020204" pitchFamily="34" charset="0"/>
              </a:rPr>
              <a:t>DML (Data </a:t>
            </a:r>
            <a:r>
              <a:rPr lang="es-MX" altLang="es-CO" b="1" dirty="0" err="1">
                <a:solidFill>
                  <a:srgbClr val="00B0F0"/>
                </a:solidFill>
                <a:latin typeface="Arial" panose="020B0604020202020204" pitchFamily="34" charset="0"/>
              </a:rPr>
              <a:t>Manipulation</a:t>
            </a:r>
            <a:r>
              <a:rPr lang="es-MX" altLang="es-CO" b="1" dirty="0">
                <a:solidFill>
                  <a:srgbClr val="00B0F0"/>
                </a:solidFill>
                <a:latin typeface="Arial" panose="020B0604020202020204" pitchFamily="34" charset="0"/>
              </a:rPr>
              <a:t> </a:t>
            </a:r>
            <a:r>
              <a:rPr lang="es-MX" altLang="es-CO" b="1" dirty="0" err="1">
                <a:solidFill>
                  <a:srgbClr val="00B0F0"/>
                </a:solidFill>
                <a:latin typeface="Arial" panose="020B0604020202020204" pitchFamily="34" charset="0"/>
              </a:rPr>
              <a:t>Language</a:t>
            </a:r>
            <a:r>
              <a:rPr lang="es-MX" altLang="es-CO" b="1" dirty="0">
                <a:solidFill>
                  <a:srgbClr val="00B0F0"/>
                </a:solidFill>
                <a:latin typeface="Arial" panose="020B0604020202020204" pitchFamily="34" charset="0"/>
              </a:rPr>
              <a:t>). </a:t>
            </a:r>
            <a:r>
              <a:rPr lang="es-MX" altLang="es-CO" dirty="0">
                <a:latin typeface="Arial" panose="020B0604020202020204" pitchFamily="34" charset="0"/>
              </a:rPr>
              <a:t>Lenguaje para la manipulación de datos agrupa  a las </a:t>
            </a:r>
            <a:r>
              <a:rPr lang="es-MX" altLang="es-CO" dirty="0" smtClean="0">
                <a:latin typeface="Arial" panose="020B0604020202020204" pitchFamily="34" charset="0"/>
              </a:rPr>
              <a:t>operaciones (CRUD)  </a:t>
            </a:r>
            <a:r>
              <a:rPr lang="es-MX" altLang="es-CO" b="1" dirty="0" smtClean="0">
                <a:solidFill>
                  <a:srgbClr val="00B050"/>
                </a:solidFill>
                <a:latin typeface="Arial" panose="020B0604020202020204" pitchFamily="34" charset="0"/>
              </a:rPr>
              <a:t>INSERT</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UPDATE,  DELETE</a:t>
            </a:r>
            <a:r>
              <a:rPr lang="es-MX" altLang="es-CO" b="1" dirty="0">
                <a:solidFill>
                  <a:srgbClr val="00B050"/>
                </a:solidFill>
                <a:latin typeface="Arial" panose="020B0604020202020204" pitchFamily="34" charset="0"/>
              </a:rPr>
              <a:t> </a:t>
            </a:r>
            <a:r>
              <a:rPr lang="es-MX" altLang="es-CO" b="1" dirty="0" smtClean="0">
                <a:solidFill>
                  <a:srgbClr val="00B050"/>
                </a:solidFill>
                <a:latin typeface="Arial" panose="020B0604020202020204" pitchFamily="34" charset="0"/>
              </a:rPr>
              <a:t>y SELECT</a:t>
            </a:r>
            <a:r>
              <a:rPr lang="es-MX" altLang="es-CO" b="1" dirty="0">
                <a:solidFill>
                  <a:schemeClr val="accent2"/>
                </a:solidFill>
                <a:latin typeface="Arial" panose="020B0604020202020204" pitchFamily="34" charset="0"/>
              </a:rPr>
              <a:t>.</a:t>
            </a:r>
            <a:endParaRPr lang="es-ES" altLang="es-CO" dirty="0">
              <a:latin typeface="Arial" panose="020B0604020202020204" pitchFamily="34" charset="0"/>
            </a:endParaRPr>
          </a:p>
        </p:txBody>
      </p:sp>
      <p:sp>
        <p:nvSpPr>
          <p:cNvPr id="2" name="CuadroTexto 1"/>
          <p:cNvSpPr txBox="1"/>
          <p:nvPr/>
        </p:nvSpPr>
        <p:spPr>
          <a:xfrm>
            <a:off x="188173" y="1567138"/>
            <a:ext cx="11764978" cy="5909310"/>
          </a:xfrm>
          <a:prstGeom prst="rect">
            <a:avLst/>
          </a:prstGeom>
          <a:noFill/>
        </p:spPr>
        <p:txBody>
          <a:bodyPr wrap="square" rtlCol="0">
            <a:spAutoFit/>
          </a:bodyPr>
          <a:lstStyle/>
          <a:p>
            <a:pPr algn="just"/>
            <a:r>
              <a:rPr lang="es-MX" altLang="es-CO" b="1" dirty="0" smtClean="0">
                <a:solidFill>
                  <a:srgbClr val="00B050"/>
                </a:solidFill>
                <a:latin typeface="Arial" panose="020B0604020202020204" pitchFamily="34" charset="0"/>
              </a:rPr>
              <a:t>INSERT  : </a:t>
            </a:r>
            <a:r>
              <a:rPr lang="es-MX" altLang="es-CO" b="1" dirty="0" smtClean="0">
                <a:latin typeface="Arial" panose="020B0604020202020204" pitchFamily="34" charset="0"/>
              </a:rPr>
              <a:t>Inserta un registro en la tabla, tener presente los tipos de datos con los que fueron creados, las columnas con valor Auto-Incrementables NO se deben llenar manualmente, es el motor el que los incrementa, las columnas tipo  cadena van entre comillas, la misma cantidad de columnas debe corresponder al mismo numero de valores en VALUES; ningún registro en la columna de la PK se dejará repetir, el motor las rechazará; para insertar un registro en una tabla hija, primero debe existir su valor en la tabla padre.</a:t>
            </a:r>
          </a:p>
          <a:p>
            <a:pPr algn="just"/>
            <a:endParaRPr lang="es-MX" altLang="es-CO" b="1" dirty="0" smtClean="0">
              <a:latin typeface="Arial" panose="020B0604020202020204" pitchFamily="34" charset="0"/>
            </a:endParaRPr>
          </a:p>
          <a:p>
            <a:pPr marL="285750" indent="-285750">
              <a:buFont typeface="Arial" panose="020B0604020202020204" pitchFamily="34" charset="0"/>
              <a:buChar char="•"/>
            </a:pPr>
            <a:r>
              <a:rPr lang="es-MX" altLang="es-CO" b="1" dirty="0">
                <a:solidFill>
                  <a:srgbClr val="00B0F0"/>
                </a:solidFill>
                <a:latin typeface="Arial" panose="020B0604020202020204" pitchFamily="34" charset="0"/>
              </a:rPr>
              <a:t>INSERT INTO </a:t>
            </a:r>
            <a:r>
              <a:rPr lang="es-MX" altLang="es-CO" b="1" dirty="0" err="1" smtClean="0">
                <a:solidFill>
                  <a:srgbClr val="00B050"/>
                </a:solidFill>
                <a:latin typeface="Arial" panose="020B0604020202020204" pitchFamily="34" charset="0"/>
              </a:rPr>
              <a:t>myTabla</a:t>
            </a:r>
            <a:r>
              <a:rPr lang="es-MX" altLang="es-CO" b="1" dirty="0" smtClean="0">
                <a:solidFill>
                  <a:srgbClr val="00B050"/>
                </a:solidFill>
                <a:latin typeface="Arial" panose="020B0604020202020204" pitchFamily="34" charset="0"/>
              </a:rPr>
              <a:t> (columna1, columna2 …..) </a:t>
            </a:r>
            <a:r>
              <a:rPr lang="es-MX" altLang="es-CO" b="1" dirty="0">
                <a:solidFill>
                  <a:srgbClr val="00B0F0"/>
                </a:solidFill>
                <a:latin typeface="Arial" panose="020B0604020202020204" pitchFamily="34" charset="0"/>
              </a:rPr>
              <a:t>VALUES</a:t>
            </a:r>
            <a:r>
              <a:rPr lang="es-MX" altLang="es-CO" b="1" dirty="0" smtClean="0">
                <a:solidFill>
                  <a:srgbClr val="00B050"/>
                </a:solidFill>
                <a:latin typeface="Arial" panose="020B0604020202020204" pitchFamily="34" charset="0"/>
              </a:rPr>
              <a:t> (valor1, “valor2”, ……..);</a:t>
            </a:r>
          </a:p>
          <a:p>
            <a:pPr marL="285750" indent="-285750">
              <a:buFont typeface="Arial" panose="020B0604020202020204" pitchFamily="34" charset="0"/>
              <a:buChar char="•"/>
            </a:pPr>
            <a:r>
              <a:rPr lang="es-MX" altLang="es-CO" b="1" dirty="0" smtClean="0">
                <a:latin typeface="Arial" panose="020B0604020202020204" pitchFamily="34" charset="0"/>
              </a:rPr>
              <a:t>Verificar que se insertó correctamente ejecutando </a:t>
            </a:r>
            <a:r>
              <a:rPr lang="es-MX" altLang="es-CO" b="1" dirty="0">
                <a:solidFill>
                  <a:srgbClr val="00B0F0"/>
                </a:solidFill>
                <a:latin typeface="Arial" panose="020B0604020202020204" pitchFamily="34" charset="0"/>
              </a:rPr>
              <a:t>SELECT * FROM </a:t>
            </a:r>
            <a:r>
              <a:rPr lang="es-MX" altLang="es-CO" b="1" dirty="0" err="1">
                <a:solidFill>
                  <a:srgbClr val="00B050"/>
                </a:solidFill>
                <a:latin typeface="Arial" panose="020B0604020202020204" pitchFamily="34" charset="0"/>
              </a:rPr>
              <a:t>myTabla</a:t>
            </a:r>
            <a:r>
              <a:rPr lang="es-MX" altLang="es-CO" b="1" dirty="0" smtClean="0">
                <a:latin typeface="Arial" panose="020B0604020202020204" pitchFamily="34" charset="0"/>
              </a:rPr>
              <a:t>;</a:t>
            </a:r>
          </a:p>
          <a:p>
            <a:endParaRPr lang="es-MX" altLang="es-CO" b="1" dirty="0" smtClean="0">
              <a:solidFill>
                <a:srgbClr val="00B050"/>
              </a:solidFill>
              <a:latin typeface="Arial" panose="020B0604020202020204" pitchFamily="34" charset="0"/>
            </a:endParaRPr>
          </a:p>
          <a:p>
            <a:r>
              <a:rPr lang="es-MX" altLang="es-CO" b="1" dirty="0" smtClean="0">
                <a:solidFill>
                  <a:srgbClr val="00B050"/>
                </a:solidFill>
                <a:latin typeface="Arial" panose="020B0604020202020204" pitchFamily="34" charset="0"/>
              </a:rPr>
              <a:t>Ejemplos:</a:t>
            </a:r>
          </a:p>
          <a:p>
            <a:r>
              <a:rPr lang="es-MX" altLang="es-CO" b="1" dirty="0" smtClean="0">
                <a:latin typeface="Arial" panose="020B0604020202020204" pitchFamily="34" charset="0"/>
              </a:rPr>
              <a:t>Insertar sus datos personales como si fuera una referencia, ejecute el script </a:t>
            </a:r>
            <a:r>
              <a:rPr lang="es-MX" altLang="es-CO" b="1" dirty="0" err="1" smtClean="0">
                <a:latin typeface="Arial" panose="020B0604020202020204" pitchFamily="34" charset="0"/>
              </a:rPr>
              <a:t>sql</a:t>
            </a:r>
            <a:r>
              <a:rPr lang="es-MX" altLang="es-CO" b="1" dirty="0" smtClean="0">
                <a:latin typeface="Arial" panose="020B0604020202020204" pitchFamily="34" charset="0"/>
              </a:rPr>
              <a:t> en la base de datos creada.</a:t>
            </a:r>
          </a:p>
          <a:p>
            <a:endParaRPr lang="es-MX" altLang="es-CO" b="1" dirty="0" smtClean="0">
              <a:latin typeface="Arial" panose="020B0604020202020204" pitchFamily="34" charset="0"/>
            </a:endParaRPr>
          </a:p>
          <a:p>
            <a:r>
              <a:rPr lang="es-MX" altLang="es-CO" b="1" dirty="0">
                <a:solidFill>
                  <a:srgbClr val="00B0F0"/>
                </a:solidFill>
                <a:latin typeface="Arial" panose="020B0604020202020204" pitchFamily="34" charset="0"/>
              </a:rPr>
              <a:t>INSERT INTO </a:t>
            </a:r>
            <a:r>
              <a:rPr lang="es-MX" altLang="es-CO" b="1" dirty="0" smtClean="0">
                <a:solidFill>
                  <a:srgbClr val="00B050"/>
                </a:solidFill>
                <a:latin typeface="Arial" panose="020B0604020202020204" pitchFamily="34" charset="0"/>
              </a:rPr>
              <a:t>ciudad (</a:t>
            </a:r>
            <a:r>
              <a:rPr lang="es-MX" altLang="es-CO" b="1" dirty="0" err="1" smtClean="0">
                <a:solidFill>
                  <a:srgbClr val="00B050"/>
                </a:solidFill>
                <a:latin typeface="Arial" panose="020B0604020202020204" pitchFamily="34" charset="0"/>
              </a:rPr>
              <a:t>ciu_nombre</a:t>
            </a:r>
            <a:r>
              <a:rPr lang="es-MX" altLang="es-CO" b="1" dirty="0" smtClean="0">
                <a:solidFill>
                  <a:srgbClr val="00B050"/>
                </a:solidFill>
                <a:latin typeface="Arial" panose="020B0604020202020204" pitchFamily="34" charset="0"/>
              </a:rPr>
              <a:t>) </a:t>
            </a:r>
            <a:r>
              <a:rPr lang="es-MX" altLang="es-CO" b="1" dirty="0">
                <a:solidFill>
                  <a:srgbClr val="00B0F0"/>
                </a:solidFill>
                <a:latin typeface="Arial" panose="020B0604020202020204" pitchFamily="34" charset="0"/>
              </a:rPr>
              <a:t>VALUES</a:t>
            </a:r>
            <a:r>
              <a:rPr lang="es-MX" altLang="es-CO" b="1" dirty="0">
                <a:solidFill>
                  <a:srgbClr val="00B050"/>
                </a:solidFill>
                <a:latin typeface="Arial" panose="020B0604020202020204" pitchFamily="34" charset="0"/>
              </a:rPr>
              <a:t> ("MANIZALES</a:t>
            </a:r>
            <a:r>
              <a:rPr lang="es-MX" altLang="es-CO" b="1" dirty="0" smtClean="0">
                <a:solidFill>
                  <a:srgbClr val="00B050"/>
                </a:solidFill>
                <a:latin typeface="Arial" panose="020B0604020202020204" pitchFamily="34" charset="0"/>
              </a:rPr>
              <a:t>");</a:t>
            </a:r>
          </a:p>
          <a:p>
            <a:r>
              <a:rPr lang="es-MX" altLang="es-CO" b="1" dirty="0">
                <a:solidFill>
                  <a:srgbClr val="00B0F0"/>
                </a:solidFill>
                <a:latin typeface="Arial" panose="020B0604020202020204" pitchFamily="34" charset="0"/>
              </a:rPr>
              <a:t>INSERT INTO </a:t>
            </a:r>
            <a:r>
              <a:rPr lang="es-MX" altLang="es-CO" b="1" dirty="0" smtClean="0">
                <a:solidFill>
                  <a:srgbClr val="00B050"/>
                </a:solidFill>
                <a:latin typeface="Arial" panose="020B0604020202020204" pitchFamily="34" charset="0"/>
              </a:rPr>
              <a:t>referencia ……………………………….</a:t>
            </a:r>
            <a:endParaRPr lang="es-MX" altLang="es-CO" b="1" dirty="0" smtClean="0">
              <a:latin typeface="Arial" panose="020B0604020202020204" pitchFamily="34" charset="0"/>
            </a:endParaRPr>
          </a:p>
          <a:p>
            <a:endParaRPr lang="es-MX" altLang="es-CO" b="1" dirty="0">
              <a:latin typeface="Arial" panose="020B0604020202020204" pitchFamily="34" charset="0"/>
            </a:endParaRPr>
          </a:p>
          <a:p>
            <a:endParaRPr lang="es-MX" altLang="es-CO" b="1" dirty="0" smtClean="0">
              <a:latin typeface="Arial" panose="020B0604020202020204" pitchFamily="34" charset="0"/>
            </a:endParaRPr>
          </a:p>
          <a:p>
            <a:endParaRPr lang="es-MX" altLang="es-CO" b="1" dirty="0">
              <a:latin typeface="Arial" panose="020B0604020202020204" pitchFamily="34" charset="0"/>
            </a:endParaRPr>
          </a:p>
          <a:p>
            <a:endParaRPr lang="es-MX" altLang="es-CO" b="1" dirty="0" smtClean="0">
              <a:latin typeface="Arial" panose="020B0604020202020204" pitchFamily="34" charset="0"/>
            </a:endParaRPr>
          </a:p>
          <a:p>
            <a:endParaRPr lang="es-MX" altLang="es-CO" b="1" dirty="0">
              <a:latin typeface="Arial" panose="020B0604020202020204" pitchFamily="34" charset="0"/>
            </a:endParaRPr>
          </a:p>
        </p:txBody>
      </p:sp>
    </p:spTree>
    <p:extLst>
      <p:ext uri="{BB962C8B-B14F-4D97-AF65-F5344CB8AC3E}">
        <p14:creationId xmlns:p14="http://schemas.microsoft.com/office/powerpoint/2010/main" val="133595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APLICANDO DDL Y DML</a:t>
            </a:r>
            <a:br>
              <a:rPr lang="es-MX" altLang="es-CO" sz="2800" b="1" dirty="0" smtClean="0">
                <a:solidFill>
                  <a:schemeClr val="bg1"/>
                </a:solidFill>
              </a:rPr>
            </a:br>
            <a:r>
              <a:rPr lang="es-MX" altLang="es-CO" sz="2800" b="1" dirty="0" smtClean="0">
                <a:solidFill>
                  <a:schemeClr val="bg1"/>
                </a:solidFill>
              </a:rPr>
              <a:t>EN S.G.B.D. MYSQL MARIADB</a:t>
            </a:r>
            <a:endParaRPr lang="es-ES" altLang="es-CO" sz="2800" b="1" dirty="0">
              <a:solidFill>
                <a:schemeClr val="bg1"/>
              </a:solidFill>
            </a:endParaRPr>
          </a:p>
        </p:txBody>
      </p:sp>
      <p:pic>
        <p:nvPicPr>
          <p:cNvPr id="3" name="Imagen 2"/>
          <p:cNvPicPr>
            <a:picLocks noChangeAspect="1"/>
          </p:cNvPicPr>
          <p:nvPr/>
        </p:nvPicPr>
        <p:blipFill>
          <a:blip r:embed="rId2"/>
          <a:stretch>
            <a:fillRect/>
          </a:stretch>
        </p:blipFill>
        <p:spPr>
          <a:xfrm>
            <a:off x="1165600" y="963424"/>
            <a:ext cx="8626099" cy="5754876"/>
          </a:xfrm>
          <a:prstGeom prst="rect">
            <a:avLst/>
          </a:prstGeom>
        </p:spPr>
      </p:pic>
    </p:spTree>
    <p:extLst>
      <p:ext uri="{BB962C8B-B14F-4D97-AF65-F5344CB8AC3E}">
        <p14:creationId xmlns:p14="http://schemas.microsoft.com/office/powerpoint/2010/main" val="3163487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SINTAXIS INSERT SIMPLE</a:t>
            </a:r>
            <a:endParaRPr lang="es-ES" altLang="es-CO" sz="2800" b="1" dirty="0">
              <a:solidFill>
                <a:schemeClr val="bg1"/>
              </a:solidFill>
            </a:endParaRPr>
          </a:p>
        </p:txBody>
      </p:sp>
      <p:pic>
        <p:nvPicPr>
          <p:cNvPr id="3" name="Imagen 2"/>
          <p:cNvPicPr>
            <a:picLocks noChangeAspect="1"/>
          </p:cNvPicPr>
          <p:nvPr/>
        </p:nvPicPr>
        <p:blipFill>
          <a:blip r:embed="rId2"/>
          <a:stretch>
            <a:fillRect/>
          </a:stretch>
        </p:blipFill>
        <p:spPr>
          <a:xfrm>
            <a:off x="153642" y="1831281"/>
            <a:ext cx="7143750" cy="4314825"/>
          </a:xfrm>
          <a:prstGeom prst="rect">
            <a:avLst/>
          </a:prstGeom>
        </p:spPr>
      </p:pic>
      <p:pic>
        <p:nvPicPr>
          <p:cNvPr id="4" name="Imagen 3"/>
          <p:cNvPicPr>
            <a:picLocks noChangeAspect="1"/>
          </p:cNvPicPr>
          <p:nvPr/>
        </p:nvPicPr>
        <p:blipFill>
          <a:blip r:embed="rId3"/>
          <a:stretch>
            <a:fillRect/>
          </a:stretch>
        </p:blipFill>
        <p:spPr>
          <a:xfrm>
            <a:off x="7297392" y="2633935"/>
            <a:ext cx="4770112" cy="3512171"/>
          </a:xfrm>
          <a:prstGeom prst="rect">
            <a:avLst/>
          </a:prstGeom>
        </p:spPr>
      </p:pic>
      <p:sp>
        <p:nvSpPr>
          <p:cNvPr id="5" name="CuadroTexto 4"/>
          <p:cNvSpPr txBox="1"/>
          <p:nvPr/>
        </p:nvSpPr>
        <p:spPr>
          <a:xfrm>
            <a:off x="2586507" y="719942"/>
            <a:ext cx="9480997" cy="1200329"/>
          </a:xfrm>
          <a:prstGeom prst="rect">
            <a:avLst/>
          </a:prstGeom>
          <a:noFill/>
        </p:spPr>
        <p:txBody>
          <a:bodyPr wrap="square" rtlCol="0">
            <a:spAutoFit/>
          </a:bodyPr>
          <a:lstStyle/>
          <a:p>
            <a:r>
              <a:rPr lang="es-MX" altLang="es-CO" b="1" dirty="0" smtClean="0">
                <a:latin typeface="Arial" panose="020B0604020202020204" pitchFamily="34" charset="0"/>
              </a:rPr>
              <a:t>Para poder insertar datos en referencia, primero la tabla padre ciudad; ejecute el script correspondiente en la Base de Datos creada</a:t>
            </a:r>
          </a:p>
          <a:p>
            <a:r>
              <a:rPr lang="es-MX" altLang="es-CO" b="1" dirty="0" smtClean="0">
                <a:solidFill>
                  <a:srgbClr val="00B0F0"/>
                </a:solidFill>
                <a:latin typeface="Arial" panose="020B0604020202020204" pitchFamily="34" charset="0"/>
              </a:rPr>
              <a:t>INSERT </a:t>
            </a:r>
            <a:r>
              <a:rPr lang="es-MX" altLang="es-CO" b="1" dirty="0">
                <a:solidFill>
                  <a:srgbClr val="00B0F0"/>
                </a:solidFill>
                <a:latin typeface="Arial" panose="020B0604020202020204" pitchFamily="34" charset="0"/>
              </a:rPr>
              <a:t>INTO </a:t>
            </a:r>
            <a:r>
              <a:rPr lang="es-MX" altLang="es-CO" b="1" dirty="0">
                <a:solidFill>
                  <a:srgbClr val="00B050"/>
                </a:solidFill>
                <a:latin typeface="Arial" panose="020B0604020202020204" pitchFamily="34" charset="0"/>
              </a:rPr>
              <a:t>ciudad (</a:t>
            </a:r>
            <a:r>
              <a:rPr lang="es-MX" altLang="es-CO" b="1" dirty="0" err="1">
                <a:solidFill>
                  <a:srgbClr val="00B050"/>
                </a:solidFill>
                <a:latin typeface="Arial" panose="020B0604020202020204" pitchFamily="34" charset="0"/>
              </a:rPr>
              <a:t>ciu_nombre</a:t>
            </a:r>
            <a:r>
              <a:rPr lang="es-MX" altLang="es-CO" b="1" dirty="0">
                <a:solidFill>
                  <a:srgbClr val="00B050"/>
                </a:solidFill>
                <a:latin typeface="Arial" panose="020B0604020202020204" pitchFamily="34" charset="0"/>
              </a:rPr>
              <a:t>) </a:t>
            </a:r>
            <a:r>
              <a:rPr lang="es-MX" altLang="es-CO" b="1" dirty="0">
                <a:solidFill>
                  <a:srgbClr val="00B0F0"/>
                </a:solidFill>
                <a:latin typeface="Arial" panose="020B0604020202020204" pitchFamily="34" charset="0"/>
              </a:rPr>
              <a:t>VALUES</a:t>
            </a:r>
            <a:r>
              <a:rPr lang="es-MX" altLang="es-CO" b="1" dirty="0">
                <a:solidFill>
                  <a:srgbClr val="00B050"/>
                </a:solidFill>
                <a:latin typeface="Arial" panose="020B0604020202020204" pitchFamily="34" charset="0"/>
              </a:rPr>
              <a:t> ("MANIZALES");</a:t>
            </a:r>
          </a:p>
          <a:p>
            <a:endParaRPr lang="es-CO" dirty="0"/>
          </a:p>
        </p:txBody>
      </p:sp>
      <p:sp>
        <p:nvSpPr>
          <p:cNvPr id="7" name="CuadroTexto 6"/>
          <p:cNvSpPr txBox="1"/>
          <p:nvPr/>
        </p:nvSpPr>
        <p:spPr>
          <a:xfrm>
            <a:off x="7261340" y="1815438"/>
            <a:ext cx="4937834" cy="923330"/>
          </a:xfrm>
          <a:prstGeom prst="rect">
            <a:avLst/>
          </a:prstGeom>
          <a:noFill/>
        </p:spPr>
        <p:txBody>
          <a:bodyPr wrap="square" rtlCol="0">
            <a:spAutoFit/>
          </a:bodyPr>
          <a:lstStyle/>
          <a:p>
            <a:r>
              <a:rPr lang="es-CO" b="1" dirty="0" smtClean="0"/>
              <a:t>Verificar que se inserta la ciudad, listando la tabla</a:t>
            </a:r>
          </a:p>
          <a:p>
            <a:r>
              <a:rPr lang="es-MX" altLang="es-CO" b="1" dirty="0" smtClean="0">
                <a:solidFill>
                  <a:srgbClr val="00B0F0"/>
                </a:solidFill>
                <a:latin typeface="Arial" panose="020B0604020202020204" pitchFamily="34" charset="0"/>
              </a:rPr>
              <a:t>SELECT * FROM </a:t>
            </a:r>
            <a:r>
              <a:rPr lang="es-MX" altLang="es-CO" b="1" dirty="0" smtClean="0">
                <a:solidFill>
                  <a:srgbClr val="00B050"/>
                </a:solidFill>
                <a:latin typeface="Arial" panose="020B0604020202020204" pitchFamily="34" charset="0"/>
              </a:rPr>
              <a:t>ciudad;</a:t>
            </a:r>
            <a:endParaRPr lang="es-MX" altLang="es-CO" b="1" dirty="0">
              <a:solidFill>
                <a:srgbClr val="00B050"/>
              </a:solidFill>
              <a:latin typeface="Arial" panose="020B0604020202020204" pitchFamily="34" charset="0"/>
            </a:endParaRPr>
          </a:p>
          <a:p>
            <a:endParaRPr lang="es-CO" dirty="0"/>
          </a:p>
        </p:txBody>
      </p:sp>
      <p:sp>
        <p:nvSpPr>
          <p:cNvPr id="8" name="CuadroTexto 7"/>
          <p:cNvSpPr txBox="1"/>
          <p:nvPr/>
        </p:nvSpPr>
        <p:spPr>
          <a:xfrm>
            <a:off x="3818271" y="6146106"/>
            <a:ext cx="7089912" cy="677108"/>
          </a:xfrm>
          <a:prstGeom prst="rect">
            <a:avLst/>
          </a:prstGeom>
          <a:solidFill>
            <a:schemeClr val="accent4"/>
          </a:solidFill>
        </p:spPr>
        <p:txBody>
          <a:bodyPr wrap="square" rtlCol="0">
            <a:spAutoFit/>
          </a:bodyPr>
          <a:lstStyle/>
          <a:p>
            <a:r>
              <a:rPr lang="es-CO" dirty="0" smtClean="0"/>
              <a:t>INSERTE otras 4 ciudades, tenga presente que la primera </a:t>
            </a:r>
            <a:r>
              <a:rPr lang="es-CO" sz="2000" b="1" dirty="0" err="1" smtClean="0">
                <a:solidFill>
                  <a:srgbClr val="FF0000"/>
                </a:solidFill>
              </a:rPr>
              <a:t>ciu_id</a:t>
            </a:r>
            <a:r>
              <a:rPr lang="es-CO" dirty="0" smtClean="0"/>
              <a:t> se creo con 1, 2, 3 … Llenar todas las tablas restantes con los registros indicados.</a:t>
            </a:r>
            <a:endParaRPr lang="es-CO" dirty="0"/>
          </a:p>
        </p:txBody>
      </p:sp>
    </p:spTree>
    <p:extLst>
      <p:ext uri="{BB962C8B-B14F-4D97-AF65-F5344CB8AC3E}">
        <p14:creationId xmlns:p14="http://schemas.microsoft.com/office/powerpoint/2010/main" val="373700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2586507" y="119310"/>
            <a:ext cx="6968310" cy="490537"/>
          </a:xfrm>
        </p:spPr>
        <p:txBody>
          <a:bodyPr rtlCol="0">
            <a:noAutofit/>
          </a:bodyPr>
          <a:lstStyle/>
          <a:p>
            <a:pPr algn="ctr">
              <a:defRPr/>
            </a:pPr>
            <a:r>
              <a:rPr lang="es-MX" altLang="es-CO" sz="2800" b="1" dirty="0" smtClean="0">
                <a:solidFill>
                  <a:schemeClr val="bg1"/>
                </a:solidFill>
              </a:rPr>
              <a:t>DML – LENGUAJE DE MANIPULACIÓN DE DATOS SINTAXIS INSERT CON FK</a:t>
            </a:r>
            <a:endParaRPr lang="es-ES" altLang="es-CO" sz="2800" b="1" dirty="0">
              <a:solidFill>
                <a:schemeClr val="bg1"/>
              </a:solidFill>
            </a:endParaRPr>
          </a:p>
        </p:txBody>
      </p:sp>
      <p:sp>
        <p:nvSpPr>
          <p:cNvPr id="5" name="CuadroTexto 4"/>
          <p:cNvSpPr txBox="1"/>
          <p:nvPr/>
        </p:nvSpPr>
        <p:spPr>
          <a:xfrm>
            <a:off x="2586507" y="839212"/>
            <a:ext cx="9480997" cy="646331"/>
          </a:xfrm>
          <a:prstGeom prst="rect">
            <a:avLst/>
          </a:prstGeom>
          <a:noFill/>
        </p:spPr>
        <p:txBody>
          <a:bodyPr wrap="square" rtlCol="0">
            <a:spAutoFit/>
          </a:bodyPr>
          <a:lstStyle/>
          <a:p>
            <a:r>
              <a:rPr lang="es-MX" altLang="es-CO" b="1" dirty="0">
                <a:latin typeface="Arial" panose="020B0604020202020204" pitchFamily="34" charset="0"/>
              </a:rPr>
              <a:t>I</a:t>
            </a:r>
            <a:r>
              <a:rPr lang="es-MX" altLang="es-CO" b="1" dirty="0" smtClean="0">
                <a:latin typeface="Arial" panose="020B0604020202020204" pitchFamily="34" charset="0"/>
              </a:rPr>
              <a:t>nsertar un registro en la tabla referencia, que vive en la primera ciudad creada (se debe escribir su valor de la PK-AI correspondiente, el motor valida que exista.:</a:t>
            </a:r>
            <a:endParaRPr lang="es-CO" dirty="0"/>
          </a:p>
        </p:txBody>
      </p:sp>
      <p:sp>
        <p:nvSpPr>
          <p:cNvPr id="2" name="CuadroTexto 1"/>
          <p:cNvSpPr txBox="1"/>
          <p:nvPr/>
        </p:nvSpPr>
        <p:spPr>
          <a:xfrm>
            <a:off x="27671" y="1537253"/>
            <a:ext cx="8499956" cy="2031325"/>
          </a:xfrm>
          <a:prstGeom prst="rect">
            <a:avLst/>
          </a:prstGeom>
          <a:noFill/>
        </p:spPr>
        <p:txBody>
          <a:bodyPr wrap="none" rtlCol="0">
            <a:spAutoFit/>
          </a:bodyPr>
          <a:lstStyle/>
          <a:p>
            <a:r>
              <a:rPr lang="es-CO" b="1" dirty="0">
                <a:solidFill>
                  <a:srgbClr val="00B0F0"/>
                </a:solidFill>
              </a:rPr>
              <a:t>INSERT INTO </a:t>
            </a:r>
            <a:r>
              <a:rPr lang="es-CO" b="1" dirty="0" smtClean="0">
                <a:solidFill>
                  <a:srgbClr val="00B050"/>
                </a:solidFill>
              </a:rPr>
              <a:t>referencia</a:t>
            </a:r>
            <a:r>
              <a:rPr lang="es-CO" b="1" dirty="0">
                <a:solidFill>
                  <a:srgbClr val="00B050"/>
                </a:solidFill>
              </a:rPr>
              <a:t> </a:t>
            </a:r>
            <a:r>
              <a:rPr lang="es-CO" b="1" dirty="0" smtClean="0">
                <a:solidFill>
                  <a:srgbClr val="00B0F0"/>
                </a:solidFill>
              </a:rPr>
              <a:t>(</a:t>
            </a:r>
            <a:r>
              <a:rPr lang="es-CO" dirty="0" err="1"/>
              <a:t>ref_nombre</a:t>
            </a:r>
            <a:r>
              <a:rPr lang="es-CO" dirty="0"/>
              <a:t>, </a:t>
            </a:r>
            <a:r>
              <a:rPr lang="es-CO" dirty="0" err="1"/>
              <a:t>ref_direccion</a:t>
            </a:r>
            <a:r>
              <a:rPr lang="es-CO" dirty="0"/>
              <a:t>, </a:t>
            </a:r>
            <a:r>
              <a:rPr lang="es-CO" dirty="0" err="1"/>
              <a:t>ref_telefonos</a:t>
            </a:r>
            <a:r>
              <a:rPr lang="es-CO" dirty="0"/>
              <a:t>, </a:t>
            </a:r>
            <a:r>
              <a:rPr lang="es-CO" dirty="0" err="1"/>
              <a:t>ref_mail</a:t>
            </a:r>
            <a:r>
              <a:rPr lang="es-CO" dirty="0"/>
              <a:t>, </a:t>
            </a:r>
            <a:r>
              <a:rPr lang="es-CO" dirty="0" err="1"/>
              <a:t>ref_ciudad</a:t>
            </a:r>
            <a:r>
              <a:rPr lang="es-CO" dirty="0"/>
              <a:t>) </a:t>
            </a:r>
          </a:p>
          <a:p>
            <a:r>
              <a:rPr lang="es-CO" dirty="0"/>
              <a:t>                </a:t>
            </a:r>
            <a:r>
              <a:rPr lang="es-CO" b="1" dirty="0">
                <a:solidFill>
                  <a:srgbClr val="00B0F0"/>
                </a:solidFill>
              </a:rPr>
              <a:t>VALUES</a:t>
            </a:r>
            <a:r>
              <a:rPr lang="es-CO" dirty="0"/>
              <a:t> </a:t>
            </a:r>
            <a:r>
              <a:rPr lang="es-CO" b="1" dirty="0" smtClean="0">
                <a:solidFill>
                  <a:srgbClr val="00B0F0"/>
                </a:solidFill>
              </a:rPr>
              <a:t>(</a:t>
            </a:r>
            <a:r>
              <a:rPr lang="es-CO" dirty="0" smtClean="0"/>
              <a:t>'JUAN </a:t>
            </a:r>
            <a:r>
              <a:rPr lang="es-CO" dirty="0"/>
              <a:t>CARLOS </a:t>
            </a:r>
            <a:r>
              <a:rPr lang="es-CO" dirty="0" smtClean="0"/>
              <a:t>PEREZ',</a:t>
            </a:r>
            <a:endParaRPr lang="es-CO" dirty="0"/>
          </a:p>
          <a:p>
            <a:r>
              <a:rPr lang="es-CO" dirty="0"/>
              <a:t>                        </a:t>
            </a:r>
            <a:r>
              <a:rPr lang="es-CO" dirty="0" smtClean="0"/>
              <a:t>'CRA </a:t>
            </a:r>
            <a:r>
              <a:rPr lang="es-CO" dirty="0"/>
              <a:t>23 </a:t>
            </a:r>
            <a:r>
              <a:rPr lang="es-CO" dirty="0" smtClean="0"/>
              <a:t>11-20',</a:t>
            </a:r>
            <a:endParaRPr lang="es-CO" dirty="0"/>
          </a:p>
          <a:p>
            <a:r>
              <a:rPr lang="es-CO" dirty="0"/>
              <a:t>                        </a:t>
            </a:r>
            <a:r>
              <a:rPr lang="es-CO" dirty="0" smtClean="0"/>
              <a:t>'8754234',</a:t>
            </a:r>
            <a:endParaRPr lang="es-CO" dirty="0"/>
          </a:p>
          <a:p>
            <a:r>
              <a:rPr lang="es-CO" dirty="0"/>
              <a:t>                        </a:t>
            </a:r>
            <a:r>
              <a:rPr lang="es-CO" dirty="0" smtClean="0"/>
              <a:t>'referencia@gmail.com',</a:t>
            </a:r>
            <a:endParaRPr lang="es-CO" dirty="0"/>
          </a:p>
          <a:p>
            <a:r>
              <a:rPr lang="es-CO" dirty="0"/>
              <a:t>                        1</a:t>
            </a:r>
          </a:p>
          <a:p>
            <a:r>
              <a:rPr lang="es-CO" dirty="0"/>
              <a:t>                 </a:t>
            </a:r>
            <a:r>
              <a:rPr lang="es-CO" b="1" dirty="0">
                <a:solidFill>
                  <a:srgbClr val="00B0F0"/>
                </a:solidFill>
              </a:rPr>
              <a:t>);</a:t>
            </a:r>
          </a:p>
        </p:txBody>
      </p:sp>
      <p:sp>
        <p:nvSpPr>
          <p:cNvPr id="9" name="CuadroTexto 8"/>
          <p:cNvSpPr txBox="1"/>
          <p:nvPr/>
        </p:nvSpPr>
        <p:spPr>
          <a:xfrm>
            <a:off x="3818271" y="5903893"/>
            <a:ext cx="8249233" cy="954107"/>
          </a:xfrm>
          <a:prstGeom prst="rect">
            <a:avLst/>
          </a:prstGeom>
          <a:solidFill>
            <a:schemeClr val="accent4"/>
          </a:solidFill>
        </p:spPr>
        <p:txBody>
          <a:bodyPr wrap="square" rtlCol="0">
            <a:spAutoFit/>
          </a:bodyPr>
          <a:lstStyle/>
          <a:p>
            <a:r>
              <a:rPr lang="es-CO" dirty="0" smtClean="0"/>
              <a:t>INSERTE otras 4 referencias, una por cada ciudad, recuerde que las ciudades </a:t>
            </a:r>
            <a:r>
              <a:rPr lang="es-CO" sz="2000" b="1" dirty="0" err="1" smtClean="0">
                <a:solidFill>
                  <a:srgbClr val="FF0000"/>
                </a:solidFill>
              </a:rPr>
              <a:t>ciu_id</a:t>
            </a:r>
            <a:r>
              <a:rPr lang="es-CO" dirty="0" smtClean="0"/>
              <a:t> se crearon con valores para la FK  1, 2, 3 …, si NO existe el motor valida y muestra el error correspondiente.</a:t>
            </a:r>
            <a:endParaRPr lang="es-CO" dirty="0"/>
          </a:p>
        </p:txBody>
      </p:sp>
      <p:pic>
        <p:nvPicPr>
          <p:cNvPr id="8" name="Imagen 7"/>
          <p:cNvPicPr>
            <a:picLocks noChangeAspect="1"/>
          </p:cNvPicPr>
          <p:nvPr/>
        </p:nvPicPr>
        <p:blipFill>
          <a:blip r:embed="rId2"/>
          <a:stretch>
            <a:fillRect/>
          </a:stretch>
        </p:blipFill>
        <p:spPr>
          <a:xfrm>
            <a:off x="3711851" y="2131210"/>
            <a:ext cx="8355653" cy="3474086"/>
          </a:xfrm>
          <a:prstGeom prst="rect">
            <a:avLst/>
          </a:prstGeom>
        </p:spPr>
      </p:pic>
    </p:spTree>
    <p:extLst>
      <p:ext uri="{BB962C8B-B14F-4D97-AF65-F5344CB8AC3E}">
        <p14:creationId xmlns:p14="http://schemas.microsoft.com/office/powerpoint/2010/main" val="2499656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8802</TotalTime>
  <Words>1691</Words>
  <Application>Microsoft Office PowerPoint</Application>
  <PresentationFormat>Panorámica</PresentationFormat>
  <Paragraphs>176</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Calabri</vt:lpstr>
      <vt:lpstr>Calibri</vt:lpstr>
      <vt:lpstr>Calibri Light</vt:lpstr>
      <vt:lpstr>Volkswagen-Medium</vt:lpstr>
      <vt:lpstr>Tema de Office</vt:lpstr>
      <vt:lpstr>Presentación de PowerPoint</vt:lpstr>
      <vt:lpstr>Presentación de PowerPoint</vt:lpstr>
      <vt:lpstr>SQL. Lenguaje de base de datos</vt:lpstr>
      <vt:lpstr>DDL – LENGUAJE DE DEFINICIÓN DE DATOS - SINTAXIS</vt:lpstr>
      <vt:lpstr>DML – LENGUAJE DE MANIPULACIÓN DE DATOS</vt:lpstr>
      <vt:lpstr>DML – LENGUAJE DE MANIPULACIÓN DE DATOS SINTAXIS</vt:lpstr>
      <vt:lpstr>APLICANDO DDL Y DML EN S.G.B.D. MYSQL MARIADB</vt:lpstr>
      <vt:lpstr>DML – LENGUAJE DE MANIPULACIÓN DE DATOS SINTAXIS INSERT SIMPLE</vt:lpstr>
      <vt:lpstr>DML – LENGUAJE DE MANIPULACIÓN DE DATOS SINTAXIS INSERT CON FK</vt:lpstr>
      <vt:lpstr>DML – LENGUAJE DE MANIPULACIÓN DE DATOS SELECT CON WHERE</vt:lpstr>
      <vt:lpstr>DML – LENGUAJE DE MANIPULACIÓN DE DATOS UPDATE WHERE</vt:lpstr>
      <vt:lpstr>DML – LENGUAJE DE MANIPULACIÓN DE DATOS DELETE WHERE</vt:lpstr>
      <vt:lpstr>DML – LENGUAJE DE MANIPULACIÓN DE DATOS OTRAS INSTRUCCIONES</vt:lpstr>
      <vt:lpstr>DML – LENGUAJE DE MANIPULACIÓN DE DATOS FUNCIONES DE </vt:lpstr>
      <vt:lpstr>DML – LENGUAJE DE MANIPULACIÓN DE DATOS CONSULTAS DE AGRUPAMIENTO – GROUP BY / HAVING</vt:lpstr>
      <vt:lpstr>MODELO RELACIONAL MYSQL WORKBENCH SCRIPT SQL</vt:lpstr>
      <vt:lpstr>MODELO RELACIONAL MYSQL WORKBENCH SCRIPT SQL</vt:lpstr>
      <vt:lpstr>MODELO RELACIONAL MYSQL WORKBENCH SCRIPT SQL</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498</cp:revision>
  <dcterms:created xsi:type="dcterms:W3CDTF">2021-04-09T13:53:49Z</dcterms:created>
  <dcterms:modified xsi:type="dcterms:W3CDTF">2022-07-19T21:38:54Z</dcterms:modified>
</cp:coreProperties>
</file>