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389" r:id="rId3"/>
    <p:sldId id="391" r:id="rId4"/>
    <p:sldId id="392" r:id="rId5"/>
    <p:sldId id="393" r:id="rId6"/>
    <p:sldId id="394" r:id="rId7"/>
    <p:sldId id="396" r:id="rId8"/>
    <p:sldId id="395" r:id="rId9"/>
    <p:sldId id="397" r:id="rId10"/>
    <p:sldId id="390" r:id="rId11"/>
    <p:sldId id="399" r:id="rId12"/>
    <p:sldId id="400" r:id="rId13"/>
    <p:sldId id="39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PRUEBAS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58" y="2495762"/>
            <a:ext cx="9401028" cy="384153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60302" y="1016345"/>
            <a:ext cx="8716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los formularios que se visualizarán en el escritorio creado, obligatoriamente deben ser</a:t>
            </a:r>
          </a:p>
          <a:p>
            <a:r>
              <a:rPr lang="es-CO" sz="2400" b="1" dirty="0" err="1" smtClean="0">
                <a:solidFill>
                  <a:srgbClr val="00B050"/>
                </a:solidFill>
              </a:rPr>
              <a:t>JInternalFrame</a:t>
            </a:r>
            <a:r>
              <a:rPr lang="es-CO" sz="2400" b="1" dirty="0" smtClean="0">
                <a:solidFill>
                  <a:srgbClr val="00B050"/>
                </a:solidFill>
              </a:rPr>
              <a:t> </a:t>
            </a:r>
            <a:r>
              <a:rPr lang="es-CO" sz="2400" b="1" dirty="0" err="1" smtClean="0">
                <a:solidFill>
                  <a:srgbClr val="00B050"/>
                </a:solidFill>
              </a:rPr>
              <a:t>Form</a:t>
            </a:r>
            <a:endParaRPr lang="es-CO" sz="2400" b="1" dirty="0">
              <a:solidFill>
                <a:srgbClr val="00B050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FORMULARIOS INTERNOS PARA ABRIR DENTRO DEL ESCRITORIO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1160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660302" y="1016345"/>
            <a:ext cx="8716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los formularios que se visualizarán en el escritorio creado, obligatoriamente deben ser</a:t>
            </a:r>
          </a:p>
          <a:p>
            <a:r>
              <a:rPr lang="es-CO" sz="2400" b="1" dirty="0" err="1" smtClean="0">
                <a:solidFill>
                  <a:srgbClr val="00B050"/>
                </a:solidFill>
              </a:rPr>
              <a:t>JInternalFrame</a:t>
            </a:r>
            <a:r>
              <a:rPr lang="es-CO" sz="2400" b="1" dirty="0" smtClean="0">
                <a:solidFill>
                  <a:srgbClr val="00B050"/>
                </a:solidFill>
              </a:rPr>
              <a:t> </a:t>
            </a:r>
            <a:r>
              <a:rPr lang="es-CO" sz="2400" b="1" dirty="0" err="1" smtClean="0">
                <a:solidFill>
                  <a:srgbClr val="00B050"/>
                </a:solidFill>
              </a:rPr>
              <a:t>Form</a:t>
            </a:r>
            <a:endParaRPr lang="es-CO" sz="2400" b="1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968500"/>
            <a:ext cx="8420100" cy="41148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PROPIEDADES DEL FORMULARIO INTERNO, PARA MAXIMIZAR – MINIMIZAR - CERRAR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133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34917" y="19952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err="1"/>
              <a:t>frmSede</a:t>
            </a:r>
            <a:r>
              <a:rPr lang="es-CO" dirty="0"/>
              <a:t> </a:t>
            </a:r>
            <a:r>
              <a:rPr lang="es-CO" dirty="0" err="1"/>
              <a:t>frmSede</a:t>
            </a:r>
            <a:r>
              <a:rPr lang="es-CO" dirty="0"/>
              <a:t> = new </a:t>
            </a:r>
            <a:r>
              <a:rPr lang="es-CO" dirty="0" err="1"/>
              <a:t>frmSede</a:t>
            </a:r>
            <a:r>
              <a:rPr lang="es-CO" dirty="0"/>
              <a:t>();</a:t>
            </a:r>
          </a:p>
          <a:p>
            <a:r>
              <a:rPr lang="es-CO" dirty="0" err="1" smtClean="0"/>
              <a:t>escEscritorio.add</a:t>
            </a:r>
            <a:r>
              <a:rPr lang="es-CO" dirty="0" smtClean="0"/>
              <a:t>(</a:t>
            </a:r>
            <a:r>
              <a:rPr lang="es-CO" dirty="0" err="1" smtClean="0"/>
              <a:t>frmSede</a:t>
            </a:r>
            <a:r>
              <a:rPr lang="es-CO" dirty="0"/>
              <a:t>);</a:t>
            </a:r>
          </a:p>
          <a:p>
            <a:r>
              <a:rPr lang="es-CO" dirty="0" err="1" smtClean="0"/>
              <a:t>frmSede.show</a:t>
            </a:r>
            <a:r>
              <a:rPr lang="es-CO" dirty="0"/>
              <a:t>();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VALIDACIONES DE INTEGRIDAD REFERENCIAL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4001" y="5375671"/>
            <a:ext cx="11744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ALTER TABLE `</a:t>
            </a:r>
            <a:r>
              <a:rPr lang="es-CO" dirty="0" err="1"/>
              <a:t>calificaciones`.`programa</a:t>
            </a:r>
            <a:r>
              <a:rPr lang="es-CO" dirty="0"/>
              <a:t>` ADD FOREIGN KEY `</a:t>
            </a:r>
            <a:r>
              <a:rPr lang="es-CO" dirty="0" err="1"/>
              <a:t>fk_programa_sede_idx</a:t>
            </a:r>
            <a:r>
              <a:rPr lang="es-CO" dirty="0"/>
              <a:t>` (`</a:t>
            </a:r>
            <a:r>
              <a:rPr lang="es-CO" dirty="0" err="1"/>
              <a:t>pro_sede</a:t>
            </a:r>
            <a:r>
              <a:rPr lang="es-CO" dirty="0"/>
              <a:t>`) REFERENCES sede (</a:t>
            </a:r>
            <a:r>
              <a:rPr lang="es-CO" dirty="0" err="1"/>
              <a:t>sed_id</a:t>
            </a:r>
            <a:r>
              <a:rPr lang="es-CO" dirty="0"/>
              <a:t>)</a:t>
            </a:r>
          </a:p>
          <a:p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update</a:t>
            </a:r>
            <a:r>
              <a:rPr lang="es-CO" dirty="0"/>
              <a:t> </a:t>
            </a:r>
            <a:r>
              <a:rPr lang="es-CO" dirty="0" err="1"/>
              <a:t>cascade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DELETE </a:t>
            </a:r>
            <a:r>
              <a:rPr lang="es-CO" dirty="0" err="1"/>
              <a:t>cascade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74001" y="4657456"/>
            <a:ext cx="1128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 se desea actualizar y/o eliminar en cascada, eliminar la FK actual y crearla nuevamente; lo mejor es desde el mismo diseño </a:t>
            </a:r>
            <a:r>
              <a:rPr lang="es-CO" dirty="0" err="1" smtClean="0"/>
              <a:t>preveer</a:t>
            </a:r>
            <a:r>
              <a:rPr lang="es-CO" dirty="0" smtClean="0"/>
              <a:t> donde es conveniente y cuando NO: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334917" y="1587329"/>
            <a:ext cx="460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Abrir un </a:t>
            </a:r>
            <a:r>
              <a:rPr lang="es-CO" dirty="0" err="1" smtClean="0"/>
              <a:t>JIntenalForm</a:t>
            </a:r>
            <a:r>
              <a:rPr lang="es-CO" dirty="0" smtClean="0"/>
              <a:t> desde el </a:t>
            </a:r>
            <a:r>
              <a:rPr lang="es-CO" dirty="0" err="1" smtClean="0"/>
              <a:t>Jframe</a:t>
            </a:r>
            <a:r>
              <a:rPr lang="es-CO" dirty="0" smtClean="0"/>
              <a:t> Principal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4271962" y="1956661"/>
            <a:ext cx="774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Try ´{</a:t>
            </a:r>
          </a:p>
          <a:p>
            <a:r>
              <a:rPr lang="es-CO" dirty="0" smtClean="0"/>
              <a:t>    SQL A EJCUTAR – SI HAY ERROR POR INTEGRIDAD REFERENCIA PASA AL CATCH</a:t>
            </a:r>
            <a:endParaRPr lang="es-CO" dirty="0"/>
          </a:p>
          <a:p>
            <a:r>
              <a:rPr lang="es-CO" dirty="0" smtClean="0"/>
              <a:t>}</a:t>
            </a:r>
          </a:p>
          <a:p>
            <a:r>
              <a:rPr lang="es-CO" dirty="0" smtClean="0"/>
              <a:t>} </a:t>
            </a:r>
            <a:r>
              <a:rPr lang="es-CO" dirty="0"/>
              <a:t>catch (</a:t>
            </a:r>
            <a:r>
              <a:rPr lang="es-CO" dirty="0" err="1"/>
              <a:t>SQLIntegrityConstraintViolationException</a:t>
            </a:r>
            <a:r>
              <a:rPr lang="es-CO" dirty="0"/>
              <a:t> e) {  //error integridad referencial</a:t>
            </a:r>
          </a:p>
          <a:p>
            <a:r>
              <a:rPr lang="es-CO" dirty="0"/>
              <a:t>      </a:t>
            </a:r>
            <a:r>
              <a:rPr lang="es-CO" dirty="0" err="1" smtClean="0"/>
              <a:t>System.out.println</a:t>
            </a:r>
            <a:r>
              <a:rPr lang="es-CO" dirty="0"/>
              <a:t>("ERROR INTEGRIDAD REFERENCIAL: " + </a:t>
            </a:r>
            <a:r>
              <a:rPr lang="es-CO" dirty="0" err="1"/>
              <a:t>e.getMessage</a:t>
            </a:r>
            <a:r>
              <a:rPr lang="es-CO" dirty="0"/>
              <a:t>());</a:t>
            </a:r>
          </a:p>
          <a:p>
            <a:r>
              <a:rPr lang="es-CO" dirty="0"/>
              <a:t>                </a:t>
            </a:r>
            <a:r>
              <a:rPr lang="es-CO" dirty="0" err="1"/>
              <a:t>conn.rollback</a:t>
            </a:r>
            <a:r>
              <a:rPr lang="es-CO" dirty="0"/>
              <a:t>(</a:t>
            </a:r>
            <a:r>
              <a:rPr lang="es-CO" dirty="0" err="1"/>
              <a:t>savePoint</a:t>
            </a:r>
            <a:r>
              <a:rPr lang="es-CO" dirty="0"/>
              <a:t>);</a:t>
            </a:r>
          </a:p>
          <a:p>
            <a:r>
              <a:rPr lang="es-CO" dirty="0"/>
              <a:t>      </a:t>
            </a:r>
            <a:r>
              <a:rPr lang="es-CO" dirty="0" err="1" smtClean="0"/>
              <a:t>return</a:t>
            </a:r>
            <a:r>
              <a:rPr lang="es-CO" dirty="0" smtClean="0"/>
              <a:t> </a:t>
            </a:r>
            <a:r>
              <a:rPr lang="es-CO" dirty="0"/>
              <a:t>false</a:t>
            </a:r>
            <a:r>
              <a:rPr lang="es-CO" dirty="0" smtClean="0"/>
              <a:t>;</a:t>
            </a:r>
            <a:endParaRPr lang="es-CO" dirty="0"/>
          </a:p>
          <a:p>
            <a:r>
              <a:rPr lang="es-CO" dirty="0" smtClean="0"/>
              <a:t> </a:t>
            </a:r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82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062077" y="324260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00552" y="2257547"/>
            <a:ext cx="33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IMPLEMENTAR EN SU RETO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8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MODELO RELACIONAL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71" y="857250"/>
            <a:ext cx="10267241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MODELO RELACIONAL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8" name="Imagen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799808"/>
            <a:ext cx="7556500" cy="60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152400" y="1843599"/>
            <a:ext cx="3276601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Generar un script SQL a partir del Modelo Relacional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File – Exportar –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Guardar el archivo</a:t>
            </a:r>
            <a:endParaRPr lang="es-CO" dirty="0"/>
          </a:p>
          <a:p>
            <a:endParaRPr lang="es-CO" dirty="0" smtClean="0"/>
          </a:p>
          <a:p>
            <a:r>
              <a:rPr lang="es-CO" dirty="0" smtClean="0"/>
              <a:t>Eliminar la palabra VISIBLE, del archivo generado, guardar</a:t>
            </a:r>
          </a:p>
          <a:p>
            <a:endParaRPr lang="es-CO" dirty="0"/>
          </a:p>
          <a:p>
            <a:r>
              <a:rPr lang="es-CO" dirty="0" smtClean="0"/>
              <a:t>En el S.G.B.D. 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Importar el archivo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Verificar que se crea la 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Verificar que se crean todas las TABLAS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63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MODELO RELACIONAL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52400" y="1843599"/>
            <a:ext cx="3276601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Generar un script SQL a partir del Modelo Relacional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File – Exportar –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Guardar el archivo</a:t>
            </a:r>
            <a:endParaRPr lang="es-CO" dirty="0"/>
          </a:p>
          <a:p>
            <a:endParaRPr lang="es-CO" dirty="0" smtClean="0"/>
          </a:p>
          <a:p>
            <a:r>
              <a:rPr lang="es-CO" dirty="0" smtClean="0"/>
              <a:t>Eliminar la palabra VISIBLE, del archivo generado, guardar</a:t>
            </a:r>
          </a:p>
          <a:p>
            <a:endParaRPr lang="es-CO" dirty="0"/>
          </a:p>
          <a:p>
            <a:r>
              <a:rPr lang="es-CO" dirty="0" smtClean="0"/>
              <a:t>En el S.G.B.D. 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Importa el archivo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Verificar que se crea la 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Verificar que se crean todas las TABLAS</a:t>
            </a:r>
          </a:p>
          <a:p>
            <a:endParaRPr lang="es-CO" dirty="0"/>
          </a:p>
        </p:txBody>
      </p:sp>
      <p:pic>
        <p:nvPicPr>
          <p:cNvPr id="10" name="Imagen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21" y="799808"/>
            <a:ext cx="7594600" cy="5699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8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MODELO RELACIONAL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216" y="2477105"/>
            <a:ext cx="228809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Por cada TABLA, seguir el mismo proceso de la gráfica, se recomienda ver la funcionalidad una por una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101" y="1073292"/>
            <a:ext cx="94392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EL MODELO MENSAJES DE ERROR DEL S.G.B.D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AL VALIDAR INTEGRIDAD REFERENCIAL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612900" y="799808"/>
            <a:ext cx="105791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err="1">
                <a:solidFill>
                  <a:srgbClr val="FF0000"/>
                </a:solidFill>
              </a:rPr>
              <a:t>public</a:t>
            </a:r>
            <a:r>
              <a:rPr lang="es-CO" sz="2000" b="1" dirty="0">
                <a:solidFill>
                  <a:srgbClr val="FF0000"/>
                </a:solidFill>
              </a:rPr>
              <a:t> </a:t>
            </a:r>
            <a:r>
              <a:rPr lang="es-CO" sz="2000" b="1" dirty="0" smtClean="0">
                <a:solidFill>
                  <a:srgbClr val="FF0000"/>
                </a:solidFill>
              </a:rPr>
              <a:t>TIPO OPERACIONCRUD (PARAMETRO TIPO CLASE O PRIMITIVA DE LA PK) </a:t>
            </a:r>
            <a:r>
              <a:rPr lang="es-CO" sz="2000" b="1" dirty="0">
                <a:solidFill>
                  <a:srgbClr val="FF0000"/>
                </a:solidFill>
              </a:rPr>
              <a:t>{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dirty="0"/>
              <a:t>        </a:t>
            </a:r>
            <a:r>
              <a:rPr lang="es-CO" sz="2400" b="1" dirty="0">
                <a:solidFill>
                  <a:srgbClr val="002060"/>
                </a:solidFill>
              </a:rPr>
              <a:t>try (</a:t>
            </a:r>
            <a:r>
              <a:rPr lang="es-CO" sz="2400" b="1" dirty="0" err="1">
                <a:solidFill>
                  <a:srgbClr val="002060"/>
                </a:solidFill>
              </a:rPr>
              <a:t>Connection</a:t>
            </a:r>
            <a:r>
              <a:rPr lang="es-CO" sz="2400" b="1" dirty="0">
                <a:solidFill>
                  <a:srgbClr val="002060"/>
                </a:solidFill>
              </a:rPr>
              <a:t> </a:t>
            </a:r>
            <a:r>
              <a:rPr lang="es-CO" sz="2400" b="1" dirty="0" err="1">
                <a:solidFill>
                  <a:srgbClr val="002060"/>
                </a:solidFill>
              </a:rPr>
              <a:t>conn</a:t>
            </a:r>
            <a:r>
              <a:rPr lang="es-CO" sz="2400" b="1" dirty="0">
                <a:solidFill>
                  <a:srgbClr val="002060"/>
                </a:solidFill>
              </a:rPr>
              <a:t> = </a:t>
            </a:r>
            <a:r>
              <a:rPr lang="es-CO" sz="2400" b="1" dirty="0" err="1">
                <a:solidFill>
                  <a:srgbClr val="002060"/>
                </a:solidFill>
              </a:rPr>
              <a:t>bdDatos.conexionBD</a:t>
            </a:r>
            <a:r>
              <a:rPr lang="es-CO" sz="2400" b="1" dirty="0">
                <a:solidFill>
                  <a:srgbClr val="002060"/>
                </a:solidFill>
              </a:rPr>
              <a:t>()){</a:t>
            </a:r>
            <a:endParaRPr lang="es-CO" b="1" dirty="0">
              <a:solidFill>
                <a:srgbClr val="002060"/>
              </a:solidFill>
            </a:endParaRPr>
          </a:p>
          <a:p>
            <a:r>
              <a:rPr lang="es-CO" sz="2400" b="1" dirty="0">
                <a:solidFill>
                  <a:srgbClr val="00B050"/>
                </a:solidFill>
              </a:rPr>
              <a:t>          try{</a:t>
            </a:r>
          </a:p>
          <a:p>
            <a:r>
              <a:rPr lang="es-CO" dirty="0"/>
              <a:t>                </a:t>
            </a:r>
            <a:r>
              <a:rPr lang="es-CO" dirty="0" err="1"/>
              <a:t>String</a:t>
            </a:r>
            <a:r>
              <a:rPr lang="es-CO" dirty="0"/>
              <a:t> </a:t>
            </a:r>
            <a:r>
              <a:rPr lang="es-CO" dirty="0" err="1"/>
              <a:t>query</a:t>
            </a:r>
            <a:r>
              <a:rPr lang="es-CO" dirty="0"/>
              <a:t> = </a:t>
            </a:r>
            <a:r>
              <a:rPr lang="es-CO" dirty="0" smtClean="0"/>
              <a:t>“CONSTRUIR SU SCRIPT SQL ? PARA CORRESPONDER LOS VALORES";</a:t>
            </a:r>
            <a:endParaRPr lang="es-CO" dirty="0"/>
          </a:p>
          <a:p>
            <a:r>
              <a:rPr lang="es-CO" dirty="0"/>
              <a:t>                </a:t>
            </a:r>
            <a:r>
              <a:rPr lang="es-CO" dirty="0" err="1"/>
              <a:t>PreparedStatement</a:t>
            </a:r>
            <a:r>
              <a:rPr lang="es-CO" dirty="0"/>
              <a:t> </a:t>
            </a:r>
            <a:r>
              <a:rPr lang="es-CO" dirty="0" err="1" smtClean="0"/>
              <a:t>pstTabla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dirty="0" err="1"/>
              <a:t>conn.prepareStatement</a:t>
            </a:r>
            <a:r>
              <a:rPr lang="es-CO" dirty="0"/>
              <a:t>(</a:t>
            </a:r>
            <a:r>
              <a:rPr lang="es-CO" dirty="0" err="1"/>
              <a:t>query</a:t>
            </a:r>
            <a:r>
              <a:rPr lang="es-CO" dirty="0"/>
              <a:t>, </a:t>
            </a:r>
            <a:r>
              <a:rPr lang="es-CO" dirty="0" err="1"/>
              <a:t>Statement.RETURN_GENERATED_KEYS</a:t>
            </a:r>
            <a:r>
              <a:rPr lang="es-CO" dirty="0"/>
              <a:t>);            </a:t>
            </a:r>
          </a:p>
          <a:p>
            <a:r>
              <a:rPr lang="es-CO" dirty="0"/>
              <a:t>                </a:t>
            </a:r>
            <a:r>
              <a:rPr lang="es-CO" dirty="0" err="1" smtClean="0"/>
              <a:t>pstTabla.setString</a:t>
            </a:r>
            <a:r>
              <a:rPr lang="es-CO" dirty="0" smtClean="0"/>
              <a:t>(1</a:t>
            </a:r>
            <a:r>
              <a:rPr lang="es-CO" dirty="0"/>
              <a:t>, </a:t>
            </a:r>
            <a:r>
              <a:rPr lang="es-CO" dirty="0" err="1" smtClean="0"/>
              <a:t>sede.getAtributo</a:t>
            </a:r>
            <a:r>
              <a:rPr lang="es-CO" dirty="0" smtClean="0"/>
              <a:t>());</a:t>
            </a:r>
            <a:endParaRPr lang="es-CO" dirty="0"/>
          </a:p>
          <a:p>
            <a:endParaRPr lang="es-CO" dirty="0"/>
          </a:p>
          <a:p>
            <a:r>
              <a:rPr lang="es-CO" dirty="0" smtClean="0"/>
              <a:t>               RESPUESTA DEL S.G.B.D  ENTERO o RECORSET                </a:t>
            </a:r>
            <a:r>
              <a:rPr lang="es-CO" dirty="0" err="1" smtClean="0"/>
              <a:t>if</a:t>
            </a:r>
            <a:r>
              <a:rPr lang="es-CO" dirty="0" smtClean="0"/>
              <a:t> (</a:t>
            </a:r>
            <a:r>
              <a:rPr lang="es-CO" dirty="0" err="1" smtClean="0"/>
              <a:t>rowsInserted</a:t>
            </a:r>
            <a:r>
              <a:rPr lang="es-CO" dirty="0" smtClean="0"/>
              <a:t> &gt; 0) {</a:t>
            </a:r>
          </a:p>
          <a:p>
            <a:r>
              <a:rPr lang="es-CO" dirty="0" smtClean="0"/>
              <a:t>               ARMAR LA RESPUESTA A ENVIAR AL CONTROLADOR UN OBJETO O BOOLEAN                </a:t>
            </a:r>
            <a:r>
              <a:rPr lang="es-CO" dirty="0"/>
              <a:t>}</a:t>
            </a:r>
          </a:p>
          <a:p>
            <a:r>
              <a:rPr lang="es-CO" dirty="0"/>
              <a:t>            </a:t>
            </a:r>
            <a:r>
              <a:rPr lang="es-CO" b="1" dirty="0">
                <a:solidFill>
                  <a:srgbClr val="00B050"/>
                </a:solidFill>
              </a:rPr>
              <a:t>} catch (</a:t>
            </a:r>
            <a:r>
              <a:rPr lang="es-CO" b="1" dirty="0" err="1">
                <a:solidFill>
                  <a:srgbClr val="00B050"/>
                </a:solidFill>
              </a:rPr>
              <a:t>SQLIntegrityConstraintViolationException</a:t>
            </a:r>
            <a:r>
              <a:rPr lang="es-CO" b="1" dirty="0">
                <a:solidFill>
                  <a:srgbClr val="00B050"/>
                </a:solidFill>
              </a:rPr>
              <a:t> e) {  //error integridad referencial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    </a:t>
            </a:r>
            <a:r>
              <a:rPr lang="es-CO" b="1" dirty="0" err="1">
                <a:solidFill>
                  <a:srgbClr val="00B050"/>
                </a:solidFill>
              </a:rPr>
              <a:t>System.out.println</a:t>
            </a:r>
            <a:r>
              <a:rPr lang="es-CO" b="1" dirty="0">
                <a:solidFill>
                  <a:srgbClr val="00B050"/>
                </a:solidFill>
              </a:rPr>
              <a:t>("ERROR INTEGRIDAD REFERENCIAL: " + </a:t>
            </a:r>
            <a:r>
              <a:rPr lang="es-CO" b="1" dirty="0" err="1">
                <a:solidFill>
                  <a:srgbClr val="00B050"/>
                </a:solidFill>
              </a:rPr>
              <a:t>e.getMessage</a:t>
            </a:r>
            <a:r>
              <a:rPr lang="es-CO" b="1" dirty="0">
                <a:solidFill>
                  <a:srgbClr val="00B050"/>
                </a:solidFill>
              </a:rPr>
              <a:t>());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    </a:t>
            </a:r>
            <a:r>
              <a:rPr lang="es-CO" b="1" dirty="0" err="1">
                <a:solidFill>
                  <a:srgbClr val="00B050"/>
                </a:solidFill>
              </a:rPr>
              <a:t>return</a:t>
            </a:r>
            <a:r>
              <a:rPr lang="es-CO" b="1" dirty="0">
                <a:solidFill>
                  <a:srgbClr val="00B050"/>
                </a:solidFill>
              </a:rPr>
              <a:t> false;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}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} catch (</a:t>
            </a:r>
            <a:r>
              <a:rPr lang="es-CO" b="1" dirty="0" err="1">
                <a:solidFill>
                  <a:srgbClr val="002060"/>
                </a:solidFill>
              </a:rPr>
              <a:t>SQLException</a:t>
            </a:r>
            <a:r>
              <a:rPr lang="es-CO" b="1" dirty="0">
                <a:solidFill>
                  <a:srgbClr val="002060"/>
                </a:solidFill>
              </a:rPr>
              <a:t> e) {  //error en la </a:t>
            </a:r>
            <a:r>
              <a:rPr lang="es-CO" b="1" dirty="0" err="1">
                <a:solidFill>
                  <a:srgbClr val="002060"/>
                </a:solidFill>
              </a:rPr>
              <a:t>construccion</a:t>
            </a:r>
            <a:r>
              <a:rPr lang="es-CO" b="1" dirty="0">
                <a:solidFill>
                  <a:srgbClr val="002060"/>
                </a:solidFill>
              </a:rPr>
              <a:t> del SQL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    </a:t>
            </a:r>
            <a:r>
              <a:rPr lang="es-CO" b="1" dirty="0" err="1">
                <a:solidFill>
                  <a:srgbClr val="002060"/>
                </a:solidFill>
              </a:rPr>
              <a:t>System.out.println</a:t>
            </a:r>
            <a:r>
              <a:rPr lang="es-CO" b="1" dirty="0">
                <a:solidFill>
                  <a:srgbClr val="002060"/>
                </a:solidFill>
              </a:rPr>
              <a:t>("ERROR EN SU SQL: " + </a:t>
            </a:r>
            <a:r>
              <a:rPr lang="es-CO" b="1" dirty="0" err="1">
                <a:solidFill>
                  <a:srgbClr val="002060"/>
                </a:solidFill>
              </a:rPr>
              <a:t>e.getMessage</a:t>
            </a:r>
            <a:r>
              <a:rPr lang="es-CO" b="1" dirty="0">
                <a:solidFill>
                  <a:srgbClr val="002060"/>
                </a:solidFill>
              </a:rPr>
              <a:t>());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    </a:t>
            </a:r>
            <a:r>
              <a:rPr lang="es-CO" b="1" dirty="0" err="1">
                <a:solidFill>
                  <a:srgbClr val="002060"/>
                </a:solidFill>
              </a:rPr>
              <a:t>return</a:t>
            </a:r>
            <a:r>
              <a:rPr lang="es-CO" b="1" dirty="0">
                <a:solidFill>
                  <a:srgbClr val="002060"/>
                </a:solidFill>
              </a:rPr>
              <a:t> false;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}</a:t>
            </a:r>
          </a:p>
          <a:p>
            <a:r>
              <a:rPr lang="es-CO" dirty="0"/>
              <a:t>        </a:t>
            </a:r>
            <a:r>
              <a:rPr lang="es-CO" dirty="0" err="1"/>
              <a:t>return</a:t>
            </a:r>
            <a:r>
              <a:rPr lang="es-CO" dirty="0"/>
              <a:t> false;</a:t>
            </a:r>
          </a:p>
          <a:p>
            <a:r>
              <a:rPr lang="es-CO" b="1" dirty="0">
                <a:solidFill>
                  <a:srgbClr val="FF0000"/>
                </a:solidFill>
              </a:rPr>
              <a:t>    }//fin </a:t>
            </a:r>
            <a:r>
              <a:rPr lang="es-CO" b="1" dirty="0" smtClean="0">
                <a:solidFill>
                  <a:srgbClr val="FF0000"/>
                </a:solidFill>
              </a:rPr>
              <a:t>operación </a:t>
            </a:r>
            <a:r>
              <a:rPr lang="es-CO" b="1" dirty="0" err="1" smtClean="0">
                <a:solidFill>
                  <a:srgbClr val="FF0000"/>
                </a:solidFill>
              </a:rPr>
              <a:t>crud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COMPONENTES DEL PROYECTO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88900" y="1574800"/>
            <a:ext cx="1054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NUEVO proyecto – JAVA APPLICATION – no requiere CREATE MAIN CLASS, ya  que se llamarán los formularios desde la interfaz gráfica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los PAQUETES RESPECTIVOS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Vista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Controlador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Iconos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la librería Incluir el archivo </a:t>
            </a:r>
            <a:r>
              <a:rPr lang="es-CO" dirty="0" err="1" smtClean="0"/>
              <a:t>Jar</a:t>
            </a:r>
            <a:r>
              <a:rPr lang="es-CO" dirty="0" smtClean="0"/>
              <a:t> </a:t>
            </a:r>
            <a:r>
              <a:rPr lang="es-CO" dirty="0" err="1" smtClean="0"/>
              <a:t>MySQL</a:t>
            </a:r>
            <a:r>
              <a:rPr lang="es-CO" dirty="0" smtClean="0"/>
              <a:t> Conector-Java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10" y="2058893"/>
            <a:ext cx="4601109" cy="259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COMPONENTES DEL PROYECTO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88900" y="1574800"/>
            <a:ext cx="1054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el paquete vista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Crear un formulario </a:t>
            </a:r>
            <a:r>
              <a:rPr lang="es-CO" dirty="0" err="1" smtClean="0"/>
              <a:t>frmPrincipal</a:t>
            </a:r>
            <a:r>
              <a:rPr lang="es-CO" dirty="0" smtClean="0"/>
              <a:t> (</a:t>
            </a:r>
            <a:r>
              <a:rPr lang="es-CO" dirty="0" err="1" smtClean="0"/>
              <a:t>JFrame</a:t>
            </a:r>
            <a:r>
              <a:rPr lang="es-CO" dirty="0" smtClean="0"/>
              <a:t> </a:t>
            </a:r>
            <a:r>
              <a:rPr lang="es-CO" dirty="0" err="1" smtClean="0"/>
              <a:t>Form</a:t>
            </a:r>
            <a:r>
              <a:rPr lang="es-CO" dirty="0"/>
              <a:t>)</a:t>
            </a:r>
            <a:r>
              <a:rPr lang="es-CO" dirty="0" smtClean="0"/>
              <a:t> , el cuál nos permitirá navegar entre todos los formularios del proyecto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Como es el principal, extenderlo que ocupe toda la pantalla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Adicionar desde la paleta SWING MENUS – MENU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Por defecto se adicionan dos MENU (horizontalmente)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Puede adicionar más menús, pero ya con </a:t>
            </a:r>
            <a:r>
              <a:rPr lang="es-CO" dirty="0"/>
              <a:t>SWING MENUS – </a:t>
            </a:r>
            <a:r>
              <a:rPr lang="es-CO" dirty="0" smtClean="0"/>
              <a:t>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Par adicionar SUB-MENUS (verticales), arrastrar desde la paleta </a:t>
            </a:r>
            <a:r>
              <a:rPr lang="es-CO" dirty="0"/>
              <a:t>SWING MENUS – </a:t>
            </a:r>
            <a:r>
              <a:rPr lang="es-CO" dirty="0" smtClean="0"/>
              <a:t>MENU ITEM</a:t>
            </a: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Otra forma de adicionar más sub-</a:t>
            </a:r>
            <a:r>
              <a:rPr lang="es-CO" dirty="0" err="1" smtClean="0"/>
              <a:t>menus</a:t>
            </a:r>
            <a:r>
              <a:rPr lang="es-CO" dirty="0" smtClean="0"/>
              <a:t> o menú-ítems es posicionarse en el menú respectivo y con el mouse derecho seleccionar ADD FROM PALETTE  - MENU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567936" y="885225"/>
            <a:ext cx="80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 OLVIDAR UTILIZAR PARA LOS COMPONNETES QUE SE UTLIZAN EN EL CÓDIGO, LOS PREFIJOS Y NOMBRES APROPIADSO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34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567936" y="885225"/>
            <a:ext cx="80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 OLVIDAR UTILIZAR PARA LOS COMPONNETES QUE SE UTLIZAN EN EL CÓDIGO, LOS PREFIJOS Y NOMBRES APROPIADSO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" y="664341"/>
            <a:ext cx="11199223" cy="629648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FORMULARIOS INTERNOS PARA ABRIR DENTRO DEL ESCRITORIO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40755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8482</TotalTime>
  <Words>694</Words>
  <Application>Microsoft Office PowerPoint</Application>
  <PresentationFormat>Panorámica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515</cp:revision>
  <dcterms:created xsi:type="dcterms:W3CDTF">2021-04-09T13:53:49Z</dcterms:created>
  <dcterms:modified xsi:type="dcterms:W3CDTF">2022-07-29T23:17:05Z</dcterms:modified>
</cp:coreProperties>
</file>