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306" r:id="rId3"/>
    <p:sldId id="317" r:id="rId4"/>
    <p:sldId id="318" r:id="rId5"/>
    <p:sldId id="319" r:id="rId6"/>
    <p:sldId id="316" r:id="rId7"/>
    <p:sldId id="320" r:id="rId8"/>
    <p:sldId id="321"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434" autoAdjust="0"/>
  </p:normalViewPr>
  <p:slideViewPr>
    <p:cSldViewPr snapToGrid="0">
      <p:cViewPr varScale="1">
        <p:scale>
          <a:sx n="76" d="100"/>
          <a:sy n="76" d="100"/>
        </p:scale>
        <p:origin x="510"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32"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1/06/2022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1/06/2022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1/06/2022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1/06/2022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1/06/2022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1/06/2022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1/06/2022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1/06/2022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1/06/2022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1/06/2022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337351"/>
            <a:ext cx="9144000" cy="6747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a:solidFill>
                  <a:schemeClr val="bg1"/>
                </a:solidFill>
                <a:latin typeface="+mn-lt"/>
              </a:rPr>
              <a:t>Fundamentos de Programación</a:t>
            </a: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0" y="3959345"/>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2188" y="3416043"/>
            <a:ext cx="8064896" cy="584775"/>
          </a:xfrm>
          <a:prstGeom prst="rect">
            <a:avLst/>
          </a:prstGeom>
          <a:noFill/>
        </p:spPr>
        <p:txBody>
          <a:bodyPr wrap="square" rtlCol="0">
            <a:spAutoFit/>
          </a:bodyPr>
          <a:lstStyle/>
          <a:p>
            <a:r>
              <a:rPr lang="es-CO" sz="3200" dirty="0">
                <a:solidFill>
                  <a:srgbClr val="3366CA"/>
                </a:solidFill>
                <a:latin typeface="Volkswagen-Medium" pitchFamily="2" charset="0"/>
              </a:rPr>
              <a:t>El</a:t>
            </a:r>
            <a:r>
              <a:rPr lang="es-CO" sz="2400" dirty="0"/>
              <a:t> </a:t>
            </a:r>
            <a:r>
              <a:rPr lang="es-CO" sz="3200" dirty="0">
                <a:solidFill>
                  <a:srgbClr val="3366CA"/>
                </a:solidFill>
                <a:latin typeface="Volkswagen-Medium" pitchFamily="2" charset="0"/>
              </a:rPr>
              <a:t>mundo</a:t>
            </a:r>
            <a:r>
              <a:rPr lang="es-CO" sz="2400" dirty="0"/>
              <a:t> </a:t>
            </a:r>
            <a:r>
              <a:rPr lang="es-CO" sz="3200" dirty="0">
                <a:solidFill>
                  <a:srgbClr val="3366CA"/>
                </a:solidFill>
                <a:latin typeface="Volkswagen-Medium" pitchFamily="2" charset="0"/>
              </a:rPr>
              <a:t>de</a:t>
            </a:r>
            <a:r>
              <a:rPr lang="es-CO" sz="2400" dirty="0"/>
              <a:t> </a:t>
            </a:r>
            <a:r>
              <a:rPr lang="es-CO" sz="3200" dirty="0">
                <a:solidFill>
                  <a:srgbClr val="3366CA"/>
                </a:solidFill>
                <a:latin typeface="Volkswagen-Medium" pitchFamily="2" charset="0"/>
              </a:rPr>
              <a:t>la</a:t>
            </a:r>
            <a:r>
              <a:rPr lang="es-CO" sz="2400" dirty="0"/>
              <a:t> </a:t>
            </a:r>
            <a:r>
              <a:rPr lang="es-CO" sz="3200" dirty="0">
                <a:solidFill>
                  <a:srgbClr val="3366CA"/>
                </a:solidFill>
                <a:latin typeface="Volkswagen-Medium" pitchFamily="2" charset="0"/>
              </a:rPr>
              <a:t>programación</a:t>
            </a: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510677" y="4407688"/>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180566" y="4352970"/>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smtClean="0">
                <a:solidFill>
                  <a:schemeClr val="bg1"/>
                </a:solidFill>
                <a:latin typeface="Calabri"/>
              </a:rPr>
              <a:t>VALIDACIONES</a:t>
            </a:r>
            <a:endParaRPr lang="es-CO" sz="2800"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CuadroTexto 4"/>
          <p:cNvSpPr txBox="1"/>
          <p:nvPr/>
        </p:nvSpPr>
        <p:spPr>
          <a:xfrm>
            <a:off x="463641" y="1810059"/>
            <a:ext cx="11539469" cy="1138773"/>
          </a:xfrm>
          <a:prstGeom prst="rect">
            <a:avLst/>
          </a:prstGeom>
          <a:noFill/>
        </p:spPr>
        <p:txBody>
          <a:bodyPr wrap="square" rtlCol="0">
            <a:spAutoFit/>
          </a:bodyPr>
          <a:lstStyle/>
          <a:p>
            <a:r>
              <a:rPr lang="es-ES" sz="2000" dirty="0"/>
              <a:t>El bloque </a:t>
            </a:r>
            <a:r>
              <a:rPr lang="es-ES" sz="2400" b="1" dirty="0">
                <a:solidFill>
                  <a:srgbClr val="FF0000"/>
                </a:solidFill>
              </a:rPr>
              <a:t>try</a:t>
            </a:r>
            <a:r>
              <a:rPr lang="es-ES" sz="2400" dirty="0"/>
              <a:t> </a:t>
            </a:r>
            <a:r>
              <a:rPr lang="es-ES" sz="2000" dirty="0"/>
              <a:t>le permite probar un bloque de código en busca de errores</a:t>
            </a:r>
            <a:r>
              <a:rPr lang="es-ES" sz="2000" dirty="0" smtClean="0"/>
              <a:t>.</a:t>
            </a:r>
          </a:p>
          <a:p>
            <a:r>
              <a:rPr lang="es-ES" sz="2000" dirty="0" smtClean="0"/>
              <a:t>El </a:t>
            </a:r>
            <a:r>
              <a:rPr lang="es-ES" sz="2000" dirty="0"/>
              <a:t>bloque </a:t>
            </a:r>
            <a:r>
              <a:rPr lang="es-ES" sz="2000" b="1" dirty="0" err="1">
                <a:solidFill>
                  <a:srgbClr val="FF0000"/>
                </a:solidFill>
              </a:rPr>
              <a:t>except</a:t>
            </a:r>
            <a:r>
              <a:rPr lang="es-ES" sz="2000" b="1" dirty="0">
                <a:solidFill>
                  <a:srgbClr val="FF0000"/>
                </a:solidFill>
              </a:rPr>
              <a:t> </a:t>
            </a:r>
            <a:r>
              <a:rPr lang="es-ES" sz="2000" dirty="0" smtClean="0"/>
              <a:t>le </a:t>
            </a:r>
            <a:r>
              <a:rPr lang="es-ES" sz="2000" dirty="0"/>
              <a:t>permite manejar el error</a:t>
            </a:r>
            <a:r>
              <a:rPr lang="es-ES" sz="2000" dirty="0" smtClean="0"/>
              <a:t>.</a:t>
            </a:r>
          </a:p>
          <a:p>
            <a:r>
              <a:rPr lang="es-ES" sz="2000" dirty="0" smtClean="0"/>
              <a:t>El </a:t>
            </a:r>
            <a:r>
              <a:rPr lang="es-ES" sz="2000" dirty="0"/>
              <a:t>bloque </a:t>
            </a:r>
            <a:r>
              <a:rPr lang="es-ES" sz="2400" b="1" dirty="0" err="1">
                <a:solidFill>
                  <a:srgbClr val="FF0000"/>
                </a:solidFill>
              </a:rPr>
              <a:t>finally</a:t>
            </a:r>
            <a:r>
              <a:rPr lang="es-ES" sz="2000" dirty="0" smtClean="0"/>
              <a:t> </a:t>
            </a:r>
            <a:r>
              <a:rPr lang="es-ES" sz="2000" dirty="0"/>
              <a:t>le permite ejecutar código, independientemente del resultado de los bloques try y </a:t>
            </a:r>
            <a:r>
              <a:rPr lang="es-ES" sz="2000" dirty="0" err="1"/>
              <a:t>except</a:t>
            </a:r>
            <a:r>
              <a:rPr lang="es-ES" sz="2000" dirty="0"/>
              <a:t>.</a:t>
            </a:r>
            <a:endParaRPr lang="es-CO" sz="2000" dirty="0"/>
          </a:p>
        </p:txBody>
      </p:sp>
      <p:sp>
        <p:nvSpPr>
          <p:cNvPr id="6" name="CuadroTexto 5"/>
          <p:cNvSpPr txBox="1"/>
          <p:nvPr/>
        </p:nvSpPr>
        <p:spPr>
          <a:xfrm>
            <a:off x="1359485" y="4769599"/>
            <a:ext cx="3668312" cy="1446550"/>
          </a:xfrm>
          <a:prstGeom prst="rect">
            <a:avLst/>
          </a:prstGeom>
          <a:noFill/>
        </p:spPr>
        <p:txBody>
          <a:bodyPr wrap="none" rtlCol="0">
            <a:spAutoFit/>
          </a:bodyPr>
          <a:lstStyle/>
          <a:p>
            <a:r>
              <a:rPr lang="en-US" sz="2400" b="1" dirty="0">
                <a:solidFill>
                  <a:srgbClr val="FF0000"/>
                </a:solidFill>
              </a:rPr>
              <a:t>try</a:t>
            </a:r>
            <a:r>
              <a:rPr lang="en-US" sz="2000" dirty="0"/>
              <a:t>:</a:t>
            </a:r>
          </a:p>
          <a:p>
            <a:r>
              <a:rPr lang="en-US" sz="2000" dirty="0"/>
              <a:t>  print(x)</a:t>
            </a:r>
          </a:p>
          <a:p>
            <a:r>
              <a:rPr lang="en-US" sz="2400" b="1" dirty="0">
                <a:solidFill>
                  <a:srgbClr val="FF0000"/>
                </a:solidFill>
              </a:rPr>
              <a:t>except</a:t>
            </a:r>
            <a:r>
              <a:rPr lang="en-US" sz="2000" dirty="0"/>
              <a:t> </a:t>
            </a:r>
            <a:r>
              <a:rPr lang="en-US" sz="2000" dirty="0" err="1"/>
              <a:t>NameError</a:t>
            </a:r>
            <a:r>
              <a:rPr lang="en-US" sz="2000" dirty="0"/>
              <a:t>:</a:t>
            </a:r>
          </a:p>
          <a:p>
            <a:r>
              <a:rPr lang="en-US" sz="2000" dirty="0"/>
              <a:t>  print("Variable x is not defined</a:t>
            </a:r>
            <a:r>
              <a:rPr lang="en-US" sz="2000" dirty="0" smtClean="0"/>
              <a:t>")</a:t>
            </a:r>
            <a:endParaRPr lang="es-CO" sz="2000" dirty="0"/>
          </a:p>
        </p:txBody>
      </p:sp>
      <p:sp>
        <p:nvSpPr>
          <p:cNvPr id="11" name="CuadroTexto 10"/>
          <p:cNvSpPr txBox="1"/>
          <p:nvPr/>
        </p:nvSpPr>
        <p:spPr>
          <a:xfrm>
            <a:off x="5854336" y="4837825"/>
            <a:ext cx="5852457" cy="1754326"/>
          </a:xfrm>
          <a:prstGeom prst="rect">
            <a:avLst/>
          </a:prstGeom>
          <a:noFill/>
        </p:spPr>
        <p:txBody>
          <a:bodyPr wrap="square" rtlCol="0">
            <a:spAutoFit/>
          </a:bodyPr>
          <a:lstStyle/>
          <a:p>
            <a:r>
              <a:rPr lang="en-US" sz="2400" b="1" dirty="0">
                <a:solidFill>
                  <a:srgbClr val="FF0000"/>
                </a:solidFill>
              </a:rPr>
              <a:t>try</a:t>
            </a:r>
            <a:r>
              <a:rPr lang="en-US" sz="2000" dirty="0"/>
              <a:t>:</a:t>
            </a:r>
          </a:p>
          <a:p>
            <a:r>
              <a:rPr lang="en-US" sz="2000" dirty="0"/>
              <a:t>  </a:t>
            </a:r>
            <a:r>
              <a:rPr lang="en-US" sz="2000" dirty="0" err="1" smtClean="0"/>
              <a:t>numero</a:t>
            </a:r>
            <a:r>
              <a:rPr lang="en-US" sz="2000" dirty="0" smtClean="0"/>
              <a:t> = </a:t>
            </a:r>
            <a:r>
              <a:rPr lang="en-US" sz="2000" dirty="0" err="1" smtClean="0"/>
              <a:t>int</a:t>
            </a:r>
            <a:r>
              <a:rPr lang="en-US" sz="2000" dirty="0" smtClean="0"/>
              <a:t> (input (‘NUMERO: ‘))</a:t>
            </a:r>
            <a:endParaRPr lang="en-US" sz="2000" dirty="0"/>
          </a:p>
          <a:p>
            <a:r>
              <a:rPr lang="en-US" sz="2400" b="1" dirty="0">
                <a:solidFill>
                  <a:srgbClr val="FF0000"/>
                </a:solidFill>
              </a:rPr>
              <a:t>except</a:t>
            </a:r>
            <a:r>
              <a:rPr lang="en-US" sz="2000" dirty="0"/>
              <a:t> </a:t>
            </a:r>
            <a:r>
              <a:rPr lang="en-US" sz="2000" dirty="0" err="1"/>
              <a:t>NameError</a:t>
            </a:r>
            <a:r>
              <a:rPr lang="en-US" sz="2000" dirty="0"/>
              <a:t>:</a:t>
            </a:r>
          </a:p>
          <a:p>
            <a:r>
              <a:rPr lang="en-US" sz="2000" dirty="0"/>
              <a:t>  print</a:t>
            </a:r>
            <a:r>
              <a:rPr lang="en-US" sz="2000" dirty="0" smtClean="0"/>
              <a:t>("</a:t>
            </a:r>
            <a:r>
              <a:rPr lang="es-CO" sz="2000" dirty="0" err="1"/>
              <a:t>numero:Something</a:t>
            </a:r>
            <a:r>
              <a:rPr lang="es-CO" sz="2000" dirty="0"/>
              <a:t> </a:t>
            </a:r>
            <a:r>
              <a:rPr lang="es-CO" sz="2000" dirty="0" err="1"/>
              <a:t>else</a:t>
            </a:r>
            <a:r>
              <a:rPr lang="es-CO" sz="2000" dirty="0"/>
              <a:t> </a:t>
            </a:r>
            <a:r>
              <a:rPr lang="es-CO" sz="2000" dirty="0" err="1"/>
              <a:t>went</a:t>
            </a:r>
            <a:r>
              <a:rPr lang="es-CO" sz="2000" dirty="0"/>
              <a:t> </a:t>
            </a:r>
            <a:r>
              <a:rPr lang="es-CO" sz="2000" dirty="0" err="1" smtClean="0"/>
              <a:t>wrong</a:t>
            </a:r>
            <a:r>
              <a:rPr lang="en-US" sz="2000" dirty="0" smtClean="0"/>
              <a:t>")</a:t>
            </a:r>
            <a:endParaRPr lang="en-US" sz="2000" dirty="0"/>
          </a:p>
          <a:p>
            <a:endParaRPr lang="es-CO" sz="2000" dirty="0"/>
          </a:p>
        </p:txBody>
      </p:sp>
      <p:sp>
        <p:nvSpPr>
          <p:cNvPr id="10" name="CuadroTexto 9"/>
          <p:cNvSpPr txBox="1"/>
          <p:nvPr/>
        </p:nvSpPr>
        <p:spPr>
          <a:xfrm>
            <a:off x="2622090" y="803085"/>
            <a:ext cx="9381020" cy="1077218"/>
          </a:xfrm>
          <a:prstGeom prst="rect">
            <a:avLst/>
          </a:prstGeom>
          <a:noFill/>
        </p:spPr>
        <p:txBody>
          <a:bodyPr wrap="square" rtlCol="0">
            <a:spAutoFit/>
          </a:bodyPr>
          <a:lstStyle/>
          <a:p>
            <a:pPr algn="just"/>
            <a:r>
              <a:rPr lang="es-ES" sz="2000" dirty="0"/>
              <a:t>El </a:t>
            </a:r>
            <a:r>
              <a:rPr lang="es-ES" sz="2400" b="1" dirty="0">
                <a:solidFill>
                  <a:srgbClr val="FF0000"/>
                </a:solidFill>
              </a:rPr>
              <a:t>try</a:t>
            </a:r>
            <a:r>
              <a:rPr lang="es-ES" sz="2000" dirty="0"/>
              <a:t> </a:t>
            </a:r>
            <a:r>
              <a:rPr lang="es-ES" sz="2400" b="1" dirty="0" err="1">
                <a:solidFill>
                  <a:srgbClr val="FF0000"/>
                </a:solidFill>
              </a:rPr>
              <a:t>except</a:t>
            </a:r>
            <a:r>
              <a:rPr lang="es-ES" sz="2000" dirty="0" smtClean="0"/>
              <a:t> en </a:t>
            </a:r>
            <a:r>
              <a:rPr lang="es-ES" sz="2000" dirty="0"/>
              <a:t>programación se utiliza para manejar fragmentos de código que son propensos a fallar, como puede ser: recibir un valor nulo, convertir un tipo de dato a otro o en tu caso, la lectura de </a:t>
            </a:r>
            <a:r>
              <a:rPr lang="es-ES" sz="2000" dirty="0" smtClean="0"/>
              <a:t>un valor numérico como cadena, división por cero…..</a:t>
            </a:r>
            <a:endParaRPr lang="es-CO" sz="2000" dirty="0"/>
          </a:p>
        </p:txBody>
      </p:sp>
      <p:sp>
        <p:nvSpPr>
          <p:cNvPr id="13" name="CuadroTexto 12"/>
          <p:cNvSpPr txBox="1"/>
          <p:nvPr/>
        </p:nvSpPr>
        <p:spPr>
          <a:xfrm>
            <a:off x="486591" y="2945931"/>
            <a:ext cx="11516519" cy="2246769"/>
          </a:xfrm>
          <a:prstGeom prst="rect">
            <a:avLst/>
          </a:prstGeom>
          <a:noFill/>
        </p:spPr>
        <p:txBody>
          <a:bodyPr wrap="square" rtlCol="0">
            <a:spAutoFit/>
          </a:bodyPr>
          <a:lstStyle/>
          <a:p>
            <a:r>
              <a:rPr lang="es-CO" sz="2000" dirty="0" smtClean="0"/>
              <a:t>Algunas validaciones obligadas, para que nuestro programa NO se rompa, quiebre:</a:t>
            </a:r>
          </a:p>
          <a:p>
            <a:pPr marL="285750" indent="-285750">
              <a:buFont typeface="Arial" panose="020B0604020202020204" pitchFamily="34" charset="0"/>
              <a:buChar char="•"/>
            </a:pPr>
            <a:r>
              <a:rPr lang="es-CO" sz="2000" dirty="0" smtClean="0"/>
              <a:t>Validación de los tipos de datos</a:t>
            </a:r>
          </a:p>
          <a:p>
            <a:pPr marL="285750" indent="-285750">
              <a:buFont typeface="Arial" panose="020B0604020202020204" pitchFamily="34" charset="0"/>
              <a:buChar char="•"/>
            </a:pPr>
            <a:r>
              <a:rPr lang="es-CO" sz="2000" dirty="0" smtClean="0"/>
              <a:t>Validación de duplicados en una entidad, por un campo clave (código)</a:t>
            </a:r>
          </a:p>
          <a:p>
            <a:pPr marL="285750" indent="-285750">
              <a:buFont typeface="Arial" panose="020B0604020202020204" pitchFamily="34" charset="0"/>
              <a:buChar char="•"/>
            </a:pPr>
            <a:r>
              <a:rPr lang="es-CO" sz="2000" dirty="0" smtClean="0"/>
              <a:t>Validación de rangos y longitud de los valores permitidos, por </a:t>
            </a:r>
            <a:r>
              <a:rPr lang="es-CO" sz="2000" dirty="0" err="1" smtClean="0"/>
              <a:t>ejm</a:t>
            </a:r>
            <a:r>
              <a:rPr lang="es-CO" sz="2000" dirty="0" smtClean="0"/>
              <a:t>: en una nota de 0 a 5 con un decimal</a:t>
            </a:r>
          </a:p>
          <a:p>
            <a:pPr marL="285750" indent="-285750">
              <a:buFont typeface="Arial" panose="020B0604020202020204" pitchFamily="34" charset="0"/>
              <a:buChar char="•"/>
            </a:pPr>
            <a:r>
              <a:rPr lang="es-CO" sz="2000" dirty="0" smtClean="0"/>
              <a:t>Formatos de una fecha </a:t>
            </a:r>
            <a:r>
              <a:rPr lang="es-CO" sz="2000" dirty="0" err="1" smtClean="0"/>
              <a:t>aaaa</a:t>
            </a:r>
            <a:r>
              <a:rPr lang="es-CO" sz="2000" dirty="0" smtClean="0"/>
              <a:t>-mm-</a:t>
            </a:r>
            <a:r>
              <a:rPr lang="es-CO" sz="2000" dirty="0" err="1" smtClean="0"/>
              <a:t>dd</a:t>
            </a:r>
            <a:endParaRPr lang="es-CO" sz="2000" dirty="0" smtClean="0"/>
          </a:p>
          <a:p>
            <a:pPr marL="285750" indent="-285750">
              <a:buFont typeface="Arial" panose="020B0604020202020204" pitchFamily="34" charset="0"/>
              <a:buChar char="•"/>
            </a:pPr>
            <a:r>
              <a:rPr lang="es-CO" sz="2000" dirty="0" smtClean="0"/>
              <a:t>En lo posible evitar que el usuario digite y optar por seleccionar de una lista de opciones</a:t>
            </a:r>
          </a:p>
          <a:p>
            <a:pPr marL="285750" indent="-285750">
              <a:buFont typeface="Arial" panose="020B0604020202020204" pitchFamily="34" charset="0"/>
              <a:buChar char="•"/>
            </a:pPr>
            <a:endParaRPr lang="es-CO" sz="2000" dirty="0"/>
          </a:p>
        </p:txBody>
      </p:sp>
    </p:spTree>
    <p:extLst>
      <p:ext uri="{BB962C8B-B14F-4D97-AF65-F5344CB8AC3E}">
        <p14:creationId xmlns:p14="http://schemas.microsoft.com/office/powerpoint/2010/main" val="1190835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smtClean="0">
                <a:solidFill>
                  <a:schemeClr val="bg1"/>
                </a:solidFill>
                <a:latin typeface="Calabri"/>
              </a:rPr>
              <a:t>MEJORAS DE PRESENTACIÓN DE LA INTERFAZ GUI</a:t>
            </a:r>
            <a:endParaRPr lang="es-CO" sz="2800"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CuadroTexto 9"/>
          <p:cNvSpPr txBox="1"/>
          <p:nvPr/>
        </p:nvSpPr>
        <p:spPr>
          <a:xfrm>
            <a:off x="2596332" y="912516"/>
            <a:ext cx="9381020" cy="707886"/>
          </a:xfrm>
          <a:prstGeom prst="rect">
            <a:avLst/>
          </a:prstGeom>
          <a:noFill/>
        </p:spPr>
        <p:txBody>
          <a:bodyPr wrap="square" rtlCol="0">
            <a:spAutoFit/>
          </a:bodyPr>
          <a:lstStyle/>
          <a:p>
            <a:pPr algn="just"/>
            <a:r>
              <a:rPr lang="es-ES" sz="2000" dirty="0"/>
              <a:t>La Interfaz gráfica de usuario o </a:t>
            </a:r>
            <a:r>
              <a:rPr lang="es-ES" sz="2000" b="1" i="1" dirty="0">
                <a:solidFill>
                  <a:srgbClr val="FF0000"/>
                </a:solidFill>
              </a:rPr>
              <a:t>GUI</a:t>
            </a:r>
            <a:r>
              <a:rPr lang="es-ES" sz="2000" dirty="0">
                <a:solidFill>
                  <a:srgbClr val="FF0000"/>
                </a:solidFill>
              </a:rPr>
              <a:t> </a:t>
            </a:r>
            <a:r>
              <a:rPr lang="es-ES" sz="2000" dirty="0"/>
              <a:t>(</a:t>
            </a:r>
            <a:r>
              <a:rPr lang="es-ES" sz="2000" dirty="0" err="1"/>
              <a:t>Graphic</a:t>
            </a:r>
            <a:r>
              <a:rPr lang="es-ES" sz="2000" dirty="0"/>
              <a:t> </a:t>
            </a:r>
            <a:r>
              <a:rPr lang="es-ES" sz="2000" dirty="0" err="1"/>
              <a:t>User</a:t>
            </a:r>
            <a:r>
              <a:rPr lang="es-ES" sz="2000" dirty="0"/>
              <a:t> Interface) es el entorno visual de imágenes y objetos mediante el cual una máquina y un usuario interactúan</a:t>
            </a:r>
            <a:endParaRPr lang="es-CO" sz="2000" dirty="0"/>
          </a:p>
        </p:txBody>
      </p:sp>
      <p:sp>
        <p:nvSpPr>
          <p:cNvPr id="2" name="Rectángulo 1"/>
          <p:cNvSpPr/>
          <p:nvPr/>
        </p:nvSpPr>
        <p:spPr>
          <a:xfrm>
            <a:off x="326265" y="1858215"/>
            <a:ext cx="11741239" cy="2554545"/>
          </a:xfrm>
          <a:prstGeom prst="rect">
            <a:avLst/>
          </a:prstGeom>
        </p:spPr>
        <p:txBody>
          <a:bodyPr wrap="square">
            <a:spAutoFit/>
          </a:bodyPr>
          <a:lstStyle/>
          <a:p>
            <a:pPr algn="just"/>
            <a:r>
              <a:rPr lang="es-ES" sz="2000" b="1" dirty="0"/>
              <a:t>¿Qué requisitos debe cumplir una GUI?</a:t>
            </a:r>
            <a:endParaRPr lang="es-ES" sz="2000" dirty="0"/>
          </a:p>
          <a:p>
            <a:pPr marL="342900" indent="-342900" algn="just">
              <a:buFont typeface="Arial" panose="020B0604020202020204" pitchFamily="34" charset="0"/>
              <a:buChar char="•"/>
            </a:pPr>
            <a:r>
              <a:rPr lang="es-ES" sz="2000" dirty="0"/>
              <a:t>Mantén la simplicidad: se recomienda prescindir de elementos de diseño innecesarios y elegir designaciones simples y fáciles de comprender.</a:t>
            </a:r>
          </a:p>
          <a:p>
            <a:pPr marL="342900" indent="-342900" algn="just">
              <a:buFont typeface="Arial" panose="020B0604020202020204" pitchFamily="34" charset="0"/>
              <a:buChar char="•"/>
            </a:pPr>
            <a:r>
              <a:rPr lang="es-ES" sz="2000" dirty="0"/>
              <a:t>Diseña con orientación a un objetivo: cada </a:t>
            </a:r>
            <a:r>
              <a:rPr lang="es-ES" sz="2000" dirty="0" smtClean="0"/>
              <a:t>página o interfaz </a:t>
            </a:r>
            <a:r>
              <a:rPr lang="es-ES" sz="2000" b="1" dirty="0"/>
              <a:t>debe</a:t>
            </a:r>
            <a:r>
              <a:rPr lang="es-ES" sz="2000" dirty="0"/>
              <a:t> estar bien estructurada; cada elemento </a:t>
            </a:r>
            <a:r>
              <a:rPr lang="es-ES" sz="2000" b="1" dirty="0"/>
              <a:t>debe</a:t>
            </a:r>
            <a:r>
              <a:rPr lang="es-ES" sz="2000" dirty="0"/>
              <a:t> tener una función </a:t>
            </a:r>
            <a:r>
              <a:rPr lang="es-ES" sz="2000" dirty="0" smtClean="0"/>
              <a:t>clara.</a:t>
            </a:r>
          </a:p>
          <a:p>
            <a:pPr marL="342900" indent="-342900" algn="just">
              <a:buFont typeface="Arial" panose="020B0604020202020204" pitchFamily="34" charset="0"/>
              <a:buChar char="•"/>
            </a:pPr>
            <a:r>
              <a:rPr lang="es-ES" sz="2000" dirty="0" smtClean="0"/>
              <a:t>Mensajes a los usuarios en una posición ideal fija, normalmente en la parte inferior izquierda de la pantalla de la operación donde se encuentre</a:t>
            </a:r>
          </a:p>
          <a:p>
            <a:pPr marL="342900" indent="-342900" algn="just">
              <a:buFont typeface="Arial" panose="020B0604020202020204" pitchFamily="34" charset="0"/>
              <a:buChar char="•"/>
            </a:pPr>
            <a:r>
              <a:rPr lang="es-ES" sz="2000" dirty="0" smtClean="0"/>
              <a:t>Colores adecuados</a:t>
            </a:r>
          </a:p>
        </p:txBody>
      </p:sp>
      <p:sp>
        <p:nvSpPr>
          <p:cNvPr id="4" name="CuadroTexto 3"/>
          <p:cNvSpPr txBox="1"/>
          <p:nvPr/>
        </p:nvSpPr>
        <p:spPr>
          <a:xfrm>
            <a:off x="326265" y="4442827"/>
            <a:ext cx="11522298" cy="646331"/>
          </a:xfrm>
          <a:prstGeom prst="rect">
            <a:avLst/>
          </a:prstGeom>
          <a:noFill/>
        </p:spPr>
        <p:txBody>
          <a:bodyPr wrap="square" rtlCol="0">
            <a:spAutoFit/>
          </a:bodyPr>
          <a:lstStyle/>
          <a:p>
            <a:r>
              <a:rPr lang="es-CO" dirty="0" smtClean="0"/>
              <a:t>PARA color del texto, </a:t>
            </a:r>
            <a:r>
              <a:rPr lang="es-CO" dirty="0" err="1" smtClean="0"/>
              <a:t>Stylo</a:t>
            </a:r>
            <a:r>
              <a:rPr lang="es-CO" dirty="0" smtClean="0"/>
              <a:t> y fondos puede importar el paquete COLORAMA, el cual también contiene la clase CURSOR, para posicionarse en una coordenada de la pantalla, para fines de impresión y/o lectura de datos</a:t>
            </a:r>
            <a:endParaRPr lang="es-CO" dirty="0"/>
          </a:p>
        </p:txBody>
      </p:sp>
      <p:sp>
        <p:nvSpPr>
          <p:cNvPr id="8" name="CuadroTexto 7"/>
          <p:cNvSpPr txBox="1"/>
          <p:nvPr/>
        </p:nvSpPr>
        <p:spPr>
          <a:xfrm>
            <a:off x="326265" y="5308208"/>
            <a:ext cx="10967105" cy="369332"/>
          </a:xfrm>
          <a:prstGeom prst="rect">
            <a:avLst/>
          </a:prstGeom>
          <a:noFill/>
        </p:spPr>
        <p:txBody>
          <a:bodyPr wrap="none" rtlCol="0">
            <a:spAutoFit/>
          </a:bodyPr>
          <a:lstStyle/>
          <a:p>
            <a:r>
              <a:rPr lang="es-CO" dirty="0" smtClean="0"/>
              <a:t>Se adiciona en </a:t>
            </a:r>
            <a:r>
              <a:rPr lang="es-CO" dirty="0" smtClean="0"/>
              <a:t>una </a:t>
            </a:r>
            <a:r>
              <a:rPr lang="es-CO" dirty="0" smtClean="0"/>
              <a:t>librería simple, para iniciar con el proceso de implementación de mejoras en color y mensajes</a:t>
            </a:r>
            <a:endParaRPr lang="es-CO" dirty="0"/>
          </a:p>
        </p:txBody>
      </p:sp>
    </p:spTree>
    <p:extLst>
      <p:ext uri="{BB962C8B-B14F-4D97-AF65-F5344CB8AC3E}">
        <p14:creationId xmlns:p14="http://schemas.microsoft.com/office/powerpoint/2010/main" val="1313256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smtClean="0">
                <a:solidFill>
                  <a:schemeClr val="bg1"/>
                </a:solidFill>
                <a:latin typeface="Calabri"/>
              </a:rPr>
              <a:t>MENÚS – MAIN.PY</a:t>
            </a:r>
            <a:endParaRPr lang="es-CO" sz="2800"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CuadroTexto 9"/>
          <p:cNvSpPr txBox="1"/>
          <p:nvPr/>
        </p:nvSpPr>
        <p:spPr>
          <a:xfrm>
            <a:off x="2596332" y="912516"/>
            <a:ext cx="9381020" cy="1015663"/>
          </a:xfrm>
          <a:prstGeom prst="rect">
            <a:avLst/>
          </a:prstGeom>
          <a:noFill/>
        </p:spPr>
        <p:txBody>
          <a:bodyPr wrap="square" rtlCol="0">
            <a:spAutoFit/>
          </a:bodyPr>
          <a:lstStyle/>
          <a:p>
            <a:pPr algn="just"/>
            <a:r>
              <a:rPr lang="es-ES" sz="2000" dirty="0"/>
              <a:t>La Interfaz gráfica de usuario o </a:t>
            </a:r>
            <a:r>
              <a:rPr lang="es-ES" sz="2000" b="1" i="1" dirty="0">
                <a:solidFill>
                  <a:srgbClr val="FF0000"/>
                </a:solidFill>
              </a:rPr>
              <a:t>GUI</a:t>
            </a:r>
            <a:r>
              <a:rPr lang="es-ES" sz="2000" dirty="0">
                <a:solidFill>
                  <a:srgbClr val="FF0000"/>
                </a:solidFill>
              </a:rPr>
              <a:t> </a:t>
            </a:r>
            <a:r>
              <a:rPr lang="es-ES" sz="2000" dirty="0" smtClean="0"/>
              <a:t>normalmente son controladas por un MENÚ, que permite navegar entre los diferentes módulos que contenga un programa, desde operaciones básicas, hasta la opción de regresar al menú principal y salir.</a:t>
            </a:r>
            <a:endParaRPr lang="es-CO" sz="2000" dirty="0"/>
          </a:p>
        </p:txBody>
      </p:sp>
      <p:sp>
        <p:nvSpPr>
          <p:cNvPr id="5" name="CuadroTexto 4"/>
          <p:cNvSpPr txBox="1"/>
          <p:nvPr/>
        </p:nvSpPr>
        <p:spPr>
          <a:xfrm>
            <a:off x="406400" y="2413000"/>
            <a:ext cx="11455400" cy="2954655"/>
          </a:xfrm>
          <a:prstGeom prst="rect">
            <a:avLst/>
          </a:prstGeom>
          <a:noFill/>
        </p:spPr>
        <p:txBody>
          <a:bodyPr wrap="square" rtlCol="0">
            <a:spAutoFit/>
          </a:bodyPr>
          <a:lstStyle/>
          <a:p>
            <a:r>
              <a:rPr lang="es-CO" dirty="0" smtClean="0"/>
              <a:t>Todo proyecto Python, contiene un archivo principal </a:t>
            </a:r>
            <a:r>
              <a:rPr lang="es-CO" sz="2400" b="1" dirty="0" smtClean="0">
                <a:solidFill>
                  <a:srgbClr val="FF0000"/>
                </a:solidFill>
              </a:rPr>
              <a:t>(main.py) </a:t>
            </a:r>
            <a:r>
              <a:rPr lang="es-CO" dirty="0" smtClean="0"/>
              <a:t>que es el primero en ejecutarse y es desde este archivo donde:</a:t>
            </a:r>
          </a:p>
          <a:p>
            <a:pPr marL="342900" indent="-342900">
              <a:buFont typeface="+mj-lt"/>
              <a:buAutoNum type="arabicPeriod"/>
            </a:pPr>
            <a:r>
              <a:rPr lang="es-CO" dirty="0" smtClean="0"/>
              <a:t>Creamos la importación de cada uno de los programas sobre los cuales vamos a navegar.</a:t>
            </a:r>
          </a:p>
          <a:p>
            <a:pPr marL="342900" indent="-342900">
              <a:buFont typeface="+mj-lt"/>
              <a:buAutoNum type="arabicPeriod"/>
            </a:pPr>
            <a:r>
              <a:rPr lang="es-CO" dirty="0" smtClean="0"/>
              <a:t>Invocamos el llamado al menú propio del proyecto</a:t>
            </a:r>
          </a:p>
          <a:p>
            <a:endParaRPr lang="es-CO" dirty="0"/>
          </a:p>
          <a:p>
            <a:r>
              <a:rPr lang="es-ES" dirty="0"/>
              <a:t># Declaración de </a:t>
            </a:r>
            <a:r>
              <a:rPr lang="es-ES" dirty="0" err="1"/>
              <a:t>Librerias</a:t>
            </a:r>
            <a:r>
              <a:rPr lang="es-ES" dirty="0"/>
              <a:t> </a:t>
            </a:r>
            <a:r>
              <a:rPr lang="es-ES" dirty="0" smtClean="0"/>
              <a:t>propias, se da un alias para facilitar su llamado</a:t>
            </a:r>
          </a:p>
          <a:p>
            <a:r>
              <a:rPr lang="es-ES" dirty="0" err="1" smtClean="0"/>
              <a:t>import</a:t>
            </a:r>
            <a:r>
              <a:rPr lang="es-ES" dirty="0" smtClean="0"/>
              <a:t> </a:t>
            </a:r>
            <a:r>
              <a:rPr lang="es-ES" dirty="0" err="1" smtClean="0"/>
              <a:t>menu</a:t>
            </a:r>
            <a:r>
              <a:rPr lang="es-ES" dirty="0" smtClean="0"/>
              <a:t> </a:t>
            </a:r>
            <a:r>
              <a:rPr lang="es-ES" dirty="0"/>
              <a:t>as </a:t>
            </a:r>
            <a:r>
              <a:rPr lang="es-ES" dirty="0" smtClean="0"/>
              <a:t>m</a:t>
            </a:r>
          </a:p>
          <a:p>
            <a:endParaRPr lang="es-ES" dirty="0"/>
          </a:p>
          <a:p>
            <a:r>
              <a:rPr lang="es-ES" dirty="0" smtClean="0"/>
              <a:t># </a:t>
            </a:r>
            <a:r>
              <a:rPr lang="es-ES" dirty="0"/>
              <a:t>Llamado a la Función </a:t>
            </a:r>
            <a:r>
              <a:rPr lang="es-ES" dirty="0" smtClean="0"/>
              <a:t>Principal</a:t>
            </a:r>
          </a:p>
          <a:p>
            <a:r>
              <a:rPr lang="es-ES" dirty="0" err="1" smtClean="0"/>
              <a:t>m.menu</a:t>
            </a:r>
            <a:r>
              <a:rPr lang="es-ES" dirty="0"/>
              <a:t>()</a:t>
            </a:r>
            <a:endParaRPr lang="es-CO" dirty="0"/>
          </a:p>
        </p:txBody>
      </p:sp>
    </p:spTree>
    <p:extLst>
      <p:ext uri="{BB962C8B-B14F-4D97-AF65-F5344CB8AC3E}">
        <p14:creationId xmlns:p14="http://schemas.microsoft.com/office/powerpoint/2010/main" val="2371538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smtClean="0">
                <a:solidFill>
                  <a:schemeClr val="bg1"/>
                </a:solidFill>
                <a:latin typeface="Calabri"/>
              </a:rPr>
              <a:t>MENÚS – MAIN.PY</a:t>
            </a:r>
            <a:endParaRPr lang="es-CO" sz="2800"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Rectángulo 1"/>
          <p:cNvSpPr/>
          <p:nvPr/>
        </p:nvSpPr>
        <p:spPr>
          <a:xfrm>
            <a:off x="5420" y="3736774"/>
            <a:ext cx="5353979" cy="2585323"/>
          </a:xfrm>
          <a:prstGeom prst="rect">
            <a:avLst/>
          </a:prstGeom>
        </p:spPr>
        <p:txBody>
          <a:bodyPr wrap="square">
            <a:spAutoFit/>
          </a:bodyPr>
          <a:lstStyle/>
          <a:p>
            <a:r>
              <a:rPr lang="es-CO" b="1" dirty="0" err="1">
                <a:solidFill>
                  <a:srgbClr val="002060"/>
                </a:solidFill>
              </a:rPr>
              <a:t>import</a:t>
            </a:r>
            <a:r>
              <a:rPr lang="es-CO" b="1" dirty="0">
                <a:solidFill>
                  <a:srgbClr val="002060"/>
                </a:solidFill>
              </a:rPr>
              <a:t> funciones as f</a:t>
            </a:r>
          </a:p>
          <a:p>
            <a:r>
              <a:rPr lang="es-CO" b="1" dirty="0" err="1">
                <a:solidFill>
                  <a:srgbClr val="002060"/>
                </a:solidFill>
              </a:rPr>
              <a:t>import</a:t>
            </a:r>
            <a:r>
              <a:rPr lang="es-CO" b="1" dirty="0">
                <a:solidFill>
                  <a:srgbClr val="002060"/>
                </a:solidFill>
              </a:rPr>
              <a:t> programa_1  as p1</a:t>
            </a:r>
          </a:p>
          <a:p>
            <a:r>
              <a:rPr lang="es-CO" b="1" dirty="0" err="1">
                <a:solidFill>
                  <a:srgbClr val="002060"/>
                </a:solidFill>
              </a:rPr>
              <a:t>import</a:t>
            </a:r>
            <a:r>
              <a:rPr lang="es-CO" b="1" dirty="0">
                <a:solidFill>
                  <a:srgbClr val="002060"/>
                </a:solidFill>
              </a:rPr>
              <a:t> programa_2  as </a:t>
            </a:r>
            <a:r>
              <a:rPr lang="es-CO" b="1" dirty="0" smtClean="0">
                <a:solidFill>
                  <a:srgbClr val="002060"/>
                </a:solidFill>
              </a:rPr>
              <a:t>p2</a:t>
            </a:r>
            <a:endParaRPr lang="es-CO" b="1" dirty="0">
              <a:solidFill>
                <a:srgbClr val="002060"/>
              </a:solidFill>
            </a:endParaRPr>
          </a:p>
          <a:p>
            <a:r>
              <a:rPr lang="es-CO" b="1" dirty="0" err="1">
                <a:solidFill>
                  <a:srgbClr val="002060"/>
                </a:solidFill>
              </a:rPr>
              <a:t>import</a:t>
            </a:r>
            <a:r>
              <a:rPr lang="es-CO" b="1" dirty="0">
                <a:solidFill>
                  <a:srgbClr val="002060"/>
                </a:solidFill>
              </a:rPr>
              <a:t> os</a:t>
            </a:r>
          </a:p>
          <a:p>
            <a:r>
              <a:rPr lang="es-CO" b="1" dirty="0" err="1">
                <a:solidFill>
                  <a:srgbClr val="002060"/>
                </a:solidFill>
              </a:rPr>
              <a:t>import</a:t>
            </a:r>
            <a:r>
              <a:rPr lang="es-CO" b="1" dirty="0">
                <a:solidFill>
                  <a:srgbClr val="002060"/>
                </a:solidFill>
              </a:rPr>
              <a:t> </a:t>
            </a:r>
            <a:r>
              <a:rPr lang="es-CO" b="1" dirty="0" err="1">
                <a:solidFill>
                  <a:srgbClr val="002060"/>
                </a:solidFill>
              </a:rPr>
              <a:t>sys</a:t>
            </a:r>
            <a:r>
              <a:rPr lang="es-CO" b="1" dirty="0">
                <a:solidFill>
                  <a:srgbClr val="002060"/>
                </a:solidFill>
              </a:rPr>
              <a:t>  </a:t>
            </a:r>
          </a:p>
          <a:p>
            <a:r>
              <a:rPr lang="es-CO" b="1" dirty="0" err="1">
                <a:solidFill>
                  <a:srgbClr val="002060"/>
                </a:solidFill>
              </a:rPr>
              <a:t>import</a:t>
            </a:r>
            <a:r>
              <a:rPr lang="es-CO" b="1" dirty="0">
                <a:solidFill>
                  <a:srgbClr val="002060"/>
                </a:solidFill>
              </a:rPr>
              <a:t> </a:t>
            </a:r>
            <a:r>
              <a:rPr lang="es-CO" b="1" dirty="0" smtClean="0">
                <a:solidFill>
                  <a:srgbClr val="002060"/>
                </a:solidFill>
              </a:rPr>
              <a:t>time</a:t>
            </a:r>
            <a:endParaRPr lang="es-CO" b="1" dirty="0">
              <a:solidFill>
                <a:srgbClr val="002060"/>
              </a:solidFill>
            </a:endParaRPr>
          </a:p>
          <a:p>
            <a:r>
              <a:rPr lang="es-CO" b="1" dirty="0" err="1">
                <a:solidFill>
                  <a:srgbClr val="002060"/>
                </a:solidFill>
              </a:rPr>
              <a:t>from</a:t>
            </a:r>
            <a:r>
              <a:rPr lang="es-CO" b="1" dirty="0">
                <a:solidFill>
                  <a:srgbClr val="002060"/>
                </a:solidFill>
              </a:rPr>
              <a:t> </a:t>
            </a:r>
            <a:r>
              <a:rPr lang="es-CO" b="1" dirty="0" err="1">
                <a:solidFill>
                  <a:srgbClr val="002060"/>
                </a:solidFill>
              </a:rPr>
              <a:t>colorama</a:t>
            </a:r>
            <a:r>
              <a:rPr lang="es-CO" b="1" dirty="0">
                <a:solidFill>
                  <a:srgbClr val="002060"/>
                </a:solidFill>
              </a:rPr>
              <a:t> </a:t>
            </a:r>
            <a:r>
              <a:rPr lang="es-CO" b="1" dirty="0" err="1">
                <a:solidFill>
                  <a:srgbClr val="002060"/>
                </a:solidFill>
              </a:rPr>
              <a:t>import</a:t>
            </a:r>
            <a:r>
              <a:rPr lang="es-CO" b="1" dirty="0">
                <a:solidFill>
                  <a:srgbClr val="002060"/>
                </a:solidFill>
              </a:rPr>
              <a:t> </a:t>
            </a:r>
            <a:r>
              <a:rPr lang="es-CO" b="1" dirty="0" err="1">
                <a:solidFill>
                  <a:srgbClr val="002060"/>
                </a:solidFill>
              </a:rPr>
              <a:t>init</a:t>
            </a:r>
            <a:r>
              <a:rPr lang="es-CO" b="1" dirty="0">
                <a:solidFill>
                  <a:srgbClr val="002060"/>
                </a:solidFill>
              </a:rPr>
              <a:t>, </a:t>
            </a:r>
            <a:r>
              <a:rPr lang="es-CO" b="1" dirty="0" err="1">
                <a:solidFill>
                  <a:srgbClr val="002060"/>
                </a:solidFill>
              </a:rPr>
              <a:t>Fore</a:t>
            </a:r>
            <a:r>
              <a:rPr lang="es-CO" b="1" dirty="0">
                <a:solidFill>
                  <a:srgbClr val="002060"/>
                </a:solidFill>
              </a:rPr>
              <a:t>, Back, Style, Cursor</a:t>
            </a:r>
          </a:p>
          <a:p>
            <a:endParaRPr lang="es-CO" b="1" dirty="0">
              <a:solidFill>
                <a:srgbClr val="002060"/>
              </a:solidFill>
            </a:endParaRPr>
          </a:p>
          <a:p>
            <a:endParaRPr lang="es-CO" b="1" dirty="0">
              <a:solidFill>
                <a:srgbClr val="002060"/>
              </a:solidFill>
            </a:endParaRPr>
          </a:p>
        </p:txBody>
      </p:sp>
      <p:sp>
        <p:nvSpPr>
          <p:cNvPr id="4" name="CuadroTexto 3"/>
          <p:cNvSpPr txBox="1"/>
          <p:nvPr/>
        </p:nvSpPr>
        <p:spPr>
          <a:xfrm>
            <a:off x="1397982" y="784784"/>
            <a:ext cx="4798237" cy="2862322"/>
          </a:xfrm>
          <a:prstGeom prst="rect">
            <a:avLst/>
          </a:prstGeom>
          <a:noFill/>
        </p:spPr>
        <p:txBody>
          <a:bodyPr wrap="none" rtlCol="0">
            <a:spAutoFit/>
          </a:bodyPr>
          <a:lstStyle/>
          <a:p>
            <a:r>
              <a:rPr lang="es-CO" b="1" dirty="0"/>
              <a:t>#-----------------------------------------------------#</a:t>
            </a:r>
          </a:p>
          <a:p>
            <a:r>
              <a:rPr lang="es-CO" b="1" dirty="0"/>
              <a:t>#Función para definir el MENU                         #</a:t>
            </a:r>
          </a:p>
          <a:p>
            <a:r>
              <a:rPr lang="es-CO" b="1" dirty="0"/>
              <a:t>#-----------------------------------------------------#</a:t>
            </a:r>
          </a:p>
          <a:p>
            <a:r>
              <a:rPr lang="es-CO" b="1" dirty="0" err="1"/>
              <a:t>def</a:t>
            </a:r>
            <a:r>
              <a:rPr lang="es-CO" b="1" dirty="0"/>
              <a:t> </a:t>
            </a:r>
            <a:r>
              <a:rPr lang="es-CO" b="1" dirty="0" err="1"/>
              <a:t>menu</a:t>
            </a:r>
            <a:r>
              <a:rPr lang="es-CO" b="1" dirty="0"/>
              <a:t>():</a:t>
            </a:r>
          </a:p>
          <a:p>
            <a:r>
              <a:rPr lang="es-CO" b="1" dirty="0"/>
              <a:t>    #...Inicializar Tabla de Asignaturas </a:t>
            </a:r>
          </a:p>
          <a:p>
            <a:r>
              <a:rPr lang="es-CO" b="1" dirty="0"/>
              <a:t>    </a:t>
            </a:r>
            <a:r>
              <a:rPr lang="es-CO" b="1" dirty="0" err="1"/>
              <a:t>os.system</a:t>
            </a:r>
            <a:r>
              <a:rPr lang="es-CO" b="1" dirty="0"/>
              <a:t>('</a:t>
            </a:r>
            <a:r>
              <a:rPr lang="es-CO" b="1" dirty="0" err="1"/>
              <a:t>clear</a:t>
            </a:r>
            <a:r>
              <a:rPr lang="es-CO" b="1" dirty="0"/>
              <a:t>')</a:t>
            </a:r>
          </a:p>
          <a:p>
            <a:r>
              <a:rPr lang="es-CO" b="1" dirty="0"/>
              <a:t>    </a:t>
            </a:r>
            <a:r>
              <a:rPr lang="es-CO" b="1" dirty="0" err="1"/>
              <a:t>print</a:t>
            </a:r>
            <a:r>
              <a:rPr lang="es-CO" b="1" dirty="0"/>
              <a:t>(</a:t>
            </a:r>
            <a:r>
              <a:rPr lang="es-CO" b="1" dirty="0" err="1"/>
              <a:t>Fore.GREEN</a:t>
            </a:r>
            <a:r>
              <a:rPr lang="es-CO" b="1" dirty="0"/>
              <a:t>+" - MENU PRINCIPAL - \n")  </a:t>
            </a:r>
          </a:p>
          <a:p>
            <a:r>
              <a:rPr lang="es-CO" b="1" dirty="0"/>
              <a:t>    </a:t>
            </a:r>
            <a:r>
              <a:rPr lang="es-CO" b="1" dirty="0" err="1"/>
              <a:t>print</a:t>
            </a:r>
            <a:r>
              <a:rPr lang="es-CO" b="1" dirty="0"/>
              <a:t>("[1] Gestionar Programa 1")               </a:t>
            </a:r>
          </a:p>
          <a:p>
            <a:r>
              <a:rPr lang="es-CO" b="1" dirty="0"/>
              <a:t>    </a:t>
            </a:r>
            <a:r>
              <a:rPr lang="es-CO" b="1" dirty="0" err="1"/>
              <a:t>print</a:t>
            </a:r>
            <a:r>
              <a:rPr lang="es-CO" b="1" dirty="0"/>
              <a:t>("[2] Gestionar Programa 2")</a:t>
            </a:r>
          </a:p>
          <a:p>
            <a:r>
              <a:rPr lang="es-CO" b="1" dirty="0"/>
              <a:t>    </a:t>
            </a:r>
            <a:r>
              <a:rPr lang="es-CO" b="1" dirty="0" err="1"/>
              <a:t>print</a:t>
            </a:r>
            <a:r>
              <a:rPr lang="es-CO" b="1" dirty="0"/>
              <a:t>("[3] Salir")</a:t>
            </a:r>
          </a:p>
        </p:txBody>
      </p:sp>
      <p:sp>
        <p:nvSpPr>
          <p:cNvPr id="6" name="Rectángulo 5"/>
          <p:cNvSpPr/>
          <p:nvPr/>
        </p:nvSpPr>
        <p:spPr>
          <a:xfrm>
            <a:off x="5524500" y="1622485"/>
            <a:ext cx="6864437" cy="4524315"/>
          </a:xfrm>
          <a:prstGeom prst="rect">
            <a:avLst/>
          </a:prstGeom>
        </p:spPr>
        <p:txBody>
          <a:bodyPr wrap="square">
            <a:spAutoFit/>
          </a:bodyPr>
          <a:lstStyle/>
          <a:p>
            <a:r>
              <a:rPr lang="es-CO" b="1" dirty="0">
                <a:solidFill>
                  <a:srgbClr val="0070C0"/>
                </a:solidFill>
              </a:rPr>
              <a:t>continuar = True</a:t>
            </a:r>
          </a:p>
          <a:p>
            <a:r>
              <a:rPr lang="es-CO" b="1" dirty="0">
                <a:solidFill>
                  <a:srgbClr val="0070C0"/>
                </a:solidFill>
              </a:rPr>
              <a:t>    </a:t>
            </a:r>
            <a:r>
              <a:rPr lang="es-CO" b="1" dirty="0" err="1">
                <a:solidFill>
                  <a:srgbClr val="0070C0"/>
                </a:solidFill>
              </a:rPr>
              <a:t>while</a:t>
            </a:r>
            <a:r>
              <a:rPr lang="es-CO" b="1" dirty="0">
                <a:solidFill>
                  <a:srgbClr val="0070C0"/>
                </a:solidFill>
              </a:rPr>
              <a:t> continuar</a:t>
            </a:r>
            <a:r>
              <a:rPr lang="es-CO" b="1" dirty="0" smtClean="0">
                <a:solidFill>
                  <a:srgbClr val="0070C0"/>
                </a:solidFill>
              </a:rPr>
              <a:t>:</a:t>
            </a:r>
          </a:p>
          <a:p>
            <a:r>
              <a:rPr lang="es-CO" b="1" dirty="0">
                <a:solidFill>
                  <a:srgbClr val="0070C0"/>
                </a:solidFill>
              </a:rPr>
              <a:t> </a:t>
            </a:r>
            <a:r>
              <a:rPr lang="es-CO" b="1" dirty="0" smtClean="0">
                <a:solidFill>
                  <a:srgbClr val="0070C0"/>
                </a:solidFill>
              </a:rPr>
              <a:t>       </a:t>
            </a:r>
            <a:r>
              <a:rPr lang="es-CO" b="1" dirty="0" err="1" smtClean="0">
                <a:solidFill>
                  <a:srgbClr val="0070C0"/>
                </a:solidFill>
              </a:rPr>
              <a:t>menu</a:t>
            </a:r>
            <a:r>
              <a:rPr lang="es-CO" b="1" dirty="0" smtClean="0">
                <a:solidFill>
                  <a:srgbClr val="0070C0"/>
                </a:solidFill>
              </a:rPr>
              <a:t>()</a:t>
            </a:r>
            <a:endParaRPr lang="es-CO" b="1" dirty="0">
              <a:solidFill>
                <a:srgbClr val="0070C0"/>
              </a:solidFill>
            </a:endParaRPr>
          </a:p>
          <a:p>
            <a:r>
              <a:rPr lang="es-CO" b="1" dirty="0">
                <a:solidFill>
                  <a:srgbClr val="0070C0"/>
                </a:solidFill>
              </a:rPr>
              <a:t>        </a:t>
            </a:r>
            <a:r>
              <a:rPr lang="es-CO" b="1" dirty="0" err="1" smtClean="0">
                <a:solidFill>
                  <a:srgbClr val="0070C0"/>
                </a:solidFill>
              </a:rPr>
              <a:t>opcion</a:t>
            </a:r>
            <a:r>
              <a:rPr lang="es-CO" b="1" dirty="0" smtClean="0">
                <a:solidFill>
                  <a:srgbClr val="0070C0"/>
                </a:solidFill>
              </a:rPr>
              <a:t> </a:t>
            </a:r>
            <a:r>
              <a:rPr lang="es-CO" b="1" dirty="0">
                <a:solidFill>
                  <a:srgbClr val="0070C0"/>
                </a:solidFill>
              </a:rPr>
              <a:t>= input(''+</a:t>
            </a:r>
            <a:r>
              <a:rPr lang="es-CO" b="1" dirty="0" err="1">
                <a:solidFill>
                  <a:srgbClr val="0070C0"/>
                </a:solidFill>
              </a:rPr>
              <a:t>Fore.GREEN+"Ingrese</a:t>
            </a:r>
            <a:r>
              <a:rPr lang="es-CO" b="1" dirty="0">
                <a:solidFill>
                  <a:srgbClr val="0070C0"/>
                </a:solidFill>
              </a:rPr>
              <a:t> una Opción &gt;&gt;&gt; : ")</a:t>
            </a:r>
          </a:p>
          <a:p>
            <a:r>
              <a:rPr lang="es-CO" b="1" dirty="0">
                <a:solidFill>
                  <a:srgbClr val="0070C0"/>
                </a:solidFill>
              </a:rPr>
              <a:t>        </a:t>
            </a:r>
            <a:r>
              <a:rPr lang="es-CO" b="1" dirty="0" err="1">
                <a:solidFill>
                  <a:srgbClr val="0070C0"/>
                </a:solidFill>
              </a:rPr>
              <a:t>if</a:t>
            </a:r>
            <a:r>
              <a:rPr lang="es-CO" b="1" dirty="0">
                <a:solidFill>
                  <a:srgbClr val="0070C0"/>
                </a:solidFill>
              </a:rPr>
              <a:t> </a:t>
            </a:r>
            <a:r>
              <a:rPr lang="es-CO" b="1" dirty="0" err="1">
                <a:solidFill>
                  <a:srgbClr val="0070C0"/>
                </a:solidFill>
              </a:rPr>
              <a:t>opcion</a:t>
            </a:r>
            <a:r>
              <a:rPr lang="es-CO" b="1" dirty="0">
                <a:solidFill>
                  <a:srgbClr val="0070C0"/>
                </a:solidFill>
              </a:rPr>
              <a:t> </a:t>
            </a:r>
            <a:r>
              <a:rPr lang="es-CO" b="1" dirty="0" smtClean="0">
                <a:solidFill>
                  <a:srgbClr val="0070C0"/>
                </a:solidFill>
              </a:rPr>
              <a:t>=="</a:t>
            </a:r>
            <a:r>
              <a:rPr lang="es-CO" b="1" dirty="0">
                <a:solidFill>
                  <a:srgbClr val="0070C0"/>
                </a:solidFill>
              </a:rPr>
              <a:t>1":</a:t>
            </a:r>
          </a:p>
          <a:p>
            <a:r>
              <a:rPr lang="es-CO" b="1" dirty="0">
                <a:solidFill>
                  <a:srgbClr val="0070C0"/>
                </a:solidFill>
              </a:rPr>
              <a:t>           p1.gestion_programa_1()</a:t>
            </a:r>
          </a:p>
          <a:p>
            <a:r>
              <a:rPr lang="es-CO" b="1" dirty="0">
                <a:solidFill>
                  <a:srgbClr val="0070C0"/>
                </a:solidFill>
              </a:rPr>
              <a:t>        </a:t>
            </a:r>
            <a:r>
              <a:rPr lang="es-CO" b="1" dirty="0" err="1">
                <a:solidFill>
                  <a:srgbClr val="0070C0"/>
                </a:solidFill>
              </a:rPr>
              <a:t>elif</a:t>
            </a:r>
            <a:r>
              <a:rPr lang="es-CO" b="1" dirty="0">
                <a:solidFill>
                  <a:srgbClr val="0070C0"/>
                </a:solidFill>
              </a:rPr>
              <a:t> </a:t>
            </a:r>
            <a:r>
              <a:rPr lang="es-CO" b="1" dirty="0" err="1">
                <a:solidFill>
                  <a:srgbClr val="0070C0"/>
                </a:solidFill>
              </a:rPr>
              <a:t>opcion</a:t>
            </a:r>
            <a:r>
              <a:rPr lang="es-CO" b="1" dirty="0">
                <a:solidFill>
                  <a:srgbClr val="0070C0"/>
                </a:solidFill>
              </a:rPr>
              <a:t> </a:t>
            </a:r>
            <a:r>
              <a:rPr lang="es-CO" b="1" dirty="0" smtClean="0">
                <a:solidFill>
                  <a:srgbClr val="0070C0"/>
                </a:solidFill>
              </a:rPr>
              <a:t>=="</a:t>
            </a:r>
            <a:r>
              <a:rPr lang="es-CO" b="1" dirty="0">
                <a:solidFill>
                  <a:srgbClr val="0070C0"/>
                </a:solidFill>
              </a:rPr>
              <a:t>2":</a:t>
            </a:r>
          </a:p>
          <a:p>
            <a:r>
              <a:rPr lang="es-CO" b="1" dirty="0">
                <a:solidFill>
                  <a:srgbClr val="0070C0"/>
                </a:solidFill>
              </a:rPr>
              <a:t>           p2.gestion_programa_2()</a:t>
            </a:r>
          </a:p>
          <a:p>
            <a:r>
              <a:rPr lang="es-CO" b="1" dirty="0">
                <a:solidFill>
                  <a:srgbClr val="0070C0"/>
                </a:solidFill>
              </a:rPr>
              <a:t>        </a:t>
            </a:r>
            <a:r>
              <a:rPr lang="es-CO" b="1" dirty="0" err="1">
                <a:solidFill>
                  <a:srgbClr val="0070C0"/>
                </a:solidFill>
              </a:rPr>
              <a:t>elif</a:t>
            </a:r>
            <a:r>
              <a:rPr lang="es-CO" b="1" dirty="0">
                <a:solidFill>
                  <a:srgbClr val="0070C0"/>
                </a:solidFill>
              </a:rPr>
              <a:t> </a:t>
            </a:r>
            <a:r>
              <a:rPr lang="es-CO" b="1" dirty="0" err="1">
                <a:solidFill>
                  <a:srgbClr val="0070C0"/>
                </a:solidFill>
              </a:rPr>
              <a:t>opcion</a:t>
            </a:r>
            <a:r>
              <a:rPr lang="es-CO" b="1" dirty="0">
                <a:solidFill>
                  <a:srgbClr val="0070C0"/>
                </a:solidFill>
              </a:rPr>
              <a:t> </a:t>
            </a:r>
            <a:r>
              <a:rPr lang="es-CO" b="1" dirty="0" smtClean="0">
                <a:solidFill>
                  <a:srgbClr val="0070C0"/>
                </a:solidFill>
              </a:rPr>
              <a:t>=="</a:t>
            </a:r>
            <a:r>
              <a:rPr lang="es-CO" b="1" dirty="0">
                <a:solidFill>
                  <a:srgbClr val="0070C0"/>
                </a:solidFill>
              </a:rPr>
              <a:t>3":</a:t>
            </a:r>
          </a:p>
          <a:p>
            <a:r>
              <a:rPr lang="es-CO" b="1" dirty="0">
                <a:solidFill>
                  <a:srgbClr val="0070C0"/>
                </a:solidFill>
              </a:rPr>
              <a:t>            continuar = False</a:t>
            </a:r>
          </a:p>
          <a:p>
            <a:r>
              <a:rPr lang="es-CO" b="1" dirty="0">
                <a:solidFill>
                  <a:srgbClr val="0070C0"/>
                </a:solidFill>
              </a:rPr>
              <a:t>            </a:t>
            </a:r>
            <a:r>
              <a:rPr lang="es-CO" b="1" dirty="0" err="1">
                <a:solidFill>
                  <a:srgbClr val="0070C0"/>
                </a:solidFill>
              </a:rPr>
              <a:t>os.system</a:t>
            </a:r>
            <a:r>
              <a:rPr lang="es-CO" b="1" dirty="0">
                <a:solidFill>
                  <a:srgbClr val="0070C0"/>
                </a:solidFill>
              </a:rPr>
              <a:t>("</a:t>
            </a:r>
            <a:r>
              <a:rPr lang="es-CO" b="1" dirty="0" err="1">
                <a:solidFill>
                  <a:srgbClr val="0070C0"/>
                </a:solidFill>
              </a:rPr>
              <a:t>clear</a:t>
            </a:r>
            <a:r>
              <a:rPr lang="es-CO" b="1" dirty="0">
                <a:solidFill>
                  <a:srgbClr val="0070C0"/>
                </a:solidFill>
              </a:rPr>
              <a:t>")</a:t>
            </a:r>
          </a:p>
          <a:p>
            <a:r>
              <a:rPr lang="es-CO" b="1" dirty="0">
                <a:solidFill>
                  <a:srgbClr val="0070C0"/>
                </a:solidFill>
              </a:rPr>
              <a:t>            </a:t>
            </a:r>
            <a:r>
              <a:rPr lang="es-CO" b="1" dirty="0" err="1">
                <a:solidFill>
                  <a:srgbClr val="0070C0"/>
                </a:solidFill>
              </a:rPr>
              <a:t>print</a:t>
            </a:r>
            <a:r>
              <a:rPr lang="es-CO" b="1" dirty="0">
                <a:solidFill>
                  <a:srgbClr val="0070C0"/>
                </a:solidFill>
              </a:rPr>
              <a:t>(''+</a:t>
            </a:r>
            <a:r>
              <a:rPr lang="es-CO" b="1" dirty="0" err="1">
                <a:solidFill>
                  <a:srgbClr val="0070C0"/>
                </a:solidFill>
              </a:rPr>
              <a:t>Fore.GREEN+"Gracias</a:t>
            </a:r>
            <a:r>
              <a:rPr lang="es-CO" b="1" dirty="0">
                <a:solidFill>
                  <a:srgbClr val="0070C0"/>
                </a:solidFill>
              </a:rPr>
              <a:t> por utilizar nuestros servicios...")</a:t>
            </a:r>
          </a:p>
          <a:p>
            <a:r>
              <a:rPr lang="es-CO" b="1" dirty="0">
                <a:solidFill>
                  <a:srgbClr val="0070C0"/>
                </a:solidFill>
              </a:rPr>
              <a:t>            </a:t>
            </a:r>
            <a:r>
              <a:rPr lang="es-CO" b="1" dirty="0" err="1">
                <a:solidFill>
                  <a:srgbClr val="0070C0"/>
                </a:solidFill>
              </a:rPr>
              <a:t>sys.exit</a:t>
            </a:r>
            <a:r>
              <a:rPr lang="es-CO" b="1" dirty="0">
                <a:solidFill>
                  <a:srgbClr val="0070C0"/>
                </a:solidFill>
              </a:rPr>
              <a:t>()</a:t>
            </a:r>
          </a:p>
          <a:p>
            <a:r>
              <a:rPr lang="es-CO" b="1" dirty="0">
                <a:solidFill>
                  <a:srgbClr val="0070C0"/>
                </a:solidFill>
              </a:rPr>
              <a:t>        </a:t>
            </a:r>
            <a:r>
              <a:rPr lang="es-CO" b="1" dirty="0" err="1">
                <a:solidFill>
                  <a:srgbClr val="0070C0"/>
                </a:solidFill>
              </a:rPr>
              <a:t>else</a:t>
            </a:r>
            <a:r>
              <a:rPr lang="es-CO" b="1" dirty="0">
                <a:solidFill>
                  <a:srgbClr val="0070C0"/>
                </a:solidFill>
              </a:rPr>
              <a:t>:</a:t>
            </a:r>
          </a:p>
          <a:p>
            <a:r>
              <a:rPr lang="es-CO" b="1" dirty="0">
                <a:solidFill>
                  <a:srgbClr val="0070C0"/>
                </a:solidFill>
              </a:rPr>
              <a:t>          </a:t>
            </a:r>
            <a:r>
              <a:rPr lang="es-CO" b="1" dirty="0" smtClean="0">
                <a:solidFill>
                  <a:srgbClr val="0070C0"/>
                </a:solidFill>
              </a:rPr>
              <a:t>  </a:t>
            </a:r>
            <a:r>
              <a:rPr lang="es-CO" b="1" dirty="0" err="1" smtClean="0">
                <a:solidFill>
                  <a:srgbClr val="0070C0"/>
                </a:solidFill>
              </a:rPr>
              <a:t>print</a:t>
            </a:r>
            <a:r>
              <a:rPr lang="es-CO" b="1" dirty="0">
                <a:solidFill>
                  <a:srgbClr val="0070C0"/>
                </a:solidFill>
              </a:rPr>
              <a:t>(""+</a:t>
            </a:r>
            <a:r>
              <a:rPr lang="es-CO" b="1" dirty="0" err="1">
                <a:solidFill>
                  <a:srgbClr val="0070C0"/>
                </a:solidFill>
              </a:rPr>
              <a:t>Fore.RED</a:t>
            </a:r>
            <a:r>
              <a:rPr lang="es-CO" b="1" dirty="0">
                <a:solidFill>
                  <a:srgbClr val="0070C0"/>
                </a:solidFill>
              </a:rPr>
              <a:t>+"&gt;&gt;&gt; Opción Seleccionada NO VÁLIDA &lt;&lt;&lt; ")</a:t>
            </a:r>
          </a:p>
          <a:p>
            <a:r>
              <a:rPr lang="es-CO" b="1" dirty="0">
                <a:solidFill>
                  <a:srgbClr val="0070C0"/>
                </a:solidFill>
              </a:rPr>
              <a:t>          </a:t>
            </a:r>
            <a:r>
              <a:rPr lang="es-CO" b="1" dirty="0" smtClean="0">
                <a:solidFill>
                  <a:srgbClr val="0070C0"/>
                </a:solidFill>
              </a:rPr>
              <a:t>  </a:t>
            </a:r>
            <a:r>
              <a:rPr lang="es-CO" b="1" dirty="0" err="1" smtClean="0">
                <a:solidFill>
                  <a:srgbClr val="0070C0"/>
                </a:solidFill>
              </a:rPr>
              <a:t>time.sleep</a:t>
            </a:r>
            <a:r>
              <a:rPr lang="es-CO" b="1" dirty="0" smtClean="0">
                <a:solidFill>
                  <a:srgbClr val="0070C0"/>
                </a:solidFill>
              </a:rPr>
              <a:t>(1)</a:t>
            </a:r>
            <a:endParaRPr lang="es-CO" b="1" dirty="0">
              <a:solidFill>
                <a:srgbClr val="0070C0"/>
              </a:solidFill>
            </a:endParaRPr>
          </a:p>
        </p:txBody>
      </p:sp>
      <p:sp>
        <p:nvSpPr>
          <p:cNvPr id="9" name="Rectángulo 8"/>
          <p:cNvSpPr/>
          <p:nvPr/>
        </p:nvSpPr>
        <p:spPr>
          <a:xfrm>
            <a:off x="3879424" y="430476"/>
            <a:ext cx="4916923" cy="369332"/>
          </a:xfrm>
          <a:prstGeom prst="rect">
            <a:avLst/>
          </a:prstGeom>
        </p:spPr>
        <p:txBody>
          <a:bodyPr wrap="none">
            <a:spAutoFit/>
          </a:bodyPr>
          <a:lstStyle/>
          <a:p>
            <a:r>
              <a:rPr lang="es-CO" dirty="0"/>
              <a:t>https://replit.com/@fp-c1-p1-84/menus#menu.py</a:t>
            </a:r>
          </a:p>
        </p:txBody>
      </p:sp>
    </p:spTree>
    <p:extLst>
      <p:ext uri="{BB962C8B-B14F-4D97-AF65-F5344CB8AC3E}">
        <p14:creationId xmlns:p14="http://schemas.microsoft.com/office/powerpoint/2010/main" val="4165771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PROGRAMAS QUE REGRESAN AL MENU PRINCIPAL</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16669" y="3412867"/>
            <a:ext cx="525547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s-CO" dirty="0" err="1"/>
              <a:t>def</a:t>
            </a:r>
            <a:r>
              <a:rPr lang="es-CO" dirty="0"/>
              <a:t> </a:t>
            </a:r>
            <a:r>
              <a:rPr lang="es-CO" dirty="0" err="1"/>
              <a:t>sub_menu</a:t>
            </a:r>
            <a:r>
              <a:rPr lang="es-CO" dirty="0"/>
              <a:t>():</a:t>
            </a:r>
          </a:p>
          <a:p>
            <a:r>
              <a:rPr lang="es-CO" dirty="0"/>
              <a:t>    #...Inicializar </a:t>
            </a:r>
          </a:p>
          <a:p>
            <a:r>
              <a:rPr lang="es-CO" dirty="0"/>
              <a:t>    </a:t>
            </a:r>
            <a:r>
              <a:rPr lang="es-CO" dirty="0" err="1"/>
              <a:t>os.system</a:t>
            </a:r>
            <a:r>
              <a:rPr lang="es-CO" dirty="0"/>
              <a:t>('</a:t>
            </a:r>
            <a:r>
              <a:rPr lang="es-CO" dirty="0" err="1"/>
              <a:t>clear</a:t>
            </a:r>
            <a:r>
              <a:rPr lang="es-CO" dirty="0"/>
              <a:t>')</a:t>
            </a:r>
          </a:p>
          <a:p>
            <a:r>
              <a:rPr lang="es-CO" dirty="0"/>
              <a:t>    </a:t>
            </a:r>
            <a:r>
              <a:rPr lang="es-CO" dirty="0" err="1"/>
              <a:t>print</a:t>
            </a:r>
            <a:r>
              <a:rPr lang="es-CO" dirty="0"/>
              <a:t>(</a:t>
            </a:r>
            <a:r>
              <a:rPr lang="es-CO" dirty="0" err="1"/>
              <a:t>Fore.GREEN</a:t>
            </a:r>
            <a:r>
              <a:rPr lang="es-CO" dirty="0"/>
              <a:t>+" - ACCIONES PROGRAMA 1 \n")  </a:t>
            </a:r>
          </a:p>
          <a:p>
            <a:r>
              <a:rPr lang="es-CO" dirty="0"/>
              <a:t>    </a:t>
            </a:r>
            <a:r>
              <a:rPr lang="es-CO" dirty="0" err="1"/>
              <a:t>print</a:t>
            </a:r>
            <a:r>
              <a:rPr lang="es-CO" dirty="0"/>
              <a:t>("[1] Entradas")               </a:t>
            </a:r>
          </a:p>
          <a:p>
            <a:r>
              <a:rPr lang="es-CO" dirty="0"/>
              <a:t>    </a:t>
            </a:r>
            <a:r>
              <a:rPr lang="es-CO" dirty="0" err="1"/>
              <a:t>print</a:t>
            </a:r>
            <a:r>
              <a:rPr lang="es-CO" dirty="0"/>
              <a:t>("[2] Salidas")</a:t>
            </a:r>
          </a:p>
          <a:p>
            <a:r>
              <a:rPr lang="es-CO" dirty="0"/>
              <a:t>    </a:t>
            </a:r>
            <a:r>
              <a:rPr lang="es-CO" dirty="0" err="1"/>
              <a:t>print</a:t>
            </a:r>
            <a:r>
              <a:rPr lang="es-CO" dirty="0"/>
              <a:t>("[3] Salir")</a:t>
            </a:r>
          </a:p>
          <a:p>
            <a:endParaRPr lang="es-CO" dirty="0"/>
          </a:p>
        </p:txBody>
      </p:sp>
      <p:sp>
        <p:nvSpPr>
          <p:cNvPr id="8" name="Rectángulo 7"/>
          <p:cNvSpPr/>
          <p:nvPr/>
        </p:nvSpPr>
        <p:spPr>
          <a:xfrm>
            <a:off x="216669" y="1658541"/>
            <a:ext cx="5028614" cy="1754326"/>
          </a:xfrm>
          <a:prstGeom prst="rect">
            <a:avLst/>
          </a:prstGeom>
        </p:spPr>
        <p:txBody>
          <a:bodyPr wrap="square">
            <a:spAutoFit/>
          </a:bodyPr>
          <a:lstStyle/>
          <a:p>
            <a:r>
              <a:rPr lang="es-CO" dirty="0" err="1"/>
              <a:t>from</a:t>
            </a:r>
            <a:r>
              <a:rPr lang="es-CO" dirty="0"/>
              <a:t> </a:t>
            </a:r>
            <a:r>
              <a:rPr lang="es-CO" dirty="0" err="1"/>
              <a:t>colorama</a:t>
            </a:r>
            <a:r>
              <a:rPr lang="es-CO" dirty="0"/>
              <a:t> </a:t>
            </a:r>
            <a:r>
              <a:rPr lang="es-CO" dirty="0" err="1"/>
              <a:t>import</a:t>
            </a:r>
            <a:r>
              <a:rPr lang="es-CO" dirty="0"/>
              <a:t> </a:t>
            </a:r>
            <a:r>
              <a:rPr lang="es-CO" dirty="0" err="1"/>
              <a:t>init</a:t>
            </a:r>
            <a:r>
              <a:rPr lang="es-CO" dirty="0"/>
              <a:t>, </a:t>
            </a:r>
            <a:r>
              <a:rPr lang="es-CO" dirty="0" err="1"/>
              <a:t>Fore</a:t>
            </a:r>
            <a:r>
              <a:rPr lang="es-CO" dirty="0"/>
              <a:t>, Back, Style, Cursor</a:t>
            </a:r>
          </a:p>
          <a:p>
            <a:r>
              <a:rPr lang="es-CO" dirty="0" err="1"/>
              <a:t>import</a:t>
            </a:r>
            <a:r>
              <a:rPr lang="es-CO" dirty="0"/>
              <a:t> </a:t>
            </a:r>
            <a:r>
              <a:rPr lang="es-CO" dirty="0" err="1"/>
              <a:t>menu</a:t>
            </a:r>
            <a:r>
              <a:rPr lang="es-CO" dirty="0"/>
              <a:t>  as m</a:t>
            </a:r>
          </a:p>
          <a:p>
            <a:r>
              <a:rPr lang="es-CO" dirty="0" err="1"/>
              <a:t>import</a:t>
            </a:r>
            <a:r>
              <a:rPr lang="es-CO" dirty="0"/>
              <a:t> os</a:t>
            </a:r>
          </a:p>
          <a:p>
            <a:r>
              <a:rPr lang="es-CO" dirty="0" err="1"/>
              <a:t>import</a:t>
            </a:r>
            <a:r>
              <a:rPr lang="es-CO" dirty="0"/>
              <a:t> </a:t>
            </a:r>
            <a:r>
              <a:rPr lang="es-CO" dirty="0" err="1"/>
              <a:t>sys</a:t>
            </a:r>
            <a:endParaRPr lang="es-CO" dirty="0"/>
          </a:p>
          <a:p>
            <a:r>
              <a:rPr lang="es-CO" dirty="0" err="1"/>
              <a:t>import</a:t>
            </a:r>
            <a:r>
              <a:rPr lang="es-CO" dirty="0"/>
              <a:t> time</a:t>
            </a:r>
          </a:p>
          <a:p>
            <a:endParaRPr lang="es-CO" dirty="0"/>
          </a:p>
        </p:txBody>
      </p:sp>
      <p:sp>
        <p:nvSpPr>
          <p:cNvPr id="9" name="Rectángulo 8"/>
          <p:cNvSpPr/>
          <p:nvPr/>
        </p:nvSpPr>
        <p:spPr>
          <a:xfrm>
            <a:off x="5270500" y="999103"/>
            <a:ext cx="6604000" cy="6001643"/>
          </a:xfrm>
          <a:prstGeom prst="rect">
            <a:avLst/>
          </a:prstGeom>
        </p:spPr>
        <p:txBody>
          <a:bodyPr wrap="square">
            <a:spAutoFit/>
          </a:bodyPr>
          <a:lstStyle/>
          <a:p>
            <a:r>
              <a:rPr lang="es-CO" sz="1200" dirty="0" err="1"/>
              <a:t>def</a:t>
            </a:r>
            <a:r>
              <a:rPr lang="es-CO" sz="1200" dirty="0"/>
              <a:t> gestion_programa_1():</a:t>
            </a:r>
          </a:p>
          <a:p>
            <a:r>
              <a:rPr lang="es-CO" sz="1200" dirty="0"/>
              <a:t>  #.Inicialización de Variables</a:t>
            </a:r>
          </a:p>
          <a:p>
            <a:r>
              <a:rPr lang="es-CO" sz="1200" dirty="0"/>
              <a:t>  </a:t>
            </a:r>
            <a:r>
              <a:rPr lang="es-CO" sz="1200" dirty="0" err="1"/>
              <a:t>opcionMenu</a:t>
            </a:r>
            <a:r>
              <a:rPr lang="es-CO" sz="1200" dirty="0"/>
              <a:t>   = '1'</a:t>
            </a:r>
          </a:p>
          <a:p>
            <a:endParaRPr lang="es-CO" sz="1200" dirty="0"/>
          </a:p>
          <a:p>
            <a:r>
              <a:rPr lang="es-CO" sz="1200" dirty="0"/>
              <a:t>  titulo  = "G E S T I O N   P R O G R A M A 1"</a:t>
            </a:r>
          </a:p>
          <a:p>
            <a:r>
              <a:rPr lang="es-CO" sz="1200" dirty="0"/>
              <a:t>  </a:t>
            </a:r>
            <a:r>
              <a:rPr lang="es-CO" sz="1200" dirty="0" err="1"/>
              <a:t>while</a:t>
            </a:r>
            <a:r>
              <a:rPr lang="es-CO" sz="1200" dirty="0"/>
              <a:t> </a:t>
            </a:r>
            <a:r>
              <a:rPr lang="es-CO" sz="1200" dirty="0" err="1"/>
              <a:t>opcionMenu</a:t>
            </a:r>
            <a:r>
              <a:rPr lang="es-CO" sz="1200" dirty="0"/>
              <a:t> != '3':</a:t>
            </a:r>
          </a:p>
          <a:p>
            <a:r>
              <a:rPr lang="es-CO" sz="1200" dirty="0"/>
              <a:t>      </a:t>
            </a:r>
            <a:r>
              <a:rPr lang="es-CO" sz="1200" dirty="0" err="1"/>
              <a:t>sub_menu</a:t>
            </a:r>
            <a:r>
              <a:rPr lang="es-CO" sz="1200" dirty="0"/>
              <a:t>()</a:t>
            </a:r>
          </a:p>
          <a:p>
            <a:r>
              <a:rPr lang="es-CO" sz="1200" dirty="0"/>
              <a:t>      </a:t>
            </a:r>
            <a:r>
              <a:rPr lang="es-CO" sz="1200" dirty="0" err="1"/>
              <a:t>opcionMenu</a:t>
            </a:r>
            <a:r>
              <a:rPr lang="es-CO" sz="1200" dirty="0"/>
              <a:t> = input(''+</a:t>
            </a:r>
            <a:r>
              <a:rPr lang="es-CO" sz="1200" dirty="0" err="1"/>
              <a:t>Fore.GREEN+"Ingrese</a:t>
            </a:r>
            <a:r>
              <a:rPr lang="es-CO" sz="1200" dirty="0"/>
              <a:t> una Opción &gt;&gt;&gt; : </a:t>
            </a:r>
            <a:r>
              <a:rPr lang="es-CO" sz="1200" dirty="0" smtClean="0"/>
              <a:t>")          </a:t>
            </a:r>
            <a:endParaRPr lang="es-CO" sz="1200" dirty="0"/>
          </a:p>
          <a:p>
            <a:r>
              <a:rPr lang="es-CO" sz="1200" dirty="0"/>
              <a:t>#----------------------------------------------------------------#        </a:t>
            </a:r>
          </a:p>
          <a:p>
            <a:r>
              <a:rPr lang="es-CO" sz="1200" dirty="0"/>
              <a:t>#     Opción uno                                            #</a:t>
            </a:r>
          </a:p>
          <a:p>
            <a:r>
              <a:rPr lang="es-CO" sz="1200" dirty="0" smtClean="0"/>
              <a:t>#----------------------------------------------------------------#</a:t>
            </a:r>
          </a:p>
          <a:p>
            <a:r>
              <a:rPr lang="es-CO" sz="1200" dirty="0" smtClean="0"/>
              <a:t>      </a:t>
            </a:r>
            <a:r>
              <a:rPr lang="es-CO" sz="1200" dirty="0" err="1" smtClean="0"/>
              <a:t>if</a:t>
            </a:r>
            <a:r>
              <a:rPr lang="es-CO" sz="1200" dirty="0" smtClean="0"/>
              <a:t> </a:t>
            </a:r>
            <a:r>
              <a:rPr lang="es-CO" sz="1200" dirty="0" err="1" smtClean="0"/>
              <a:t>opcionMenu</a:t>
            </a:r>
            <a:r>
              <a:rPr lang="es-CO" sz="1200" dirty="0" smtClean="0"/>
              <a:t>=="1":</a:t>
            </a:r>
          </a:p>
          <a:p>
            <a:r>
              <a:rPr lang="es-CO" sz="1200" dirty="0" smtClean="0"/>
              <a:t>          </a:t>
            </a:r>
            <a:r>
              <a:rPr lang="es-CO" sz="1200" dirty="0" err="1"/>
              <a:t>print</a:t>
            </a:r>
            <a:r>
              <a:rPr lang="es-CO" sz="1200" dirty="0"/>
              <a:t>("</a:t>
            </a:r>
            <a:r>
              <a:rPr lang="es-CO" sz="1200" dirty="0" err="1"/>
              <a:t>aqui</a:t>
            </a:r>
            <a:r>
              <a:rPr lang="es-CO" sz="1200" dirty="0"/>
              <a:t> acciones de la </a:t>
            </a:r>
            <a:r>
              <a:rPr lang="es-CO" sz="1200" dirty="0" err="1"/>
              <a:t>opcion</a:t>
            </a:r>
            <a:r>
              <a:rPr lang="es-CO" sz="1200" dirty="0"/>
              <a:t> 1") </a:t>
            </a:r>
          </a:p>
          <a:p>
            <a:r>
              <a:rPr lang="es-CO" sz="1200" dirty="0"/>
              <a:t>          </a:t>
            </a:r>
            <a:r>
              <a:rPr lang="es-CO" sz="1200" dirty="0" err="1"/>
              <a:t>time.sleep</a:t>
            </a:r>
            <a:r>
              <a:rPr lang="es-CO" sz="1200" dirty="0"/>
              <a:t>(2)</a:t>
            </a:r>
          </a:p>
          <a:p>
            <a:r>
              <a:rPr lang="es-CO" sz="1200" dirty="0"/>
              <a:t>            </a:t>
            </a:r>
          </a:p>
          <a:p>
            <a:r>
              <a:rPr lang="es-CO" sz="1200" dirty="0"/>
              <a:t>#----------------------------------------------------------------#        </a:t>
            </a:r>
          </a:p>
          <a:p>
            <a:r>
              <a:rPr lang="es-CO" sz="1200" dirty="0"/>
              <a:t>#     Opción dos                                              #</a:t>
            </a:r>
          </a:p>
          <a:p>
            <a:r>
              <a:rPr lang="es-CO" sz="1200" dirty="0"/>
              <a:t>#----------------------------------------------------------------#        </a:t>
            </a:r>
          </a:p>
          <a:p>
            <a:r>
              <a:rPr lang="es-CO" sz="1200" dirty="0"/>
              <a:t>      </a:t>
            </a:r>
            <a:r>
              <a:rPr lang="es-CO" sz="1200" dirty="0" err="1"/>
              <a:t>elif</a:t>
            </a:r>
            <a:r>
              <a:rPr lang="es-CO" sz="1200" dirty="0"/>
              <a:t> </a:t>
            </a:r>
            <a:r>
              <a:rPr lang="es-CO" sz="1200" dirty="0" err="1"/>
              <a:t>opcionMenu</a:t>
            </a:r>
            <a:r>
              <a:rPr lang="es-CO" sz="1200" dirty="0"/>
              <a:t>=="2":</a:t>
            </a:r>
          </a:p>
          <a:p>
            <a:r>
              <a:rPr lang="es-CO" sz="1200" dirty="0"/>
              <a:t>          </a:t>
            </a:r>
            <a:r>
              <a:rPr lang="es-CO" sz="1200" dirty="0" err="1"/>
              <a:t>print</a:t>
            </a:r>
            <a:r>
              <a:rPr lang="es-CO" sz="1200" dirty="0"/>
              <a:t>("</a:t>
            </a:r>
            <a:r>
              <a:rPr lang="es-CO" sz="1200" dirty="0" err="1"/>
              <a:t>aqui</a:t>
            </a:r>
            <a:r>
              <a:rPr lang="es-CO" sz="1200" dirty="0"/>
              <a:t> acciones de la </a:t>
            </a:r>
            <a:r>
              <a:rPr lang="es-CO" sz="1200" dirty="0" err="1"/>
              <a:t>opcion</a:t>
            </a:r>
            <a:r>
              <a:rPr lang="es-CO" sz="1200" dirty="0"/>
              <a:t> 2") </a:t>
            </a:r>
          </a:p>
          <a:p>
            <a:r>
              <a:rPr lang="es-CO" sz="1200" dirty="0"/>
              <a:t>          </a:t>
            </a:r>
            <a:r>
              <a:rPr lang="es-CO" sz="1200" dirty="0" err="1"/>
              <a:t>time.sleep</a:t>
            </a:r>
            <a:r>
              <a:rPr lang="es-CO" sz="1200" dirty="0"/>
              <a:t>(2)</a:t>
            </a:r>
          </a:p>
          <a:p>
            <a:r>
              <a:rPr lang="es-CO" sz="1200" dirty="0"/>
              <a:t>#----------------------------------------------------------------#      </a:t>
            </a:r>
          </a:p>
          <a:p>
            <a:r>
              <a:rPr lang="es-CO" sz="1200" dirty="0"/>
              <a:t>#     Opción Salir                                               #</a:t>
            </a:r>
          </a:p>
          <a:p>
            <a:r>
              <a:rPr lang="es-CO" sz="1200" dirty="0"/>
              <a:t>#----------------------------------------------------------------#      </a:t>
            </a:r>
          </a:p>
          <a:p>
            <a:r>
              <a:rPr lang="es-CO" sz="1200" dirty="0"/>
              <a:t>      </a:t>
            </a:r>
            <a:r>
              <a:rPr lang="es-CO" sz="1200" dirty="0" err="1"/>
              <a:t>elif</a:t>
            </a:r>
            <a:r>
              <a:rPr lang="es-CO" sz="1200" dirty="0"/>
              <a:t> </a:t>
            </a:r>
            <a:r>
              <a:rPr lang="es-CO" sz="1200" dirty="0" err="1"/>
              <a:t>opcionMenu</a:t>
            </a:r>
            <a:r>
              <a:rPr lang="es-CO" sz="1200" dirty="0"/>
              <a:t>=="3":</a:t>
            </a:r>
          </a:p>
          <a:p>
            <a:r>
              <a:rPr lang="es-CO" sz="1200" dirty="0"/>
              <a:t>         </a:t>
            </a:r>
            <a:r>
              <a:rPr lang="es-CO" sz="1200" dirty="0" err="1"/>
              <a:t>m.menu</a:t>
            </a:r>
            <a:r>
              <a:rPr lang="es-CO" sz="1200" dirty="0"/>
              <a:t>()</a:t>
            </a:r>
          </a:p>
          <a:p>
            <a:r>
              <a:rPr lang="es-CO" sz="1200" dirty="0"/>
              <a:t>#----------------------------------------------------------------#      </a:t>
            </a:r>
          </a:p>
          <a:p>
            <a:r>
              <a:rPr lang="es-CO" sz="1200" dirty="0"/>
              <a:t>#     Opción para controlar opciones no validas                  #</a:t>
            </a:r>
          </a:p>
          <a:p>
            <a:r>
              <a:rPr lang="es-CO" sz="1200" dirty="0"/>
              <a:t>#----------------------------------------------------------------#      </a:t>
            </a:r>
          </a:p>
          <a:p>
            <a:r>
              <a:rPr lang="es-CO" sz="1200" dirty="0"/>
              <a:t>      </a:t>
            </a:r>
            <a:r>
              <a:rPr lang="es-CO" sz="1200" dirty="0" err="1"/>
              <a:t>else</a:t>
            </a:r>
            <a:r>
              <a:rPr lang="es-CO" sz="1200" dirty="0"/>
              <a:t>:          </a:t>
            </a:r>
          </a:p>
          <a:p>
            <a:r>
              <a:rPr lang="es-CO" sz="1200" dirty="0"/>
              <a:t>          </a:t>
            </a:r>
            <a:r>
              <a:rPr lang="es-CO" sz="1200" dirty="0" err="1"/>
              <a:t>print</a:t>
            </a:r>
            <a:r>
              <a:rPr lang="es-CO" sz="1200" dirty="0"/>
              <a:t>(""+</a:t>
            </a:r>
            <a:r>
              <a:rPr lang="es-CO" sz="1200" dirty="0" err="1"/>
              <a:t>Fore.RED</a:t>
            </a:r>
            <a:r>
              <a:rPr lang="es-CO" sz="1200" dirty="0"/>
              <a:t>+"&gt;&gt;&gt; Opción Seleccionada NO VÁLIDA &lt;&lt;&lt; ")</a:t>
            </a:r>
          </a:p>
          <a:p>
            <a:r>
              <a:rPr lang="es-CO" sz="1200" dirty="0"/>
              <a:t>          </a:t>
            </a:r>
            <a:r>
              <a:rPr lang="es-CO" sz="1200" dirty="0" err="1"/>
              <a:t>time.sleep</a:t>
            </a:r>
            <a:r>
              <a:rPr lang="es-CO" sz="1200" dirty="0"/>
              <a:t>(1)</a:t>
            </a:r>
          </a:p>
        </p:txBody>
      </p:sp>
    </p:spTree>
    <p:extLst>
      <p:ext uri="{BB962C8B-B14F-4D97-AF65-F5344CB8AC3E}">
        <p14:creationId xmlns:p14="http://schemas.microsoft.com/office/powerpoint/2010/main" val="2478717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EJEMPLO DE FUNCIONES PARA SER IMPORTADAS DESDE OTRO PROGRAMA</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CuadroTexto 4"/>
          <p:cNvSpPr txBox="1"/>
          <p:nvPr/>
        </p:nvSpPr>
        <p:spPr>
          <a:xfrm>
            <a:off x="3771900" y="3081485"/>
            <a:ext cx="7523342" cy="2585323"/>
          </a:xfrm>
          <a:prstGeom prst="rect">
            <a:avLst/>
          </a:prstGeom>
          <a:noFill/>
        </p:spPr>
        <p:txBody>
          <a:bodyPr wrap="none" rtlCol="0">
            <a:spAutoFit/>
          </a:bodyPr>
          <a:lstStyle/>
          <a:p>
            <a:r>
              <a:rPr lang="es-CO" b="1" dirty="0" err="1">
                <a:solidFill>
                  <a:srgbClr val="002060"/>
                </a:solidFill>
              </a:rPr>
              <a:t>def</a:t>
            </a:r>
            <a:r>
              <a:rPr lang="es-CO" b="1" dirty="0">
                <a:solidFill>
                  <a:srgbClr val="002060"/>
                </a:solidFill>
              </a:rPr>
              <a:t> </a:t>
            </a:r>
            <a:r>
              <a:rPr lang="es-CO" b="1" dirty="0" err="1">
                <a:solidFill>
                  <a:srgbClr val="002060"/>
                </a:solidFill>
              </a:rPr>
              <a:t>leerNumero</a:t>
            </a:r>
            <a:r>
              <a:rPr lang="es-CO" b="1" dirty="0">
                <a:solidFill>
                  <a:srgbClr val="002060"/>
                </a:solidFill>
              </a:rPr>
              <a:t>(inferior, superior, mensaje):</a:t>
            </a:r>
          </a:p>
          <a:p>
            <a:r>
              <a:rPr lang="es-CO" b="1" dirty="0">
                <a:solidFill>
                  <a:srgbClr val="002060"/>
                </a:solidFill>
              </a:rPr>
              <a:t>    numero = '</a:t>
            </a:r>
            <a:r>
              <a:rPr lang="es-CO" b="1" dirty="0" err="1">
                <a:solidFill>
                  <a:srgbClr val="002060"/>
                </a:solidFill>
              </a:rPr>
              <a:t>zzz</a:t>
            </a:r>
            <a:r>
              <a:rPr lang="es-CO" b="1" dirty="0">
                <a:solidFill>
                  <a:srgbClr val="002060"/>
                </a:solidFill>
              </a:rPr>
              <a:t>'</a:t>
            </a:r>
          </a:p>
          <a:p>
            <a:r>
              <a:rPr lang="es-CO" b="1" dirty="0">
                <a:solidFill>
                  <a:srgbClr val="002060"/>
                </a:solidFill>
              </a:rPr>
              <a:t>    </a:t>
            </a:r>
            <a:r>
              <a:rPr lang="es-CO" b="1" dirty="0" err="1">
                <a:solidFill>
                  <a:srgbClr val="002060"/>
                </a:solidFill>
              </a:rPr>
              <a:t>while</a:t>
            </a:r>
            <a:r>
              <a:rPr lang="es-CO" b="1" dirty="0">
                <a:solidFill>
                  <a:srgbClr val="002060"/>
                </a:solidFill>
              </a:rPr>
              <a:t> (</a:t>
            </a:r>
            <a:r>
              <a:rPr lang="es-CO" b="1" dirty="0" err="1">
                <a:solidFill>
                  <a:srgbClr val="002060"/>
                </a:solidFill>
              </a:rPr>
              <a:t>not</a:t>
            </a:r>
            <a:r>
              <a:rPr lang="es-CO" b="1" dirty="0">
                <a:solidFill>
                  <a:srgbClr val="002060"/>
                </a:solidFill>
              </a:rPr>
              <a:t> </a:t>
            </a:r>
            <a:r>
              <a:rPr lang="es-CO" b="1" dirty="0" err="1">
                <a:solidFill>
                  <a:srgbClr val="002060"/>
                </a:solidFill>
              </a:rPr>
              <a:t>numero.isnumeric</a:t>
            </a:r>
            <a:r>
              <a:rPr lang="es-CO" b="1" dirty="0">
                <a:solidFill>
                  <a:srgbClr val="002060"/>
                </a:solidFill>
              </a:rPr>
              <a:t>() </a:t>
            </a:r>
            <a:r>
              <a:rPr lang="es-CO" b="1" dirty="0" err="1">
                <a:solidFill>
                  <a:srgbClr val="002060"/>
                </a:solidFill>
              </a:rPr>
              <a:t>or</a:t>
            </a:r>
            <a:r>
              <a:rPr lang="es-CO" b="1" dirty="0">
                <a:solidFill>
                  <a:srgbClr val="002060"/>
                </a:solidFill>
              </a:rPr>
              <a:t> </a:t>
            </a:r>
            <a:r>
              <a:rPr lang="es-CO" b="1" dirty="0" err="1">
                <a:solidFill>
                  <a:srgbClr val="002060"/>
                </a:solidFill>
              </a:rPr>
              <a:t>int</a:t>
            </a:r>
            <a:r>
              <a:rPr lang="es-CO" b="1" dirty="0">
                <a:solidFill>
                  <a:srgbClr val="002060"/>
                </a:solidFill>
              </a:rPr>
              <a:t>(numero)&lt;0 </a:t>
            </a:r>
            <a:r>
              <a:rPr lang="es-CO" b="1" dirty="0" err="1">
                <a:solidFill>
                  <a:srgbClr val="002060"/>
                </a:solidFill>
              </a:rPr>
              <a:t>or</a:t>
            </a:r>
            <a:r>
              <a:rPr lang="es-CO" b="1" dirty="0">
                <a:solidFill>
                  <a:srgbClr val="002060"/>
                </a:solidFill>
              </a:rPr>
              <a:t> </a:t>
            </a:r>
            <a:r>
              <a:rPr lang="es-CO" b="1" dirty="0" err="1">
                <a:solidFill>
                  <a:srgbClr val="002060"/>
                </a:solidFill>
              </a:rPr>
              <a:t>int</a:t>
            </a:r>
            <a:r>
              <a:rPr lang="es-CO" b="1" dirty="0">
                <a:solidFill>
                  <a:srgbClr val="002060"/>
                </a:solidFill>
              </a:rPr>
              <a:t>(numero)&gt;superior):</a:t>
            </a:r>
          </a:p>
          <a:p>
            <a:r>
              <a:rPr lang="es-CO" b="1" dirty="0">
                <a:solidFill>
                  <a:srgbClr val="002060"/>
                </a:solidFill>
              </a:rPr>
              <a:t>        numero = input(mensaje)</a:t>
            </a:r>
          </a:p>
          <a:p>
            <a:r>
              <a:rPr lang="es-CO" b="1" dirty="0">
                <a:solidFill>
                  <a:srgbClr val="002060"/>
                </a:solidFill>
              </a:rPr>
              <a:t>        </a:t>
            </a:r>
            <a:r>
              <a:rPr lang="es-CO" b="1" dirty="0" err="1">
                <a:solidFill>
                  <a:srgbClr val="002060"/>
                </a:solidFill>
              </a:rPr>
              <a:t>if</a:t>
            </a:r>
            <a:r>
              <a:rPr lang="es-CO" b="1" dirty="0">
                <a:solidFill>
                  <a:srgbClr val="002060"/>
                </a:solidFill>
              </a:rPr>
              <a:t> (</a:t>
            </a:r>
            <a:r>
              <a:rPr lang="es-CO" b="1" dirty="0" err="1">
                <a:solidFill>
                  <a:srgbClr val="002060"/>
                </a:solidFill>
              </a:rPr>
              <a:t>not</a:t>
            </a:r>
            <a:r>
              <a:rPr lang="es-CO" b="1" dirty="0">
                <a:solidFill>
                  <a:srgbClr val="002060"/>
                </a:solidFill>
              </a:rPr>
              <a:t> </a:t>
            </a:r>
            <a:r>
              <a:rPr lang="es-CO" b="1" dirty="0" err="1">
                <a:solidFill>
                  <a:srgbClr val="002060"/>
                </a:solidFill>
              </a:rPr>
              <a:t>numero.isnumeric</a:t>
            </a:r>
            <a:r>
              <a:rPr lang="es-CO" b="1" dirty="0">
                <a:solidFill>
                  <a:srgbClr val="002060"/>
                </a:solidFill>
              </a:rPr>
              <a:t>()):</a:t>
            </a:r>
          </a:p>
          <a:p>
            <a:r>
              <a:rPr lang="es-CO" b="1" dirty="0">
                <a:solidFill>
                  <a:srgbClr val="002060"/>
                </a:solidFill>
              </a:rPr>
              <a:t>            </a:t>
            </a:r>
            <a:r>
              <a:rPr lang="es-CO" b="1" dirty="0" err="1">
                <a:solidFill>
                  <a:srgbClr val="002060"/>
                </a:solidFill>
              </a:rPr>
              <a:t>print</a:t>
            </a:r>
            <a:r>
              <a:rPr lang="es-CO" b="1" dirty="0">
                <a:solidFill>
                  <a:srgbClr val="002060"/>
                </a:solidFill>
              </a:rPr>
              <a:t>('NO ES UN NUMERO')</a:t>
            </a:r>
          </a:p>
          <a:p>
            <a:r>
              <a:rPr lang="es-CO" b="1" dirty="0">
                <a:solidFill>
                  <a:srgbClr val="002060"/>
                </a:solidFill>
              </a:rPr>
              <a:t>        </a:t>
            </a:r>
            <a:r>
              <a:rPr lang="es-CO" b="1" dirty="0" err="1">
                <a:solidFill>
                  <a:srgbClr val="002060"/>
                </a:solidFill>
              </a:rPr>
              <a:t>elif</a:t>
            </a:r>
            <a:r>
              <a:rPr lang="es-CO" b="1" dirty="0">
                <a:solidFill>
                  <a:srgbClr val="002060"/>
                </a:solidFill>
              </a:rPr>
              <a:t> (</a:t>
            </a:r>
            <a:r>
              <a:rPr lang="es-CO" b="1" dirty="0" err="1">
                <a:solidFill>
                  <a:srgbClr val="002060"/>
                </a:solidFill>
              </a:rPr>
              <a:t>int</a:t>
            </a:r>
            <a:r>
              <a:rPr lang="es-CO" b="1" dirty="0">
                <a:solidFill>
                  <a:srgbClr val="002060"/>
                </a:solidFill>
              </a:rPr>
              <a:t>(numero)&lt;0 </a:t>
            </a:r>
            <a:r>
              <a:rPr lang="es-CO" b="1" dirty="0" err="1">
                <a:solidFill>
                  <a:srgbClr val="002060"/>
                </a:solidFill>
              </a:rPr>
              <a:t>or</a:t>
            </a:r>
            <a:r>
              <a:rPr lang="es-CO" b="1" dirty="0">
                <a:solidFill>
                  <a:srgbClr val="002060"/>
                </a:solidFill>
              </a:rPr>
              <a:t> </a:t>
            </a:r>
            <a:r>
              <a:rPr lang="es-CO" b="1" dirty="0" err="1">
                <a:solidFill>
                  <a:srgbClr val="002060"/>
                </a:solidFill>
              </a:rPr>
              <a:t>int</a:t>
            </a:r>
            <a:r>
              <a:rPr lang="es-CO" b="1" dirty="0">
                <a:solidFill>
                  <a:srgbClr val="002060"/>
                </a:solidFill>
              </a:rPr>
              <a:t>(numero)&gt;superior):</a:t>
            </a:r>
          </a:p>
          <a:p>
            <a:r>
              <a:rPr lang="es-CO" b="1" dirty="0">
                <a:solidFill>
                  <a:srgbClr val="002060"/>
                </a:solidFill>
              </a:rPr>
              <a:t>            </a:t>
            </a:r>
            <a:r>
              <a:rPr lang="es-CO" b="1" dirty="0" err="1">
                <a:solidFill>
                  <a:srgbClr val="002060"/>
                </a:solidFill>
              </a:rPr>
              <a:t>print</a:t>
            </a:r>
            <a:r>
              <a:rPr lang="es-CO" b="1" dirty="0">
                <a:solidFill>
                  <a:srgbClr val="002060"/>
                </a:solidFill>
              </a:rPr>
              <a:t>('SOLO VALORES ENTRE ', inferior, ' y ', superior)   </a:t>
            </a:r>
          </a:p>
          <a:p>
            <a:r>
              <a:rPr lang="es-CO" b="1" dirty="0">
                <a:solidFill>
                  <a:srgbClr val="002060"/>
                </a:solidFill>
              </a:rPr>
              <a:t>    </a:t>
            </a:r>
            <a:r>
              <a:rPr lang="es-CO" b="1" dirty="0" err="1">
                <a:solidFill>
                  <a:srgbClr val="002060"/>
                </a:solidFill>
              </a:rPr>
              <a:t>return</a:t>
            </a:r>
            <a:r>
              <a:rPr lang="es-CO" b="1" dirty="0">
                <a:solidFill>
                  <a:srgbClr val="002060"/>
                </a:solidFill>
              </a:rPr>
              <a:t> numero</a:t>
            </a:r>
          </a:p>
        </p:txBody>
      </p:sp>
      <p:sp>
        <p:nvSpPr>
          <p:cNvPr id="6" name="CuadroTexto 5"/>
          <p:cNvSpPr txBox="1"/>
          <p:nvPr/>
        </p:nvSpPr>
        <p:spPr>
          <a:xfrm>
            <a:off x="3771900" y="1179162"/>
            <a:ext cx="8162989" cy="1754326"/>
          </a:xfrm>
          <a:prstGeom prst="rect">
            <a:avLst/>
          </a:prstGeom>
          <a:noFill/>
        </p:spPr>
        <p:txBody>
          <a:bodyPr wrap="square" rtlCol="0">
            <a:spAutoFit/>
          </a:bodyPr>
          <a:lstStyle/>
          <a:p>
            <a:pPr algn="just"/>
            <a:r>
              <a:rPr lang="es-CO" sz="2000" dirty="0" smtClean="0"/>
              <a:t>Podría crear un archivo nuevo llamado  </a:t>
            </a:r>
            <a:r>
              <a:rPr lang="es-CO" sz="2800" b="1" dirty="0" smtClean="0">
                <a:solidFill>
                  <a:srgbClr val="FF0000"/>
                </a:solidFill>
              </a:rPr>
              <a:t>myBiblioteca.py</a:t>
            </a:r>
            <a:endParaRPr lang="es-CO" sz="2000" b="1" dirty="0" smtClean="0">
              <a:solidFill>
                <a:srgbClr val="FF0000"/>
              </a:solidFill>
            </a:endParaRPr>
          </a:p>
          <a:p>
            <a:pPr algn="just"/>
            <a:r>
              <a:rPr lang="es-CO" sz="2000" dirty="0" smtClean="0"/>
              <a:t>y en este crear sus propias funciones, para ser llamadas desde otro programa simplemente realizando la importación respectiva, para el ejemplo crearemos una función que permita validar el ingreso de solo valores numéricos entre un rango inferior y uno superior</a:t>
            </a:r>
            <a:endParaRPr lang="es-CO" sz="2000" dirty="0"/>
          </a:p>
        </p:txBody>
      </p:sp>
      <p:sp>
        <p:nvSpPr>
          <p:cNvPr id="8" name="CuadroTexto 7"/>
          <p:cNvSpPr txBox="1"/>
          <p:nvPr/>
        </p:nvSpPr>
        <p:spPr>
          <a:xfrm>
            <a:off x="215900" y="3797300"/>
            <a:ext cx="3500574" cy="1661993"/>
          </a:xfrm>
          <a:prstGeom prst="rect">
            <a:avLst/>
          </a:prstGeom>
          <a:noFill/>
        </p:spPr>
        <p:txBody>
          <a:bodyPr wrap="none" rtlCol="0">
            <a:spAutoFit/>
          </a:bodyPr>
          <a:lstStyle/>
          <a:p>
            <a:r>
              <a:rPr lang="es-CO" dirty="0" smtClean="0"/>
              <a:t>#espera N segundos para continuar</a:t>
            </a:r>
          </a:p>
          <a:p>
            <a:r>
              <a:rPr lang="es-CO" sz="2000" b="1" dirty="0" err="1">
                <a:solidFill>
                  <a:srgbClr val="002060"/>
                </a:solidFill>
              </a:rPr>
              <a:t>t</a:t>
            </a:r>
            <a:r>
              <a:rPr lang="es-CO" sz="2000" b="1" dirty="0" err="1" smtClean="0">
                <a:solidFill>
                  <a:srgbClr val="002060"/>
                </a:solidFill>
              </a:rPr>
              <a:t>ime.sleep</a:t>
            </a:r>
            <a:r>
              <a:rPr lang="es-CO" sz="2000" b="1" dirty="0" smtClean="0">
                <a:solidFill>
                  <a:srgbClr val="002060"/>
                </a:solidFill>
              </a:rPr>
              <a:t>(</a:t>
            </a:r>
            <a:r>
              <a:rPr lang="es-CO" sz="2000" b="1" dirty="0" err="1" smtClean="0">
                <a:solidFill>
                  <a:srgbClr val="002060"/>
                </a:solidFill>
              </a:rPr>
              <a:t>Nsegundos</a:t>
            </a:r>
            <a:r>
              <a:rPr lang="es-CO" sz="2000" b="1" dirty="0" smtClean="0">
                <a:solidFill>
                  <a:srgbClr val="002060"/>
                </a:solidFill>
              </a:rPr>
              <a:t>)</a:t>
            </a:r>
          </a:p>
          <a:p>
            <a:endParaRPr lang="es-CO" sz="2000" b="1" dirty="0">
              <a:solidFill>
                <a:srgbClr val="002060"/>
              </a:solidFill>
            </a:endParaRPr>
          </a:p>
          <a:p>
            <a:r>
              <a:rPr lang="es-CO" sz="2000" dirty="0" smtClean="0"/>
              <a:t>#Limpia pantalla</a:t>
            </a:r>
            <a:endParaRPr lang="es-CO" sz="2000" dirty="0"/>
          </a:p>
          <a:p>
            <a:r>
              <a:rPr lang="es-CO" sz="2400" b="1" dirty="0" err="1">
                <a:solidFill>
                  <a:srgbClr val="002060"/>
                </a:solidFill>
              </a:rPr>
              <a:t>os.system</a:t>
            </a:r>
            <a:r>
              <a:rPr lang="es-CO" sz="2400" b="1" dirty="0">
                <a:solidFill>
                  <a:srgbClr val="002060"/>
                </a:solidFill>
              </a:rPr>
              <a:t>('</a:t>
            </a:r>
            <a:r>
              <a:rPr lang="es-CO" sz="2400" b="1" dirty="0" err="1">
                <a:solidFill>
                  <a:srgbClr val="002060"/>
                </a:solidFill>
              </a:rPr>
              <a:t>clear</a:t>
            </a:r>
            <a:r>
              <a:rPr lang="es-CO" sz="2400" b="1" dirty="0">
                <a:solidFill>
                  <a:srgbClr val="002060"/>
                </a:solidFill>
              </a:rPr>
              <a:t>')</a:t>
            </a:r>
            <a:endParaRPr lang="es-CO" sz="2000" b="1" dirty="0">
              <a:solidFill>
                <a:srgbClr val="002060"/>
              </a:solidFill>
            </a:endParaRPr>
          </a:p>
        </p:txBody>
      </p:sp>
    </p:spTree>
    <p:extLst>
      <p:ext uri="{BB962C8B-B14F-4D97-AF65-F5344CB8AC3E}">
        <p14:creationId xmlns:p14="http://schemas.microsoft.com/office/powerpoint/2010/main" val="86263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TALLER DE APLICACIÓN</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CuadroTexto 1"/>
          <p:cNvSpPr txBox="1"/>
          <p:nvPr/>
        </p:nvSpPr>
        <p:spPr>
          <a:xfrm>
            <a:off x="2173173" y="2987207"/>
            <a:ext cx="7661970" cy="954107"/>
          </a:xfrm>
          <a:prstGeom prst="rect">
            <a:avLst/>
          </a:prstGeom>
          <a:noFill/>
        </p:spPr>
        <p:txBody>
          <a:bodyPr wrap="none" rtlCol="0">
            <a:spAutoFit/>
          </a:bodyPr>
          <a:lstStyle/>
          <a:p>
            <a:pPr algn="ctr"/>
            <a:r>
              <a:rPr lang="es-CO" sz="2800" b="1" dirty="0" smtClean="0">
                <a:solidFill>
                  <a:srgbClr val="00B050"/>
                </a:solidFill>
              </a:rPr>
              <a:t>PARA EL </a:t>
            </a:r>
            <a:r>
              <a:rPr lang="es-CO" sz="2800" b="1" dirty="0" smtClean="0">
                <a:solidFill>
                  <a:srgbClr val="00B050"/>
                </a:solidFill>
              </a:rPr>
              <a:t>RESTO DE RETOS Y PROGRAMAS</a:t>
            </a:r>
            <a:endParaRPr lang="es-CO" sz="2800" b="1" dirty="0" smtClean="0">
              <a:solidFill>
                <a:srgbClr val="00B050"/>
              </a:solidFill>
            </a:endParaRPr>
          </a:p>
          <a:p>
            <a:pPr algn="ctr"/>
            <a:r>
              <a:rPr lang="es-CO" sz="2800" b="1" dirty="0" smtClean="0">
                <a:solidFill>
                  <a:srgbClr val="00B050"/>
                </a:solidFill>
              </a:rPr>
              <a:t>APLICAR </a:t>
            </a:r>
            <a:r>
              <a:rPr lang="es-CO" sz="2800" b="1" dirty="0" smtClean="0">
                <a:solidFill>
                  <a:srgbClr val="00B050"/>
                </a:solidFill>
              </a:rPr>
              <a:t>VALIDACIONES, MENÚS Y PRESENTACIÓN</a:t>
            </a:r>
            <a:endParaRPr lang="es-CO" sz="2800" b="1" dirty="0">
              <a:solidFill>
                <a:srgbClr val="00B050"/>
              </a:solidFill>
            </a:endParaRPr>
          </a:p>
        </p:txBody>
      </p:sp>
    </p:spTree>
    <p:extLst>
      <p:ext uri="{BB962C8B-B14F-4D97-AF65-F5344CB8AC3E}">
        <p14:creationId xmlns:p14="http://schemas.microsoft.com/office/powerpoint/2010/main" val="730541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4349</TotalTime>
  <Words>1088</Words>
  <Application>Microsoft Office PowerPoint</Application>
  <PresentationFormat>Panorámica</PresentationFormat>
  <Paragraphs>143</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Calabri</vt:lpstr>
      <vt:lpstr>Calibri</vt:lpstr>
      <vt:lpstr>Calibri Light</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203</cp:revision>
  <dcterms:created xsi:type="dcterms:W3CDTF">2021-04-09T13:53:49Z</dcterms:created>
  <dcterms:modified xsi:type="dcterms:W3CDTF">2022-06-01T20:05:39Z</dcterms:modified>
</cp:coreProperties>
</file>