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318" r:id="rId3"/>
    <p:sldId id="324" r:id="rId4"/>
    <p:sldId id="323" r:id="rId5"/>
    <p:sldId id="326" r:id="rId6"/>
    <p:sldId id="325" r:id="rId7"/>
    <p:sldId id="320" r:id="rId8"/>
    <p:sldId id="327" r:id="rId9"/>
    <p:sldId id="31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21" r:id="rId19"/>
    <p:sldId id="316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14n2jt3r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python.com/guias-y-manuales/listas-y-tupla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4340180" y="4352970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TUTORIAL DE  METODOS EN PYTON</a:t>
            </a:r>
          </a:p>
          <a:p>
            <a:r>
              <a:rPr lang="es-CO" b="1" dirty="0">
                <a:solidFill>
                  <a:srgbClr val="00B050"/>
                </a:solidFill>
              </a:rPr>
              <a:t>https://www.w3schools.com/python/</a:t>
            </a:r>
            <a:endParaRPr lang="es-CO" b="1" dirty="0" smtClean="0">
              <a:solidFill>
                <a:srgbClr val="00B05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LISTAS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59493" y="1784387"/>
            <a:ext cx="1158907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¿Qué es una lista?</a:t>
            </a:r>
          </a:p>
          <a:p>
            <a:pPr algn="just"/>
            <a:r>
              <a:rPr lang="es-ES" sz="2000" dirty="0"/>
              <a:t>Una lista es una estructura de datos y un tipo de dato en </a:t>
            </a:r>
            <a:r>
              <a:rPr lang="es-ES" sz="2000" dirty="0" smtClean="0"/>
              <a:t>Python </a:t>
            </a:r>
            <a:r>
              <a:rPr lang="es-ES" sz="2000" dirty="0"/>
              <a:t>con características especiales. Lo especial de las listas en Python es que nos permiten almacenar cualquier tipo de valor como enteros, cadenas y hasta otras funciones; por ejemplo: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lenguajes</a:t>
            </a:r>
            <a:r>
              <a:rPr lang="es-CO" altLang="es-CO" sz="2400" dirty="0" smtClean="0">
                <a:latin typeface="Arial Unicode MS" panose="020B0604020202020204" pitchFamily="34" charset="-128"/>
              </a:rPr>
              <a:t> </a:t>
            </a:r>
            <a:r>
              <a:rPr lang="es-CO" altLang="es-CO" sz="2400" dirty="0">
                <a:latin typeface="Arial Unicode MS" panose="020B0604020202020204" pitchFamily="34" charset="-128"/>
              </a:rPr>
              <a:t>= </a:t>
            </a:r>
            <a:r>
              <a:rPr lang="es-CO" altLang="es-CO" sz="2400" dirty="0" smtClean="0">
                <a:latin typeface="Arial Unicode MS" panose="020B0604020202020204" pitchFamily="34" charset="-128"/>
              </a:rPr>
              <a:t>[</a:t>
            </a:r>
            <a:r>
              <a:rPr lang="es-CO" altLang="es-CO" sz="2400" dirty="0">
                <a:latin typeface="Arial Unicode MS" panose="020B0604020202020204" pitchFamily="34" charset="-128"/>
              </a:rPr>
              <a:t>'Python', </a:t>
            </a:r>
            <a:r>
              <a:rPr lang="es-CO" altLang="es-CO" sz="2400" dirty="0" smtClean="0">
                <a:latin typeface="Arial Unicode MS" panose="020B0604020202020204" pitchFamily="34" charset="-128"/>
              </a:rPr>
              <a:t>‘Java', 'PHP', ‘C#']   </a:t>
            </a:r>
            <a:r>
              <a:rPr lang="es-CO" altLang="es-CO" sz="2400" b="1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#lista de lenguajes de programación</a:t>
            </a:r>
            <a:endParaRPr lang="es-CO" altLang="es-CO" sz="2400" b="1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algn="just"/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varios</a:t>
            </a:r>
            <a:r>
              <a:rPr lang="es-CO" altLang="es-CO" sz="2400" dirty="0" smtClean="0">
                <a:latin typeface="Arial Unicode MS" panose="020B0604020202020204" pitchFamily="34" charset="-128"/>
              </a:rPr>
              <a:t>       = [1, 2.5, ‘cadena', True]</a:t>
            </a:r>
            <a:r>
              <a:rPr lang="es-CO" altLang="es-CO" sz="3200" dirty="0" smtClean="0"/>
              <a:t>          </a:t>
            </a:r>
            <a:r>
              <a:rPr lang="es-CO" altLang="es-CO" sz="2400" b="1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</a:t>
            </a:r>
            <a:r>
              <a:rPr lang="es-CO" altLang="es-CO" sz="24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lista con valores diferentes tipos de datos</a:t>
            </a:r>
          </a:p>
          <a:p>
            <a:pPr algn="just"/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producto</a:t>
            </a:r>
            <a:r>
              <a:rPr lang="es-CO" altLang="es-CO" sz="2400" dirty="0" smtClean="0">
                <a:latin typeface="Arial Unicode MS" panose="020B0604020202020204" pitchFamily="34" charset="-128"/>
              </a:rPr>
              <a:t>   = [‘001', ‘BMC’, ‘negra’, ‘M’, 500.000]</a:t>
            </a:r>
            <a:r>
              <a:rPr lang="es-CO" altLang="es-CO" sz="3200" dirty="0" smtClean="0"/>
              <a:t>  </a:t>
            </a:r>
            <a:r>
              <a:rPr lang="es-CO" altLang="es-CO" sz="24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#lista con datos de un producto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Para </a:t>
            </a:r>
            <a:r>
              <a:rPr lang="es-ES" sz="2000" dirty="0"/>
              <a:t>crear una </a:t>
            </a:r>
            <a:r>
              <a:rPr lang="es-ES" sz="2000" b="1" dirty="0"/>
              <a:t>lista en Python</a:t>
            </a:r>
            <a:r>
              <a:rPr lang="es-ES" sz="2000" dirty="0"/>
              <a:t>, simplemente hay que encerrar una secuencia de elementos separados por comas entre paréntesis cuadrados [] o corchetes. Las </a:t>
            </a:r>
            <a:r>
              <a:rPr lang="es-ES" sz="2000" b="1" dirty="0"/>
              <a:t>listas</a:t>
            </a:r>
            <a:r>
              <a:rPr lang="es-ES" sz="2000" dirty="0"/>
              <a:t> también se pueden crear </a:t>
            </a:r>
            <a:r>
              <a:rPr lang="es-ES" sz="2000" b="1" dirty="0"/>
              <a:t>usando</a:t>
            </a:r>
            <a:r>
              <a:rPr lang="es-ES" sz="2000" dirty="0"/>
              <a:t> el constructor de la clase, </a:t>
            </a:r>
            <a:r>
              <a:rPr lang="es-ES" sz="2000" dirty="0" err="1"/>
              <a:t>list</a:t>
            </a:r>
            <a:r>
              <a:rPr lang="es-ES" sz="2000" dirty="0"/>
              <a:t>(iterable) .</a:t>
            </a:r>
            <a:endParaRPr lang="es-CO" sz="2000" dirty="0"/>
          </a:p>
          <a:p>
            <a:pPr algn="just"/>
            <a:r>
              <a:rPr lang="es-ES" sz="2000" dirty="0" smtClean="0"/>
              <a:t>                                                        </a:t>
            </a:r>
            <a:r>
              <a:rPr lang="es-ES" sz="2000" dirty="0" smtClean="0"/>
              <a:t>   </a:t>
            </a:r>
            <a:r>
              <a:rPr lang="es-ES" sz="2000" b="1" dirty="0" smtClean="0">
                <a:solidFill>
                  <a:srgbClr val="002060"/>
                </a:solidFill>
              </a:rPr>
              <a:t>En </a:t>
            </a:r>
            <a:r>
              <a:rPr lang="es-ES" sz="2000" b="1" dirty="0">
                <a:solidFill>
                  <a:srgbClr val="002060"/>
                </a:solidFill>
              </a:rPr>
              <a:t>algunos lenguajes de programación se las conocen como arreglos o 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s-ES" sz="2000" b="1" dirty="0">
                <a:solidFill>
                  <a:srgbClr val="002060"/>
                </a:solidFill>
              </a:rPr>
              <a:t> </a:t>
            </a:r>
            <a:r>
              <a:rPr lang="es-ES" sz="2000" b="1" dirty="0" smtClean="0">
                <a:solidFill>
                  <a:srgbClr val="002060"/>
                </a:solidFill>
              </a:rPr>
              <a:t>                                                       </a:t>
            </a:r>
            <a:r>
              <a:rPr lang="es-ES" sz="2000" b="1" dirty="0" smtClean="0">
                <a:solidFill>
                  <a:srgbClr val="002060"/>
                </a:solidFill>
              </a:rPr>
              <a:t>   matrices</a:t>
            </a:r>
            <a:r>
              <a:rPr lang="es-ES" sz="2000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38" y="774012"/>
            <a:ext cx="4305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LISTAS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523" y="990004"/>
            <a:ext cx="1162067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                           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lista = [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1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</a:rPr>
              <a:t>2.5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, ‘Python', 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[5,6] 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,4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lista es un arreglo de elementos donde podemos ingresar cualquier tipo de dato, para acceder a estos datos podemos hacer mediante un índice.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>
                <a:latin typeface="Arial Unicode MS" panose="020B0604020202020204" pitchFamily="34" charset="-128"/>
              </a:rPr>
              <a:t>lista = [1, 2.5, 'Python', [5,6] ,4]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(lista[0])       # 1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(lista[1])       # 2.5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(lista[2])       # Python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(lista[3])       # [5,6]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(lista[3][0])    # 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(lista[3][1])    # 6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(lista[1:3])     # [2.5, 'Python']   no incluye el rango de la derecha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(lista[1:6])     # [2.5, 'Python', [5, 6], 4]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err="1">
                <a:latin typeface="Arial Unicode MS" panose="020B0604020202020204" pitchFamily="34" charset="-128"/>
              </a:rPr>
              <a:t>print</a:t>
            </a:r>
            <a:r>
              <a:rPr lang="es-CO" altLang="es-CO" sz="2000" dirty="0">
                <a:latin typeface="Arial Unicode MS" panose="020B0604020202020204" pitchFamily="34" charset="-128"/>
              </a:rPr>
              <a:t> (lista[1:6:2])  </a:t>
            </a:r>
            <a:r>
              <a:rPr lang="es-CO" altLang="es-CO" sz="2000" dirty="0" smtClean="0">
                <a:latin typeface="Arial Unicode MS" panose="020B0604020202020204" pitchFamily="34" charset="-128"/>
              </a:rPr>
              <a:t># </a:t>
            </a:r>
            <a:r>
              <a:rPr lang="es-CO" altLang="es-CO" sz="2000" dirty="0">
                <a:latin typeface="Arial Unicode MS" panose="020B0604020202020204" pitchFamily="34" charset="-128"/>
              </a:rPr>
              <a:t>[2.5, [5, 6]]</a:t>
            </a:r>
            <a:r>
              <a:rPr lang="es-CO" altLang="es-CO" sz="2000" dirty="0" smtClean="0">
                <a:latin typeface="Arial" panose="020B0604020202020204" pitchFamily="34" charset="0"/>
              </a:rPr>
              <a:t>                                                 </a:t>
            </a:r>
            <a:endParaRPr lang="es-CO" altLang="es-CO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Como pueden darse cuenta, podemos hasta insertar una lista </a:t>
            </a: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dentro de otra lista.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27" y="3192606"/>
            <a:ext cx="3417689" cy="274139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 flipV="1">
            <a:off x="6928835" y="1777286"/>
            <a:ext cx="3624865" cy="4280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319152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METODOS DE LAS LISTAS </a:t>
            </a:r>
          </a:p>
          <a:p>
            <a:pPr algn="ctr"/>
            <a:r>
              <a:rPr lang="es-CO" b="1" dirty="0" smtClean="0">
                <a:solidFill>
                  <a:srgbClr val="002060"/>
                </a:solidFill>
                <a:latin typeface="Calabri"/>
              </a:rPr>
              <a:t>(Tenga muy presente si el método es con respecto al </a:t>
            </a:r>
            <a:r>
              <a:rPr lang="es-CO" b="1" dirty="0" err="1" smtClean="0">
                <a:solidFill>
                  <a:srgbClr val="002060"/>
                </a:solidFill>
                <a:latin typeface="Calabri"/>
              </a:rPr>
              <a:t>Indice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 o 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también 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con 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respecto al 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valor del elemento</a:t>
            </a:r>
            <a:endParaRPr lang="es-CO" b="1" dirty="0">
              <a:solidFill>
                <a:srgbClr val="002060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2" y="649964"/>
            <a:ext cx="7183584" cy="62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319152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METODOS DE LAS LISTAS </a:t>
            </a:r>
          </a:p>
          <a:p>
            <a:pPr algn="ctr"/>
            <a:r>
              <a:rPr lang="es-CO" b="1" dirty="0" smtClean="0">
                <a:solidFill>
                  <a:srgbClr val="002060"/>
                </a:solidFill>
                <a:latin typeface="Calabri"/>
              </a:rPr>
              <a:t>(Tenga muy presente si el método es con respecto al </a:t>
            </a:r>
            <a:r>
              <a:rPr lang="es-CO" b="1" dirty="0" err="1" smtClean="0">
                <a:solidFill>
                  <a:srgbClr val="002060"/>
                </a:solidFill>
                <a:latin typeface="Calabri"/>
              </a:rPr>
              <a:t>Indice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 o con respecto al Elemento</a:t>
            </a:r>
            <a:endParaRPr lang="es-CO" b="1" dirty="0">
              <a:solidFill>
                <a:srgbClr val="002060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649" y="548580"/>
            <a:ext cx="11977351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baseline="0" dirty="0" smtClean="0">
                <a:latin typeface="Arial" panose="020B0604020202020204" pitchFamily="34" charset="0"/>
              </a:rPr>
              <a:t>                                  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listas en Python  tienen muchos métodos que podemos utilizar, entre todos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dirty="0" smtClean="0">
                <a:latin typeface="Arial" panose="020B0604020202020204" pitchFamily="34" charset="0"/>
              </a:rPr>
              <a:t>                                  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ellos vamos a nombrar los más importantes.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esto utilizaremos esta lista de ejemplo.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= [2, 5, ‘Python', 1.2, 5]</a:t>
            </a:r>
            <a:endParaRPr kumimoji="0" lang="es-CO" altLang="es-C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 esta vamos a realizar diferentes métodos que son propios de las listas.</a:t>
            </a: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método nos permite agregar nuevos elementos al</a:t>
            </a: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de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lista.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my_list.</a:t>
            </a:r>
            <a:r>
              <a:rPr kumimoji="0" lang="es-CO" altLang="es-CO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append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10</a:t>
            </a:r>
            <a:r>
              <a:rPr kumimoji="0" lang="es-CO" altLang="es-CO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# [2, 5,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‘Python',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1.2, 5, </a:t>
            </a:r>
            <a:r>
              <a:rPr lang="es-CO" altLang="es-CO" sz="2400" dirty="0">
                <a:latin typeface="Arial Unicode MS" panose="020B0604020202020204" pitchFamily="34" charset="-128"/>
              </a:rPr>
              <a:t>10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] </a:t>
            </a:r>
            <a:endParaRPr lang="es-CO" altLang="es-CO" sz="2000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append</a:t>
            </a:r>
            <a:r>
              <a:rPr lang="es-CO" altLang="es-CO" sz="2400" b="1" dirty="0">
                <a:latin typeface="Arial Unicode MS" panose="020B0604020202020204" pitchFamily="34" charset="-128"/>
              </a:rPr>
              <a:t>([2,5]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)   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# [2, 5,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‘Python',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1.2, 5, </a:t>
            </a:r>
            <a:r>
              <a:rPr lang="es-CO" altLang="es-CO" sz="2400" dirty="0">
                <a:latin typeface="Arial Unicode MS" panose="020B0604020202020204" pitchFamily="34" charset="-128"/>
              </a:rPr>
              <a:t>[2, 5]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Podemos agregar cualquier tipo de elemento a una lista, pero tengan en cuenta lo que pasa cuando agregamos una lista dentro de otra, esta lista se agrega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 uno y solo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elemento.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 err="1">
                <a:solidFill>
                  <a:srgbClr val="00B050"/>
                </a:solidFill>
                <a:latin typeface="Arial" panose="020B0604020202020204" pitchFamily="34" charset="0"/>
              </a:rPr>
              <a:t>Extend</a:t>
            </a:r>
            <a:r>
              <a:rPr lang="es-CO" altLang="es-CO" sz="2400" b="1" dirty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también nos permite agregar elementos dentro de una lista, pero a diferencia de 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momento de agregar una lista, cada elemento de esta lista se agrega como un elemento más dentro de la otra lista.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                                      </a:t>
            </a: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extend</a:t>
            </a:r>
            <a:r>
              <a:rPr lang="es-CO" altLang="es-CO" sz="2400" b="1" dirty="0">
                <a:latin typeface="Arial Unicode MS" panose="020B0604020202020204" pitchFamily="34" charset="-128"/>
              </a:rPr>
              <a:t>([2,5]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) 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# [2, 5, ‘Python', 1.2, 5, 2, 5]</a:t>
            </a: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03604" y="130048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METODOS DE LAS LISTAS</a:t>
            </a:r>
          </a:p>
          <a:p>
            <a:pPr algn="ctr"/>
            <a:r>
              <a:rPr lang="es-CO" b="1" dirty="0" smtClean="0">
                <a:solidFill>
                  <a:srgbClr val="002060"/>
                </a:solidFill>
                <a:latin typeface="Calabri"/>
              </a:rPr>
              <a:t>(Tenga muy presente si el método es con respecto al </a:t>
            </a:r>
            <a:r>
              <a:rPr lang="es-CO" b="1" dirty="0" err="1" smtClean="0">
                <a:solidFill>
                  <a:srgbClr val="002060"/>
                </a:solidFill>
                <a:latin typeface="Calabri"/>
              </a:rPr>
              <a:t>Indice</a:t>
            </a:r>
            <a:r>
              <a:rPr lang="es-CO" b="1" dirty="0" smtClean="0">
                <a:solidFill>
                  <a:srgbClr val="002060"/>
                </a:solidFill>
                <a:latin typeface="Calabri"/>
              </a:rPr>
              <a:t> o con respecto al Elemento)</a:t>
            </a:r>
          </a:p>
          <a:p>
            <a:pPr algn="ctr"/>
            <a:endParaRPr lang="es-CO" b="1" dirty="0">
              <a:solidFill>
                <a:srgbClr val="002060"/>
              </a:solidFill>
              <a:latin typeface="Cala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3553" y="1699913"/>
            <a:ext cx="11808447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remove</a:t>
            </a:r>
            <a:r>
              <a:rPr lang="es-CO" altLang="es-CO" sz="2400" b="1" dirty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método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 remover un elemento que se le pase como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parámentro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lista a donde se le esté aplicando.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remove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(</a:t>
            </a:r>
            <a:r>
              <a:rPr lang="es-CO" altLang="es-CO" sz="2400" b="1" dirty="0">
                <a:latin typeface="Arial Unicode MS" panose="020B0604020202020204" pitchFamily="34" charset="-128"/>
              </a:rPr>
              <a:t>2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) 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[5,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‘Python',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1.2, 5]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este ejemplo estamos removiendo el elemento 2, de la lista que tiene por nombre "</a:t>
            </a: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index</a:t>
            </a:r>
            <a:r>
              <a:rPr lang="es-CO" altLang="es-CO" sz="2400" b="1" dirty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devuelve el número de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elemento que le pasemos por parámetro.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index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‘Python'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Aquí estamos preguntando por el índice de la cadena ‘Python' dentro de la lista "</a:t>
            </a: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"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esto devuelve 2. Si existe en varios elementos, toma el primero de izquierda a derecha</a:t>
            </a: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16398" y="1005770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lang="es-CO" altLang="es-CO" sz="28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 = [2, 5, ‘Python', 1.2, 5]</a:t>
            </a:r>
            <a:endParaRPr lang="es-CO" altLang="es-CO" sz="2800" dirty="0"/>
          </a:p>
        </p:txBody>
      </p:sp>
    </p:spTree>
    <p:extLst>
      <p:ext uri="{BB962C8B-B14F-4D97-AF65-F5344CB8AC3E}">
        <p14:creationId xmlns:p14="http://schemas.microsoft.com/office/powerpoint/2010/main" val="19853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80621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METODOS DE LAS LISTAS</a:t>
            </a:r>
          </a:p>
          <a:p>
            <a:pPr algn="ctr"/>
            <a:r>
              <a:rPr lang="es-CO" b="1" dirty="0">
                <a:solidFill>
                  <a:srgbClr val="002060"/>
                </a:solidFill>
                <a:latin typeface="Calabri"/>
              </a:rPr>
              <a:t>(Tenga muy presente si el método es con respecto al </a:t>
            </a:r>
            <a:r>
              <a:rPr lang="es-CO" b="1" dirty="0" err="1">
                <a:solidFill>
                  <a:srgbClr val="002060"/>
                </a:solidFill>
                <a:latin typeface="Calabri"/>
              </a:rPr>
              <a:t>Indice</a:t>
            </a:r>
            <a:r>
              <a:rPr lang="es-CO" b="1" dirty="0">
                <a:solidFill>
                  <a:srgbClr val="002060"/>
                </a:solidFill>
                <a:latin typeface="Calabri"/>
              </a:rPr>
              <a:t> o con respecto al Elemento)</a:t>
            </a:r>
          </a:p>
          <a:p>
            <a:pPr algn="ctr"/>
            <a:endParaRPr lang="es-CO" b="1" dirty="0">
              <a:solidFill>
                <a:srgbClr val="002060"/>
              </a:solidFill>
              <a:latin typeface="Calabri"/>
            </a:endParaRPr>
          </a:p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7434" y="1576325"/>
            <a:ext cx="1161991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s-CO" altLang="es-CO" sz="28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ount</a:t>
            </a:r>
            <a:r>
              <a:rPr lang="es-CO" altLang="es-CO" sz="2800" b="1" dirty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>
                <a:latin typeface="Arial" panose="020B0604020202020204" pitchFamily="34" charset="0"/>
              </a:rPr>
              <a:t>Para saber cuántas veces un elemento de una lista se repite podemos utilizar el </a:t>
            </a:r>
            <a:r>
              <a:rPr lang="es-CO" altLang="es-CO" sz="2000" dirty="0" err="1">
                <a:latin typeface="Arial" panose="020B0604020202020204" pitchFamily="34" charset="0"/>
              </a:rPr>
              <a:t>metodo</a:t>
            </a:r>
            <a:r>
              <a:rPr lang="es-CO" altLang="es-CO" sz="2000" dirty="0">
                <a:latin typeface="Arial" panose="020B0604020202020204" pitchFamily="34" charset="0"/>
              </a:rPr>
              <a:t> </a:t>
            </a:r>
            <a:r>
              <a:rPr lang="es-CO" altLang="es-CO" sz="2000" dirty="0" err="1">
                <a:latin typeface="Arial" panose="020B0604020202020204" pitchFamily="34" charset="0"/>
              </a:rPr>
              <a:t>count</a:t>
            </a:r>
            <a:r>
              <a:rPr lang="es-CO" altLang="es-CO" sz="2000" dirty="0">
                <a:latin typeface="Arial" panose="020B0604020202020204" pitchFamily="34" charset="0"/>
              </a:rPr>
              <a:t>().</a:t>
            </a:r>
            <a:endParaRPr lang="es-CO" altLang="es-CO" sz="20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count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(</a:t>
            </a:r>
            <a:r>
              <a:rPr lang="es-CO" altLang="es-CO" sz="2400" b="1" dirty="0">
                <a:latin typeface="Arial Unicode MS" panose="020B0604020202020204" pitchFamily="34" charset="-128"/>
              </a:rPr>
              <a:t>5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)</a:t>
            </a:r>
            <a:r>
              <a:rPr lang="es-CO" altLang="es-CO" sz="2000" dirty="0">
                <a:latin typeface="Arial Unicode MS" panose="020B0604020202020204" pitchFamily="34" charset="-128"/>
              </a:rPr>
              <a:t> </a:t>
            </a:r>
            <a:r>
              <a:rPr lang="es-CO" altLang="es-CO" sz="2000" dirty="0" smtClean="0">
                <a:latin typeface="Arial Unicode MS" panose="020B0604020202020204" pitchFamily="34" charset="-128"/>
              </a:rPr>
              <a:t> 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>
                <a:latin typeface="Arial" panose="020B0604020202020204" pitchFamily="34" charset="0"/>
              </a:rPr>
              <a:t>Contamos cuantas veces se repite el </a:t>
            </a:r>
            <a:r>
              <a:rPr lang="es-CO" altLang="es-CO" sz="2000" dirty="0" smtClean="0">
                <a:latin typeface="Arial" panose="020B0604020202020204" pitchFamily="34" charset="0"/>
              </a:rPr>
              <a:t>elemento número </a:t>
            </a:r>
            <a:r>
              <a:rPr lang="es-CO" altLang="es-CO" sz="2000" dirty="0">
                <a:latin typeface="Arial" panose="020B0604020202020204" pitchFamily="34" charset="0"/>
              </a:rPr>
              <a:t>5 dentro de la lista, y esto devuelve 2.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434" y="3293555"/>
            <a:ext cx="1016784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8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reverse</a:t>
            </a:r>
            <a:r>
              <a:rPr lang="es-CO" altLang="es-CO" sz="2800" b="1" dirty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También podemos invertir los elementos  de una lista.</a:t>
            </a:r>
            <a:endParaRPr kumimoji="0" lang="es-CO" altLang="es-CO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reverse</a:t>
            </a:r>
            <a:r>
              <a:rPr lang="es-CO" altLang="es-CO" sz="24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() 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[5, 1.2,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‘Python', </a:t>
            </a:r>
            <a:r>
              <a:rPr lang="es-CO" altLang="es-CO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5, 2]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816398" y="1005770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lang="es-CO" altLang="es-CO" sz="28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 = [2, 5, ‘Python', 1.2, 5]</a:t>
            </a:r>
            <a:endParaRPr lang="es-CO" altLang="es-CO" sz="2800" dirty="0"/>
          </a:p>
        </p:txBody>
      </p:sp>
    </p:spTree>
    <p:extLst>
      <p:ext uri="{BB962C8B-B14F-4D97-AF65-F5344CB8AC3E}">
        <p14:creationId xmlns:p14="http://schemas.microsoft.com/office/powerpoint/2010/main" val="9479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METODOS DE LA CLASE CADENA STR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0" y="2485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TUTORIAL DE  METODOS EN PYTON</a:t>
            </a:r>
          </a:p>
          <a:p>
            <a:r>
              <a:rPr lang="es-CO" dirty="0"/>
              <a:t>https://www.w3schools.com/python/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57434" y="1576325"/>
            <a:ext cx="1161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copy</a:t>
            </a:r>
            <a:r>
              <a:rPr lang="es-CO" altLang="es-CO" sz="28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  <a:endParaRPr lang="es-CO" altLang="es-CO" sz="2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 smtClean="0">
                <a:latin typeface="Arial" panose="020B0604020202020204" pitchFamily="34" charset="0"/>
              </a:rPr>
              <a:t>Copia la lista completa en otra lista</a:t>
            </a:r>
            <a:endParaRPr lang="es-CO" altLang="es-CO" sz="20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 err="1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Lista_copia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 = </a:t>
            </a:r>
            <a:r>
              <a:rPr lang="es-CO" altLang="es-CO" sz="2400" b="1" dirty="0" err="1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my_list.</a:t>
            </a:r>
            <a:r>
              <a:rPr lang="es-CO" altLang="es-CO" sz="2400" b="1" dirty="0" err="1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copy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()</a:t>
            </a:r>
            <a:r>
              <a:rPr lang="es-CO" altLang="es-CO" sz="2000" dirty="0" smtClean="0">
                <a:latin typeface="Arial Unicode MS" panose="020B0604020202020204" pitchFamily="34" charset="-128"/>
              </a:rPr>
              <a:t>  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 2</a:t>
            </a:r>
            <a:endParaRPr lang="es-CO" altLang="es-CO" sz="2400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434" y="2924223"/>
            <a:ext cx="1016784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8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sort</a:t>
            </a:r>
            <a:r>
              <a:rPr lang="es-CO" altLang="es-CO" sz="28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()</a:t>
            </a:r>
            <a:endParaRPr lang="es-CO" altLang="es-CO" sz="2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También podemos </a:t>
            </a:r>
            <a:r>
              <a:rPr kumimoji="0" lang="es-CO" altLang="es-CO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ordenar de menor a mayor los </a:t>
            </a:r>
            <a:r>
              <a:rPr kumimoji="0" lang="es-CO" altLang="es-CO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  de una lista</a:t>
            </a:r>
            <a:r>
              <a:rPr kumimoji="0" lang="es-CO" altLang="es-CO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 err="1">
                <a:latin typeface="Arial" panose="020B0604020202020204" pitchFamily="34" charset="0"/>
              </a:rPr>
              <a:t>m</a:t>
            </a:r>
            <a:r>
              <a:rPr lang="es-CO" altLang="es-CO" sz="2400" dirty="0" err="1" smtClean="0">
                <a:latin typeface="Arial" panose="020B0604020202020204" pitchFamily="34" charset="0"/>
              </a:rPr>
              <a:t>y_list</a:t>
            </a:r>
            <a:r>
              <a:rPr lang="es-CO" altLang="es-CO" sz="2400" dirty="0" smtClean="0">
                <a:latin typeface="Arial" panose="020B0604020202020204" pitchFamily="34" charset="0"/>
              </a:rPr>
              <a:t> = [100, 10, 30, 1,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my_list.sort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()    # se debe ejecutar en una instrucción independiente</a:t>
            </a:r>
            <a:endParaRPr lang="es-CO" altLang="es-CO" sz="2400" b="1" dirty="0">
              <a:solidFill>
                <a:srgbClr val="0070C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p</a:t>
            </a:r>
            <a:r>
              <a:rPr lang="es-CO" altLang="es-CO" sz="2400" b="1" dirty="0" err="1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rint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 (</a:t>
            </a:r>
            <a:r>
              <a:rPr lang="es-CO" altLang="es-CO" sz="2400" b="1" dirty="0" err="1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lang="es-CO" altLang="es-CO" sz="2400" b="1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)  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# </a:t>
            </a:r>
            <a:r>
              <a:rPr lang="es-CO" altLang="es-CO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[1, 5, 10, 30, 100] </a:t>
            </a:r>
            <a:endParaRPr lang="es-CO" altLang="es-CO" sz="2400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816398" y="1005770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my_list</a:t>
            </a:r>
            <a:r>
              <a:rPr lang="es-CO" altLang="es-CO" sz="28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 = [2, 5, ‘Python', 1.2, 5]</a:t>
            </a:r>
            <a:endParaRPr lang="es-CO" altLang="es-CO" sz="2800" dirty="0"/>
          </a:p>
        </p:txBody>
      </p:sp>
    </p:spTree>
    <p:extLst>
      <p:ext uri="{BB962C8B-B14F-4D97-AF65-F5344CB8AC3E}">
        <p14:creationId xmlns:p14="http://schemas.microsoft.com/office/powerpoint/2010/main" val="16363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CONJUNTOS Y </a:t>
            </a:r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LISTAS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24145" y="385299"/>
            <a:ext cx="488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https://www.youtube.com/watch?v=2OmgHl8lp0I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6" y="2184898"/>
            <a:ext cx="8154379" cy="1647923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31820" y="4019403"/>
            <a:ext cx="119601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/>
              <a:t>Un </a:t>
            </a:r>
            <a:r>
              <a:rPr lang="es-ES" sz="2000" i="1" dirty="0"/>
              <a:t>set</a:t>
            </a:r>
            <a:r>
              <a:rPr lang="es-ES" sz="2000" dirty="0"/>
              <a:t> puede ser convertido a una lista y viceversa. En este último caso, los elementos duplicados son unificados.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145" y="4497481"/>
            <a:ext cx="7512482" cy="232955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84565" y="9164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Un </a:t>
            </a:r>
            <a:r>
              <a:rPr lang="es-ES" b="1" dirty="0"/>
              <a:t>conjunto</a:t>
            </a:r>
            <a:r>
              <a:rPr lang="es-ES" dirty="0"/>
              <a:t> es una colección no ordenada de objetos únicos. </a:t>
            </a:r>
            <a:r>
              <a:rPr lang="es-ES" b="1" dirty="0"/>
              <a:t>Python</a:t>
            </a:r>
            <a:r>
              <a:rPr lang="es-ES" dirty="0"/>
              <a:t> provee este tipo de datos «por defecto» al igual que otras colecciones más convencionales como las listas, </a:t>
            </a:r>
            <a:r>
              <a:rPr lang="es-ES" dirty="0" err="1"/>
              <a:t>tuplas</a:t>
            </a:r>
            <a:r>
              <a:rPr lang="es-ES" dirty="0"/>
              <a:t> y diccionarios.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34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DICCIONARIOS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009075" y="2728204"/>
            <a:ext cx="488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https://www.youtube.com/watch?v=2OmgHl8lp0I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1" y="1121722"/>
            <a:ext cx="9118873" cy="1560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0258" y="706740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SINTAXIS DE UN DICCIONARIO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386" y="2728204"/>
            <a:ext cx="6430272" cy="3210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780" y="3122332"/>
            <a:ext cx="6118220" cy="28102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20" y="5896590"/>
            <a:ext cx="362000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METODOS DE LA CLASE CADENA STR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856705" y="2284999"/>
            <a:ext cx="6240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00B050"/>
                </a:solidFill>
              </a:rPr>
              <a:t>PARA EL RETO DE LA </a:t>
            </a:r>
            <a:r>
              <a:rPr lang="es-CO" sz="2400" dirty="0" smtClean="0">
                <a:solidFill>
                  <a:srgbClr val="00B050"/>
                </a:solidFill>
              </a:rPr>
              <a:t>SEMANA </a:t>
            </a:r>
            <a:endParaRPr lang="es-CO" sz="2400" dirty="0" smtClean="0">
              <a:solidFill>
                <a:srgbClr val="00B050"/>
              </a:solidFill>
            </a:endParaRPr>
          </a:p>
          <a:p>
            <a:pPr algn="ctr"/>
            <a:r>
              <a:rPr lang="es-CO" sz="2400" dirty="0" smtClean="0">
                <a:solidFill>
                  <a:srgbClr val="00B050"/>
                </a:solidFill>
              </a:rPr>
              <a:t>CON MEJORAS DE VALIDACIÓN Y PRESENTACIÓN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56705" y="4662152"/>
            <a:ext cx="6055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Namtabple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https://www.youtube.com/watch?v=_</a:t>
            </a:r>
            <a:r>
              <a:rPr lang="es-CO" dirty="0" smtClean="0">
                <a:hlinkClick r:id="rId3"/>
              </a:rPr>
              <a:t>14n2jt3r58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Diccionarios</a:t>
            </a:r>
          </a:p>
          <a:p>
            <a:r>
              <a:rPr lang="es-CO" dirty="0"/>
              <a:t>https://www.youtube.com/watch?v=2OmgHl8lp0I</a:t>
            </a:r>
          </a:p>
        </p:txBody>
      </p:sp>
    </p:spTree>
    <p:extLst>
      <p:ext uri="{BB962C8B-B14F-4D97-AF65-F5344CB8AC3E}">
        <p14:creationId xmlns:p14="http://schemas.microsoft.com/office/powerpoint/2010/main" val="2478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ESTRUCTURAS DE DATOS 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63129" y="4040481"/>
            <a:ext cx="11499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Las </a:t>
            </a:r>
            <a:r>
              <a:rPr lang="es-ES" sz="2400" b="1" dirty="0"/>
              <a:t>estructuras de datos</a:t>
            </a:r>
            <a:r>
              <a:rPr lang="es-ES" sz="2400" dirty="0"/>
              <a:t> más comunes en </a:t>
            </a:r>
            <a:r>
              <a:rPr lang="es-ES" sz="2400" b="1" dirty="0"/>
              <a:t>Python</a:t>
            </a:r>
            <a:r>
              <a:rPr lang="es-ES" sz="2400" dirty="0"/>
              <a:t> son las </a:t>
            </a:r>
            <a:r>
              <a:rPr lang="es-ES" sz="2400" dirty="0" err="1" smtClean="0"/>
              <a:t>Tuplas</a:t>
            </a:r>
            <a:r>
              <a:rPr lang="es-ES" sz="2400" dirty="0" smtClean="0"/>
              <a:t>, Conjuntos, Listas</a:t>
            </a:r>
            <a:r>
              <a:rPr lang="es-ES" sz="2400" dirty="0"/>
              <a:t>, las </a:t>
            </a:r>
            <a:r>
              <a:rPr lang="es-ES" sz="2400" dirty="0" smtClean="0"/>
              <a:t>Tablas </a:t>
            </a:r>
            <a:r>
              <a:rPr lang="es-ES" sz="2400" dirty="0"/>
              <a:t>y los </a:t>
            </a:r>
            <a:r>
              <a:rPr lang="es-ES" sz="2400" dirty="0" smtClean="0"/>
              <a:t>Diccionarios</a:t>
            </a:r>
            <a:r>
              <a:rPr lang="es-ES" sz="2400" dirty="0"/>
              <a:t>. Aunque tienen otro nombre, en otros lenguajes, son los arreglos o vectores, las matrices y los arreglos indexados, respectivamente.</a:t>
            </a:r>
            <a:endParaRPr lang="es-CO" sz="2400" dirty="0"/>
          </a:p>
        </p:txBody>
      </p:sp>
      <p:sp>
        <p:nvSpPr>
          <p:cNvPr id="5" name="Rectángulo 4"/>
          <p:cNvSpPr/>
          <p:nvPr/>
        </p:nvSpPr>
        <p:spPr>
          <a:xfrm>
            <a:off x="2475571" y="738201"/>
            <a:ext cx="9740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2060"/>
                </a:solidFill>
              </a:rPr>
              <a:t>¿Qué es una estructura de datos en programación</a:t>
            </a:r>
            <a:r>
              <a:rPr lang="es-ES" sz="2400" b="1" dirty="0" smtClean="0">
                <a:solidFill>
                  <a:srgbClr val="002060"/>
                </a:solidFill>
              </a:rPr>
              <a:t>?</a:t>
            </a:r>
          </a:p>
          <a:p>
            <a:pPr algn="just"/>
            <a:r>
              <a:rPr lang="es-ES" sz="2400" dirty="0" smtClean="0"/>
              <a:t>En </a:t>
            </a:r>
            <a:r>
              <a:rPr lang="es-ES" sz="2400" b="1" dirty="0"/>
              <a:t>programación</a:t>
            </a:r>
            <a:r>
              <a:rPr lang="es-ES" sz="2400" dirty="0"/>
              <a:t>, la </a:t>
            </a:r>
            <a:r>
              <a:rPr lang="es-ES" sz="2400" b="1" dirty="0"/>
              <a:t>estructura de datos</a:t>
            </a:r>
            <a:r>
              <a:rPr lang="es-ES" sz="2400" dirty="0"/>
              <a:t> está representada por una forma determinada </a:t>
            </a:r>
            <a:r>
              <a:rPr lang="es-ES" sz="2400" dirty="0" smtClean="0"/>
              <a:t>en que se deben organizar </a:t>
            </a:r>
            <a:r>
              <a:rPr lang="es-ES" sz="2400" dirty="0"/>
              <a:t>los </a:t>
            </a:r>
            <a:r>
              <a:rPr lang="es-ES" sz="2400" b="1" dirty="0"/>
              <a:t>datos</a:t>
            </a:r>
            <a:r>
              <a:rPr lang="es-ES" sz="2400" dirty="0"/>
              <a:t> </a:t>
            </a:r>
            <a:r>
              <a:rPr lang="es-ES" sz="2400" dirty="0" smtClean="0"/>
              <a:t>de una situación problemática a solucionar, para </a:t>
            </a:r>
            <a:r>
              <a:rPr lang="es-ES" sz="2400" dirty="0"/>
              <a:t>que </a:t>
            </a:r>
            <a:r>
              <a:rPr lang="es-ES" sz="2400" dirty="0" smtClean="0"/>
              <a:t>la información se puedan utilizar </a:t>
            </a:r>
            <a:r>
              <a:rPr lang="es-ES" sz="2400" dirty="0"/>
              <a:t>de la manera más </a:t>
            </a:r>
            <a:r>
              <a:rPr lang="es-ES" sz="2400" dirty="0" smtClean="0"/>
              <a:t>cómoda y efectiva </a:t>
            </a:r>
            <a:r>
              <a:rPr lang="es-ES" sz="2400" dirty="0"/>
              <a:t>posible</a:t>
            </a:r>
            <a:endParaRPr lang="es-CO" sz="2400" dirty="0"/>
          </a:p>
        </p:txBody>
      </p:sp>
      <p:sp>
        <p:nvSpPr>
          <p:cNvPr id="8" name="Rectángulo 7"/>
          <p:cNvSpPr/>
          <p:nvPr/>
        </p:nvSpPr>
        <p:spPr>
          <a:xfrm>
            <a:off x="463129" y="2740691"/>
            <a:ext cx="11499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/>
              <a:t>Así pues “</a:t>
            </a:r>
            <a:r>
              <a:rPr lang="es-ES" sz="2400" b="1" dirty="0" smtClean="0"/>
              <a:t>estructura </a:t>
            </a:r>
            <a:r>
              <a:rPr lang="es-ES" sz="2400" b="1" dirty="0"/>
              <a:t>de datos</a:t>
            </a:r>
            <a:r>
              <a:rPr lang="es-ES" sz="2400" dirty="0"/>
              <a:t>” es una colección de valores, la relación que existe entre estos valores y las operaciones que podemos hacer sobre ellos; en pocas palabras se refiere a cómo los </a:t>
            </a:r>
            <a:r>
              <a:rPr lang="es-ES" sz="2400" b="1" dirty="0"/>
              <a:t>datos</a:t>
            </a:r>
            <a:r>
              <a:rPr lang="es-ES" sz="2400" dirty="0"/>
              <a:t> están organizados y cómo se pueden administrar.</a:t>
            </a:r>
            <a:endParaRPr lang="es-CO" sz="2400" dirty="0"/>
          </a:p>
        </p:txBody>
      </p:sp>
      <p:sp>
        <p:nvSpPr>
          <p:cNvPr id="10" name="Rectángulo 9"/>
          <p:cNvSpPr/>
          <p:nvPr/>
        </p:nvSpPr>
        <p:spPr>
          <a:xfrm>
            <a:off x="3841032" y="5288340"/>
            <a:ext cx="77540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/>
              <a:t>Python</a:t>
            </a:r>
            <a:r>
              <a:rPr lang="es-ES" sz="2400" dirty="0"/>
              <a:t> tiene una peculiaridad y trata sus </a:t>
            </a:r>
            <a:r>
              <a:rPr lang="es-ES" sz="2400" b="1" dirty="0"/>
              <a:t>tipos</a:t>
            </a:r>
            <a:r>
              <a:rPr lang="es-ES" sz="2400" dirty="0"/>
              <a:t> de datos como </a:t>
            </a:r>
            <a:r>
              <a:rPr lang="es-ES" sz="2400" b="1" dirty="0">
                <a:solidFill>
                  <a:srgbClr val="FF0000"/>
                </a:solidFill>
              </a:rPr>
              <a:t>mutables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/>
              <a:t>o </a:t>
            </a:r>
            <a:r>
              <a:rPr lang="es-ES" sz="2400" b="1" dirty="0">
                <a:solidFill>
                  <a:srgbClr val="FF0000"/>
                </a:solidFill>
              </a:rPr>
              <a:t>inmutables</a:t>
            </a:r>
            <a:r>
              <a:rPr lang="es-ES" sz="2400" dirty="0"/>
              <a:t>, lo que significa que si el valor puede cambiar, el objeto se llama </a:t>
            </a:r>
            <a:r>
              <a:rPr lang="es-ES" sz="2400" b="1" dirty="0"/>
              <a:t>mutable</a:t>
            </a:r>
            <a:r>
              <a:rPr lang="es-ES" sz="2400" dirty="0"/>
              <a:t>, mientras que si el valor no puede cambiar, el objeto se llama </a:t>
            </a:r>
            <a:r>
              <a:rPr lang="es-ES" sz="2400" b="1" dirty="0"/>
              <a:t>inmutable</a:t>
            </a:r>
            <a:r>
              <a:rPr lang="es-ES" sz="2400" dirty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623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CONJUNTOS Y OPERACIONES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104500" y="433811"/>
            <a:ext cx="488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https://www.youtube.com/watch?v=2OmgHl8lp0I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796" y="2260352"/>
            <a:ext cx="116437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conjuntos son objetos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mutables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lang="es-CO" altLang="es-CO" sz="2000" dirty="0" smtClean="0">
                <a:latin typeface="Arial" panose="020B0604020202020204" pitchFamily="34" charset="0"/>
              </a:rPr>
              <a:t>operaciones o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que se pueden ejecutar sobre</a:t>
            </a: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conjunto son :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discard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podemos añadir y remover un elemento indicándolo como argumento.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71" y="4150827"/>
            <a:ext cx="8154379" cy="164792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82071" y="6010960"/>
            <a:ext cx="977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IDE rápido y práctico de Python</a:t>
            </a:r>
          </a:p>
          <a:p>
            <a:r>
              <a:rPr lang="es-CO" dirty="0" smtClean="0"/>
              <a:t>https</a:t>
            </a:r>
            <a:r>
              <a:rPr lang="es-CO" dirty="0"/>
              <a:t>://www.w3schools.com/python/trypython.asp?filename=demo_default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684564" y="931583"/>
            <a:ext cx="9316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Un </a:t>
            </a:r>
            <a:r>
              <a:rPr lang="es-ES" sz="2400" b="1" dirty="0"/>
              <a:t>conjunto</a:t>
            </a:r>
            <a:r>
              <a:rPr lang="es-ES" sz="2400" dirty="0"/>
              <a:t> es una colección no ordenada de objetos únicos. </a:t>
            </a:r>
            <a:r>
              <a:rPr lang="es-ES" sz="2400" b="1" dirty="0"/>
              <a:t>Python</a:t>
            </a:r>
            <a:r>
              <a:rPr lang="es-ES" sz="2400" dirty="0"/>
              <a:t> provee este tipo de datos «por defecto» al igual que otras colecciones más convencionales como las listas, </a:t>
            </a:r>
            <a:r>
              <a:rPr lang="es-ES" sz="2400" dirty="0" err="1"/>
              <a:t>tuplas</a:t>
            </a:r>
            <a:r>
              <a:rPr lang="es-ES" sz="2400" dirty="0"/>
              <a:t> y diccionarios.</a:t>
            </a:r>
            <a:endParaRPr lang="es-CO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96" y="3666099"/>
            <a:ext cx="2562583" cy="183858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7192" y="2979851"/>
            <a:ext cx="11101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SINTAXIS</a:t>
            </a:r>
            <a:r>
              <a:rPr lang="es-ES" b="1" dirty="0" smtClean="0">
                <a:solidFill>
                  <a:srgbClr val="00B050"/>
                </a:solidFill>
              </a:rPr>
              <a:t>   </a:t>
            </a:r>
            <a:r>
              <a:rPr lang="es-ES" b="1" dirty="0" err="1" smtClean="0">
                <a:solidFill>
                  <a:srgbClr val="00B050"/>
                </a:solidFill>
              </a:rPr>
              <a:t>myConjunto</a:t>
            </a:r>
            <a:r>
              <a:rPr lang="es-ES" b="1" dirty="0" smtClean="0">
                <a:solidFill>
                  <a:srgbClr val="00B050"/>
                </a:solidFill>
              </a:rPr>
              <a:t> = {elem1, elem2, elem3}</a:t>
            </a:r>
          </a:p>
          <a:p>
            <a:r>
              <a:rPr lang="es-ES" b="1" dirty="0" smtClean="0">
                <a:solidFill>
                  <a:srgbClr val="00B050"/>
                </a:solidFill>
              </a:rPr>
              <a:t>#</a:t>
            </a:r>
            <a:r>
              <a:rPr lang="es-ES" b="1" dirty="0">
                <a:solidFill>
                  <a:srgbClr val="00B050"/>
                </a:solidFill>
              </a:rPr>
              <a:t>conjuntos es un conjunto de elementos, demarcados entre llaves {}</a:t>
            </a:r>
          </a:p>
          <a:p>
            <a:r>
              <a:rPr lang="es-ES" b="1" dirty="0">
                <a:solidFill>
                  <a:srgbClr val="00B050"/>
                </a:solidFill>
              </a:rPr>
              <a:t>#NO trabaja con </a:t>
            </a:r>
            <a:r>
              <a:rPr lang="es-ES" b="1" dirty="0" smtClean="0">
                <a:solidFill>
                  <a:srgbClr val="00B050"/>
                </a:solidFill>
              </a:rPr>
              <a:t>índices </a:t>
            </a:r>
            <a:r>
              <a:rPr lang="es-ES" b="1" dirty="0">
                <a:solidFill>
                  <a:srgbClr val="00B050"/>
                </a:solidFill>
              </a:rPr>
              <a:t>como las cadenas, sino </a:t>
            </a:r>
            <a:r>
              <a:rPr lang="es-ES" b="1" dirty="0" smtClean="0">
                <a:solidFill>
                  <a:srgbClr val="00B050"/>
                </a:solidFill>
              </a:rPr>
              <a:t>haciendo referencia al valor </a:t>
            </a:r>
            <a:r>
              <a:rPr lang="es-ES" b="1" dirty="0">
                <a:solidFill>
                  <a:srgbClr val="00B050"/>
                </a:solidFill>
              </a:rPr>
              <a:t>del </a:t>
            </a:r>
            <a:r>
              <a:rPr lang="es-ES" b="1" dirty="0" smtClean="0">
                <a:solidFill>
                  <a:srgbClr val="00B050"/>
                </a:solidFill>
              </a:rPr>
              <a:t>elemento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CONJUNTOS Y OPERACIONES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528004" y="6321410"/>
            <a:ext cx="488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https://www.youtube.com/watch?v=2OmgHl8lp0I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6708" y="3555177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SINTAXIS DE UN </a:t>
            </a:r>
            <a:r>
              <a:rPr lang="es-CO" sz="2400" b="1" dirty="0" smtClean="0">
                <a:solidFill>
                  <a:srgbClr val="00B050"/>
                </a:solidFill>
              </a:rPr>
              <a:t>CONJUNTO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6709" y="1576591"/>
            <a:ext cx="8922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Un conjunto es una colección no ordenada de objetos únicos. Python provee este tipo de datos «por defecto» al igual que otras colecciones más convencionales como las </a:t>
            </a:r>
            <a:r>
              <a:rPr lang="es-ES" sz="2000" dirty="0">
                <a:hlinkClick r:id="rId3"/>
              </a:rPr>
              <a:t>listas, </a:t>
            </a:r>
            <a:r>
              <a:rPr lang="es-ES" sz="2000" dirty="0" err="1">
                <a:hlinkClick r:id="rId3"/>
              </a:rPr>
              <a:t>tuplas</a:t>
            </a:r>
            <a:r>
              <a:rPr lang="es-ES" sz="2000" dirty="0"/>
              <a:t> y diccionarios.</a:t>
            </a:r>
          </a:p>
          <a:p>
            <a:pPr algn="just"/>
            <a:r>
              <a:rPr lang="es-ES" sz="2000" dirty="0"/>
              <a:t>Los conjuntos son ampliamente utilizados en lógica y matemática, y desde el lenguaje podemos sacar provecho de sus propiedades para crear código más eficiente y legible en menos tiempo.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2" y="4229252"/>
            <a:ext cx="5077534" cy="159089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86" y="3681508"/>
            <a:ext cx="5084188" cy="242749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602" y="1359304"/>
            <a:ext cx="256258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716116" y="33916"/>
            <a:ext cx="7035799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CONJUNTOS, EJEMPLO CON OPERACIONES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6269" y="1434580"/>
            <a:ext cx="892209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002060"/>
                </a:solidFill>
              </a:rPr>
              <a:t>#llenar dos conjuntos, uno con los primeros 5 impares y otro con los 5 </a:t>
            </a:r>
            <a:r>
              <a:rPr lang="es-ES" b="1" dirty="0" smtClean="0">
                <a:solidFill>
                  <a:srgbClr val="002060"/>
                </a:solidFill>
              </a:rPr>
              <a:t>pares, del 1 al 9</a:t>
            </a:r>
            <a:endParaRPr lang="es-ES" b="1" dirty="0">
              <a:solidFill>
                <a:srgbClr val="002060"/>
              </a:solidFill>
            </a:endParaRPr>
          </a:p>
          <a:p>
            <a:pPr algn="just"/>
            <a:r>
              <a:rPr lang="es-ES" sz="1600" b="1" dirty="0"/>
              <a:t>impares = {0}</a:t>
            </a:r>
          </a:p>
          <a:p>
            <a:pPr algn="just"/>
            <a:r>
              <a:rPr lang="es-ES" sz="1600" b="1" dirty="0"/>
              <a:t>pares = {0}</a:t>
            </a:r>
          </a:p>
          <a:p>
            <a:pPr algn="just"/>
            <a:r>
              <a:rPr lang="es-ES" sz="1600" b="1" dirty="0" err="1"/>
              <a:t>for</a:t>
            </a:r>
            <a:r>
              <a:rPr lang="es-ES" sz="1600" b="1" dirty="0"/>
              <a:t> i in </a:t>
            </a:r>
            <a:r>
              <a:rPr lang="es-ES" sz="1600" b="1" dirty="0" err="1"/>
              <a:t>range</a:t>
            </a:r>
            <a:r>
              <a:rPr lang="es-ES" sz="1600" b="1" dirty="0"/>
              <a:t>(1,10,2):</a:t>
            </a:r>
          </a:p>
          <a:p>
            <a:pPr algn="just"/>
            <a:r>
              <a:rPr lang="es-ES" sz="1600" b="1" dirty="0"/>
              <a:t>	</a:t>
            </a:r>
            <a:r>
              <a:rPr lang="es-ES" sz="1600" b="1" dirty="0" err="1"/>
              <a:t>impares.add</a:t>
            </a:r>
            <a:r>
              <a:rPr lang="es-ES" sz="1600" b="1" dirty="0"/>
              <a:t>(i)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600" b="1" dirty="0" err="1"/>
              <a:t>for</a:t>
            </a:r>
            <a:r>
              <a:rPr lang="es-ES" sz="1600" b="1" dirty="0"/>
              <a:t> i in </a:t>
            </a:r>
            <a:r>
              <a:rPr lang="es-ES" sz="1600" b="1" dirty="0" err="1"/>
              <a:t>range</a:t>
            </a:r>
            <a:r>
              <a:rPr lang="es-ES" sz="1600" b="1" dirty="0"/>
              <a:t>(5):</a:t>
            </a:r>
          </a:p>
          <a:p>
            <a:pPr algn="just"/>
            <a:r>
              <a:rPr lang="es-ES" sz="1600" b="1" dirty="0"/>
              <a:t>	</a:t>
            </a:r>
            <a:r>
              <a:rPr lang="es-ES" sz="1600" b="1" dirty="0" err="1"/>
              <a:t>pares.add</a:t>
            </a:r>
            <a:r>
              <a:rPr lang="es-ES" sz="1600" b="1" dirty="0"/>
              <a:t>(i*2)</a:t>
            </a:r>
          </a:p>
          <a:p>
            <a:pPr algn="just"/>
            <a:r>
              <a:rPr lang="es-ES" sz="1600" b="1" dirty="0"/>
              <a:t>    </a:t>
            </a:r>
          </a:p>
          <a:p>
            <a:pPr algn="just"/>
            <a:r>
              <a:rPr lang="es-ES" sz="1600" b="1" dirty="0" err="1"/>
              <a:t>print</a:t>
            </a:r>
            <a:r>
              <a:rPr lang="es-ES" sz="1600" b="1" dirty="0"/>
              <a:t>('CONJUNTO DE IMPARES</a:t>
            </a:r>
            <a:r>
              <a:rPr lang="es-ES" sz="1600" b="1" dirty="0" smtClean="0"/>
              <a:t>', impares</a:t>
            </a:r>
            <a:r>
              <a:rPr lang="es-ES" sz="1600" b="1" dirty="0"/>
              <a:t>)</a:t>
            </a:r>
          </a:p>
          <a:p>
            <a:pPr algn="just"/>
            <a:r>
              <a:rPr lang="es-ES" sz="1600" b="1" dirty="0" err="1"/>
              <a:t>print</a:t>
            </a:r>
            <a:r>
              <a:rPr lang="es-ES" sz="1600" b="1" dirty="0"/>
              <a:t>('CONJUNTO DE </a:t>
            </a:r>
            <a:r>
              <a:rPr lang="es-ES" sz="1600" b="1" dirty="0" smtClean="0"/>
              <a:t>PARES', pares</a:t>
            </a:r>
            <a:r>
              <a:rPr lang="es-ES" sz="1600" b="1" dirty="0"/>
              <a:t>)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 err="1"/>
              <a:t>union</a:t>
            </a:r>
            <a:r>
              <a:rPr lang="es-ES" sz="1600" b="1" dirty="0"/>
              <a:t> = </a:t>
            </a:r>
            <a:r>
              <a:rPr lang="es-ES" sz="1600" b="1" dirty="0" err="1"/>
              <a:t>impares.</a:t>
            </a:r>
            <a:r>
              <a:rPr lang="es-ES" sz="1600" b="1" dirty="0" err="1">
                <a:solidFill>
                  <a:srgbClr val="FF0000"/>
                </a:solidFill>
              </a:rPr>
              <a:t>union</a:t>
            </a:r>
            <a:r>
              <a:rPr lang="es-ES" sz="1600" b="1" dirty="0"/>
              <a:t>(pares)</a:t>
            </a:r>
          </a:p>
          <a:p>
            <a:pPr algn="just"/>
            <a:r>
              <a:rPr lang="es-ES" sz="1600" b="1" dirty="0" err="1"/>
              <a:t>print</a:t>
            </a:r>
            <a:r>
              <a:rPr lang="es-ES" sz="1600" b="1" dirty="0"/>
              <a:t>('UNION=',</a:t>
            </a:r>
            <a:r>
              <a:rPr lang="es-ES" sz="1600" b="1" dirty="0" err="1"/>
              <a:t>union</a:t>
            </a:r>
            <a:r>
              <a:rPr lang="es-ES" sz="1600" b="1" dirty="0"/>
              <a:t>)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 err="1"/>
              <a:t>intercepcion</a:t>
            </a:r>
            <a:r>
              <a:rPr lang="es-ES" sz="1600" b="1" dirty="0"/>
              <a:t> = </a:t>
            </a:r>
            <a:r>
              <a:rPr lang="es-ES" sz="1600" b="1" dirty="0" err="1"/>
              <a:t>impares.</a:t>
            </a:r>
            <a:r>
              <a:rPr lang="es-ES" sz="1600" b="1" dirty="0" err="1">
                <a:solidFill>
                  <a:srgbClr val="FF0000"/>
                </a:solidFill>
              </a:rPr>
              <a:t>intersection</a:t>
            </a:r>
            <a:r>
              <a:rPr lang="es-ES" sz="1600" b="1" dirty="0"/>
              <a:t>(pares)</a:t>
            </a:r>
          </a:p>
          <a:p>
            <a:pPr algn="just"/>
            <a:r>
              <a:rPr lang="es-ES" sz="1600" b="1" dirty="0" err="1"/>
              <a:t>print</a:t>
            </a:r>
            <a:r>
              <a:rPr lang="es-ES" sz="1600" b="1" dirty="0"/>
              <a:t>('INTERSECCIION=',</a:t>
            </a:r>
            <a:r>
              <a:rPr lang="es-ES" sz="1600" b="1" dirty="0" err="1"/>
              <a:t>intercepcion</a:t>
            </a:r>
            <a:r>
              <a:rPr lang="es-ES" sz="1600" b="1" dirty="0"/>
              <a:t>)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diferencia = </a:t>
            </a:r>
            <a:r>
              <a:rPr lang="es-ES" sz="1600" b="1" dirty="0" err="1"/>
              <a:t>impares.</a:t>
            </a:r>
            <a:r>
              <a:rPr lang="es-ES" sz="1600" b="1" dirty="0" err="1">
                <a:solidFill>
                  <a:srgbClr val="FF0000"/>
                </a:solidFill>
              </a:rPr>
              <a:t>d</a:t>
            </a:r>
            <a:r>
              <a:rPr lang="es-ES" sz="1600" b="1" dirty="0" err="1">
                <a:solidFill>
                  <a:srgbClr val="FF0000"/>
                </a:solidFill>
              </a:rPr>
              <a:t>ifference</a:t>
            </a:r>
            <a:r>
              <a:rPr lang="es-ES" sz="1600" b="1" dirty="0"/>
              <a:t>(pares)</a:t>
            </a:r>
          </a:p>
          <a:p>
            <a:pPr algn="just"/>
            <a:r>
              <a:rPr lang="es-ES" sz="1600" b="1" dirty="0" err="1"/>
              <a:t>print</a:t>
            </a:r>
            <a:r>
              <a:rPr lang="es-ES" sz="1600" b="1" dirty="0"/>
              <a:t>('DIFERENCIA=',diferencia)</a:t>
            </a:r>
            <a:endParaRPr lang="es-ES" sz="16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417" y="0"/>
            <a:ext cx="2562583" cy="183858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41" y="3376068"/>
            <a:ext cx="6031448" cy="2116806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3911600" y="3714727"/>
            <a:ext cx="201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501900" y="4434471"/>
            <a:ext cx="3429000" cy="306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064000" y="3867127"/>
            <a:ext cx="201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982815" y="4685443"/>
            <a:ext cx="3100485" cy="382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2508250" y="5089159"/>
            <a:ext cx="3725765" cy="693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TUPLAS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9" y="847201"/>
            <a:ext cx="11256136" cy="52960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752093" y="6385638"/>
            <a:ext cx="49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https://www.youtube.com/watch?v=Ufqh8aoR9hE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228" y="1000674"/>
            <a:ext cx="4762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TUPLAS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752093" y="6385638"/>
            <a:ext cx="49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https://www.youtube.com/watch?v=Ufqh8aoR9hE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94" y="764694"/>
            <a:ext cx="5762625" cy="1714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3487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4656"/>
            <a:ext cx="6344535" cy="31436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87" y="2551488"/>
            <a:ext cx="597300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TUPLAS - EJEMPLO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373487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289301" y="862191"/>
            <a:ext cx="818031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#TUPLAS es un conjunto de elementos, demarcados entre </a:t>
            </a:r>
            <a:r>
              <a:rPr lang="es-CO" sz="2000" b="1" dirty="0" err="1">
                <a:solidFill>
                  <a:srgbClr val="002060"/>
                </a:solidFill>
              </a:rPr>
              <a:t>parentesis</a:t>
            </a:r>
            <a:r>
              <a:rPr lang="es-CO" sz="2000" b="1" dirty="0">
                <a:solidFill>
                  <a:srgbClr val="002060"/>
                </a:solidFill>
              </a:rPr>
              <a:t> ()</a:t>
            </a:r>
          </a:p>
          <a:p>
            <a:r>
              <a:rPr lang="es-CO" sz="2000" b="1" dirty="0">
                <a:solidFill>
                  <a:srgbClr val="002060"/>
                </a:solidFill>
              </a:rPr>
              <a:t>#llenar dos </a:t>
            </a:r>
            <a:r>
              <a:rPr lang="es-CO" sz="2000" b="1" dirty="0" err="1">
                <a:solidFill>
                  <a:srgbClr val="002060"/>
                </a:solidFill>
              </a:rPr>
              <a:t>tuplas</a:t>
            </a:r>
            <a:r>
              <a:rPr lang="es-CO" sz="2000" b="1" dirty="0">
                <a:solidFill>
                  <a:srgbClr val="002060"/>
                </a:solidFill>
              </a:rPr>
              <a:t>, uno con los primeros 5 impares y otro con los 5 pares</a:t>
            </a:r>
          </a:p>
          <a:p>
            <a:r>
              <a:rPr lang="es-CO" sz="2000" b="1" dirty="0">
                <a:solidFill>
                  <a:srgbClr val="002060"/>
                </a:solidFill>
              </a:rPr>
              <a:t>#se llena como conjunto y se pasa a </a:t>
            </a:r>
            <a:r>
              <a:rPr lang="es-CO" sz="2000" b="1" dirty="0" err="1" smtClean="0">
                <a:solidFill>
                  <a:srgbClr val="002060"/>
                </a:solidFill>
              </a:rPr>
              <a:t>tupla</a:t>
            </a:r>
            <a:r>
              <a:rPr lang="es-CO" sz="2000" b="1" dirty="0" smtClean="0">
                <a:solidFill>
                  <a:srgbClr val="002060"/>
                </a:solidFill>
              </a:rPr>
              <a:t> con la función TUPLE</a:t>
            </a:r>
            <a:endParaRPr lang="es-CO" sz="2000" b="1" dirty="0">
              <a:solidFill>
                <a:srgbClr val="002060"/>
              </a:solidFill>
            </a:endParaRPr>
          </a:p>
          <a:p>
            <a:r>
              <a:rPr lang="es-CO" b="1" dirty="0"/>
              <a:t>impares = {0}</a:t>
            </a:r>
          </a:p>
          <a:p>
            <a:r>
              <a:rPr lang="es-CO" b="1" dirty="0"/>
              <a:t>pares = {0}</a:t>
            </a:r>
          </a:p>
          <a:p>
            <a:r>
              <a:rPr lang="es-CO" b="1" dirty="0" err="1"/>
              <a:t>for</a:t>
            </a:r>
            <a:r>
              <a:rPr lang="es-CO" b="1" dirty="0"/>
              <a:t> i in </a:t>
            </a:r>
            <a:r>
              <a:rPr lang="es-CO" b="1" dirty="0" err="1"/>
              <a:t>range</a:t>
            </a:r>
            <a:r>
              <a:rPr lang="es-CO" b="1" dirty="0"/>
              <a:t>(1,10,2):</a:t>
            </a:r>
          </a:p>
          <a:p>
            <a:r>
              <a:rPr lang="es-CO" b="1" dirty="0"/>
              <a:t>	</a:t>
            </a:r>
            <a:r>
              <a:rPr lang="es-CO" b="1" dirty="0" err="1"/>
              <a:t>impares.add</a:t>
            </a:r>
            <a:r>
              <a:rPr lang="es-CO" b="1" dirty="0"/>
              <a:t>(i)</a:t>
            </a:r>
          </a:p>
          <a:p>
            <a:endParaRPr lang="es-CO" b="1" dirty="0"/>
          </a:p>
          <a:p>
            <a:r>
              <a:rPr lang="es-CO" b="1" dirty="0" err="1"/>
              <a:t>for</a:t>
            </a:r>
            <a:r>
              <a:rPr lang="es-CO" b="1" dirty="0"/>
              <a:t> i in </a:t>
            </a:r>
            <a:r>
              <a:rPr lang="es-CO" b="1" dirty="0" err="1"/>
              <a:t>range</a:t>
            </a:r>
            <a:r>
              <a:rPr lang="es-CO" b="1" dirty="0"/>
              <a:t>(5):</a:t>
            </a:r>
          </a:p>
          <a:p>
            <a:r>
              <a:rPr lang="es-CO" b="1" dirty="0"/>
              <a:t>	</a:t>
            </a:r>
            <a:r>
              <a:rPr lang="es-CO" b="1" dirty="0" err="1"/>
              <a:t>pares.add</a:t>
            </a:r>
            <a:r>
              <a:rPr lang="es-CO" b="1" dirty="0"/>
              <a:t>(i*2)</a:t>
            </a:r>
          </a:p>
          <a:p>
            <a:r>
              <a:rPr lang="es-CO" b="1" dirty="0"/>
              <a:t>    </a:t>
            </a:r>
          </a:p>
          <a:p>
            <a:r>
              <a:rPr lang="es-CO" b="1" dirty="0"/>
              <a:t>#para hacer referencia a sus </a:t>
            </a:r>
            <a:r>
              <a:rPr lang="es-CO" b="1" dirty="0" err="1"/>
              <a:t>indices</a:t>
            </a:r>
            <a:r>
              <a:rPr lang="es-CO" b="1" dirty="0"/>
              <a:t>, el conjunto se convierte a </a:t>
            </a:r>
            <a:r>
              <a:rPr lang="es-CO" b="1" dirty="0" err="1"/>
              <a:t>tupla</a:t>
            </a:r>
            <a:endParaRPr lang="es-CO" b="1" dirty="0"/>
          </a:p>
          <a:p>
            <a:r>
              <a:rPr lang="es-CO" b="1" dirty="0" err="1"/>
              <a:t>tuplaImpares</a:t>
            </a:r>
            <a:r>
              <a:rPr lang="es-CO" b="1" dirty="0"/>
              <a:t> = </a:t>
            </a:r>
            <a:r>
              <a:rPr lang="es-CO" b="1" dirty="0" err="1"/>
              <a:t>tuple</a:t>
            </a:r>
            <a:r>
              <a:rPr lang="es-CO" b="1" dirty="0"/>
              <a:t>(impares)</a:t>
            </a:r>
          </a:p>
          <a:p>
            <a:r>
              <a:rPr lang="es-CO" b="1" dirty="0" err="1"/>
              <a:t>tuplaPares</a:t>
            </a:r>
            <a:r>
              <a:rPr lang="es-CO" b="1" dirty="0"/>
              <a:t>   = </a:t>
            </a:r>
            <a:r>
              <a:rPr lang="es-CO" b="1" dirty="0" err="1"/>
              <a:t>tuple</a:t>
            </a:r>
            <a:r>
              <a:rPr lang="es-CO" b="1" dirty="0"/>
              <a:t>(pares)</a:t>
            </a:r>
          </a:p>
          <a:p>
            <a:r>
              <a:rPr lang="es-CO" b="1" dirty="0" err="1"/>
              <a:t>print</a:t>
            </a:r>
            <a:r>
              <a:rPr lang="es-CO" b="1" dirty="0"/>
              <a:t>('TUPLA DE IMPARES', </a:t>
            </a:r>
            <a:r>
              <a:rPr lang="es-CO" b="1" dirty="0" err="1"/>
              <a:t>tuplaImpares</a:t>
            </a:r>
            <a:r>
              <a:rPr lang="es-CO" b="1" dirty="0"/>
              <a:t>)</a:t>
            </a:r>
          </a:p>
          <a:p>
            <a:r>
              <a:rPr lang="es-CO" b="1" dirty="0" err="1"/>
              <a:t>print</a:t>
            </a:r>
            <a:r>
              <a:rPr lang="es-CO" b="1" dirty="0"/>
              <a:t>('TUPLA DE PARES', </a:t>
            </a:r>
            <a:r>
              <a:rPr lang="es-CO" b="1" dirty="0" err="1"/>
              <a:t>tuplaPares</a:t>
            </a:r>
            <a:r>
              <a:rPr lang="es-CO" b="1" dirty="0"/>
              <a:t>)</a:t>
            </a:r>
          </a:p>
          <a:p>
            <a:r>
              <a:rPr lang="es-CO" b="1" dirty="0" err="1"/>
              <a:t>print</a:t>
            </a:r>
            <a:r>
              <a:rPr lang="es-CO" b="1" dirty="0"/>
              <a:t>(</a:t>
            </a:r>
            <a:r>
              <a:rPr lang="es-CO" b="1" dirty="0" err="1"/>
              <a:t>str</a:t>
            </a:r>
            <a:r>
              <a:rPr lang="es-CO" b="1" dirty="0"/>
              <a:t>(</a:t>
            </a:r>
            <a:r>
              <a:rPr lang="es-CO" b="1" dirty="0" err="1"/>
              <a:t>len</a:t>
            </a:r>
            <a:r>
              <a:rPr lang="es-CO" b="1" dirty="0"/>
              <a:t>(</a:t>
            </a:r>
            <a:r>
              <a:rPr lang="es-CO" b="1" dirty="0" err="1"/>
              <a:t>tuplaImpares</a:t>
            </a:r>
            <a:r>
              <a:rPr lang="es-CO" b="1" dirty="0"/>
              <a:t>)))</a:t>
            </a:r>
          </a:p>
          <a:p>
            <a:r>
              <a:rPr lang="es-CO" b="1" dirty="0" err="1"/>
              <a:t>print</a:t>
            </a:r>
            <a:r>
              <a:rPr lang="es-CO" b="1" dirty="0"/>
              <a:t>('PRIMER ELEMENTO',  </a:t>
            </a:r>
            <a:r>
              <a:rPr lang="es-CO" b="1" dirty="0" err="1"/>
              <a:t>str</a:t>
            </a:r>
            <a:r>
              <a:rPr lang="es-CO" b="1" dirty="0"/>
              <a:t>(</a:t>
            </a:r>
            <a:r>
              <a:rPr lang="es-CO" b="1" dirty="0" err="1"/>
              <a:t>tuplaImpares</a:t>
            </a:r>
            <a:r>
              <a:rPr lang="es-CO" b="1" dirty="0"/>
              <a:t>[0]))</a:t>
            </a:r>
          </a:p>
          <a:p>
            <a:r>
              <a:rPr lang="es-CO" b="1" dirty="0" err="1"/>
              <a:t>print</a:t>
            </a:r>
            <a:r>
              <a:rPr lang="es-CO" b="1" dirty="0"/>
              <a:t>('ULTIMO ELEMENTO',  </a:t>
            </a:r>
            <a:r>
              <a:rPr lang="es-CO" b="1" dirty="0" err="1"/>
              <a:t>tuplaPares</a:t>
            </a:r>
            <a:r>
              <a:rPr lang="es-CO" b="1" dirty="0"/>
              <a:t>[3])</a:t>
            </a:r>
          </a:p>
        </p:txBody>
      </p:sp>
    </p:spTree>
    <p:extLst>
      <p:ext uri="{BB962C8B-B14F-4D97-AF65-F5344CB8AC3E}">
        <p14:creationId xmlns:p14="http://schemas.microsoft.com/office/powerpoint/2010/main" val="2222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DICCIONARIOS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3" y="929327"/>
            <a:ext cx="10299444" cy="52029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53475" y="6367962"/>
            <a:ext cx="488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https://www.youtube.com/watch?v=2OmgHl8lp0I</a:t>
            </a:r>
          </a:p>
        </p:txBody>
      </p:sp>
    </p:spTree>
    <p:extLst>
      <p:ext uri="{BB962C8B-B14F-4D97-AF65-F5344CB8AC3E}">
        <p14:creationId xmlns:p14="http://schemas.microsoft.com/office/powerpoint/2010/main" val="28799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1312</Words>
  <Application>Microsoft Office PowerPoint</Application>
  <PresentationFormat>Panorámica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214</cp:revision>
  <dcterms:created xsi:type="dcterms:W3CDTF">2021-04-09T13:53:49Z</dcterms:created>
  <dcterms:modified xsi:type="dcterms:W3CDTF">2022-06-03T19:28:25Z</dcterms:modified>
</cp:coreProperties>
</file>