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2" r:id="rId2"/>
    <p:sldId id="284" r:id="rId3"/>
    <p:sldId id="275" r:id="rId4"/>
    <p:sldId id="276" r:id="rId5"/>
    <p:sldId id="283" r:id="rId6"/>
    <p:sldId id="285" r:id="rId7"/>
    <p:sldId id="28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4/06/2022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pandas.pydata.org/pandas-docs/stable/reference/api/pandas.DataFrame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prstClr val="white"/>
                </a:solidFill>
                <a:latin typeface="Calibri" panose="020F0502020204030204"/>
              </a:rPr>
              <a:t>Fundamentos de Programación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0" y="3959345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prstClr val="whit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2188" y="3416043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El</a:t>
            </a:r>
            <a:r>
              <a:rPr lang="es-CO" sz="2400" dirty="0">
                <a:solidFill>
                  <a:prstClr val="black"/>
                </a:solidFill>
              </a:rPr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mundo</a:t>
            </a:r>
            <a:r>
              <a:rPr lang="es-CO" sz="2400" dirty="0">
                <a:solidFill>
                  <a:prstClr val="black"/>
                </a:solidFill>
              </a:rPr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de</a:t>
            </a:r>
            <a:r>
              <a:rPr lang="es-CO" sz="2400" dirty="0">
                <a:solidFill>
                  <a:prstClr val="black"/>
                </a:solidFill>
              </a:rPr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la</a:t>
            </a:r>
            <a:r>
              <a:rPr lang="es-CO" sz="2400" dirty="0">
                <a:solidFill>
                  <a:prstClr val="black"/>
                </a:solidFill>
              </a:rPr>
              <a:t> </a:t>
            </a:r>
            <a:r>
              <a:rPr lang="es-CO" sz="3200" dirty="0">
                <a:solidFill>
                  <a:srgbClr val="3366CA"/>
                </a:solidFill>
                <a:latin typeface="Volkswagen-Medium" pitchFamily="2" charset="0"/>
              </a:rPr>
              <a:t>programación</a:t>
            </a: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510677" y="4407688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400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rgbClr val="44546A">
                    <a:lumMod val="60000"/>
                    <a:lumOff val="40000"/>
                  </a:srgb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rgbClr val="44546A">
                  <a:lumMod val="60000"/>
                  <a:lumOff val="40000"/>
                </a:srgbClr>
              </a:solidFill>
              <a:latin typeface="Volkswagen-Medium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prstClr val="black">
                  <a:lumMod val="50000"/>
                  <a:lumOff val="50000"/>
                </a:prst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180566" y="4352970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</p:grpSp>
      <p:sp>
        <p:nvSpPr>
          <p:cNvPr id="3" name="Rectángulo 2"/>
          <p:cNvSpPr/>
          <p:nvPr/>
        </p:nvSpPr>
        <p:spPr>
          <a:xfrm>
            <a:off x="4769861" y="6035475"/>
            <a:ext cx="507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https://www.youtube.com/watch?v=QPaHUBphDgo</a:t>
            </a:r>
          </a:p>
        </p:txBody>
      </p:sp>
    </p:spTree>
    <p:extLst>
      <p:ext uri="{BB962C8B-B14F-4D97-AF65-F5344CB8AC3E}">
        <p14:creationId xmlns:p14="http://schemas.microsoft.com/office/powerpoint/2010/main" val="72650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353440" y="91349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prstClr val="white"/>
                </a:solidFill>
                <a:latin typeface="Calibri" panose="020F0502020204030204"/>
              </a:rPr>
              <a:t>CUANDO INICIAMOS – VARIABLES PRIMITIVAS – ENTRADAS, PROCESOS Y SALIDAS</a:t>
            </a:r>
            <a:endParaRPr lang="es-CO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010286" y="1900740"/>
            <a:ext cx="22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Nombre: </a:t>
            </a:r>
            <a:r>
              <a:rPr lang="es-CO" dirty="0" smtClean="0"/>
              <a:t>     Geraldine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5022805" y="2248340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Nota uno</a:t>
            </a:r>
            <a:r>
              <a:rPr lang="es-CO" dirty="0" smtClean="0"/>
              <a:t>:    4.0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010286" y="2924816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Nota uno: </a:t>
            </a:r>
            <a:r>
              <a:rPr lang="es-CO" dirty="0" smtClean="0"/>
              <a:t>   4.0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5022805" y="2624288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Nota uno: </a:t>
            </a:r>
            <a:r>
              <a:rPr lang="es-CO" dirty="0" smtClean="0"/>
              <a:t>   4.0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3389945" y="2590830"/>
            <a:ext cx="12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VARIABLES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794253" y="131631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DOMINIO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767534" y="1612976"/>
            <a:ext cx="12212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ENTRADAS</a:t>
            </a:r>
          </a:p>
          <a:p>
            <a:endParaRPr lang="es-CO" b="1" dirty="0">
              <a:solidFill>
                <a:srgbClr val="00B050"/>
              </a:solidFill>
            </a:endParaRPr>
          </a:p>
          <a:p>
            <a:r>
              <a:rPr lang="es-CO" b="1" dirty="0" smtClean="0">
                <a:solidFill>
                  <a:srgbClr val="00B050"/>
                </a:solidFill>
              </a:rPr>
              <a:t>PROCESOS</a:t>
            </a:r>
          </a:p>
          <a:p>
            <a:endParaRPr lang="es-CO" b="1" dirty="0">
              <a:solidFill>
                <a:srgbClr val="00B050"/>
              </a:solidFill>
            </a:endParaRPr>
          </a:p>
          <a:p>
            <a:r>
              <a:rPr lang="es-CO" b="1" dirty="0" smtClean="0">
                <a:solidFill>
                  <a:srgbClr val="00B050"/>
                </a:solidFill>
              </a:rPr>
              <a:t>SALIDAS</a:t>
            </a:r>
            <a:endParaRPr lang="es-CO" b="1" dirty="0">
              <a:solidFill>
                <a:srgbClr val="00B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10286" y="3262606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PROMEDIO: 40</a:t>
            </a:r>
            <a:endParaRPr lang="es-CO" dirty="0"/>
          </a:p>
        </p:txBody>
      </p:sp>
      <p:cxnSp>
        <p:nvCxnSpPr>
          <p:cNvPr id="13" name="Conector recto de flecha 12"/>
          <p:cNvCxnSpPr>
            <a:stCxn id="11" idx="1"/>
            <a:endCxn id="12" idx="3"/>
          </p:cNvCxnSpPr>
          <p:nvPr/>
        </p:nvCxnSpPr>
        <p:spPr>
          <a:xfrm flipH="1">
            <a:off x="6600145" y="2351640"/>
            <a:ext cx="2167389" cy="1095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884896" y="3863662"/>
            <a:ext cx="4675812" cy="2994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729373" y="3479574"/>
            <a:ext cx="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m</a:t>
            </a:r>
            <a:r>
              <a:rPr lang="es-CO" b="1" dirty="0" smtClean="0">
                <a:solidFill>
                  <a:srgbClr val="FF0000"/>
                </a:solidFill>
              </a:rPr>
              <a:t>ain.py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126900" y="3978377"/>
            <a:ext cx="156716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CO" dirty="0" err="1" smtClean="0"/>
              <a:t>def</a:t>
            </a:r>
            <a:r>
              <a:rPr lang="es-CO" dirty="0" smtClean="0"/>
              <a:t> entradas():</a:t>
            </a:r>
          </a:p>
          <a:p>
            <a:r>
              <a:rPr lang="es-CO" dirty="0"/>
              <a:t> </a:t>
            </a:r>
            <a:r>
              <a:rPr lang="es-CO" dirty="0" smtClean="0"/>
              <a:t>   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126900" y="4754171"/>
            <a:ext cx="2710037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O" dirty="0" err="1"/>
              <a:t>d</a:t>
            </a:r>
            <a:r>
              <a:rPr lang="es-CO" dirty="0" err="1" smtClean="0"/>
              <a:t>ef</a:t>
            </a:r>
            <a:r>
              <a:rPr lang="es-CO" dirty="0" smtClean="0"/>
              <a:t> procesos(par1, par2…):</a:t>
            </a:r>
          </a:p>
          <a:p>
            <a:r>
              <a:rPr lang="es-CO" dirty="0"/>
              <a:t> </a:t>
            </a:r>
            <a:r>
              <a:rPr lang="es-CO" dirty="0" smtClean="0"/>
              <a:t>    ,,,,,,</a:t>
            </a:r>
          </a:p>
          <a:p>
            <a:r>
              <a:rPr lang="es-CO" dirty="0"/>
              <a:t> </a:t>
            </a:r>
            <a:r>
              <a:rPr lang="es-CO" dirty="0" smtClean="0"/>
              <a:t>    </a:t>
            </a:r>
            <a:r>
              <a:rPr lang="es-CO" dirty="0" err="1" smtClean="0"/>
              <a:t>return</a:t>
            </a:r>
            <a:r>
              <a:rPr lang="es-CO" dirty="0" smtClean="0"/>
              <a:t> resultado</a:t>
            </a:r>
          </a:p>
          <a:p>
            <a:r>
              <a:rPr lang="es-CO" dirty="0"/>
              <a:t> </a:t>
            </a:r>
            <a:r>
              <a:rPr lang="es-CO" dirty="0" smtClean="0"/>
              <a:t>   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135975" y="6083962"/>
            <a:ext cx="270096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CO" dirty="0" err="1"/>
              <a:t>d</a:t>
            </a:r>
            <a:r>
              <a:rPr lang="es-CO" dirty="0" err="1" smtClean="0"/>
              <a:t>ef</a:t>
            </a:r>
            <a:r>
              <a:rPr lang="es-CO" dirty="0" smtClean="0"/>
              <a:t> salidas():</a:t>
            </a:r>
          </a:p>
          <a:p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8208222" y="1138352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ANALIS DEL PROBLENA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560708" y="520644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funciones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 flipV="1">
            <a:off x="6222802" y="4202762"/>
            <a:ext cx="2464269" cy="11580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20" idx="1"/>
          </p:cNvCxnSpPr>
          <p:nvPr/>
        </p:nvCxnSpPr>
        <p:spPr>
          <a:xfrm flipH="1" flipV="1">
            <a:off x="6836938" y="5360832"/>
            <a:ext cx="1723770" cy="30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18" idx="3"/>
          </p:cNvCxnSpPr>
          <p:nvPr/>
        </p:nvCxnSpPr>
        <p:spPr>
          <a:xfrm flipH="1">
            <a:off x="6836937" y="5540359"/>
            <a:ext cx="1850134" cy="866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9551522" y="3172152"/>
            <a:ext cx="1366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APROBADO</a:t>
            </a:r>
          </a:p>
          <a:p>
            <a:r>
              <a:rPr lang="es-CO" dirty="0" smtClean="0"/>
              <a:t>REPROBADO</a:t>
            </a:r>
          </a:p>
          <a:p>
            <a:r>
              <a:rPr lang="es-CO" dirty="0" smtClean="0"/>
              <a:t>HABILITA</a:t>
            </a:r>
            <a:endParaRPr lang="es-CO" dirty="0"/>
          </a:p>
        </p:txBody>
      </p:sp>
      <p:cxnSp>
        <p:nvCxnSpPr>
          <p:cNvPr id="25" name="Conector recto de flecha 24"/>
          <p:cNvCxnSpPr>
            <a:endCxn id="24" idx="1"/>
          </p:cNvCxnSpPr>
          <p:nvPr/>
        </p:nvCxnSpPr>
        <p:spPr>
          <a:xfrm>
            <a:off x="6864922" y="3380262"/>
            <a:ext cx="2686600" cy="253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rir llave 26"/>
          <p:cNvSpPr/>
          <p:nvPr/>
        </p:nvSpPr>
        <p:spPr>
          <a:xfrm>
            <a:off x="4685963" y="1958779"/>
            <a:ext cx="324323" cy="159603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0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07316" y="-123332"/>
            <a:ext cx="852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</a:rPr>
              <a:t>APLICANDO ESTRUCTURAS DE DATOS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503204" y="1201204"/>
            <a:ext cx="19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Nombre: Geraldine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503204" y="1729238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Nota uno: 3.0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503204" y="2836822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Nota uno: 4.0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1503204" y="2283030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Nota uno: 3.0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05469" y="1201204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nombre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39333" y="660291"/>
            <a:ext cx="111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VARIABLE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410248" y="70765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DOMINIO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10740" y="166484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not1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05469" y="22830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not2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14544" y="290121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not3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503204" y="3390614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PROMEDIO: 40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05469" y="3390614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promedio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267204" y="356358"/>
            <a:ext cx="531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MAS </a:t>
            </a:r>
            <a:r>
              <a:rPr lang="es-CO" b="1" dirty="0" smtClean="0">
                <a:solidFill>
                  <a:schemeClr val="bg1"/>
                </a:solidFill>
              </a:rPr>
              <a:t>ESTRUCTURAS DE DATOS DE </a:t>
            </a:r>
            <a:r>
              <a:rPr lang="es-CO" b="1" dirty="0" smtClean="0">
                <a:solidFill>
                  <a:schemeClr val="bg1"/>
                </a:solidFill>
              </a:rPr>
              <a:t>ALMACENAMIENTO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8976" y="2526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HALLAR EL PROMEDIO </a:t>
            </a:r>
            <a:endParaRPr lang="es-CO" b="1" dirty="0" smtClean="0">
              <a:solidFill>
                <a:srgbClr val="0070C0"/>
              </a:solidFill>
            </a:endParaRPr>
          </a:p>
          <a:p>
            <a:r>
              <a:rPr lang="es-CO" b="1" dirty="0" smtClean="0">
                <a:solidFill>
                  <a:srgbClr val="0070C0"/>
                </a:solidFill>
              </a:rPr>
              <a:t>DE </a:t>
            </a:r>
            <a:r>
              <a:rPr lang="es-CO" b="1" dirty="0" smtClean="0">
                <a:solidFill>
                  <a:srgbClr val="0070C0"/>
                </a:solidFill>
              </a:rPr>
              <a:t>TRES NOTAS Y MENSAJE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125829" y="884898"/>
            <a:ext cx="5035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accent4"/>
                </a:solidFill>
              </a:rPr>
              <a:t>TUPLAS</a:t>
            </a:r>
            <a:r>
              <a:rPr lang="es-CO" b="1" dirty="0" smtClean="0">
                <a:solidFill>
                  <a:srgbClr val="0070C0"/>
                </a:solidFill>
              </a:rPr>
              <a:t>:                 </a:t>
            </a:r>
            <a:r>
              <a:rPr lang="es-CO" b="1" dirty="0" smtClean="0">
                <a:solidFill>
                  <a:srgbClr val="0070C0"/>
                </a:solidFill>
              </a:rPr>
              <a:t> = </a:t>
            </a:r>
            <a:r>
              <a:rPr lang="es-CO" b="1" dirty="0" smtClean="0">
                <a:solidFill>
                  <a:srgbClr val="0070C0"/>
                </a:solidFill>
              </a:rPr>
              <a:t>(</a:t>
            </a:r>
            <a:r>
              <a:rPr lang="es-CO" b="1" dirty="0" smtClean="0"/>
              <a:t>elem1, elem2, elem3,,,,, </a:t>
            </a:r>
            <a:r>
              <a:rPr lang="es-CO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s-CO" b="1" dirty="0">
                <a:solidFill>
                  <a:schemeClr val="accent4"/>
                </a:solidFill>
              </a:rPr>
              <a:t>LISTAS</a:t>
            </a:r>
            <a:r>
              <a:rPr lang="es-CO" b="1" dirty="0" smtClean="0">
                <a:solidFill>
                  <a:srgbClr val="0070C0"/>
                </a:solidFill>
              </a:rPr>
              <a:t>:                    = [ </a:t>
            </a:r>
            <a:r>
              <a:rPr lang="es-CO" b="1" dirty="0" smtClean="0"/>
              <a:t>elem1, elem2, elem3,,,,,,</a:t>
            </a:r>
            <a:r>
              <a:rPr lang="es-CO" b="1" dirty="0" smtClean="0">
                <a:solidFill>
                  <a:srgbClr val="0070C0"/>
                </a:solidFill>
              </a:rPr>
              <a:t> ]</a:t>
            </a:r>
          </a:p>
          <a:p>
            <a:r>
              <a:rPr lang="es-CO" b="1" dirty="0">
                <a:solidFill>
                  <a:schemeClr val="accent4"/>
                </a:solidFill>
              </a:rPr>
              <a:t>DICCIONARIOS</a:t>
            </a:r>
            <a:r>
              <a:rPr lang="es-CO" b="1" dirty="0" smtClean="0">
                <a:solidFill>
                  <a:srgbClr val="0070C0"/>
                </a:solidFill>
              </a:rPr>
              <a:t>:     = { </a:t>
            </a:r>
            <a:r>
              <a:rPr lang="es-CO" b="1" dirty="0" err="1" smtClean="0"/>
              <a:t>clave</a:t>
            </a:r>
            <a:r>
              <a:rPr lang="es-CO" sz="2400" b="1" dirty="0" err="1" smtClean="0">
                <a:solidFill>
                  <a:srgbClr val="002060"/>
                </a:solidFill>
              </a:rPr>
              <a:t>:</a:t>
            </a:r>
            <a:r>
              <a:rPr lang="es-CO" b="1" dirty="0" err="1" smtClean="0"/>
              <a:t>val</a:t>
            </a:r>
            <a:r>
              <a:rPr lang="es-CO" b="1" dirty="0" smtClean="0"/>
              <a:t>, </a:t>
            </a:r>
            <a:r>
              <a:rPr lang="es-CO" b="1" dirty="0" err="1" smtClean="0"/>
              <a:t>clave</a:t>
            </a:r>
            <a:r>
              <a:rPr lang="es-CO" b="1" dirty="0" err="1" smtClean="0">
                <a:solidFill>
                  <a:srgbClr val="002060"/>
                </a:solidFill>
              </a:rPr>
              <a:t>:</a:t>
            </a:r>
            <a:r>
              <a:rPr lang="es-CO" b="1" dirty="0" err="1" smtClean="0"/>
              <a:t>val</a:t>
            </a:r>
            <a:r>
              <a:rPr lang="es-CO" b="1" dirty="0" smtClean="0"/>
              <a:t>, </a:t>
            </a:r>
            <a:r>
              <a:rPr lang="es-CO" b="1" dirty="0" err="1" smtClean="0"/>
              <a:t>clave</a:t>
            </a:r>
            <a:r>
              <a:rPr lang="es-CO" b="1" dirty="0" err="1" smtClean="0">
                <a:solidFill>
                  <a:srgbClr val="002060"/>
                </a:solidFill>
              </a:rPr>
              <a:t>:</a:t>
            </a:r>
            <a:r>
              <a:rPr lang="es-CO" b="1" dirty="0" err="1" smtClean="0"/>
              <a:t>val</a:t>
            </a:r>
            <a:r>
              <a:rPr lang="es-CO" b="1" dirty="0" smtClean="0">
                <a:solidFill>
                  <a:srgbClr val="0070C0"/>
                </a:solidFill>
              </a:rPr>
              <a:t> }</a:t>
            </a:r>
          </a:p>
          <a:p>
            <a:endParaRPr lang="es-CO" b="1" dirty="0" smtClean="0">
              <a:solidFill>
                <a:srgbClr val="0070C0"/>
              </a:solidFill>
            </a:endParaRPr>
          </a:p>
          <a:p>
            <a:r>
              <a:rPr lang="es-CO" b="1" dirty="0" smtClean="0">
                <a:solidFill>
                  <a:schemeClr val="accent4"/>
                </a:solidFill>
              </a:rPr>
              <a:t>CONJUNTOS:</a:t>
            </a:r>
            <a:r>
              <a:rPr lang="es-CO" b="1" dirty="0" smtClean="0">
                <a:solidFill>
                  <a:srgbClr val="0070C0"/>
                </a:solidFill>
              </a:rPr>
              <a:t>          = {</a:t>
            </a:r>
            <a:r>
              <a:rPr lang="es-CO" b="1" dirty="0" smtClean="0"/>
              <a:t>elem1, elem2, elem3,,,,, </a:t>
            </a:r>
            <a:r>
              <a:rPr lang="es-CO" b="1" dirty="0" smtClean="0">
                <a:solidFill>
                  <a:srgbClr val="0070C0"/>
                </a:solidFill>
              </a:rPr>
              <a:t>}</a:t>
            </a:r>
            <a:endParaRPr lang="es-CO" b="1" dirty="0">
              <a:solidFill>
                <a:srgbClr val="0070C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3583978" y="1355285"/>
            <a:ext cx="2547122" cy="5657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0821570" y="1170619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INDICES[?]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061477" y="2581022"/>
            <a:ext cx="3592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BUSCAR   </a:t>
            </a:r>
            <a:r>
              <a:rPr lang="es-CO" sz="2800" b="1" dirty="0" err="1">
                <a:solidFill>
                  <a:srgbClr val="00B050"/>
                </a:solidFill>
              </a:rPr>
              <a:t>for</a:t>
            </a:r>
            <a:r>
              <a:rPr lang="es-CO" b="1" dirty="0" smtClean="0">
                <a:solidFill>
                  <a:srgbClr val="0070C0"/>
                </a:solidFill>
              </a:rPr>
              <a:t> </a:t>
            </a:r>
            <a:r>
              <a:rPr lang="es-CO" b="1" dirty="0" smtClean="0"/>
              <a:t>elem1 </a:t>
            </a:r>
            <a:r>
              <a:rPr lang="es-CO" sz="2800" b="1" dirty="0" smtClean="0">
                <a:solidFill>
                  <a:srgbClr val="00B050"/>
                </a:solidFill>
              </a:rPr>
              <a:t>in</a:t>
            </a:r>
            <a:r>
              <a:rPr lang="es-CO" sz="2800" b="1" dirty="0" smtClean="0">
                <a:solidFill>
                  <a:srgbClr val="0070C0"/>
                </a:solidFill>
              </a:rPr>
              <a:t> </a:t>
            </a:r>
            <a:r>
              <a:rPr lang="es-CO" b="1" dirty="0" smtClean="0">
                <a:solidFill>
                  <a:srgbClr val="0070C0"/>
                </a:solidFill>
              </a:rPr>
              <a:t>estructura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061477" y="3349347"/>
            <a:ext cx="352461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INSERTAR (</a:t>
            </a:r>
            <a:r>
              <a:rPr lang="es-CO" b="1" dirty="0" err="1" smtClean="0">
                <a:solidFill>
                  <a:srgbClr val="0070C0"/>
                </a:solidFill>
              </a:rPr>
              <a:t>append</a:t>
            </a:r>
            <a:r>
              <a:rPr lang="es-CO" b="1" dirty="0" smtClean="0">
                <a:solidFill>
                  <a:srgbClr val="0070C0"/>
                </a:solidFill>
              </a:rPr>
              <a:t>(elemento)</a:t>
            </a:r>
          </a:p>
          <a:p>
            <a:r>
              <a:rPr lang="es-CO" b="1" dirty="0">
                <a:solidFill>
                  <a:srgbClr val="0070C0"/>
                </a:solidFill>
              </a:rPr>
              <a:t>I</a:t>
            </a:r>
            <a:r>
              <a:rPr lang="es-CO" b="1" dirty="0" smtClean="0">
                <a:solidFill>
                  <a:srgbClr val="0070C0"/>
                </a:solidFill>
              </a:rPr>
              <a:t>NSERTAR (</a:t>
            </a:r>
            <a:r>
              <a:rPr lang="es-CO" b="1" dirty="0" err="1" smtClean="0">
                <a:solidFill>
                  <a:srgbClr val="0070C0"/>
                </a:solidFill>
              </a:rPr>
              <a:t>insert</a:t>
            </a:r>
            <a:r>
              <a:rPr lang="es-CO" b="1" dirty="0" smtClean="0">
                <a:solidFill>
                  <a:srgbClr val="0070C0"/>
                </a:solidFill>
              </a:rPr>
              <a:t>(índice, elemento)</a:t>
            </a:r>
          </a:p>
          <a:p>
            <a:endParaRPr lang="es-CO" b="1" dirty="0" smtClean="0">
              <a:solidFill>
                <a:srgbClr val="0070C0"/>
              </a:solidFill>
            </a:endParaRPr>
          </a:p>
          <a:p>
            <a:r>
              <a:rPr lang="es-CO" b="1" dirty="0" smtClean="0">
                <a:solidFill>
                  <a:srgbClr val="0070C0"/>
                </a:solidFill>
              </a:rPr>
              <a:t>                     </a:t>
            </a:r>
            <a:endParaRPr lang="es-CO" b="1" dirty="0">
              <a:solidFill>
                <a:srgbClr val="0070C0"/>
              </a:solidFill>
            </a:endParaRPr>
          </a:p>
          <a:p>
            <a:r>
              <a:rPr lang="es-CO" b="1" dirty="0" smtClean="0">
                <a:solidFill>
                  <a:srgbClr val="0070C0"/>
                </a:solidFill>
              </a:rPr>
              <a:t>ELIMINAR (pop(índice))</a:t>
            </a:r>
          </a:p>
          <a:p>
            <a:endParaRPr lang="es-CO" b="1" dirty="0">
              <a:solidFill>
                <a:srgbClr val="0070C0"/>
              </a:solidFill>
            </a:endParaRPr>
          </a:p>
          <a:p>
            <a:r>
              <a:rPr lang="es-CO" b="1" dirty="0" smtClean="0">
                <a:solidFill>
                  <a:srgbClr val="0070C0"/>
                </a:solidFill>
              </a:rPr>
              <a:t>ACTUALIZAR con ASIGNACIÓN =</a:t>
            </a:r>
          </a:p>
          <a:p>
            <a:r>
              <a:rPr lang="es-CO" b="1" dirty="0">
                <a:solidFill>
                  <a:srgbClr val="0070C0"/>
                </a:solidFill>
              </a:rPr>
              <a:t> </a:t>
            </a:r>
            <a:r>
              <a:rPr lang="es-CO" b="1" dirty="0" smtClean="0">
                <a:solidFill>
                  <a:srgbClr val="0070C0"/>
                </a:solidFill>
              </a:rPr>
              <a:t>                  </a:t>
            </a:r>
            <a:endParaRPr lang="es-CO" dirty="0"/>
          </a:p>
        </p:txBody>
      </p:sp>
      <p:sp>
        <p:nvSpPr>
          <p:cNvPr id="27" name="Rectángulo 26"/>
          <p:cNvSpPr/>
          <p:nvPr/>
        </p:nvSpPr>
        <p:spPr>
          <a:xfrm>
            <a:off x="325132" y="1135151"/>
            <a:ext cx="3124219" cy="2335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3717310" y="2006031"/>
            <a:ext cx="1546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rgbClr val="FF0000"/>
                </a:solidFill>
              </a:rPr>
              <a:t>Registro</a:t>
            </a:r>
          </a:p>
          <a:p>
            <a:r>
              <a:rPr lang="es-CO" sz="2400" b="1" dirty="0" smtClean="0">
                <a:solidFill>
                  <a:srgbClr val="FF0000"/>
                </a:solidFill>
              </a:rPr>
              <a:t>estudiante</a:t>
            </a:r>
            <a:endParaRPr lang="es-CO" sz="2400" b="1" dirty="0">
              <a:solidFill>
                <a:srgbClr val="FF000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68298" y="4226510"/>
            <a:ext cx="51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C000"/>
                </a:solidFill>
              </a:rPr>
              <a:t>Lista = [‘nombre’, nota1, nota2, nota3]</a:t>
            </a:r>
            <a:endParaRPr lang="es-CO" sz="2400" b="1" dirty="0">
              <a:solidFill>
                <a:srgbClr val="FFC000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3904204" y="1476566"/>
            <a:ext cx="2221625" cy="29141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433896" y="4612275"/>
            <a:ext cx="412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[0]                       [1]           [2]              [3]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4181182" y="3527661"/>
            <a:ext cx="1944647" cy="7911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246424" y="5543371"/>
            <a:ext cx="473875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rgbClr val="002060"/>
                </a:solidFill>
              </a:rPr>
              <a:t>LISTA ES UN CONJUNTO DE ATRIBUTOS(VARIABLES) QUE HACEN REFERENCIA A UNA SOLA ENTIDAD</a:t>
            </a:r>
            <a:endParaRPr lang="es-CO" sz="2400" dirty="0">
              <a:solidFill>
                <a:srgbClr val="002060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4668060" y="5248094"/>
            <a:ext cx="1306289" cy="1247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/>
          <p:cNvSpPr/>
          <p:nvPr/>
        </p:nvSpPr>
        <p:spPr>
          <a:xfrm>
            <a:off x="1888433" y="5238302"/>
            <a:ext cx="1306289" cy="1247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/>
          <p:cNvSpPr/>
          <p:nvPr/>
        </p:nvSpPr>
        <p:spPr>
          <a:xfrm>
            <a:off x="3274644" y="5248094"/>
            <a:ext cx="1306289" cy="1247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/>
          <p:cNvSpPr/>
          <p:nvPr/>
        </p:nvSpPr>
        <p:spPr>
          <a:xfrm>
            <a:off x="487812" y="5238303"/>
            <a:ext cx="1306289" cy="1247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>
                <a:solidFill>
                  <a:srgbClr val="002060"/>
                </a:solidFill>
              </a:rPr>
              <a:t>Nombre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Nota1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Nota2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nota3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900650" y="5238301"/>
            <a:ext cx="1306289" cy="1247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>
                <a:solidFill>
                  <a:srgbClr val="002060"/>
                </a:solidFill>
              </a:rPr>
              <a:t>Nombre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Nota1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Nota2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nota3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289054" y="5255849"/>
            <a:ext cx="1306289" cy="1247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>
                <a:solidFill>
                  <a:srgbClr val="002060"/>
                </a:solidFill>
              </a:rPr>
              <a:t>Nombre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Nota1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Nota2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nota3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4682470" y="5264560"/>
            <a:ext cx="1306289" cy="1247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 smtClean="0">
                <a:solidFill>
                  <a:srgbClr val="002060"/>
                </a:solidFill>
              </a:rPr>
              <a:t>Nombre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Nota1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Nota2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nota3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2" name="Flecha derecha 1"/>
          <p:cNvSpPr/>
          <p:nvPr/>
        </p:nvSpPr>
        <p:spPr>
          <a:xfrm>
            <a:off x="3495267" y="2098570"/>
            <a:ext cx="222043" cy="35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268298" y="3808988"/>
            <a:ext cx="2320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rgbClr val="FF0000"/>
                </a:solidFill>
              </a:rPr>
              <a:t>Lista estudiantes</a:t>
            </a:r>
            <a:endParaRPr lang="es-CO" sz="2400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9761735" y="3426775"/>
            <a:ext cx="1849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rgbClr val="FF0000"/>
                </a:solidFill>
              </a:rPr>
              <a:t>Operaciones </a:t>
            </a:r>
          </a:p>
          <a:p>
            <a:r>
              <a:rPr lang="es-CO" sz="2400" b="1" dirty="0" smtClean="0">
                <a:solidFill>
                  <a:srgbClr val="FF0000"/>
                </a:solidFill>
              </a:rPr>
              <a:t>En la lista</a:t>
            </a:r>
            <a:endParaRPr lang="es-C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453128" y="0"/>
            <a:ext cx="3353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 smtClean="0">
                <a:solidFill>
                  <a:schemeClr val="bg1"/>
                </a:solidFill>
              </a:rPr>
              <a:t>DATAFRAME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65915" y="1983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50663" y="1520487"/>
            <a:ext cx="1175841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DataFrame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es el tipo de datos fundamental de la librería </a:t>
            </a:r>
            <a:r>
              <a:rPr kumimoji="0" lang="es-CO" altLang="es-CO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pandas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está claro que la habilidad principal que debemos tener con esta librería es la manera de crear un </a:t>
            </a:r>
            <a:r>
              <a:rPr kumimoji="0" lang="es-CO" altLang="es-CO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DataFrame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partir de datos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El problema principal es que los datos de origen suelen venir en muy variadas formas, ya sea en una lista, un diccionario, un </a:t>
            </a:r>
            <a:r>
              <a:rPr kumimoji="0" lang="es-CO" altLang="es-CO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s-CO" altLang="es-CO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 fichero de texto plano, un fichero CSV (valores separados por comas), un fichero JSON, una base de datos, etc.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crear un </a:t>
            </a:r>
            <a:r>
              <a:rPr kumimoji="0" lang="es-CO" altLang="es-CO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DataFrame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usa la función constructora </a:t>
            </a:r>
            <a:r>
              <a:rPr kumimoji="0" lang="es-CO" altLang="es-CO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DataFrame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la que se le proporciona una lista o diccionario con los datos a introducir. Si los datos se encuentran en un fichero o base de datos se deben usar las funciones propias como </a:t>
            </a:r>
            <a:r>
              <a:rPr kumimoji="0" lang="es-CO" altLang="es-CO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read_csv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read_excel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read_json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read_html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s-CO" altLang="es-CO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read_sql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CO" altLang="es-CO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0663" y="3803689"/>
            <a:ext cx="1158502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DataFrame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representa, ni más ni menos, a la típica </a:t>
            </a:r>
            <a: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tabla de datos de dos dimensiones, con filas y columnas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Además, cada fila y cada columna puede tener, opcionalmente, su </a:t>
            </a:r>
            <a: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o etiqueta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Así, y por ejemplo, podemos guardar en un 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DataFrame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nuestro horario de clases, donde las columnas son los días, las filas son las horas, y los valores cada clase o asignatura. O también podríamos guardar la lista de salidas de vuelos donde las columnas representan el número de vuelo, la hora de salida y el destino;</a:t>
            </a:r>
            <a:r>
              <a:rPr kumimoji="0" lang="es-CO" altLang="es-CO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 el reto podemos aplicar en las entidades de vendedores, clientes, productos y ventas</a:t>
            </a: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653048" y="991076"/>
            <a:ext cx="769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https://www.codigopiton.com/como-crear-un-dataframe-con-pandas-y-python/</a:t>
            </a:r>
          </a:p>
        </p:txBody>
      </p:sp>
    </p:spTree>
    <p:extLst>
      <p:ext uri="{BB962C8B-B14F-4D97-AF65-F5344CB8AC3E}">
        <p14:creationId xmlns:p14="http://schemas.microsoft.com/office/powerpoint/2010/main" val="33889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823111" y="-9137"/>
            <a:ext cx="677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</a:rPr>
              <a:t>CREACIÓN DE LAS TABLAS Y LOS DATAS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0304" y="1551387"/>
            <a:ext cx="116038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rgbClr val="002060"/>
                </a:solidFill>
              </a:rPr>
              <a:t>import</a:t>
            </a:r>
            <a:r>
              <a:rPr lang="es-CO" sz="2400" b="1" dirty="0">
                <a:solidFill>
                  <a:srgbClr val="002060"/>
                </a:solidFill>
              </a:rPr>
              <a:t> pandas as </a:t>
            </a:r>
            <a:r>
              <a:rPr lang="es-CO" sz="2400" b="1" dirty="0" err="1">
                <a:solidFill>
                  <a:srgbClr val="002060"/>
                </a:solidFill>
              </a:rPr>
              <a:t>pd</a:t>
            </a:r>
            <a:endParaRPr lang="es-CO" sz="2400" b="1" dirty="0">
              <a:solidFill>
                <a:srgbClr val="002060"/>
              </a:solidFill>
            </a:endParaRPr>
          </a:p>
          <a:p>
            <a:endParaRPr lang="es-CO" dirty="0" smtClean="0"/>
          </a:p>
          <a:p>
            <a:r>
              <a:rPr lang="es-CO" dirty="0"/>
              <a:t># columnas </a:t>
            </a:r>
            <a:r>
              <a:rPr lang="es-CO" dirty="0" smtClean="0"/>
              <a:t>del encabezado de la factura</a:t>
            </a:r>
          </a:p>
          <a:p>
            <a:r>
              <a:rPr lang="es-CO" dirty="0" err="1" smtClean="0"/>
              <a:t>columnas_ventas</a:t>
            </a:r>
            <a:r>
              <a:rPr lang="es-CO" dirty="0" smtClean="0"/>
              <a:t> </a:t>
            </a:r>
            <a:r>
              <a:rPr lang="es-CO" dirty="0"/>
              <a:t>= ['factura', 'vendedor', 'cliente', '</a:t>
            </a:r>
            <a:r>
              <a:rPr lang="es-CO" dirty="0" err="1"/>
              <a:t>fecha_venta</a:t>
            </a:r>
            <a:r>
              <a:rPr lang="es-CO" dirty="0"/>
              <a:t>', 'estado', '</a:t>
            </a:r>
            <a:r>
              <a:rPr lang="es-CO" dirty="0" err="1"/>
              <a:t>suma_subtotales</a:t>
            </a:r>
            <a:r>
              <a:rPr lang="es-CO" dirty="0"/>
              <a:t>', 'suma_</a:t>
            </a:r>
            <a:r>
              <a:rPr lang="es-CO" dirty="0" err="1"/>
              <a:t>iva</a:t>
            </a:r>
            <a:r>
              <a:rPr lang="es-CO" dirty="0"/>
              <a:t>','</a:t>
            </a:r>
            <a:r>
              <a:rPr lang="es-CO" dirty="0" err="1"/>
              <a:t>suma_total</a:t>
            </a:r>
            <a:r>
              <a:rPr lang="es-CO" dirty="0" smtClean="0"/>
              <a:t>']</a:t>
            </a:r>
          </a:p>
          <a:p>
            <a:endParaRPr lang="es-CO" dirty="0"/>
          </a:p>
          <a:p>
            <a:r>
              <a:rPr lang="es-CO" dirty="0"/>
              <a:t># columnas del </a:t>
            </a:r>
            <a:r>
              <a:rPr lang="es-CO" dirty="0" smtClean="0"/>
              <a:t>detalle de </a:t>
            </a:r>
            <a:r>
              <a:rPr lang="es-CO" dirty="0"/>
              <a:t>la </a:t>
            </a:r>
            <a:r>
              <a:rPr lang="es-CO" dirty="0" smtClean="0"/>
              <a:t>factura</a:t>
            </a:r>
          </a:p>
          <a:p>
            <a:r>
              <a:rPr lang="es-CO" dirty="0" err="1" smtClean="0"/>
              <a:t>columnas_detalle</a:t>
            </a:r>
            <a:r>
              <a:rPr lang="es-CO" dirty="0" smtClean="0"/>
              <a:t> = ['factura', 'producto', 'cantidad', 'subtotal', '</a:t>
            </a:r>
            <a:r>
              <a:rPr lang="es-CO" dirty="0" err="1" smtClean="0"/>
              <a:t>iva</a:t>
            </a:r>
            <a:r>
              <a:rPr lang="es-CO" dirty="0" smtClean="0"/>
              <a:t>', 'total']</a:t>
            </a:r>
          </a:p>
          <a:p>
            <a:endParaRPr lang="es-CO" dirty="0" smtClean="0"/>
          </a:p>
          <a:p>
            <a:r>
              <a:rPr lang="es-CO" dirty="0" err="1" smtClean="0"/>
              <a:t>df_ventas</a:t>
            </a:r>
            <a:r>
              <a:rPr lang="es-CO" dirty="0" smtClean="0"/>
              <a:t>   = </a:t>
            </a:r>
            <a:r>
              <a:rPr lang="es-CO" sz="2000" b="1" dirty="0" err="1" smtClean="0">
                <a:solidFill>
                  <a:srgbClr val="0070C0"/>
                </a:solidFill>
              </a:rPr>
              <a:t>pd.DataFrame</a:t>
            </a:r>
            <a:r>
              <a:rPr lang="es-CO" sz="2000" b="1" dirty="0" smtClean="0">
                <a:solidFill>
                  <a:srgbClr val="0070C0"/>
                </a:solidFill>
              </a:rPr>
              <a:t> </a:t>
            </a:r>
            <a:r>
              <a:rPr lang="es-CO" dirty="0" smtClean="0"/>
              <a:t> (</a:t>
            </a:r>
            <a:r>
              <a:rPr lang="es-CO" sz="2000" b="1" dirty="0">
                <a:solidFill>
                  <a:srgbClr val="FF0000"/>
                </a:solidFill>
              </a:rPr>
              <a:t>ventas</a:t>
            </a:r>
            <a:r>
              <a:rPr lang="es-CO" dirty="0"/>
              <a:t>, </a:t>
            </a:r>
            <a:r>
              <a:rPr lang="es-CO" dirty="0" smtClean="0"/>
              <a:t>   </a:t>
            </a:r>
            <a:r>
              <a:rPr lang="es-CO" dirty="0" err="1" smtClean="0"/>
              <a:t>columns</a:t>
            </a:r>
            <a:r>
              <a:rPr lang="es-CO" dirty="0" smtClean="0"/>
              <a:t> = </a:t>
            </a:r>
            <a:r>
              <a:rPr lang="es-CO" dirty="0" err="1" smtClean="0"/>
              <a:t>columnas_ventas</a:t>
            </a:r>
            <a:r>
              <a:rPr lang="es-CO" dirty="0"/>
              <a:t>) </a:t>
            </a:r>
          </a:p>
          <a:p>
            <a:r>
              <a:rPr lang="es-CO" dirty="0" err="1"/>
              <a:t>df_detalles</a:t>
            </a:r>
            <a:r>
              <a:rPr lang="es-CO" dirty="0"/>
              <a:t> = </a:t>
            </a:r>
            <a:r>
              <a:rPr lang="es-CO" sz="2000" b="1" dirty="0" err="1">
                <a:solidFill>
                  <a:srgbClr val="0070C0"/>
                </a:solidFill>
              </a:rPr>
              <a:t>pd.DataFrame</a:t>
            </a:r>
            <a:r>
              <a:rPr lang="es-CO" dirty="0" smtClean="0"/>
              <a:t>  (</a:t>
            </a:r>
            <a:r>
              <a:rPr lang="es-CO" sz="2000" b="1" dirty="0">
                <a:solidFill>
                  <a:srgbClr val="FF0000"/>
                </a:solidFill>
              </a:rPr>
              <a:t>detalles</a:t>
            </a:r>
            <a:r>
              <a:rPr lang="es-CO" dirty="0"/>
              <a:t>, </a:t>
            </a:r>
            <a:r>
              <a:rPr lang="es-CO" dirty="0" err="1" smtClean="0"/>
              <a:t>columns</a:t>
            </a:r>
            <a:r>
              <a:rPr lang="es-CO" dirty="0" smtClean="0"/>
              <a:t> = </a:t>
            </a:r>
            <a:r>
              <a:rPr lang="es-CO" dirty="0" err="1" smtClean="0"/>
              <a:t>columnas_detalle</a:t>
            </a:r>
            <a:r>
              <a:rPr lang="es-CO" dirty="0"/>
              <a:t>) </a:t>
            </a:r>
          </a:p>
          <a:p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575775" y="821860"/>
            <a:ext cx="8950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Aplicado al reto, podemos convertir las listas en </a:t>
            </a:r>
            <a:r>
              <a:rPr lang="es-CO" sz="2400" b="1" dirty="0" err="1">
                <a:solidFill>
                  <a:srgbClr val="002060"/>
                </a:solidFill>
              </a:rPr>
              <a:t>dataFrame</a:t>
            </a:r>
            <a:r>
              <a:rPr lang="es-CO" dirty="0" smtClean="0"/>
              <a:t>, </a:t>
            </a:r>
            <a:r>
              <a:rPr lang="es-CO" dirty="0" err="1" smtClean="0"/>
              <a:t>dandoles</a:t>
            </a:r>
            <a:r>
              <a:rPr lang="es-CO" dirty="0" smtClean="0"/>
              <a:t> nombres a las columnas y de esta manera se facilita la impresión de los datos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80304" y="5379213"/>
            <a:ext cx="27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b="1">
                <a:solidFill>
                  <a:srgbClr val="00B050"/>
                </a:solidFill>
              </a:defRPr>
            </a:lvl1pPr>
          </a:lstStyle>
          <a:p>
            <a:r>
              <a:rPr lang="es-CO" dirty="0"/>
              <a:t>Convierte las listas a tablas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343658" y="5379213"/>
            <a:ext cx="430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b="1">
                <a:solidFill>
                  <a:srgbClr val="00B050"/>
                </a:solidFill>
              </a:defRPr>
            </a:lvl1pPr>
          </a:lstStyle>
          <a:p>
            <a:r>
              <a:rPr lang="es-CO" dirty="0"/>
              <a:t>Asigna nombres a cada columna de la tabla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099256" y="4844596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Datas o Registros o filas a mostrar</a:t>
            </a:r>
            <a:endParaRPr lang="es-CO" b="1" dirty="0">
              <a:solidFill>
                <a:srgbClr val="00B050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4855335" y="4546242"/>
            <a:ext cx="1854558" cy="8329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159099" y="4511306"/>
            <a:ext cx="793791" cy="8679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3402373" y="4463599"/>
            <a:ext cx="14006" cy="499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823111" y="-9137"/>
            <a:ext cx="677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</a:rPr>
              <a:t>CREACIÓN DE LAS TABLAS Y LOS DATAS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75775" y="821860"/>
            <a:ext cx="8950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Aplicado al reto, podemos convertir las listas en </a:t>
            </a:r>
            <a:r>
              <a:rPr lang="es-CO" sz="2400" b="1" dirty="0" err="1">
                <a:solidFill>
                  <a:srgbClr val="002060"/>
                </a:solidFill>
              </a:rPr>
              <a:t>dataFrame</a:t>
            </a:r>
            <a:r>
              <a:rPr lang="es-CO" dirty="0" smtClean="0"/>
              <a:t>, </a:t>
            </a:r>
            <a:r>
              <a:rPr lang="es-CO" dirty="0" err="1" smtClean="0"/>
              <a:t>dandoles</a:t>
            </a:r>
            <a:r>
              <a:rPr lang="es-CO" dirty="0" smtClean="0"/>
              <a:t> nombres a las columnas y de esta manera se facilita la impresión de los datos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16460" y="3944113"/>
            <a:ext cx="1779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b="1">
                <a:solidFill>
                  <a:srgbClr val="00B050"/>
                </a:solidFill>
              </a:defRPr>
            </a:lvl1pPr>
          </a:lstStyle>
          <a:p>
            <a:r>
              <a:rPr lang="es-CO" dirty="0"/>
              <a:t>Convierte </a:t>
            </a:r>
            <a:endParaRPr lang="es-CO" dirty="0" smtClean="0"/>
          </a:p>
          <a:p>
            <a:r>
              <a:rPr lang="es-CO" dirty="0" smtClean="0"/>
              <a:t>las </a:t>
            </a:r>
            <a:r>
              <a:rPr lang="es-CO" dirty="0"/>
              <a:t>listas a tablas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1005966" y="3132934"/>
            <a:ext cx="793791" cy="8679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895473" y="1808904"/>
            <a:ext cx="8823125" cy="3699908"/>
          </a:xfrm>
          <a:prstGeom prst="rect">
            <a:avLst/>
          </a:prstGeom>
        </p:spPr>
      </p:pic>
      <p:cxnSp>
        <p:nvCxnSpPr>
          <p:cNvPr id="14" name="Conector recto de flecha 13"/>
          <p:cNvCxnSpPr>
            <a:endCxn id="4" idx="2"/>
          </p:cNvCxnSpPr>
          <p:nvPr/>
        </p:nvCxnSpPr>
        <p:spPr>
          <a:xfrm flipH="1" flipV="1">
            <a:off x="1005967" y="4590444"/>
            <a:ext cx="985222" cy="34985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9278732" y="4431096"/>
            <a:ext cx="884170" cy="909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9321254" y="5047790"/>
            <a:ext cx="841648" cy="3088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endCxn id="10" idx="1"/>
          </p:cNvCxnSpPr>
          <p:nvPr/>
        </p:nvCxnSpPr>
        <p:spPr>
          <a:xfrm>
            <a:off x="9387068" y="4703103"/>
            <a:ext cx="836432" cy="6893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333792" y="3805613"/>
            <a:ext cx="1767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CO"/>
            </a:defPPr>
            <a:lvl1pPr>
              <a:defRPr b="1">
                <a:solidFill>
                  <a:srgbClr val="00B050"/>
                </a:solidFill>
              </a:defRPr>
            </a:lvl1pPr>
          </a:lstStyle>
          <a:p>
            <a:r>
              <a:rPr lang="es-CO" dirty="0"/>
              <a:t>Asigna nombres </a:t>
            </a:r>
            <a:endParaRPr lang="es-CO" dirty="0" smtClean="0"/>
          </a:p>
          <a:p>
            <a:r>
              <a:rPr lang="es-CO" dirty="0" smtClean="0"/>
              <a:t>a </a:t>
            </a:r>
            <a:r>
              <a:rPr lang="es-CO" dirty="0"/>
              <a:t>cada columna </a:t>
            </a:r>
            <a:endParaRPr lang="es-CO" dirty="0" smtClean="0"/>
          </a:p>
          <a:p>
            <a:r>
              <a:rPr lang="es-CO" dirty="0" smtClean="0"/>
              <a:t>de </a:t>
            </a:r>
            <a:r>
              <a:rPr lang="es-CO" dirty="0"/>
              <a:t>la tabla</a:t>
            </a:r>
          </a:p>
        </p:txBody>
      </p:sp>
      <p:sp>
        <p:nvSpPr>
          <p:cNvPr id="20" name="Flecha derecha 19"/>
          <p:cNvSpPr/>
          <p:nvPr/>
        </p:nvSpPr>
        <p:spPr>
          <a:xfrm>
            <a:off x="9398000" y="4000841"/>
            <a:ext cx="825500" cy="36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10223500" y="5069311"/>
            <a:ext cx="187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Datas o Registros </a:t>
            </a:r>
            <a:endParaRPr lang="es-CO" b="1" dirty="0" smtClean="0">
              <a:solidFill>
                <a:srgbClr val="00B050"/>
              </a:solidFill>
            </a:endParaRPr>
          </a:p>
          <a:p>
            <a:r>
              <a:rPr lang="es-CO" b="1" dirty="0" smtClean="0">
                <a:solidFill>
                  <a:srgbClr val="00B050"/>
                </a:solidFill>
              </a:rPr>
              <a:t>o </a:t>
            </a:r>
            <a:r>
              <a:rPr lang="es-CO" b="1" dirty="0" smtClean="0">
                <a:solidFill>
                  <a:srgbClr val="00B050"/>
                </a:solidFill>
              </a:rPr>
              <a:t>filas a mostrar</a:t>
            </a:r>
            <a:endParaRPr lang="es-CO" b="1" dirty="0">
              <a:solidFill>
                <a:srgbClr val="00B050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9276776" y="5312411"/>
            <a:ext cx="848668" cy="457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53325" y="2606184"/>
            <a:ext cx="90154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 smtClean="0">
                <a:solidFill>
                  <a:srgbClr val="002060"/>
                </a:solidFill>
              </a:rPr>
              <a:t>APLICAR AL RETO FINAL </a:t>
            </a:r>
            <a:r>
              <a:rPr lang="es-CO" sz="2400" b="1" dirty="0" smtClean="0">
                <a:solidFill>
                  <a:srgbClr val="002060"/>
                </a:solidFill>
              </a:rPr>
              <a:t>TODOS LOS CONOCIMIENTOS ADQUIRIDOS</a:t>
            </a:r>
          </a:p>
          <a:p>
            <a:pPr algn="ctr"/>
            <a:r>
              <a:rPr lang="es-CO" sz="2400" b="1" dirty="0" smtClean="0">
                <a:solidFill>
                  <a:srgbClr val="002060"/>
                </a:solidFill>
              </a:rPr>
              <a:t>POR ALCANCE DE TIEMPO, </a:t>
            </a:r>
          </a:p>
          <a:p>
            <a:pPr algn="ctr"/>
            <a:r>
              <a:rPr lang="es-CO" sz="2400" b="1" dirty="0" smtClean="0">
                <a:solidFill>
                  <a:srgbClr val="002060"/>
                </a:solidFill>
              </a:rPr>
              <a:t>DEL PRESENTE RETO SE COMPLETARÁN LA NOTAS FALTANTES</a:t>
            </a:r>
          </a:p>
          <a:p>
            <a:pPr algn="ctr"/>
            <a:endParaRPr lang="es-CO" sz="2400" b="1" dirty="0">
              <a:solidFill>
                <a:srgbClr val="002060"/>
              </a:solidFill>
            </a:endParaRPr>
          </a:p>
          <a:p>
            <a:pPr algn="ctr"/>
            <a:r>
              <a:rPr lang="es-CO" sz="2400" b="1" dirty="0" smtClean="0">
                <a:solidFill>
                  <a:srgbClr val="002060"/>
                </a:solidFill>
              </a:rPr>
              <a:t>! A N I M O!</a:t>
            </a:r>
            <a:endParaRPr lang="es-CO" sz="2400" b="1" dirty="0" smtClean="0">
              <a:solidFill>
                <a:srgbClr val="002060"/>
              </a:solidFill>
            </a:endParaRPr>
          </a:p>
          <a:p>
            <a:endParaRPr lang="es-CO" sz="2400" dirty="0" smtClean="0">
              <a:solidFill>
                <a:srgbClr val="002060"/>
              </a:solidFill>
            </a:endParaRPr>
          </a:p>
          <a:p>
            <a:endParaRPr lang="es-CO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6304</TotalTime>
  <Words>735</Words>
  <Application>Microsoft Office PowerPoint</Application>
  <PresentationFormat>Panorámica</PresentationFormat>
  <Paragraphs>123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109</cp:revision>
  <dcterms:created xsi:type="dcterms:W3CDTF">2021-04-09T13:53:49Z</dcterms:created>
  <dcterms:modified xsi:type="dcterms:W3CDTF">2022-06-04T18:07:43Z</dcterms:modified>
</cp:coreProperties>
</file>