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1" r:id="rId4"/>
  </p:sldMasterIdLst>
  <p:sldIdLst>
    <p:sldId id="265" r:id="rId5"/>
    <p:sldId id="257" r:id="rId6"/>
    <p:sldId id="260" r:id="rId7"/>
    <p:sldId id="261" r:id="rId8"/>
    <p:sldId id="259" r:id="rId9"/>
    <p:sldId id="266" r:id="rId10"/>
    <p:sldId id="268" r:id="rId11"/>
    <p:sldId id="269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34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423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86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85B2F1-A56C-4FE2-A0C4-356F5F9A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464FFBE-0310-48F2-9391-C624C70A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4AE59C2-EAC1-44A1-9820-7AD735FA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404A9B9-DB02-43F0-908B-A2B12842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A3F4F7E-A56C-478D-9E15-F7E91A00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9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7A75E5-1994-4EFD-9F8E-CAD16F53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B0FE4E-1A0A-4EEA-903D-3696818B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7BC654E-CC0C-43DA-9A87-AC162AB0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8A76119-E61F-44F0-AE81-F1C4FD0A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DB99DDE-210F-402D-9846-290F3631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A019D3-966F-4F04-9596-5D0611AE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F6BF128-7FD9-4F8D-B27D-C7C895507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ABB201E-70D6-4B4D-9159-13B24A7C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C29F4ED-0CD7-47CC-B03E-D5BEC82B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16A278E-E542-4EE5-8C00-07C872D3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90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844A66-DC15-41BF-9894-76474232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22464C4-0D75-4C37-9831-D850A0E02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E92D4CF8-F01D-4AAD-8C57-B951D67D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1D5356E-DED8-4D52-91BC-B444C7F4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9EE4813-31B8-403C-B150-F786093D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1E8DE36-56D5-49EA-9BFF-4AF27776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6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217E87-B704-4DAD-B0EE-7D8BBDB6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FBA76EF-5FC5-4DC0-86A1-E4A256C75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A9EFE70-69D6-4635-A8CE-658808777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EBB717B-F2C7-48F0-BFB9-69C2EE6C3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5CBCB43F-D3AE-4430-979D-70F7CED09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8DC01C23-0516-4556-B9BD-A028C6FC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A31966D-4D2F-4140-8922-B8C6E99A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30613302-F625-4759-A613-69F37888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0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47AD92-71A1-49FF-8D9A-04BCF64C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9C8BDFC-2E2F-4102-B0B1-72C7CB6D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347F264-32DC-4887-829B-51AC77CC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72C637E-3BB8-4B77-9247-9129653F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76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0053D5E-8DBC-44DC-A408-6917D68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6C3B8491-7D90-41AB-B6A2-F4D73B78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563FDD26-D781-49EE-85B4-DAABA048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1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A312A3-94B4-4EE5-9FE7-E57A4016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3A180F3-9EDD-47B9-8429-509AC099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D6239F3-12E7-4FD8-BEE9-44621704C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BF29B27-8D6A-49B4-95F0-3AB03A29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6A9A491-067F-4651-8F8A-5F169953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36A4043-F5F3-4134-8BDC-C143DED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4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855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6C9854-743E-4F0D-B933-A581B7A2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1B494FA3-841B-4CE9-8F05-669DEA089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E314717-555B-473C-B813-0C800C70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3BDE56A-14FA-4064-956F-8DDABFA4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3510D64-A016-47DF-B880-95A0DC82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C8E1DBD-0663-4D89-BCAE-D8910C1B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91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774CEB-F7CF-49DB-BDD6-7FDBB576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4AE6604-C3C9-4AE9-9063-7F403C08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7C3B35F-ACB4-4D7A-83C5-940EF74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4F06A70-2BEF-4D0F-860E-B6236203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92934F3-6BB4-4925-B717-A06ABA1A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65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83F377F-CD5C-4EBA-9306-9D2FBBD0E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426F638-C993-4105-8844-17C5E5D14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1B263F4-A53B-4820-AE5A-0EB59DEF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5112711-5A97-47B0-AD8B-2444464E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67542FF-2E30-49C8-90A6-F86F13C5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0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19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69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11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96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00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1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933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98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61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1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372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79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29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940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3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72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6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3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53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68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E0F3-F724-42C8-9B6E-1B273AD24C8D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329B-9FA4-4C57-AB28-7113675DF4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68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8FBC2C85-A3BA-4E53-BD6D-FE69EADD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9D6B2A1-99B8-4920-91AE-2472DB0C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D041AB3-C0C8-4B87-B7E4-7E1C1188F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CFAB-BDEC-4692-9898-EC09132D753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07/06/2022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5C7991B-D4CC-4E55-8D4A-49215FCBA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48BE64F-E8CC-4F33-B8CA-95E06966A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C3A9-7EC6-47C6-912E-F02C79E2D0AD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3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2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7/06/2022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prstClr val="white"/>
                </a:solidFill>
                <a:latin typeface="Calibri" panose="020F0502020204030204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prstClr val="whit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2188" y="3416043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El</a:t>
            </a:r>
            <a:r>
              <a:rPr lang="es-CO" sz="2400" dirty="0">
                <a:solidFill>
                  <a:prstClr val="black"/>
                </a:solidFill>
              </a:rPr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mundo</a:t>
            </a:r>
            <a:r>
              <a:rPr lang="es-CO" sz="2400" dirty="0">
                <a:solidFill>
                  <a:prstClr val="black"/>
                </a:solidFill>
              </a:rPr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de</a:t>
            </a:r>
            <a:r>
              <a:rPr lang="es-CO" sz="2400" dirty="0">
                <a:solidFill>
                  <a:prstClr val="black"/>
                </a:solidFill>
              </a:rPr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la</a:t>
            </a:r>
            <a:r>
              <a:rPr lang="es-CO" sz="2400" dirty="0">
                <a:solidFill>
                  <a:prstClr val="black"/>
                </a:solidFill>
              </a:rPr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programación</a:t>
            </a: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400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rgbClr val="44546A">
                  <a:lumMod val="60000"/>
                  <a:lumOff val="40000"/>
                </a:srgbClr>
              </a:solidFill>
              <a:latin typeface="Volkswagen-Medium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prstClr val="black">
                  <a:lumMod val="50000"/>
                  <a:lumOff val="50000"/>
                </a:prst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60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prstClr val="white"/>
                </a:solidFill>
                <a:latin typeface="Calabri"/>
              </a:rPr>
              <a:t>ALGORITMO - ELIMINAR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13740" y="1787737"/>
            <a:ext cx="11353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Verificar </a:t>
            </a:r>
            <a:r>
              <a:rPr lang="es-CO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 por lo menos exista un registro en la lista</a:t>
            </a:r>
            <a:endParaRPr lang="es-CO" sz="20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Leer un código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Buscar el registro en la lista, recordando el índice donde se encuentra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Extraer el registro de la lista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Mostrar encabezado y los datos del registro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Preguntar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confirmación si se encuentra seguro de eliminar (SI/NO)?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Desaparecer el registro de la lista,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en la misma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posición(índice)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donde se encontró</a:t>
            </a:r>
            <a:endParaRPr lang="es-CO" sz="20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Mensaje de éxito o fracaso de la operación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86445" y="772074"/>
            <a:ext cx="9389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ELIMINAR: </a:t>
            </a:r>
            <a:r>
              <a:rPr lang="es-CO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en buscar por el código de la entidad y </a:t>
            </a:r>
            <a:r>
              <a:rPr lang="es-CO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eliminarlo de la lista, lo ideal NO es desaparecerlo, si no tener un campo que se marque como ACTIVO - INACTIVO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4" y="53382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Calabri"/>
              </a:rPr>
              <a:t>ARCHIVOS BINARIOS</a:t>
            </a:r>
            <a:endParaRPr lang="es-CO" sz="2800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5" y="1443534"/>
            <a:ext cx="4750154" cy="18095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04" y="760098"/>
            <a:ext cx="3098137" cy="59285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23348" y="3589031"/>
            <a:ext cx="57234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Se abre un archivo de una unidad de almacenamiento, por defecto en la misma ruta donde se encuentra el archivo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Con </a:t>
            </a:r>
            <a:r>
              <a:rPr lang="es-CO" sz="2000" b="1" dirty="0" smtClean="0">
                <a:solidFill>
                  <a:srgbClr val="FF0000"/>
                </a:solidFill>
              </a:rPr>
              <a:t>open</a:t>
            </a:r>
            <a:r>
              <a:rPr lang="es-CO" sz="2000" dirty="0" smtClean="0"/>
              <a:t> </a:t>
            </a:r>
            <a:r>
              <a:rPr lang="es-CO" dirty="0" smtClean="0"/>
              <a:t>y el formato  </a:t>
            </a:r>
            <a:r>
              <a:rPr lang="es-CO" sz="2000" b="1" dirty="0" err="1" smtClean="0">
                <a:solidFill>
                  <a:srgbClr val="FF0000"/>
                </a:solidFill>
              </a:rPr>
              <a:t>wb</a:t>
            </a:r>
            <a:r>
              <a:rPr lang="es-CO" dirty="0" smtClean="0"/>
              <a:t>, indicamos que es un archivo binario y no de texto, no se debe abrir con otro programa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Nota, si ya existe lo borra y lo vuelve a crear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smtClean="0"/>
              <a:t>Con </a:t>
            </a:r>
            <a:r>
              <a:rPr lang="es-CO" b="1" dirty="0" smtClean="0">
                <a:solidFill>
                  <a:srgbClr val="FF0000"/>
                </a:solidFill>
              </a:rPr>
              <a:t>DUMP</a:t>
            </a:r>
            <a:r>
              <a:rPr lang="es-CO" dirty="0" smtClean="0"/>
              <a:t> hacemos el volcado de la lista de listas al archivo creado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572" y="1413514"/>
            <a:ext cx="6064203" cy="212247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46771" y="3589031"/>
            <a:ext cx="60150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Con el manejador de excepciones Try, evitamos que el programa se quiebre al NO encontrar el archivo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Con </a:t>
            </a:r>
            <a:r>
              <a:rPr lang="es-CO" sz="2000" b="1" dirty="0">
                <a:solidFill>
                  <a:srgbClr val="FF0000"/>
                </a:solidFill>
              </a:rPr>
              <a:t>open</a:t>
            </a:r>
            <a:r>
              <a:rPr lang="es-CO" sz="2000" dirty="0"/>
              <a:t> </a:t>
            </a:r>
            <a:r>
              <a:rPr lang="es-CO" dirty="0"/>
              <a:t>y el formato  </a:t>
            </a:r>
            <a:r>
              <a:rPr lang="es-CO" sz="2000" b="1" dirty="0" err="1" smtClean="0">
                <a:solidFill>
                  <a:srgbClr val="FF0000"/>
                </a:solidFill>
              </a:rPr>
              <a:t>rb</a:t>
            </a:r>
            <a:r>
              <a:rPr lang="es-CO" dirty="0"/>
              <a:t>, indicamos que es un archivo binario y no de texto, </a:t>
            </a:r>
            <a:r>
              <a:rPr lang="es-CO" dirty="0" smtClean="0"/>
              <a:t>y se abre de solo lectura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Con </a:t>
            </a:r>
            <a:r>
              <a:rPr lang="es-CO" b="1" dirty="0" smtClean="0">
                <a:solidFill>
                  <a:srgbClr val="FF0000"/>
                </a:solidFill>
              </a:rPr>
              <a:t>LOAD</a:t>
            </a:r>
            <a:r>
              <a:rPr lang="es-CO" dirty="0" smtClean="0"/>
              <a:t> se hace el volcado del archivo a la lista de listas, de la misma forma como se guardó</a:t>
            </a:r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33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prstClr val="white"/>
                </a:solidFill>
                <a:latin typeface="Calabri"/>
              </a:rPr>
              <a:t>PROGRAMA EN PYTHON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260529" y="837127"/>
            <a:ext cx="57567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0070C0"/>
                </a:solidFill>
              </a:rPr>
              <a:t>RETO NRO.4</a:t>
            </a:r>
          </a:p>
          <a:p>
            <a:r>
              <a:rPr lang="es-CO" sz="2800" b="1" dirty="0" smtClean="0">
                <a:solidFill>
                  <a:srgbClr val="0070C0"/>
                </a:solidFill>
              </a:rPr>
              <a:t>CRUD COMPLETO UTILIZANDO LISTAS</a:t>
            </a:r>
          </a:p>
          <a:p>
            <a:r>
              <a:rPr lang="es-CO" sz="2800" b="1" dirty="0" smtClean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 smtClean="0">
                <a:solidFill>
                  <a:srgbClr val="0070C0"/>
                </a:solidFill>
              </a:rPr>
              <a:t>VENDEDORES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 smtClean="0">
                <a:solidFill>
                  <a:srgbClr val="0070C0"/>
                </a:solidFill>
              </a:rPr>
              <a:t>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 smtClean="0">
                <a:solidFill>
                  <a:srgbClr val="0070C0"/>
                </a:solidFill>
              </a:rPr>
              <a:t>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b="1" dirty="0" smtClean="0">
                <a:solidFill>
                  <a:srgbClr val="0070C0"/>
                </a:solidFill>
              </a:rPr>
              <a:t>VENTAS</a:t>
            </a:r>
            <a:endParaRPr lang="es-CO" sz="2800" b="1" dirty="0">
              <a:solidFill>
                <a:srgbClr val="0070C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24904" y="4881310"/>
            <a:ext cx="641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[‘V1’, ‘XXXX],      [‘V2’, ‘YYYYYYY’]                                          [XXXXXXX]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424904" y="4186072"/>
            <a:ext cx="685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FOR ELEMENTO       </a:t>
            </a:r>
            <a:r>
              <a:rPr lang="es-CO" dirty="0" err="1" smtClean="0"/>
              <a:t>ELEMENTO</a:t>
            </a:r>
            <a:r>
              <a:rPr lang="es-CO" dirty="0" smtClean="0"/>
              <a:t>                                                  </a:t>
            </a:r>
            <a:r>
              <a:rPr lang="es-CO" dirty="0" err="1" smtClean="0"/>
              <a:t>ELEMENTO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669603" y="5527258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0,    1                  0,            1                                                   0,         1            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1955401" y="4555404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FF0000"/>
                </a:solidFill>
              </a:rPr>
              <a:t>0                    1                                                   2</a:t>
            </a:r>
            <a:endParaRPr lang="es-C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63"/>
          <p:cNvSpPr txBox="1"/>
          <p:nvPr/>
        </p:nvSpPr>
        <p:spPr>
          <a:xfrm>
            <a:off x="5944805" y="4214138"/>
            <a:ext cx="618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DEFINICIONES</a:t>
            </a:r>
          </a:p>
          <a:p>
            <a:r>
              <a:rPr lang="es-CO" b="1" dirty="0">
                <a:solidFill>
                  <a:srgbClr val="FF0000"/>
                </a:solidFill>
              </a:rPr>
              <a:t>ENTIDAD</a:t>
            </a:r>
            <a:r>
              <a:rPr lang="es-CO" b="1" dirty="0">
                <a:solidFill>
                  <a:schemeClr val="accent6"/>
                </a:solidFill>
              </a:rPr>
              <a:t>   : </a:t>
            </a:r>
            <a:r>
              <a:rPr lang="es-CO" dirty="0"/>
              <a:t>Persona, lugar, cosa (tangible, intangible) </a:t>
            </a:r>
            <a:r>
              <a:rPr lang="es-CO" b="1" dirty="0">
                <a:solidFill>
                  <a:srgbClr val="FF0000"/>
                </a:solidFill>
              </a:rPr>
              <a:t>Sustantivo</a:t>
            </a:r>
          </a:p>
          <a:p>
            <a:r>
              <a:rPr lang="es-CO" b="1" dirty="0">
                <a:solidFill>
                  <a:srgbClr val="FF0000"/>
                </a:solidFill>
              </a:rPr>
              <a:t>ATRIBUTO</a:t>
            </a:r>
            <a:r>
              <a:rPr lang="es-CO" b="1" dirty="0">
                <a:solidFill>
                  <a:schemeClr val="accent6"/>
                </a:solidFill>
              </a:rPr>
              <a:t> : </a:t>
            </a:r>
            <a:r>
              <a:rPr lang="es-CO" dirty="0"/>
              <a:t>Características propias de una entidad      </a:t>
            </a:r>
            <a:r>
              <a:rPr lang="es-CO" b="1" dirty="0">
                <a:solidFill>
                  <a:srgbClr val="FF0000"/>
                </a:solidFill>
              </a:rPr>
              <a:t>Adjetivo</a:t>
            </a:r>
          </a:p>
          <a:p>
            <a:r>
              <a:rPr lang="es-CO" b="1" dirty="0">
                <a:solidFill>
                  <a:srgbClr val="FF0000"/>
                </a:solidFill>
              </a:rPr>
              <a:t>DOMINIO</a:t>
            </a:r>
            <a:r>
              <a:rPr lang="es-CO" b="1" dirty="0">
                <a:solidFill>
                  <a:schemeClr val="accent6"/>
                </a:solidFill>
              </a:rPr>
              <a:t>  : </a:t>
            </a:r>
            <a:r>
              <a:rPr lang="es-CO" dirty="0"/>
              <a:t>Valor que toma un atributo</a:t>
            </a:r>
            <a:endParaRPr lang="es-CO" dirty="0">
              <a:solidFill>
                <a:schemeClr val="accent6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2868" y="6842"/>
            <a:ext cx="10515600" cy="521139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CONOCIMIENTOS PREVIOS Y OBLIGADOS DE BASES DE DATOS</a:t>
            </a:r>
            <a:endParaRPr lang="es-CO" dirty="0">
              <a:solidFill>
                <a:srgbClr val="FF0000"/>
              </a:solidFill>
            </a:endParaRPr>
          </a:p>
        </p:txBody>
      </p:sp>
      <p:grpSp>
        <p:nvGrpSpPr>
          <p:cNvPr id="79" name="Grupo 78"/>
          <p:cNvGrpSpPr/>
          <p:nvPr/>
        </p:nvGrpSpPr>
        <p:grpSpPr>
          <a:xfrm>
            <a:off x="5906633" y="363727"/>
            <a:ext cx="6398578" cy="6428537"/>
            <a:chOff x="5906633" y="363727"/>
            <a:chExt cx="6398578" cy="6428537"/>
          </a:xfrm>
        </p:grpSpPr>
        <p:grpSp>
          <p:nvGrpSpPr>
            <p:cNvPr id="75" name="Grupo 74"/>
            <p:cNvGrpSpPr/>
            <p:nvPr/>
          </p:nvGrpSpPr>
          <p:grpSpPr>
            <a:xfrm>
              <a:off x="5906633" y="363727"/>
              <a:ext cx="6398578" cy="6428537"/>
              <a:chOff x="5906632" y="363727"/>
              <a:chExt cx="6373469" cy="6428537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7998161" y="4185701"/>
                <a:ext cx="2308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solidFill>
                      <a:srgbClr val="002060"/>
                    </a:solidFill>
                  </a:rPr>
                  <a:t>(</a:t>
                </a:r>
                <a:r>
                  <a:rPr lang="es-CO" sz="1400" b="1" dirty="0">
                    <a:solidFill>
                      <a:srgbClr val="002060"/>
                    </a:solidFill>
                  </a:rPr>
                  <a:t>ENTIDAD VEHICULO</a:t>
                </a:r>
                <a:r>
                  <a:rPr lang="es-CO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5906632" y="363727"/>
                <a:ext cx="6373469" cy="6428537"/>
                <a:chOff x="5906632" y="363727"/>
                <a:chExt cx="6373469" cy="6428537"/>
              </a:xfrm>
            </p:grpSpPr>
            <p:pic>
              <p:nvPicPr>
                <p:cNvPr id="8" name="Imagen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44805" y="690324"/>
                  <a:ext cx="5595902" cy="3438099"/>
                </a:xfrm>
                <a:prstGeom prst="rect">
                  <a:avLst/>
                </a:prstGeom>
              </p:spPr>
            </p:pic>
            <p:sp>
              <p:nvSpPr>
                <p:cNvPr id="9" name="CuadroTexto 8"/>
                <p:cNvSpPr txBox="1"/>
                <p:nvPr/>
              </p:nvSpPr>
              <p:spPr>
                <a:xfrm>
                  <a:off x="5906632" y="5468825"/>
                  <a:ext cx="6373469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1600" b="1" dirty="0"/>
                    <a:t>El diseño lógico permite clasificar </a:t>
                  </a:r>
                </a:p>
                <a:p>
                  <a:r>
                    <a:rPr lang="es-CO" sz="1600" b="1" dirty="0"/>
                    <a:t>y ordenar la información obtenida,</a:t>
                  </a:r>
                </a:p>
                <a:p>
                  <a:r>
                    <a:rPr lang="es-CO" sz="1600" b="1" dirty="0"/>
                    <a:t>a fin de detectar inicialmente las entidades y atributos, </a:t>
                  </a:r>
                </a:p>
                <a:p>
                  <a:r>
                    <a:rPr lang="es-CO" sz="1600" b="1" dirty="0"/>
                    <a:t>verificando que se encuentre toda la información requerida; </a:t>
                  </a:r>
                </a:p>
                <a:p>
                  <a:r>
                    <a:rPr lang="es-CO" sz="1600" b="1" dirty="0">
                      <a:solidFill>
                        <a:srgbClr val="FF0000"/>
                      </a:solidFill>
                    </a:rPr>
                    <a:t>revisar con los usuario finales</a:t>
                  </a:r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5963089" y="363727"/>
                  <a:ext cx="418012" cy="3381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/>
                    <a:t>3</a:t>
                  </a:r>
                </a:p>
              </p:txBody>
            </p:sp>
          </p:grpSp>
        </p:grpSp>
        <p:sp>
          <p:nvSpPr>
            <p:cNvPr id="12" name="CuadroTexto 11"/>
            <p:cNvSpPr txBox="1"/>
            <p:nvPr/>
          </p:nvSpPr>
          <p:spPr>
            <a:xfrm>
              <a:off x="5944805" y="2111188"/>
              <a:ext cx="215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FF0000"/>
                  </a:solidFill>
                </a:rPr>
                <a:t>ENTIDADES - TABLAS</a:t>
              </a: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6090668" y="1067066"/>
            <a:ext cx="5666544" cy="2885412"/>
            <a:chOff x="6090668" y="1067066"/>
            <a:chExt cx="5666544" cy="2885412"/>
          </a:xfrm>
        </p:grpSpPr>
        <p:sp>
          <p:nvSpPr>
            <p:cNvPr id="14" name="CuadroTexto 13"/>
            <p:cNvSpPr txBox="1"/>
            <p:nvPr/>
          </p:nvSpPr>
          <p:spPr>
            <a:xfrm>
              <a:off x="10455122" y="1067066"/>
              <a:ext cx="11298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b="1" dirty="0">
                  <a:solidFill>
                    <a:srgbClr val="FF0000"/>
                  </a:solidFill>
                </a:rPr>
                <a:t>FILAS</a:t>
              </a:r>
            </a:p>
            <a:p>
              <a:r>
                <a:rPr lang="es-CO" sz="1600" b="1" dirty="0">
                  <a:solidFill>
                    <a:srgbClr val="FF0000"/>
                  </a:solidFill>
                </a:rPr>
                <a:t>TUPLAS</a:t>
              </a:r>
            </a:p>
            <a:p>
              <a:r>
                <a:rPr lang="es-CO" sz="1600" b="1" dirty="0">
                  <a:solidFill>
                    <a:srgbClr val="FF0000"/>
                  </a:solidFill>
                </a:rPr>
                <a:t>REGISTROS</a:t>
              </a:r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11468704" y="2993255"/>
              <a:ext cx="2705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1486634" y="3145655"/>
              <a:ext cx="2705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11473187" y="3333913"/>
              <a:ext cx="2705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11739282" y="1632857"/>
              <a:ext cx="0" cy="229368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V="1">
              <a:off x="6090668" y="3926541"/>
              <a:ext cx="5648614" cy="259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o 76"/>
          <p:cNvGrpSpPr/>
          <p:nvPr/>
        </p:nvGrpSpPr>
        <p:grpSpPr>
          <a:xfrm>
            <a:off x="8838167" y="1075605"/>
            <a:ext cx="2136459" cy="2606206"/>
            <a:chOff x="8838167" y="1075605"/>
            <a:chExt cx="2136459" cy="2606206"/>
          </a:xfrm>
        </p:grpSpPr>
        <p:sp>
          <p:nvSpPr>
            <p:cNvPr id="15" name="CuadroTexto 14"/>
            <p:cNvSpPr txBox="1"/>
            <p:nvPr/>
          </p:nvSpPr>
          <p:spPr>
            <a:xfrm>
              <a:off x="8838167" y="1075605"/>
              <a:ext cx="11848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b="1" dirty="0">
                  <a:solidFill>
                    <a:srgbClr val="FF0000"/>
                  </a:solidFill>
                </a:rPr>
                <a:t>COLUMNAS</a:t>
              </a:r>
            </a:p>
            <a:p>
              <a:r>
                <a:rPr lang="es-CO" sz="1600" b="1" dirty="0">
                  <a:solidFill>
                    <a:srgbClr val="FF0000"/>
                  </a:solidFill>
                </a:rPr>
                <a:t>ATRIBUTOS</a:t>
              </a:r>
            </a:p>
            <a:p>
              <a:r>
                <a:rPr lang="es-CO" sz="1600" b="1" dirty="0">
                  <a:solidFill>
                    <a:srgbClr val="FF0000"/>
                  </a:solidFill>
                </a:rPr>
                <a:t>CAMPOS</a:t>
              </a:r>
            </a:p>
          </p:txBody>
        </p:sp>
        <p:cxnSp>
          <p:nvCxnSpPr>
            <p:cNvPr id="25" name="Conector recto 24"/>
            <p:cNvCxnSpPr/>
            <p:nvPr/>
          </p:nvCxnSpPr>
          <p:spPr>
            <a:xfrm flipV="1">
              <a:off x="9023907" y="2111188"/>
              <a:ext cx="0" cy="157062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V="1">
              <a:off x="9685758" y="2111188"/>
              <a:ext cx="0" cy="36933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 flipH="1" flipV="1">
              <a:off x="10306594" y="2111188"/>
              <a:ext cx="6181" cy="55399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 flipV="1">
              <a:off x="10968445" y="2132374"/>
              <a:ext cx="6181" cy="55399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9023907" y="2132374"/>
              <a:ext cx="194453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10049654" y="1473205"/>
              <a:ext cx="0" cy="65916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o 77"/>
          <p:cNvGrpSpPr/>
          <p:nvPr/>
        </p:nvGrpSpPr>
        <p:grpSpPr>
          <a:xfrm>
            <a:off x="7235409" y="1083258"/>
            <a:ext cx="2143722" cy="2250657"/>
            <a:chOff x="7235409" y="1083258"/>
            <a:chExt cx="2143722" cy="2250657"/>
          </a:xfrm>
        </p:grpSpPr>
        <p:sp>
          <p:nvSpPr>
            <p:cNvPr id="45" name="CuadroTexto 44"/>
            <p:cNvSpPr txBox="1"/>
            <p:nvPr/>
          </p:nvSpPr>
          <p:spPr>
            <a:xfrm>
              <a:off x="7235409" y="1083258"/>
              <a:ext cx="11144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b="1" dirty="0">
                  <a:solidFill>
                    <a:srgbClr val="FF0000"/>
                  </a:solidFill>
                </a:rPr>
                <a:t>DOMINIOS</a:t>
              </a:r>
            </a:p>
            <a:p>
              <a:r>
                <a:rPr lang="es-CO" sz="1600" b="1" dirty="0">
                  <a:solidFill>
                    <a:srgbClr val="FF0000"/>
                  </a:solidFill>
                </a:rPr>
                <a:t>VALORES</a:t>
              </a:r>
            </a:p>
            <a:p>
              <a:r>
                <a:rPr lang="es-CO" sz="1600" b="1" dirty="0">
                  <a:solidFill>
                    <a:srgbClr val="FF0000"/>
                  </a:solidFill>
                </a:rPr>
                <a:t>DATOS</a:t>
              </a: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 flipH="1" flipV="1">
              <a:off x="7998161" y="1802789"/>
              <a:ext cx="351656" cy="11904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235409" y="1838055"/>
              <a:ext cx="792667" cy="1307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 flipH="1" flipV="1">
              <a:off x="8023432" y="1866458"/>
              <a:ext cx="1355699" cy="146745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o 71"/>
          <p:cNvGrpSpPr/>
          <p:nvPr/>
        </p:nvGrpSpPr>
        <p:grpSpPr>
          <a:xfrm>
            <a:off x="460419" y="352147"/>
            <a:ext cx="5484386" cy="6440117"/>
            <a:chOff x="460419" y="352147"/>
            <a:chExt cx="5484386" cy="644011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779" y="633045"/>
              <a:ext cx="2148170" cy="4801103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460419" y="5715046"/>
              <a:ext cx="548438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b="1" dirty="0">
                  <a:solidFill>
                    <a:srgbClr val="002060"/>
                  </a:solidFill>
                </a:rPr>
                <a:t>La observación es el punto de partida, </a:t>
              </a:r>
            </a:p>
            <a:p>
              <a:r>
                <a:rPr lang="es-CO" sz="1600" b="1" dirty="0">
                  <a:solidFill>
                    <a:srgbClr val="002060"/>
                  </a:solidFill>
                </a:rPr>
                <a:t>para detectar todos los requerimientos funcionales (RF)</a:t>
              </a:r>
            </a:p>
            <a:p>
              <a:r>
                <a:rPr lang="es-CO" sz="1600" b="1" dirty="0">
                  <a:solidFill>
                    <a:srgbClr val="002060"/>
                  </a:solidFill>
                </a:rPr>
                <a:t>del problema a solucionar, (entrevistas, recibos, reportes, etc.)</a:t>
              </a:r>
            </a:p>
            <a:p>
              <a:r>
                <a:rPr lang="es-CO" sz="1600" b="1" dirty="0">
                  <a:solidFill>
                    <a:srgbClr val="FF0000"/>
                  </a:solidFill>
                </a:rPr>
                <a:t>Con los usuarios implicados</a:t>
              </a:r>
            </a:p>
          </p:txBody>
        </p:sp>
        <p:sp>
          <p:nvSpPr>
            <p:cNvPr id="69" name="Elipse 68"/>
            <p:cNvSpPr/>
            <p:nvPr/>
          </p:nvSpPr>
          <p:spPr>
            <a:xfrm>
              <a:off x="512074" y="352147"/>
              <a:ext cx="465363" cy="349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1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2690950" y="340017"/>
            <a:ext cx="3535007" cy="4854043"/>
            <a:chOff x="2690950" y="340017"/>
            <a:chExt cx="3535007" cy="485404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0951" y="701904"/>
              <a:ext cx="3253854" cy="3493316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2690950" y="4116842"/>
              <a:ext cx="353500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b="1" dirty="0">
                  <a:solidFill>
                    <a:schemeClr val="accent6"/>
                  </a:solidFill>
                </a:rPr>
                <a:t>En el Modelo conceptual se debe </a:t>
              </a:r>
            </a:p>
            <a:p>
              <a:r>
                <a:rPr lang="es-CO" sz="1600" b="1" dirty="0">
                  <a:solidFill>
                    <a:schemeClr val="accent6"/>
                  </a:solidFill>
                </a:rPr>
                <a:t>detectar toda la información requerida </a:t>
              </a:r>
            </a:p>
            <a:p>
              <a:r>
                <a:rPr lang="es-CO" sz="1600" b="1" dirty="0">
                  <a:solidFill>
                    <a:schemeClr val="accent6"/>
                  </a:solidFill>
                </a:rPr>
                <a:t>Para la solución del problema, </a:t>
              </a:r>
            </a:p>
            <a:p>
              <a:r>
                <a:rPr lang="es-CO" sz="1600" b="1" dirty="0">
                  <a:solidFill>
                    <a:srgbClr val="FF0000"/>
                  </a:solidFill>
                </a:rPr>
                <a:t>revisar con los usuarios implicados</a:t>
              </a:r>
            </a:p>
          </p:txBody>
        </p:sp>
        <p:sp>
          <p:nvSpPr>
            <p:cNvPr id="70" name="Elipse 69"/>
            <p:cNvSpPr/>
            <p:nvPr/>
          </p:nvSpPr>
          <p:spPr>
            <a:xfrm>
              <a:off x="2721653" y="340017"/>
              <a:ext cx="418012" cy="349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3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42048"/>
              </p:ext>
            </p:extLst>
          </p:nvPr>
        </p:nvGraphicFramePr>
        <p:xfrm>
          <a:off x="361246" y="290694"/>
          <a:ext cx="11537245" cy="797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449"/>
                <a:gridCol w="2508612"/>
                <a:gridCol w="2106286"/>
                <a:gridCol w="2040711"/>
                <a:gridCol w="2574187"/>
              </a:tblGrid>
              <a:tr h="381176">
                <a:tc>
                  <a:txBody>
                    <a:bodyPr/>
                    <a:lstStyle/>
                    <a:p>
                      <a:r>
                        <a:rPr lang="es-CO" dirty="0" smtClean="0"/>
                        <a:t>ENTRADAS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 PROCESOS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SALIDAS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CONDICIONALES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FUNCIONES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00B050"/>
                          </a:solidFill>
                        </a:rPr>
                        <a:t>codigo</a:t>
                      </a:r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codigo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Con1,cond2,con3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validarCodigo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codigo</a:t>
                      </a:r>
                      <a:r>
                        <a:rPr lang="es-CO" dirty="0" smtClean="0"/>
                        <a:t>)-&gt;True, False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00B050"/>
                          </a:solidFill>
                        </a:rPr>
                        <a:t>nombre_vendedor</a:t>
                      </a:r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nombre_vendedor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rgbClr val="00B050"/>
                          </a:solidFill>
                        </a:rPr>
                        <a:t>marca</a:t>
                      </a:r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rgbClr val="FF0000"/>
                          </a:solidFill>
                        </a:rPr>
                        <a:t>marca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rgbClr val="00B050"/>
                          </a:solidFill>
                        </a:rPr>
                        <a:t>cantidad</a:t>
                      </a:r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 smtClean="0">
                          <a:solidFill>
                            <a:srgbClr val="FF0000"/>
                          </a:solidFill>
                        </a:rPr>
                        <a:t>cantidad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err="1" smtClean="0">
                          <a:solidFill>
                            <a:schemeClr val="accent2"/>
                          </a:solidFill>
                        </a:rPr>
                        <a:t>fecha_venta</a:t>
                      </a:r>
                      <a:endParaRPr lang="es-CO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fecha_venta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chemeClr val="accent2"/>
                          </a:solidFill>
                        </a:rPr>
                        <a:t>total_comisiones</a:t>
                      </a:r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total_comisiones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SIN IVA</a:t>
                      </a:r>
                    </a:p>
                    <a:p>
                      <a:r>
                        <a:rPr lang="es-CO" dirty="0" smtClean="0"/>
                        <a:t>TIPO</a:t>
                      </a:r>
                      <a:r>
                        <a:rPr lang="es-CO" baseline="0" dirty="0" smtClean="0"/>
                        <a:t> COMISION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calcularComision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total_venta</a:t>
                      </a:r>
                      <a:r>
                        <a:rPr lang="es-CO" dirty="0" smtClean="0"/>
                        <a:t>)-&gt;</a:t>
                      </a:r>
                      <a:r>
                        <a:rPr lang="es-CO" dirty="0" err="1" smtClean="0"/>
                        <a:t>comision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00B050"/>
                          </a:solidFill>
                        </a:rPr>
                        <a:t>identificacion</a:t>
                      </a:r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identificacion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00B050"/>
                          </a:solidFill>
                        </a:rPr>
                        <a:t>nombre_cliente</a:t>
                      </a:r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nombre_cliente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</a:tr>
              <a:tr h="410455"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00B050"/>
                          </a:solidFill>
                        </a:rPr>
                        <a:t>tipo_nacionalidad</a:t>
                      </a:r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tipo_nacionalidad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00B050"/>
                          </a:solidFill>
                        </a:rPr>
                        <a:t>valor_unidad</a:t>
                      </a:r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valor_unidad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chemeClr val="accent2"/>
                          </a:solidFill>
                        </a:rPr>
                        <a:t>total_ventas</a:t>
                      </a:r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total_ventas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calcularTotalVenta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cantidad,valor_unidad</a:t>
                      </a:r>
                      <a:r>
                        <a:rPr lang="es-CO" dirty="0" smtClean="0"/>
                        <a:t>)-&gt;</a:t>
                      </a:r>
                      <a:r>
                        <a:rPr lang="es-CO" dirty="0" err="1" smtClean="0"/>
                        <a:t>total_venta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chemeClr val="accent2"/>
                          </a:solidFill>
                        </a:rPr>
                        <a:t>valor_iva_pagar</a:t>
                      </a:r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valor_iva_pagar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Tipo_nacionalidad</a:t>
                      </a:r>
                      <a:r>
                        <a:rPr lang="es-CO" dirty="0" smtClean="0"/>
                        <a:t>?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calcularIva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total_ventas</a:t>
                      </a:r>
                      <a:r>
                        <a:rPr lang="es-CO" dirty="0" smtClean="0"/>
                        <a:t>)-&gt;</a:t>
                      </a:r>
                      <a:r>
                        <a:rPr lang="es-CO" dirty="0" err="1" smtClean="0"/>
                        <a:t>valor_iva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chemeClr val="accent2"/>
                          </a:solidFill>
                        </a:rPr>
                        <a:t>total_pagar</a:t>
                      </a:r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 smtClean="0">
                          <a:solidFill>
                            <a:srgbClr val="FF0000"/>
                          </a:solidFill>
                        </a:rPr>
                        <a:t>total_pagar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calcularTotalPagar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total_venta</a:t>
                      </a:r>
                      <a:r>
                        <a:rPr lang="es-CO" dirty="0" smtClean="0"/>
                        <a:t>, </a:t>
                      </a:r>
                      <a:r>
                        <a:rPr lang="es-CO" dirty="0" err="1" smtClean="0"/>
                        <a:t>valor_iva_pagar</a:t>
                      </a:r>
                      <a:r>
                        <a:rPr lang="es-CO" dirty="0" smtClean="0"/>
                        <a:t>)-&gt;</a:t>
                      </a:r>
                      <a:r>
                        <a:rPr lang="es-CO" dirty="0" err="1" smtClean="0"/>
                        <a:t>total_pagar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s-CO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r>
                        <a:rPr lang="es-CO" sz="18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tamanyo</a:t>
                      </a:r>
                      <a:endParaRPr lang="es-CO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ok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251199" y="-78638"/>
            <a:ext cx="597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ANALISIS – REQUERIMIENTOS DEL USUARIOS – QUÉ?   </a:t>
            </a:r>
            <a:r>
              <a:rPr lang="es-CO" b="1" dirty="0" smtClean="0">
                <a:solidFill>
                  <a:srgbClr val="00B050"/>
                </a:solidFill>
              </a:rPr>
              <a:t>13=13</a:t>
            </a:r>
            <a:endParaRPr lang="es-CO" b="1" dirty="0">
              <a:solidFill>
                <a:srgbClr val="00B05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659467" y="2269067"/>
            <a:ext cx="1038577" cy="2619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803042" y="4602832"/>
            <a:ext cx="895002" cy="3941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3431503" y="3212462"/>
            <a:ext cx="0" cy="178454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4028941" y="5334781"/>
            <a:ext cx="2146" cy="65389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4700789" y="5334781"/>
            <a:ext cx="31481" cy="15232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4391696" y="6210544"/>
            <a:ext cx="10731" cy="6474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89611"/>
              </p:ext>
            </p:extLst>
          </p:nvPr>
        </p:nvGraphicFramePr>
        <p:xfrm>
          <a:off x="361246" y="290694"/>
          <a:ext cx="11537245" cy="612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449"/>
                <a:gridCol w="2508612"/>
                <a:gridCol w="2106286"/>
                <a:gridCol w="1837829"/>
                <a:gridCol w="2777069"/>
              </a:tblGrid>
              <a:tr h="381176">
                <a:tc>
                  <a:txBody>
                    <a:bodyPr/>
                    <a:lstStyle/>
                    <a:p>
                      <a:r>
                        <a:rPr lang="es-CO" dirty="0" smtClean="0"/>
                        <a:t>ENTIDADES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PROCESOS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SALIDAS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CONDICIONALES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FUNCIONES</a:t>
                      </a:r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MAX_NACIONAL=0.10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MAX_IMPORTADO=0.20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COMISION5</a:t>
                      </a:r>
                      <a:r>
                        <a:rPr lang="es-CO" baseline="0" dirty="0" smtClean="0"/>
                        <a:t> = 0.05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COMISION15= 0.15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COMISION30</a:t>
                      </a:r>
                      <a:r>
                        <a:rPr lang="es-CO" baseline="0" dirty="0" smtClean="0"/>
                        <a:t> = 0.3</a:t>
                      </a:r>
                      <a:endParaRPr lang="es-CO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410455"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8117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251199" y="-78638"/>
            <a:ext cx="586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ANALISIS – REQURIMIENTOS DEL USUARIOS – QUÉ?   </a:t>
            </a:r>
            <a:r>
              <a:rPr lang="es-CO" b="1" dirty="0" smtClean="0">
                <a:solidFill>
                  <a:srgbClr val="00B050"/>
                </a:solidFill>
              </a:rPr>
              <a:t>13=13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715B44C-17D7-4C14-B5DD-B1808DC8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03" y="163520"/>
            <a:ext cx="5565763" cy="3710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4957ADB5-E5EB-4556-95A4-98CC6319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7" y="932010"/>
            <a:ext cx="4682849" cy="17715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2B989E94-CFFB-4665-9169-721BCB68A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74" y="2917161"/>
            <a:ext cx="7249198" cy="39408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F1DDA98A-4B99-4C7A-AB45-FF69DEFAB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511" y="1424748"/>
            <a:ext cx="3948631" cy="524623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67025" y="349045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LISTA VENDEDOR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240924" y="3528811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LISTA  VENDEDORES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614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prstClr val="white"/>
                </a:solidFill>
                <a:latin typeface="Calabri"/>
              </a:rPr>
              <a:t>ALGORITMO - INSERTAR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71814" y="671691"/>
            <a:ext cx="8305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INSERTAR: </a:t>
            </a:r>
            <a:r>
              <a:rPr lang="es-CO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en </a:t>
            </a:r>
            <a:r>
              <a:rPr lang="es-CO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ingresar un NUEVO registro </a:t>
            </a:r>
            <a:r>
              <a:rPr lang="es-CO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 la entidad y </a:t>
            </a:r>
            <a:r>
              <a:rPr lang="es-CO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 permitir códigos repetidos, validando duplicados.</a:t>
            </a:r>
            <a:endParaRPr lang="es-CO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Leer un código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Verificar </a:t>
            </a:r>
            <a:r>
              <a:rPr lang="es-CO" sz="2400" dirty="0">
                <a:latin typeface="Arial" panose="020B0604020202020204" pitchFamily="34" charset="0"/>
                <a:ea typeface="Times New Roman" panose="02020603050405020304" pitchFamily="18" charset="0"/>
              </a:rPr>
              <a:t>que NO se permitan códigos </a:t>
            </a: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duplicados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Leer los restantes datos </a:t>
            </a:r>
            <a:r>
              <a:rPr lang="es-CO" sz="2400" dirty="0">
                <a:latin typeface="Arial" panose="020B0604020202020204" pitchFamily="34" charset="0"/>
                <a:ea typeface="Times New Roman" panose="02020603050405020304" pitchFamily="18" charset="0"/>
              </a:rPr>
              <a:t>del </a:t>
            </a: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registro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Armar el registro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Adicionar el registro al final de la lista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</a:rPr>
              <a:t>Mensaje de éxito o fracaso de la operación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</a:rPr>
              <a:t>Verificar que se insertó el registro correctamente (Listar - Consultar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747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prstClr val="white"/>
                </a:solidFill>
                <a:latin typeface="Calabri"/>
              </a:rPr>
              <a:t>ALGORITMO - LISTAR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89214" y="16002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LISTAR</a:t>
            </a:r>
            <a:endParaRPr lang="es-CO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Verificar </a:t>
            </a:r>
            <a:r>
              <a:rPr lang="es-CO" sz="2400" dirty="0">
                <a:latin typeface="Arial" panose="020B0604020202020204" pitchFamily="34" charset="0"/>
                <a:ea typeface="Times New Roman" panose="02020603050405020304" pitchFamily="18" charset="0"/>
              </a:rPr>
              <a:t>que </a:t>
            </a: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por lo menos exista un registro en la lista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Mostrar una cabecera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Mostrar uno a uno los registros de la lista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</a:rPr>
              <a:t>Mensaje de éxito o fracaso de la operación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786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prstClr val="white"/>
                </a:solidFill>
                <a:latin typeface="Calabri"/>
              </a:rPr>
              <a:t>ALGORITMO - CONSULTAR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074914" y="15494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CONSULTAR: consiste en buscar por el código de la entidad y si existe mostrarlo</a:t>
            </a:r>
            <a:endParaRPr lang="es-CO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>
                <a:latin typeface="Arial" panose="020B0604020202020204" pitchFamily="34" charset="0"/>
                <a:ea typeface="Times New Roman" panose="02020603050405020304" pitchFamily="18" charset="0"/>
              </a:rPr>
              <a:t>Verificar que por lo menos exista un registro en la lista</a:t>
            </a:r>
            <a:endParaRPr lang="es-CO" sz="24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Leer un código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Buscar el registro en la lista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Extraer el registro de la lista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Mostrar encabezado y los datos del registro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400" dirty="0" smtClean="0">
                <a:latin typeface="Arial" panose="020B0604020202020204" pitchFamily="34" charset="0"/>
              </a:rPr>
              <a:t>Mensaje de éxito o fracaso de la operación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887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prstClr val="white"/>
                </a:solidFill>
                <a:latin typeface="Calabri"/>
              </a:rPr>
              <a:t>ALGORITMO - ACTUALIZAR</a:t>
            </a:r>
            <a:endParaRPr lang="es-CO" b="1" dirty="0">
              <a:solidFill>
                <a:prstClr val="white"/>
              </a:solidFill>
              <a:latin typeface="Calabri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13740" y="1787737"/>
            <a:ext cx="11353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Verificar </a:t>
            </a:r>
            <a:r>
              <a:rPr lang="es-CO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 por lo menos exista un registro en la lista</a:t>
            </a:r>
            <a:endParaRPr lang="es-CO" sz="20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Leer un código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Buscar el registro en la lista, recordando el índice donde se encuentra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Extraer el registro de la lista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Mostrar encabezado y los datos del registro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Preguntar N veces, que campo se desea modificar (</a:t>
            </a: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sub-menú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Recordar que los código NO se deberían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modificar,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de ser así debe validar nuevamente duplicados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Leer nuevo valor del campo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Subir el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registro modificado nuevamente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 la lista, en la misma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posición(índice)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donde se encontró</a:t>
            </a:r>
            <a:endParaRPr lang="es-CO" sz="20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Mensaje de éxito o fracaso de la operación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86445" y="772074"/>
            <a:ext cx="9389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ACTUALIZAR: </a:t>
            </a:r>
            <a:r>
              <a:rPr lang="es-CO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en buscar por el código de la entidad y cambiar uno o varios valores previamente ingresados, en lo posible no modificar el código que identifica de forma única la </a:t>
            </a:r>
            <a:r>
              <a:rPr lang="es-CO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entidad</a:t>
            </a:r>
            <a:endParaRPr lang="es-C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867</Words>
  <Application>Microsoft Office PowerPoint</Application>
  <PresentationFormat>Panorámica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Arial</vt:lpstr>
      <vt:lpstr>Calabri</vt:lpstr>
      <vt:lpstr>Calibri</vt:lpstr>
      <vt:lpstr>Calibri Light</vt:lpstr>
      <vt:lpstr>Symbol</vt:lpstr>
      <vt:lpstr>Times New Roman</vt:lpstr>
      <vt:lpstr>Volkswagen-Medium</vt:lpstr>
      <vt:lpstr>Tema de Office</vt:lpstr>
      <vt:lpstr>1_Tema de Office</vt:lpstr>
      <vt:lpstr>2_Tema de Office</vt:lpstr>
      <vt:lpstr>3_Tema de Office</vt:lpstr>
      <vt:lpstr>Presentación de PowerPoint</vt:lpstr>
      <vt:lpstr>CONOCIMIENTOS PREVIOS Y OBLIGADOS DE 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Cuenta Microsoft</cp:lastModifiedBy>
  <cp:revision>33</cp:revision>
  <dcterms:created xsi:type="dcterms:W3CDTF">2019-03-01T13:56:19Z</dcterms:created>
  <dcterms:modified xsi:type="dcterms:W3CDTF">2022-06-07T19:43:34Z</dcterms:modified>
</cp:coreProperties>
</file>