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55" r:id="rId3"/>
    <p:sldId id="344" r:id="rId4"/>
    <p:sldId id="353" r:id="rId5"/>
    <p:sldId id="351" r:id="rId6"/>
    <p:sldId id="352" r:id="rId7"/>
    <p:sldId id="325" r:id="rId8"/>
    <p:sldId id="340" r:id="rId9"/>
    <p:sldId id="326" r:id="rId10"/>
    <p:sldId id="333" r:id="rId11"/>
    <p:sldId id="327" r:id="rId12"/>
    <p:sldId id="332" r:id="rId13"/>
    <p:sldId id="354" r:id="rId14"/>
    <p:sldId id="329" r:id="rId15"/>
    <p:sldId id="346" r:id="rId16"/>
    <p:sldId id="339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ntityframeworktutorial.net/efcore/entity-framework-core.asp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java/clase-string-representando-una-caden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com/tutorial-jav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607840" y="148549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  <a:latin typeface="+mn-lt"/>
              </a:rPr>
              <a:t>PROGRAMACIÓN WEB – C#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Web – C#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345480" y="5122173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1524853" y="2697358"/>
            <a:ext cx="44245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u="sng" dirty="0" smtClean="0"/>
              <a:t>HERRAMIENTAS A UTILIZAR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DOTNET 6.0.400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COMANDOS BÁSICOS DE D.O.S.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SEVIDOR DE BASES DE DATOS SQLSERVER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err="1">
                <a:hlinkClick r:id="rId4"/>
              </a:rPr>
              <a:t>Entity</a:t>
            </a:r>
            <a:r>
              <a:rPr lang="es-CO" b="1" u="sng" dirty="0">
                <a:hlinkClick r:id="rId4"/>
              </a:rPr>
              <a:t> Framework </a:t>
            </a:r>
            <a:r>
              <a:rPr lang="es-CO" b="1" u="sng" dirty="0" smtClean="0">
                <a:hlinkClick r:id="rId4"/>
              </a:rPr>
              <a:t>Core 5.0.9</a:t>
            </a:r>
            <a:endParaRPr lang="es-CO" b="1" u="sng" dirty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IDE VSCODE – Extensión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GRAPH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MYSQLWORKBENCH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 smtClean="0"/>
              <a:t>NAVEGADOR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554"/>
            <a:ext cx="9596624" cy="417244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0569"/>
              </p:ext>
            </p:extLst>
          </p:nvPr>
        </p:nvGraphicFramePr>
        <p:xfrm>
          <a:off x="9596624" y="2910627"/>
          <a:ext cx="2136030" cy="393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30"/>
              </a:tblGrid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Rango</a:t>
                      </a:r>
                      <a:r>
                        <a:rPr lang="es-CO" baseline="0" dirty="0" smtClean="0"/>
                        <a:t> Permitido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8190">
                <a:tc>
                  <a:txBody>
                    <a:bodyPr/>
                    <a:lstStyle/>
                    <a:p>
                      <a:r>
                        <a:rPr lang="es-CO" dirty="0" smtClean="0"/>
                        <a:t>-128 a 127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5363">
                <a:tc>
                  <a:txBody>
                    <a:bodyPr/>
                    <a:lstStyle/>
                    <a:p>
                      <a:r>
                        <a:rPr lang="es-CO" dirty="0" smtClean="0"/>
                        <a:t>-32,768 a 32,767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(-2^31) a (2^31 – 1)</a:t>
                      </a:r>
                      <a:endParaRPr lang="es-CO" dirty="0"/>
                    </a:p>
                  </a:txBody>
                  <a:tcPr/>
                </a:tc>
              </a:tr>
              <a:tr h="369209">
                <a:tc>
                  <a:txBody>
                    <a:bodyPr/>
                    <a:lstStyle/>
                    <a:p>
                      <a:r>
                        <a:rPr lang="es-CO" dirty="0" smtClean="0"/>
                        <a:t>(-2^63) a (2^63-1)</a:t>
                      </a:r>
                      <a:endParaRPr lang="es-CO" dirty="0"/>
                    </a:p>
                  </a:txBody>
                  <a:tcPr/>
                </a:tc>
              </a:tr>
              <a:tr h="518367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074"/>
            <a:ext cx="11199908" cy="2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NO PRIMITIVO STRING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16834" y="1667534"/>
            <a:ext cx="109204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Hay un tipo de dato </a:t>
            </a:r>
            <a:r>
              <a:rPr lang="es-ES" b="1" dirty="0" err="1" smtClean="0">
                <a:hlinkClick r:id="rId3"/>
              </a:rPr>
              <a:t>string</a:t>
            </a:r>
            <a:r>
              <a:rPr lang="es-ES" dirty="0"/>
              <a:t> para el manejo de cadenas que no es en sí un tipo de dato primitivo. Con el tipo de dato </a:t>
            </a:r>
            <a:r>
              <a:rPr lang="es-ES" sz="2000" b="1" dirty="0" err="1">
                <a:solidFill>
                  <a:srgbClr val="00B050"/>
                </a:solidFill>
              </a:rPr>
              <a:t>s</a:t>
            </a:r>
            <a:r>
              <a:rPr lang="es-ES" sz="2000" b="1" dirty="0" err="1" smtClean="0">
                <a:solidFill>
                  <a:srgbClr val="00B050"/>
                </a:solidFill>
              </a:rPr>
              <a:t>tring</a:t>
            </a:r>
            <a:r>
              <a:rPr lang="es-ES" sz="2000" dirty="0" smtClean="0">
                <a:solidFill>
                  <a:srgbClr val="00B050"/>
                </a:solidFill>
              </a:rPr>
              <a:t> </a:t>
            </a:r>
            <a:r>
              <a:rPr lang="es-ES" dirty="0"/>
              <a:t>podemos manejar cadenas de caracteres separadas por dobles comillas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variable de tipo </a:t>
            </a:r>
            <a:r>
              <a:rPr lang="es-ES" dirty="0" err="1" smtClean="0"/>
              <a:t>string</a:t>
            </a:r>
            <a:r>
              <a:rPr lang="es-ES" dirty="0" smtClean="0"/>
              <a:t>, permite la asignación del valor </a:t>
            </a:r>
            <a:r>
              <a:rPr lang="es-ES" sz="2400" b="1" dirty="0" err="1" smtClean="0">
                <a:solidFill>
                  <a:srgbClr val="00B050"/>
                </a:solidFill>
              </a:rPr>
              <a:t>null</a:t>
            </a:r>
            <a:r>
              <a:rPr lang="es-ES" dirty="0" smtClean="0"/>
              <a:t>, mientras las primitivas NO lo aceptan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Al declarar una variable de la clase </a:t>
            </a:r>
            <a:r>
              <a:rPr lang="es-ES" dirty="0" err="1" smtClean="0"/>
              <a:t>String</a:t>
            </a:r>
            <a:r>
              <a:rPr lang="es-ES" dirty="0" smtClean="0"/>
              <a:t>, en realidad se crea un objeto al cual se le pueden aplicar propiedades y métodos que hereda de la clase base; </a:t>
            </a:r>
            <a:r>
              <a:rPr lang="es-ES" dirty="0"/>
              <a:t>por ejemplo:   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cadena.length</a:t>
            </a:r>
            <a:r>
              <a:rPr lang="es-ES" dirty="0" smtClean="0"/>
              <a:t>()   -&gt;  para obtener su longitud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 smtClean="0"/>
              <a:t>cadena.equals</a:t>
            </a:r>
            <a:r>
              <a:rPr lang="es-CO" dirty="0" smtClean="0"/>
              <a:t>()  -&gt;   para comparar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9372"/>
              </p:ext>
            </p:extLst>
          </p:nvPr>
        </p:nvGraphicFramePr>
        <p:xfrm>
          <a:off x="103032" y="772732"/>
          <a:ext cx="11784168" cy="599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04"/>
                <a:gridCol w="10968664"/>
              </a:tblGrid>
              <a:tr h="55602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 smtClean="0"/>
                        <a:t>El nombre de la Clase,</a:t>
                      </a:r>
                      <a:r>
                        <a:rPr lang="es-ES" baseline="0" dirty="0" smtClean="0"/>
                        <a:t> debe ir con Mayúscula inicial y debe ser el mismo nombre como se guarda el archivo</a:t>
                      </a:r>
                      <a:endParaRPr lang="es-CO" dirty="0"/>
                    </a:p>
                  </a:txBody>
                  <a:tcPr/>
                </a:tc>
              </a:tr>
              <a:tr h="198983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fin de una instrucciones finaliza con punto y coma </a:t>
                      </a:r>
                      <a:r>
                        <a:rPr lang="es-ES" sz="28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  <a:r>
                        <a:rPr lang="es-ES" dirty="0" smtClean="0"/>
                        <a:t> por</a:t>
                      </a:r>
                      <a:r>
                        <a:rPr lang="es-ES" baseline="0" dirty="0" smtClean="0"/>
                        <a:t> tanto téngase en cuenta para: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Declaración e inicialización de variables,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Entradas,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Procesos,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Salidas,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Llamados a métodos o funciones</a:t>
                      </a:r>
                      <a:endParaRPr lang="es-CO" dirty="0"/>
                    </a:p>
                  </a:txBody>
                  <a:tcPr/>
                </a:tc>
              </a:tr>
              <a:tr h="67397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una misma línea</a:t>
                      </a:r>
                      <a:r>
                        <a:rPr lang="es-ES" baseline="0" dirty="0" smtClean="0"/>
                        <a:t> pueden ir otras instrucciones separadas por punto y coma y cada una será tratada de forma independiente</a:t>
                      </a:r>
                      <a:endParaRPr lang="es-CO" dirty="0"/>
                    </a:p>
                  </a:txBody>
                  <a:tcPr/>
                </a:tc>
              </a:tr>
              <a:tr h="144232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lugar de la Tabulación o Identación</a:t>
                      </a:r>
                      <a:r>
                        <a:rPr lang="es-ES" baseline="0" dirty="0" smtClean="0"/>
                        <a:t> usada en Python, en Java t</a:t>
                      </a:r>
                      <a:r>
                        <a:rPr lang="es-ES" dirty="0" smtClean="0"/>
                        <a:t>odos los bloques se</a:t>
                      </a:r>
                      <a:r>
                        <a:rPr lang="es-ES" baseline="0" dirty="0" smtClean="0"/>
                        <a:t> deben encontrar enmarcados entre llaves </a:t>
                      </a:r>
                      <a:r>
                        <a:rPr lang="es-ES" sz="2400" b="1" baseline="0" dirty="0" smtClean="0">
                          <a:solidFill>
                            <a:srgbClr val="C00000"/>
                          </a:solidFill>
                        </a:rPr>
                        <a:t>{……}</a:t>
                      </a:r>
                      <a:r>
                        <a:rPr lang="es-ES" baseline="0" dirty="0" smtClean="0"/>
                        <a:t> indicando su inicio y su finalización, téngase en cuenta para: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condicionales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cíclicas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Creación de método o funciones propias</a:t>
                      </a:r>
                      <a:endParaRPr lang="es-CO" dirty="0"/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para una línea  con   </a:t>
                      </a:r>
                      <a:r>
                        <a:rPr lang="es-ES" b="1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r>
                        <a:rPr lang="es-ES" baseline="0" dirty="0" smtClean="0"/>
                        <a:t> comentario no me tenga en cuenta</a:t>
                      </a:r>
                      <a:endParaRPr lang="es-CO" dirty="0"/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de un bloque de varias líneas consecutivas con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/*</a:t>
                      </a:r>
                      <a:r>
                        <a:rPr lang="es-ES" dirty="0" smtClean="0"/>
                        <a:t>   bloque comentado     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*/</a:t>
                      </a:r>
                      <a:endParaRPr lang="es-CO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Para concatenar</a:t>
                      </a:r>
                      <a:r>
                        <a:rPr lang="es-CO" sz="2000" b="1" baseline="0" dirty="0" smtClean="0">
                          <a:solidFill>
                            <a:srgbClr val="00B050"/>
                          </a:solidFill>
                        </a:rPr>
                        <a:t> se utiliza el  +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Instrucciones Entrada, Procesos y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50816"/>
              </p:ext>
            </p:extLst>
          </p:nvPr>
        </p:nvGraphicFramePr>
        <p:xfrm>
          <a:off x="141667" y="622481"/>
          <a:ext cx="11178862" cy="7492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3"/>
                <a:gridCol w="5549667"/>
                <a:gridCol w="3966692"/>
              </a:tblGrid>
              <a:tr h="2285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PYTHON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OPERACIÓN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DESCRIPCIÓN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3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Hereda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 clase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encuentra por default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lee por teclado es de tipo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por tanto hay que hacer las conversiones respectivas:</a:t>
                      </a: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cadena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Console.ReadLine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numero = </a:t>
                      </a:r>
                      <a:r>
                        <a:rPr lang="es-CO" sz="1800" b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Convert.ToTipo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(cadena);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distancia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0d;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salario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0m;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genero  </a:t>
                      </a:r>
                      <a:r>
                        <a:rPr lang="es-CO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Console.ReadKey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KeyChar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estudia   = true; //false</a:t>
                      </a:r>
                    </a:p>
                    <a:p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endParaRPr lang="es-CO" sz="20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aseline="0" dirty="0" smtClean="0">
                          <a:effectLst/>
                        </a:rPr>
                        <a:t>(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'ingrese mensaje respectivo para</a:t>
                      </a:r>
                      <a:r>
                        <a:rPr lang="es-CO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cada entrada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')</a:t>
                      </a:r>
                      <a:endParaRPr lang="es-CO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El </a:t>
                      </a:r>
                      <a:r>
                        <a:rPr lang="es-CO" sz="1600" dirty="0">
                          <a:effectLst/>
                        </a:rPr>
                        <a:t>valor ingresado por </a:t>
                      </a:r>
                      <a:r>
                        <a:rPr lang="es-CO" sz="1600" dirty="0" smtClean="0">
                          <a:effectLst/>
                        </a:rPr>
                        <a:t>teclado y al presionar &lt;ENTER&gt;, se</a:t>
                      </a:r>
                      <a:r>
                        <a:rPr lang="es-CO" sz="1600" baseline="0" dirty="0" smtClean="0">
                          <a:effectLst/>
                        </a:rPr>
                        <a:t> almacena</a:t>
                      </a:r>
                      <a:r>
                        <a:rPr lang="es-CO" sz="1600" dirty="0" smtClean="0">
                          <a:effectLst/>
                        </a:rPr>
                        <a:t> en </a:t>
                      </a:r>
                      <a:r>
                        <a:rPr lang="es-CO" sz="1600" dirty="0">
                          <a:effectLst/>
                        </a:rPr>
                        <a:t>la R.A.M. en el espacio reservado </a:t>
                      </a:r>
                      <a:r>
                        <a:rPr lang="es-CO" sz="1600" dirty="0" smtClean="0">
                          <a:effectLst/>
                        </a:rPr>
                        <a:t>a dicha variable, para su posterior proceso y/o salida.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dirty="0" smtClean="0">
                        <a:effectLst/>
                      </a:endParaRPr>
                    </a:p>
                    <a:p>
                      <a:r>
                        <a:rPr lang="es-CO" sz="1600" dirty="0" err="1" smtClean="0"/>
                        <a:t>Console.ReadKey</a:t>
                      </a:r>
                      <a:r>
                        <a:rPr lang="es-CO" sz="1600" dirty="0" smtClean="0"/>
                        <a:t>();  //espera</a:t>
                      </a:r>
                      <a:r>
                        <a:rPr lang="es-CO" sz="1600" baseline="0" dirty="0" smtClean="0"/>
                        <a:t> tecla - pausa</a:t>
                      </a:r>
                      <a:endParaRPr lang="es-CO" sz="1600" dirty="0" smtClean="0"/>
                    </a:p>
                    <a:p>
                      <a:r>
                        <a:rPr lang="es-CO" sz="1600" dirty="0" err="1" smtClean="0"/>
                        <a:t>Console.Clear</a:t>
                      </a:r>
                      <a:r>
                        <a:rPr lang="es-CO" sz="1600" dirty="0" smtClean="0"/>
                        <a:t>();   //limpia pantalla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2815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operador_matematico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operador_relacional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los operadores puede existir variables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valores constantes</a:t>
                      </a:r>
                      <a:endParaRPr lang="es-C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Se establece la comunicación entre el</a:t>
                      </a:r>
                      <a:r>
                        <a:rPr lang="es-CO" sz="1400" baseline="0" dirty="0" smtClean="0">
                          <a:effectLst/>
                        </a:rPr>
                        <a:t> Microprocesador y la R.A.M, se procesa la fórmula y retorna el valor obtenido a la variable de almacenamiento respectiva.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753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"Nombre Estatura Edad Genero Estudia")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\t', estatura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genero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'\t 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estudia)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</a:t>
                      </a: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s-CO" sz="1400" baseline="0" dirty="0" smtClean="0">
                          <a:effectLst/>
                        </a:rPr>
                        <a:t>( </a:t>
                      </a:r>
                      <a:r>
                        <a:rPr lang="es-CO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'mensaje respectivo : ‘, variable)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establece una comunicación entre la pantalla y la R.A.M., obteniendo y mostrando el valor correspondiente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variable.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41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Replit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, crear un proyecto tipo Java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smtClean="0">
                <a:solidFill>
                  <a:srgbClr val="00B0F0"/>
                </a:solidFill>
              </a:rPr>
              <a:t>variables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/>
              <a:t>s</a:t>
            </a:r>
            <a:r>
              <a:rPr lang="es-CO" dirty="0" err="1" smtClean="0"/>
              <a:t>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04" y="1720604"/>
            <a:ext cx="8879696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58386" y="3771774"/>
            <a:ext cx="5552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DEFINICIÓN E INICIALIZACIÓN DE VARIALBLES        </a:t>
            </a:r>
            <a:r>
              <a:rPr lang="es-CO" dirty="0" err="1"/>
              <a:t>String</a:t>
            </a:r>
            <a:r>
              <a:rPr lang="es-CO" dirty="0"/>
              <a:t> nombre = </a:t>
            </a:r>
            <a:r>
              <a:rPr lang="es-CO" dirty="0" smtClean="0"/>
              <a:t>“</a:t>
            </a:r>
            <a:r>
              <a:rPr lang="es-CO" dirty="0" err="1" smtClean="0"/>
              <a:t>xxxx</a:t>
            </a:r>
            <a:r>
              <a:rPr lang="es-CO" dirty="0" smtClean="0"/>
              <a:t>";  </a:t>
            </a:r>
            <a:r>
              <a:rPr lang="es-CO" dirty="0"/>
              <a:t>//cadena de caracteres        </a:t>
            </a:r>
            <a:endParaRPr lang="es-CO" dirty="0" smtClean="0"/>
          </a:p>
          <a:p>
            <a:r>
              <a:rPr lang="es-CO" dirty="0" err="1" smtClean="0"/>
              <a:t>char</a:t>
            </a:r>
            <a:r>
              <a:rPr lang="es-CO" dirty="0" smtClean="0"/>
              <a:t> </a:t>
            </a:r>
            <a:r>
              <a:rPr lang="es-CO" dirty="0"/>
              <a:t>genero = 'M';   //un solo </a:t>
            </a:r>
            <a:r>
              <a:rPr lang="es-CO" dirty="0" err="1"/>
              <a:t>caracter</a:t>
            </a:r>
            <a:r>
              <a:rPr lang="es-CO" dirty="0"/>
              <a:t>        </a:t>
            </a:r>
            <a:endParaRPr lang="es-CO" dirty="0" smtClean="0"/>
          </a:p>
          <a:p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/>
              <a:t>edad = 0;        </a:t>
            </a:r>
            <a:endParaRPr lang="es-CO" dirty="0" smtClean="0"/>
          </a:p>
          <a:p>
            <a:r>
              <a:rPr lang="es-CO" dirty="0" err="1" smtClean="0"/>
              <a:t>long</a:t>
            </a:r>
            <a:r>
              <a:rPr lang="es-CO" dirty="0" smtClean="0"/>
              <a:t> </a:t>
            </a:r>
            <a:r>
              <a:rPr lang="es-CO" dirty="0" err="1"/>
              <a:t>telefono</a:t>
            </a:r>
            <a:r>
              <a:rPr lang="es-CO" dirty="0"/>
              <a:t> = 0;        </a:t>
            </a:r>
            <a:endParaRPr lang="es-CO" dirty="0" smtClean="0"/>
          </a:p>
          <a:p>
            <a:r>
              <a:rPr lang="es-CO" dirty="0" err="1"/>
              <a:t>d</a:t>
            </a:r>
            <a:r>
              <a:rPr lang="es-CO" dirty="0" err="1" smtClean="0"/>
              <a:t>ouble</a:t>
            </a:r>
            <a:r>
              <a:rPr lang="es-CO" dirty="0" smtClean="0"/>
              <a:t> nota1 </a:t>
            </a:r>
            <a:r>
              <a:rPr lang="es-CO" dirty="0"/>
              <a:t>= </a:t>
            </a:r>
            <a:r>
              <a:rPr lang="es-CO" dirty="0" smtClean="0"/>
              <a:t>0.0d;        </a:t>
            </a:r>
          </a:p>
          <a:p>
            <a:r>
              <a:rPr lang="es-CO" dirty="0" err="1"/>
              <a:t>double</a:t>
            </a:r>
            <a:r>
              <a:rPr lang="es-CO" dirty="0"/>
              <a:t> nota2 = </a:t>
            </a:r>
            <a:r>
              <a:rPr lang="es-CO" dirty="0" smtClean="0"/>
              <a:t>0.0d;        </a:t>
            </a:r>
          </a:p>
          <a:p>
            <a:r>
              <a:rPr lang="es-CO" dirty="0" err="1"/>
              <a:t>double</a:t>
            </a:r>
            <a:r>
              <a:rPr lang="es-CO" dirty="0"/>
              <a:t> nota3 = </a:t>
            </a:r>
            <a:r>
              <a:rPr lang="es-CO" dirty="0" smtClean="0"/>
              <a:t>0.0d;        </a:t>
            </a:r>
          </a:p>
          <a:p>
            <a:r>
              <a:rPr lang="es-CO" dirty="0" err="1"/>
              <a:t>double</a:t>
            </a:r>
            <a:r>
              <a:rPr lang="es-CO" dirty="0"/>
              <a:t> promedio = 0; // para </a:t>
            </a:r>
            <a:r>
              <a:rPr lang="es-CO" dirty="0" err="1"/>
              <a:t>doubles</a:t>
            </a:r>
            <a:r>
              <a:rPr lang="es-CO" dirty="0"/>
              <a:t> 0.0d        </a:t>
            </a:r>
            <a:endParaRPr lang="es-CO" dirty="0" smtClean="0"/>
          </a:p>
          <a:p>
            <a:r>
              <a:rPr lang="es-CO" dirty="0" err="1" smtClean="0"/>
              <a:t>boolean</a:t>
            </a:r>
            <a:r>
              <a:rPr lang="es-CO" dirty="0" smtClean="0"/>
              <a:t> </a:t>
            </a:r>
            <a:r>
              <a:rPr lang="es-CO" dirty="0"/>
              <a:t>respuesta = false; // solo true o false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8139" y="3734942"/>
            <a:ext cx="67671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rgbClr val="FF0000"/>
                </a:solidFill>
              </a:rPr>
              <a:t>ANALISIS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b="1" dirty="0" smtClean="0"/>
              <a:t>: nombre, genero, edad, teléfono, nota1, nota2, nota3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b="1" dirty="0" smtClean="0"/>
              <a:t>: promedio &lt;- (nota1+nota2+nota3) /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b="1" dirty="0" smtClean="0"/>
              <a:t>    : promedio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2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smtClean="0">
                <a:solidFill>
                  <a:srgbClr val="00B0F0"/>
                </a:solidFill>
              </a:rPr>
              <a:t>variables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04" y="1860373"/>
            <a:ext cx="10358978" cy="1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607840" y="148549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solidFill>
                  <a:schemeClr val="bg1"/>
                </a:solidFill>
                <a:latin typeface="+mn-lt"/>
              </a:rPr>
              <a:t>PROGRAMACIÓN WEB – C#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2" y="1083997"/>
            <a:ext cx="10595986" cy="56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</a:rPr>
              <a:t>R.A.M.</a:t>
            </a:r>
          </a:p>
          <a:p>
            <a:pPr algn="ctr"/>
            <a:r>
              <a:rPr lang="es-CO" b="1" dirty="0">
                <a:solidFill>
                  <a:prstClr val="black"/>
                </a:solidFill>
              </a:rPr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2379" y="553747"/>
            <a:ext cx="161659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Texto</a:t>
            </a:r>
          </a:p>
          <a:p>
            <a:r>
              <a:rPr lang="es-CO" dirty="0">
                <a:solidFill>
                  <a:prstClr val="black"/>
                </a:solidFill>
              </a:rPr>
              <a:t>Números</a:t>
            </a:r>
          </a:p>
          <a:p>
            <a:r>
              <a:rPr lang="es-CO" dirty="0">
                <a:solidFill>
                  <a:prstClr val="black"/>
                </a:solidFill>
              </a:rPr>
              <a:t>Imágenes</a:t>
            </a:r>
          </a:p>
          <a:p>
            <a:r>
              <a:rPr lang="es-CO" dirty="0">
                <a:solidFill>
                  <a:prstClr val="black"/>
                </a:solidFill>
              </a:rPr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>
                <a:solidFill>
                  <a:prstClr val="black"/>
                </a:solidFill>
              </a:rPr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/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      </a:t>
            </a:r>
            <a:r>
              <a:rPr lang="es-CO" b="1" dirty="0">
                <a:solidFill>
                  <a:srgbClr val="FFC000"/>
                </a:solidFill>
              </a:rPr>
              <a:t>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dan ??</a:t>
            </a:r>
          </a:p>
          <a:p>
            <a:r>
              <a:rPr lang="es-CO" dirty="0">
                <a:solidFill>
                  <a:prstClr val="black"/>
                </a:solidFill>
              </a:rPr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tengo ??</a:t>
            </a:r>
          </a:p>
          <a:p>
            <a:r>
              <a:rPr lang="es-CO" dirty="0">
                <a:solidFill>
                  <a:prstClr val="black"/>
                </a:solidFill>
              </a:rPr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piden??</a:t>
            </a:r>
          </a:p>
          <a:p>
            <a:r>
              <a:rPr lang="es-CO" dirty="0">
                <a:solidFill>
                  <a:prstClr val="black"/>
                </a:solidFill>
              </a:rPr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>
                <a:solidFill>
                  <a:prstClr val="black"/>
                </a:solidFill>
              </a:rPr>
              <a:t>Potencias</a:t>
            </a:r>
          </a:p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>
                <a:solidFill>
                  <a:prstClr val="black"/>
                </a:solidFill>
              </a:rPr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>
                <a:solidFill>
                  <a:prstClr val="black"/>
                </a:solidFill>
              </a:rPr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>
                <a:solidFill>
                  <a:prstClr val="black"/>
                </a:solidFill>
              </a:rPr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>
                <a:solidFill>
                  <a:prstClr val="black"/>
                </a:solidFill>
              </a:rPr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>
                <a:solidFill>
                  <a:prstClr val="black"/>
                </a:solidFill>
              </a:rPr>
              <a:t>Restas</a:t>
            </a:r>
          </a:p>
          <a:p>
            <a:pPr marL="342900" indent="-342900">
              <a:buFontTx/>
              <a:buAutoNum type="arabicPeriod"/>
            </a:pP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>
                <a:solidFill>
                  <a:prstClr val="black"/>
                </a:solidFill>
              </a:rPr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>
                <a:solidFill>
                  <a:prstClr val="black"/>
                </a:solidFill>
              </a:rPr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>
                <a:solidFill>
                  <a:prstClr val="black"/>
                </a:solidFill>
              </a:rPr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>
                <a:solidFill>
                  <a:prstClr val="black"/>
                </a:solidFill>
              </a:rPr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>
                <a:solidFill>
                  <a:prstClr val="black"/>
                </a:solidFill>
              </a:rPr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>
                <a:solidFill>
                  <a:prstClr val="black"/>
                </a:solidFill>
              </a:rPr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>
                <a:solidFill>
                  <a:prstClr val="black"/>
                </a:solidFill>
              </a:rPr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>
                <a:solidFill>
                  <a:prstClr val="black"/>
                </a:solidFill>
              </a:rPr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Rango de valores permitidos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Espacio de almacenamiento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="" xmlns:a16="http://schemas.microsoft.com/office/drawing/2014/main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="" xmlns:a16="http://schemas.microsoft.com/office/drawing/2014/main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="" xmlns:a16="http://schemas.microsoft.com/office/drawing/2014/main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="" xmlns:a16="http://schemas.microsoft.com/office/drawing/2014/main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="" xmlns:a16="http://schemas.microsoft.com/office/drawing/2014/main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31" y="-1818"/>
            <a:ext cx="280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Esquema general </a:t>
            </a:r>
            <a:endParaRPr lang="es-CO" sz="2800" dirty="0"/>
          </a:p>
        </p:txBody>
      </p:sp>
      <p:sp>
        <p:nvSpPr>
          <p:cNvPr id="2" name="Elipse 1"/>
          <p:cNvSpPr/>
          <p:nvPr/>
        </p:nvSpPr>
        <p:spPr>
          <a:xfrm>
            <a:off x="8610" y="497191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Elipse 75"/>
          <p:cNvSpPr/>
          <p:nvPr/>
        </p:nvSpPr>
        <p:spPr>
          <a:xfrm>
            <a:off x="58352" y="2403235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119232" y="5781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8041971" y="110250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5539725" y="2564370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7972144" y="2767512"/>
            <a:ext cx="558783" cy="5410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955652" y="2877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1576424" y="16809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1589429" y="2826404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0"/>
            <a:ext cx="607021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OPERADORES MATEMÁTICOS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5968"/>
              </p:ext>
            </p:extLst>
          </p:nvPr>
        </p:nvGraphicFramePr>
        <p:xfrm>
          <a:off x="0" y="580769"/>
          <a:ext cx="11990231" cy="6306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440"/>
                <a:gridCol w="1942753"/>
                <a:gridCol w="4463083"/>
                <a:gridCol w="4762955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 smtClean="0">
                          <a:effectLst/>
                        </a:rPr>
                        <a:t>OPERADORES MATEMÁTICOS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(())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destruyen</a:t>
                      </a:r>
                      <a:r>
                        <a:rPr lang="es-CO" sz="1400" b="1" baseline="0" dirty="0" smtClean="0">
                          <a:effectLst/>
                        </a:rPr>
                        <a:t> de adentro hacia afuera, como recomendación paréntesis abierto, paréntesis cerrado, aunque la mayoría de compiladores cuando lo abre, lo cierra.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3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java.math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(base,</a:t>
                      </a: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expoente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Potencias</a:t>
                      </a:r>
                      <a:r>
                        <a:rPr lang="es-CO" sz="2000" dirty="0" smtClean="0"/>
                        <a:t> </a:t>
                      </a:r>
                      <a:r>
                        <a:rPr lang="es-CO" sz="1600" dirty="0" smtClean="0"/>
                        <a:t>donde el primer termino es la base y el segundo el exponente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potencia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</a:t>
                      </a:r>
                      <a:r>
                        <a:rPr lang="es-CO" sz="1600" dirty="0" err="1" smtClean="0"/>
                        <a:t>Math.pow</a:t>
                      </a:r>
                      <a:r>
                        <a:rPr lang="es-CO" sz="1600" dirty="0" smtClean="0"/>
                        <a:t>(5,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2);                  # retorna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25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numerador o denominador debe ser tipo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Decimal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decimal   = 5 / 2.0                   # retorna  2.5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Retorna el </a:t>
                      </a:r>
                      <a:r>
                        <a:rPr lang="es-CO" sz="1400" b="1" baseline="0" dirty="0" smtClean="0">
                          <a:effectLst/>
                        </a:rPr>
                        <a:t>resultado en decimal de una división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entera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entero</a:t>
                      </a:r>
                      <a:r>
                        <a:rPr lang="es-CO" sz="1600" baseline="0" dirty="0" smtClean="0"/>
                        <a:t>  </a:t>
                      </a:r>
                      <a:r>
                        <a:rPr lang="es-CO" sz="1600" dirty="0" smtClean="0"/>
                        <a:t>= 5 / 2                     # retorna 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Retorna la</a:t>
                      </a:r>
                      <a:r>
                        <a:rPr lang="es-CO" sz="1400" b="1" baseline="0" dirty="0" smtClean="0">
                          <a:effectLst/>
                        </a:rPr>
                        <a:t> parte entera de una división entre enteros.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Modular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entero</a:t>
                      </a:r>
                      <a:r>
                        <a:rPr lang="es-CO" sz="1400" baseline="0" dirty="0" smtClean="0"/>
                        <a:t>  </a:t>
                      </a:r>
                      <a:r>
                        <a:rPr lang="es-CO" sz="1400" dirty="0" smtClean="0"/>
                        <a:t>= 5 % 2                           #  retorna 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solo es lógico división entre enteros, para un residuo entero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18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Sumas y Restas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Variable =  x + y + z + 9 + 3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Resultado de las expresión</a:t>
                      </a:r>
                      <a:r>
                        <a:rPr lang="es-CO" sz="1400" b="1" baseline="0" dirty="0" smtClean="0">
                          <a:effectLst/>
                        </a:rPr>
                        <a:t> de la derecha, se almacena en la variable de la izquierda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6752"/>
              </p:ext>
            </p:extLst>
          </p:nvPr>
        </p:nvGraphicFramePr>
        <p:xfrm>
          <a:off x="827049" y="2418937"/>
          <a:ext cx="10515600" cy="335739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Negación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895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6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167425" y="1785685"/>
            <a:ext cx="11870028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nombres de variables pueden tener letras, números y el símbolo guion bajo _.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Deben empezar por una letra (pueden empezar por ’_’ pero no es recomendable pues es el criterio que usan las rutinas de la biblioteca)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Pueden llevar mayúsculas y minúsculas. El Lenguaje </a:t>
            </a: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es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sensible entre mayúsculas y minúsculas.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recomendación es que el código propio como las variables van en minúscula y las constantes en mayúscula, respetando las sintaxis que cada lenguaje reserva para algunos casos como el llamado a las funciones.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ejemplo las palabras reservadas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pueden usarse como nombres de variables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recomienda darle a una variable nombres nemotécnicos; es decir que identifique lo que se almacene en ellas; nombre es nombre, edad es edad.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declaración e inicialización de las variables deben realizasen antes de ser utilizadas; dentro de una función se conocen como (variables locales); si se declaran fuera de una función al iniciar el programa </a:t>
            </a:r>
            <a:r>
              <a:rPr lang="es-CO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CO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consideran variables globales y se pueden utilizar en cualquier parte del programa.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Todas las variables deben contener un valor antes de ser usadas.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14410" y="782975"/>
            <a:ext cx="9182637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Una variable es una dirección de memoria y más claro aún es un espacio de memoria en la R.AM. donde se guardan temporalmente los valores ingresados por el usuario; existen normas que se deben tener en cuenta: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99267" y="6019152"/>
            <a:ext cx="789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50"/>
                </a:solidFill>
              </a:rPr>
              <a:t>Todas las variables deben tener asociado un único tipo de dato </a:t>
            </a:r>
          </a:p>
          <a:p>
            <a:r>
              <a:rPr lang="es-CO" sz="2000" b="1" dirty="0" smtClean="0">
                <a:solidFill>
                  <a:srgbClr val="00B050"/>
                </a:solidFill>
              </a:rPr>
              <a:t>(</a:t>
            </a:r>
            <a:r>
              <a:rPr lang="es-CO" sz="2000" b="1" dirty="0" err="1" smtClean="0">
                <a:solidFill>
                  <a:srgbClr val="00B050"/>
                </a:solidFill>
              </a:rPr>
              <a:t>int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float</a:t>
            </a:r>
            <a:r>
              <a:rPr lang="es-CO" sz="2000" b="1" dirty="0" smtClean="0">
                <a:solidFill>
                  <a:srgbClr val="00B050"/>
                </a:solidFill>
              </a:rPr>
              <a:t>, doublé, </a:t>
            </a:r>
            <a:r>
              <a:rPr lang="es-CO" sz="2000" b="1" dirty="0" err="1" smtClean="0">
                <a:solidFill>
                  <a:srgbClr val="00B050"/>
                </a:solidFill>
              </a:rPr>
              <a:t>boolean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char</a:t>
            </a:r>
            <a:r>
              <a:rPr lang="es-CO" sz="2000" b="1" dirty="0" smtClean="0">
                <a:solidFill>
                  <a:srgbClr val="00B050"/>
                </a:solidFill>
              </a:rPr>
              <a:t>)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67" y="804819"/>
            <a:ext cx="5158594" cy="59612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5909" y="1532586"/>
            <a:ext cx="4301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F0"/>
                </a:solidFill>
              </a:rPr>
              <a:t>Un tipo de dato </a:t>
            </a:r>
            <a:r>
              <a:rPr lang="es-CO" dirty="0" smtClean="0"/>
              <a:t>es el rango </a:t>
            </a:r>
            <a:r>
              <a:rPr lang="es-CO" b="1" dirty="0" smtClean="0">
                <a:solidFill>
                  <a:srgbClr val="00B050"/>
                </a:solidFill>
              </a:rPr>
              <a:t>(inferior y superior</a:t>
            </a:r>
            <a:r>
              <a:rPr lang="es-CO" dirty="0" smtClean="0"/>
              <a:t>) de valores permitidos para almacenar en una variable, de lo contrario se presenta un OVERFLOW y el programa lanza una excepción que debe ser controlada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PRIMITIVOS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4511" y="1495628"/>
            <a:ext cx="116813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b</a:t>
            </a:r>
            <a:r>
              <a:rPr lang="es-ES" sz="2000" b="1" dirty="0" smtClean="0">
                <a:solidFill>
                  <a:srgbClr val="0070C0"/>
                </a:solidFill>
              </a:rPr>
              <a:t>yte:</a:t>
            </a:r>
            <a:r>
              <a:rPr lang="es-ES" dirty="0" smtClean="0"/>
              <a:t> Representa </a:t>
            </a:r>
            <a:r>
              <a:rPr lang="es-ES" dirty="0"/>
              <a:t>un tipo de dato de 8 bits con signo. De tal manera que puede almacenar los valores numéricos de -128 a </a:t>
            </a:r>
            <a:r>
              <a:rPr lang="es-ES" dirty="0" smtClean="0"/>
              <a:t>  </a:t>
            </a:r>
          </a:p>
          <a:p>
            <a:r>
              <a:rPr lang="es-ES" dirty="0"/>
              <a:t> </a:t>
            </a:r>
            <a:r>
              <a:rPr lang="es-ES" dirty="0" smtClean="0"/>
              <a:t>         127 </a:t>
            </a:r>
            <a:r>
              <a:rPr lang="es-ES" dirty="0"/>
              <a:t>(ambos inclusive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sz="2000" b="1" dirty="0">
                <a:solidFill>
                  <a:srgbClr val="0070C0"/>
                </a:solidFill>
              </a:rPr>
              <a:t>short</a:t>
            </a:r>
            <a:r>
              <a:rPr lang="es-ES" dirty="0" smtClean="0"/>
              <a:t>: Representa </a:t>
            </a:r>
            <a:r>
              <a:rPr lang="es-ES" dirty="0"/>
              <a:t>un tipo de dato de 16 bits con signo. De esta manera almacena valores numéricos de -32.768 a 32.767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/>
              <a:t>: Es </a:t>
            </a:r>
            <a:r>
              <a:rPr lang="es-ES" dirty="0"/>
              <a:t>un tipo de dato de 32 bits con signo para almacenar valores numéricos. Cuyo valor mínimo es -2</a:t>
            </a:r>
            <a:r>
              <a:rPr lang="es-ES" baseline="30000" dirty="0"/>
              <a:t>31</a:t>
            </a:r>
            <a:r>
              <a:rPr lang="es-ES" dirty="0"/>
              <a:t> y el valor máximo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2</a:t>
            </a:r>
            <a:r>
              <a:rPr lang="es-ES" baseline="30000" dirty="0" smtClean="0"/>
              <a:t>31</a:t>
            </a:r>
            <a:r>
              <a:rPr lang="es-ES" dirty="0" smtClean="0"/>
              <a:t>-1</a:t>
            </a:r>
            <a:r>
              <a:rPr lang="es-ES" dirty="0"/>
              <a:t>.</a:t>
            </a:r>
          </a:p>
          <a:p>
            <a:r>
              <a:rPr lang="es-ES" sz="2000" b="1" dirty="0" err="1">
                <a:solidFill>
                  <a:srgbClr val="0070C0"/>
                </a:solidFill>
              </a:rPr>
              <a:t>long</a:t>
            </a:r>
            <a:r>
              <a:rPr lang="es-ES" dirty="0" smtClean="0"/>
              <a:t>: Es </a:t>
            </a:r>
            <a:r>
              <a:rPr lang="es-ES" dirty="0"/>
              <a:t>un tipo de dato de 64 bits con signo que almacena valores numéricos entre -2</a:t>
            </a:r>
            <a:r>
              <a:rPr lang="es-ES" baseline="30000" dirty="0"/>
              <a:t>63</a:t>
            </a:r>
            <a:r>
              <a:rPr lang="es-ES" dirty="0"/>
              <a:t> a </a:t>
            </a:r>
            <a:r>
              <a:rPr lang="es-ES" dirty="0" smtClean="0"/>
              <a:t>2</a:t>
            </a:r>
            <a:r>
              <a:rPr lang="es-ES" baseline="30000" dirty="0" smtClean="0"/>
              <a:t>63</a:t>
            </a:r>
            <a:r>
              <a:rPr lang="es-ES" dirty="0" smtClean="0"/>
              <a:t>-1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float</a:t>
            </a:r>
            <a:r>
              <a:rPr lang="es-ES" dirty="0" smtClean="0"/>
              <a:t>: Es </a:t>
            </a:r>
            <a:r>
              <a:rPr lang="es-ES" dirty="0"/>
              <a:t>un tipo dato para almacenar números en coma flotante con precisión simple de 32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d</a:t>
            </a:r>
            <a:r>
              <a:rPr lang="es-ES" sz="2000" b="1" dirty="0" err="1" smtClean="0">
                <a:solidFill>
                  <a:srgbClr val="0070C0"/>
                </a:solidFill>
              </a:rPr>
              <a:t>ouble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 para almacenar números en coma flotante con doble precisión de 64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b</a:t>
            </a:r>
            <a:r>
              <a:rPr lang="es-ES" sz="2000" b="1" dirty="0" err="1" smtClean="0">
                <a:solidFill>
                  <a:srgbClr val="0070C0"/>
                </a:solidFill>
              </a:rPr>
              <a:t>oolean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Sirve </a:t>
            </a:r>
            <a:r>
              <a:rPr lang="es-ES" dirty="0"/>
              <a:t>para definir tipos de datos booleanos. Es decir, aquellos que tienen un valor de true o false. Ocupa 1 bit de información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000" b="1" dirty="0" smtClean="0">
                <a:solidFill>
                  <a:srgbClr val="0070C0"/>
                </a:solidFill>
              </a:rPr>
              <a:t>                     </a:t>
            </a:r>
            <a:r>
              <a:rPr lang="es-ES" sz="2000" b="1" dirty="0" err="1" smtClean="0">
                <a:solidFill>
                  <a:srgbClr val="0070C0"/>
                </a:solidFill>
              </a:rPr>
              <a:t>char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datos que representa a un carácter Unicode sencillo de 16 bits.</a:t>
            </a: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688" y="907625"/>
            <a:ext cx="802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saber que estos son tipos de datos del lenguaje y que no representan objetos. Cosa que sí sucede con el resto de elementos del lenguaje </a:t>
            </a:r>
            <a:r>
              <a:rPr lang="es-ES" dirty="0">
                <a:hlinkClick r:id="rId3"/>
              </a:rPr>
              <a:t>Java</a:t>
            </a:r>
            <a:r>
              <a:rPr lang="es-ES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1788</Words>
  <Application>Microsoft Office PowerPoint</Application>
  <PresentationFormat>Panorámica</PresentationFormat>
  <Paragraphs>297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306</cp:revision>
  <dcterms:created xsi:type="dcterms:W3CDTF">2021-04-09T13:53:49Z</dcterms:created>
  <dcterms:modified xsi:type="dcterms:W3CDTF">2022-10-16T00:36:24Z</dcterms:modified>
</cp:coreProperties>
</file>