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2"/>
    <p:sldId id="311" r:id="rId3"/>
    <p:sldId id="325" r:id="rId4"/>
    <p:sldId id="257" r:id="rId5"/>
    <p:sldId id="316" r:id="rId6"/>
    <p:sldId id="322" r:id="rId7"/>
    <p:sldId id="323" r:id="rId8"/>
    <p:sldId id="324" r:id="rId9"/>
    <p:sldId id="321" r:id="rId10"/>
    <p:sldId id="328" r:id="rId11"/>
    <p:sldId id="315" r:id="rId12"/>
    <p:sldId id="327" r:id="rId13"/>
    <p:sldId id="326" r:id="rId14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562"/>
                </a:lnTo>
                <a:lnTo>
                  <a:pt x="8833104" y="309562"/>
                </a:lnTo>
                <a:lnTo>
                  <a:pt x="8833104" y="0"/>
                </a:lnTo>
                <a:close/>
              </a:path>
            </a:pathLst>
          </a:custGeom>
          <a:solidFill>
            <a:srgbClr val="9C0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58495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524">
            <a:solidFill>
              <a:srgbClr val="880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2392807"/>
            <a:ext cx="77673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88006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88006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88006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20D1709E-3946-46D0-AB21-FE17C010AAA6}" type="datetimeFigureOut">
              <a:rPr lang="es-CO" smtClean="0"/>
              <a:t>22/07/2022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9142150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9352" y="6388379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562"/>
                </a:lnTo>
                <a:lnTo>
                  <a:pt x="8833104" y="309562"/>
                </a:lnTo>
                <a:lnTo>
                  <a:pt x="8833104" y="0"/>
                </a:lnTo>
                <a:close/>
              </a:path>
            </a:pathLst>
          </a:custGeom>
          <a:solidFill>
            <a:srgbClr val="9C0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524">
            <a:solidFill>
              <a:srgbClr val="880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9525">
            <a:solidFill>
              <a:srgbClr val="88006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46"/>
                </a:lnTo>
                <a:lnTo>
                  <a:pt x="594042" y="208445"/>
                </a:lnTo>
                <a:lnTo>
                  <a:pt x="575564" y="164706"/>
                </a:lnTo>
                <a:lnTo>
                  <a:pt x="550760" y="124764"/>
                </a:lnTo>
                <a:lnTo>
                  <a:pt x="520293" y="89255"/>
                </a:lnTo>
                <a:lnTo>
                  <a:pt x="484771" y="58801"/>
                </a:lnTo>
                <a:lnTo>
                  <a:pt x="444842" y="34010"/>
                </a:lnTo>
                <a:lnTo>
                  <a:pt x="401116" y="15544"/>
                </a:lnTo>
                <a:lnTo>
                  <a:pt x="354215" y="3987"/>
                </a:lnTo>
                <a:lnTo>
                  <a:pt x="304800" y="0"/>
                </a:lnTo>
                <a:lnTo>
                  <a:pt x="255371" y="3987"/>
                </a:lnTo>
                <a:lnTo>
                  <a:pt x="208470" y="15544"/>
                </a:lnTo>
                <a:lnTo>
                  <a:pt x="164744" y="34010"/>
                </a:lnTo>
                <a:lnTo>
                  <a:pt x="124815" y="58801"/>
                </a:lnTo>
                <a:lnTo>
                  <a:pt x="89293" y="89255"/>
                </a:lnTo>
                <a:lnTo>
                  <a:pt x="58826" y="124764"/>
                </a:lnTo>
                <a:lnTo>
                  <a:pt x="34023" y="164706"/>
                </a:lnTo>
                <a:lnTo>
                  <a:pt x="15544" y="208445"/>
                </a:lnTo>
                <a:lnTo>
                  <a:pt x="3987" y="255346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880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4703" y="412445"/>
            <a:ext cx="2974593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88006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839" y="1582673"/>
            <a:ext cx="8256320" cy="405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263921" y="37531"/>
            <a:ext cx="6858000" cy="7314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bg1"/>
                </a:solidFill>
              </a:rPr>
              <a:t>MODELO – VISTA - CONTROLADOR</a:t>
            </a:r>
            <a:endParaRPr lang="es-CO" sz="45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9191" y="2286000"/>
            <a:ext cx="6732240" cy="34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 dirty="0"/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695650" y="4812107"/>
            <a:ext cx="3876349" cy="4925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Ing. Esp. </a:t>
            </a:r>
            <a:r>
              <a:rPr lang="es-CO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 JAIRO OROZCO D.</a:t>
            </a:r>
            <a:endParaRPr lang="es-CO" sz="105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05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323788" y="4678597"/>
            <a:ext cx="177828" cy="53264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000" dirty="0" smtClean="0"/>
              <a:t>IMPLEMENTACION CONEXIÓN </a:t>
            </a:r>
            <a:br>
              <a:rPr lang="es-CO" sz="2000" dirty="0" smtClean="0"/>
            </a:br>
            <a:r>
              <a:rPr lang="es-CO" sz="2000" dirty="0" smtClean="0"/>
              <a:t>AL SERVIDOR DE BASES DE DATOS MYSQL</a:t>
            </a:r>
            <a:endParaRPr sz="2000" spc="-5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686800" cy="47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6868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dirty="0" smtClean="0"/>
              <a:t>MVC – TALLER</a:t>
            </a:r>
            <a:endParaRPr spc="-5" dirty="0"/>
          </a:p>
        </p:txBody>
      </p:sp>
      <p:sp>
        <p:nvSpPr>
          <p:cNvPr id="7" name="Rectángulo 6"/>
          <p:cNvSpPr/>
          <p:nvPr/>
        </p:nvSpPr>
        <p:spPr>
          <a:xfrm>
            <a:off x="278048" y="762000"/>
            <a:ext cx="86373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err="1"/>
              <a:t>package</a:t>
            </a:r>
            <a:r>
              <a:rPr lang="es-CO" sz="1400" b="1" dirty="0"/>
              <a:t> biblioteca;</a:t>
            </a:r>
          </a:p>
          <a:p>
            <a:endParaRPr lang="es-CO" sz="1400" b="1" dirty="0"/>
          </a:p>
          <a:p>
            <a:r>
              <a:rPr lang="es-CO" sz="1400" b="1" dirty="0" err="1"/>
              <a:t>import</a:t>
            </a:r>
            <a:r>
              <a:rPr lang="es-CO" sz="1400" b="1" dirty="0"/>
              <a:t> </a:t>
            </a:r>
            <a:r>
              <a:rPr lang="es-CO" sz="1400" b="1" dirty="0" err="1"/>
              <a:t>java.sql.Connection</a:t>
            </a:r>
            <a:r>
              <a:rPr lang="es-CO" sz="1400" b="1" dirty="0"/>
              <a:t>;</a:t>
            </a:r>
          </a:p>
          <a:p>
            <a:r>
              <a:rPr lang="es-CO" sz="1400" b="1" dirty="0" err="1"/>
              <a:t>import</a:t>
            </a:r>
            <a:r>
              <a:rPr lang="es-CO" sz="1400" b="1" dirty="0"/>
              <a:t> </a:t>
            </a:r>
            <a:r>
              <a:rPr lang="es-CO" sz="1400" b="1" dirty="0" err="1"/>
              <a:t>java.sql.DriverManager</a:t>
            </a:r>
            <a:r>
              <a:rPr lang="es-CO" sz="1400" b="1" dirty="0"/>
              <a:t>;</a:t>
            </a:r>
          </a:p>
          <a:p>
            <a:r>
              <a:rPr lang="es-CO" sz="1400" b="1" dirty="0" err="1"/>
              <a:t>import</a:t>
            </a:r>
            <a:r>
              <a:rPr lang="es-CO" sz="1400" b="1" dirty="0"/>
              <a:t> </a:t>
            </a:r>
            <a:r>
              <a:rPr lang="es-CO" sz="1400" b="1" dirty="0" err="1"/>
              <a:t>java.sql.SQLException</a:t>
            </a:r>
            <a:r>
              <a:rPr lang="es-CO" sz="1400" b="1" dirty="0"/>
              <a:t>;</a:t>
            </a:r>
          </a:p>
          <a:p>
            <a:endParaRPr lang="es-CO" sz="1400" b="1" dirty="0"/>
          </a:p>
          <a:p>
            <a:r>
              <a:rPr lang="es-CO" sz="1400" b="1" dirty="0" err="1"/>
              <a:t>public</a:t>
            </a:r>
            <a:r>
              <a:rPr lang="es-CO" sz="1400" b="1" dirty="0"/>
              <a:t> </a:t>
            </a:r>
            <a:r>
              <a:rPr lang="es-CO" sz="1400" b="1" dirty="0" err="1"/>
              <a:t>class</a:t>
            </a:r>
            <a:r>
              <a:rPr lang="es-CO" sz="1400" b="1" dirty="0"/>
              <a:t> </a:t>
            </a:r>
            <a:r>
              <a:rPr lang="es-CO" sz="1400" b="1" dirty="0" err="1"/>
              <a:t>ConectaBD</a:t>
            </a:r>
            <a:r>
              <a:rPr lang="es-CO" sz="1400" b="1" dirty="0"/>
              <a:t> {</a:t>
            </a:r>
          </a:p>
          <a:p>
            <a:r>
              <a:rPr lang="es-CO" sz="1400" b="1" dirty="0"/>
              <a:t>    //</a:t>
            </a:r>
            <a:r>
              <a:rPr lang="es-CO" sz="1400" b="1" dirty="0" err="1"/>
              <a:t>Mysql</a:t>
            </a:r>
            <a:r>
              <a:rPr lang="es-CO" sz="1400" b="1" dirty="0"/>
              <a:t> puerto 3306  </a:t>
            </a:r>
            <a:r>
              <a:rPr lang="es-CO" sz="1400" b="1" dirty="0" err="1"/>
              <a:t>MariaDB</a:t>
            </a:r>
            <a:r>
              <a:rPr lang="es-CO" sz="1400" b="1" dirty="0"/>
              <a:t> 3307</a:t>
            </a:r>
          </a:p>
          <a:p>
            <a:r>
              <a:rPr lang="es-CO" sz="1400" b="1" dirty="0"/>
              <a:t>    </a:t>
            </a:r>
            <a:r>
              <a:rPr lang="es-CO" sz="1400" b="1" dirty="0" err="1"/>
              <a:t>private</a:t>
            </a:r>
            <a:r>
              <a:rPr lang="es-CO" sz="1400" b="1" dirty="0"/>
              <a:t> final </a:t>
            </a:r>
            <a:r>
              <a:rPr lang="es-CO" sz="1400" b="1" dirty="0" err="1"/>
              <a:t>String</a:t>
            </a:r>
            <a:r>
              <a:rPr lang="es-CO" sz="1400" b="1" dirty="0"/>
              <a:t> URL </a:t>
            </a:r>
            <a:r>
              <a:rPr lang="es-CO" sz="1400" b="1" dirty="0" smtClean="0"/>
              <a:t>       = </a:t>
            </a:r>
            <a:r>
              <a:rPr lang="es-CO" sz="1400" b="1" dirty="0"/>
              <a:t>"</a:t>
            </a:r>
            <a:r>
              <a:rPr lang="es-CO" sz="1400" b="1" dirty="0" err="1"/>
              <a:t>jdbc:mysql</a:t>
            </a:r>
            <a:r>
              <a:rPr lang="es-CO" sz="1400" b="1" dirty="0"/>
              <a:t>://localhost:3307/</a:t>
            </a:r>
            <a:r>
              <a:rPr lang="es-CO" sz="1400" b="1" dirty="0" err="1"/>
              <a:t>bd_empleados_hv</a:t>
            </a:r>
            <a:r>
              <a:rPr lang="es-CO" sz="1400" b="1" dirty="0"/>
              <a:t>";</a:t>
            </a:r>
          </a:p>
          <a:p>
            <a:r>
              <a:rPr lang="es-CO" sz="1400" b="1" dirty="0"/>
              <a:t>    </a:t>
            </a:r>
            <a:r>
              <a:rPr lang="es-CO" sz="1400" b="1" dirty="0" err="1"/>
              <a:t>private</a:t>
            </a:r>
            <a:r>
              <a:rPr lang="es-CO" sz="1400" b="1" dirty="0"/>
              <a:t> final </a:t>
            </a:r>
            <a:r>
              <a:rPr lang="es-CO" sz="1400" b="1" dirty="0" err="1"/>
              <a:t>String</a:t>
            </a:r>
            <a:r>
              <a:rPr lang="es-CO" sz="1400" b="1" dirty="0"/>
              <a:t> DRIVER = "</a:t>
            </a:r>
            <a:r>
              <a:rPr lang="es-CO" sz="1400" b="1" dirty="0" err="1"/>
              <a:t>com.mysql.jdbc.Driver</a:t>
            </a:r>
            <a:r>
              <a:rPr lang="es-CO" sz="1400" b="1" dirty="0"/>
              <a:t>";</a:t>
            </a:r>
          </a:p>
          <a:p>
            <a:r>
              <a:rPr lang="es-CO" sz="1400" b="1" dirty="0"/>
              <a:t>    </a:t>
            </a:r>
            <a:r>
              <a:rPr lang="es-CO" sz="1400" b="1" dirty="0" err="1"/>
              <a:t>private</a:t>
            </a:r>
            <a:r>
              <a:rPr lang="es-CO" sz="1400" b="1" dirty="0"/>
              <a:t> final </a:t>
            </a:r>
            <a:r>
              <a:rPr lang="es-CO" sz="1400" b="1" dirty="0" err="1"/>
              <a:t>String</a:t>
            </a:r>
            <a:r>
              <a:rPr lang="es-CO" sz="1400" b="1" dirty="0"/>
              <a:t> USER </a:t>
            </a:r>
            <a:r>
              <a:rPr lang="es-CO" sz="1400" b="1" dirty="0" smtClean="0"/>
              <a:t>    = </a:t>
            </a:r>
            <a:r>
              <a:rPr lang="es-CO" sz="1400" b="1" dirty="0"/>
              <a:t>"</a:t>
            </a:r>
            <a:r>
              <a:rPr lang="es-CO" sz="1400" b="1" dirty="0" err="1"/>
              <a:t>root</a:t>
            </a:r>
            <a:r>
              <a:rPr lang="es-CO" sz="1400" b="1" dirty="0"/>
              <a:t>";</a:t>
            </a:r>
          </a:p>
          <a:p>
            <a:r>
              <a:rPr lang="es-CO" sz="1400" b="1" dirty="0"/>
              <a:t>    </a:t>
            </a:r>
            <a:r>
              <a:rPr lang="es-CO" sz="1400" b="1" dirty="0" err="1"/>
              <a:t>private</a:t>
            </a:r>
            <a:r>
              <a:rPr lang="es-CO" sz="1400" b="1" dirty="0"/>
              <a:t> final </a:t>
            </a:r>
            <a:r>
              <a:rPr lang="es-CO" sz="1400" b="1" dirty="0" err="1"/>
              <a:t>String</a:t>
            </a:r>
            <a:r>
              <a:rPr lang="es-CO" sz="1400" b="1" dirty="0"/>
              <a:t> PASS </a:t>
            </a:r>
            <a:r>
              <a:rPr lang="es-CO" sz="1400" b="1" dirty="0" smtClean="0"/>
              <a:t>     = </a:t>
            </a:r>
            <a:r>
              <a:rPr lang="es-CO" sz="1400" b="1" dirty="0"/>
              <a:t>"";    </a:t>
            </a:r>
          </a:p>
          <a:p>
            <a:r>
              <a:rPr lang="es-CO" sz="1400" b="1" dirty="0"/>
              <a:t>    </a:t>
            </a:r>
          </a:p>
          <a:p>
            <a:r>
              <a:rPr lang="es-CO" sz="1400" b="1" dirty="0"/>
              <a:t>    //creamos una función que retorne la conexión</a:t>
            </a:r>
          </a:p>
          <a:p>
            <a:r>
              <a:rPr lang="es-CO" sz="1400" b="1" dirty="0"/>
              <a:t>    </a:t>
            </a:r>
            <a:r>
              <a:rPr lang="es-CO" sz="1400" b="1" dirty="0" err="1"/>
              <a:t>public</a:t>
            </a:r>
            <a:r>
              <a:rPr lang="es-CO" sz="1400" b="1" dirty="0"/>
              <a:t> </a:t>
            </a:r>
            <a:r>
              <a:rPr lang="es-CO" sz="1400" b="1" dirty="0" err="1"/>
              <a:t>Connection</a:t>
            </a:r>
            <a:r>
              <a:rPr lang="es-CO" sz="1400" b="1" dirty="0"/>
              <a:t> </a:t>
            </a:r>
            <a:r>
              <a:rPr lang="es-CO" sz="1400" b="1" dirty="0" err="1"/>
              <a:t>conexionBD</a:t>
            </a:r>
            <a:r>
              <a:rPr lang="es-CO" sz="1400" b="1" dirty="0"/>
              <a:t>() </a:t>
            </a:r>
            <a:r>
              <a:rPr lang="es-CO" sz="1400" b="1" dirty="0" err="1"/>
              <a:t>throws</a:t>
            </a:r>
            <a:r>
              <a:rPr lang="es-CO" sz="1400" b="1" dirty="0"/>
              <a:t> </a:t>
            </a:r>
            <a:r>
              <a:rPr lang="es-CO" sz="1400" b="1" dirty="0" err="1"/>
              <a:t>SQLException</a:t>
            </a:r>
            <a:r>
              <a:rPr lang="es-CO" sz="1400" b="1" dirty="0"/>
              <a:t> {</a:t>
            </a:r>
          </a:p>
          <a:p>
            <a:r>
              <a:rPr lang="es-CO" sz="1400" b="1" dirty="0"/>
              <a:t>        </a:t>
            </a:r>
            <a:r>
              <a:rPr lang="es-CO" sz="1400" b="1" dirty="0" err="1"/>
              <a:t>Connection</a:t>
            </a:r>
            <a:r>
              <a:rPr lang="es-CO" sz="1400" b="1" dirty="0"/>
              <a:t> c = </a:t>
            </a:r>
            <a:r>
              <a:rPr lang="es-CO" sz="1400" b="1" dirty="0" err="1"/>
              <a:t>null</a:t>
            </a:r>
            <a:r>
              <a:rPr lang="es-CO" sz="1400" b="1" dirty="0"/>
              <a:t>;</a:t>
            </a:r>
          </a:p>
          <a:p>
            <a:r>
              <a:rPr lang="es-CO" sz="1400" b="1" dirty="0"/>
              <a:t>        try {</a:t>
            </a:r>
          </a:p>
          <a:p>
            <a:r>
              <a:rPr lang="es-CO" sz="1400" b="1" dirty="0"/>
              <a:t>           </a:t>
            </a:r>
            <a:r>
              <a:rPr lang="es-CO" sz="1400" b="1" dirty="0" err="1"/>
              <a:t>Class.forName</a:t>
            </a:r>
            <a:r>
              <a:rPr lang="es-CO" sz="1400" b="1" dirty="0"/>
              <a:t>(DRIVER).</a:t>
            </a:r>
            <a:r>
              <a:rPr lang="es-CO" sz="1400" b="1" dirty="0" err="1"/>
              <a:t>newInstance</a:t>
            </a:r>
            <a:r>
              <a:rPr lang="es-CO" sz="1400" b="1" dirty="0"/>
              <a:t>();</a:t>
            </a:r>
          </a:p>
          <a:p>
            <a:r>
              <a:rPr lang="es-CO" sz="1400" b="1" dirty="0"/>
              <a:t>           c = </a:t>
            </a:r>
            <a:r>
              <a:rPr lang="es-CO" sz="1400" b="1" dirty="0" err="1"/>
              <a:t>DriverManager.getConnection</a:t>
            </a:r>
            <a:r>
              <a:rPr lang="es-CO" sz="1400" b="1" dirty="0"/>
              <a:t>(URL, USER, PASS);</a:t>
            </a:r>
          </a:p>
          <a:p>
            <a:r>
              <a:rPr lang="es-CO" sz="1400" b="1" dirty="0"/>
              <a:t>        } catch (</a:t>
            </a:r>
            <a:r>
              <a:rPr lang="es-CO" sz="1400" b="1" dirty="0" err="1"/>
              <a:t>ClassNotFoundException</a:t>
            </a:r>
            <a:r>
              <a:rPr lang="es-CO" sz="1400" b="1" dirty="0"/>
              <a:t> | </a:t>
            </a:r>
            <a:r>
              <a:rPr lang="es-CO" sz="1400" b="1" dirty="0" err="1"/>
              <a:t>IllegalAccessException</a:t>
            </a:r>
            <a:r>
              <a:rPr lang="es-CO" sz="1400" b="1" dirty="0"/>
              <a:t> | </a:t>
            </a:r>
          </a:p>
          <a:p>
            <a:r>
              <a:rPr lang="es-CO" sz="1400" b="1" dirty="0"/>
              <a:t>                 </a:t>
            </a:r>
            <a:r>
              <a:rPr lang="es-CO" sz="1400" b="1" dirty="0" err="1"/>
              <a:t>InstantiationException</a:t>
            </a:r>
            <a:r>
              <a:rPr lang="es-CO" sz="1400" b="1" dirty="0"/>
              <a:t> | </a:t>
            </a:r>
            <a:r>
              <a:rPr lang="es-CO" sz="1400" b="1" dirty="0" err="1"/>
              <a:t>SQLException</a:t>
            </a:r>
            <a:r>
              <a:rPr lang="es-CO" sz="1400" b="1" dirty="0"/>
              <a:t> e) {</a:t>
            </a:r>
          </a:p>
          <a:p>
            <a:r>
              <a:rPr lang="es-CO" sz="1400" b="1" dirty="0"/>
              <a:t>           </a:t>
            </a:r>
            <a:r>
              <a:rPr lang="es-CO" sz="1400" b="1" dirty="0" err="1"/>
              <a:t>throw</a:t>
            </a:r>
            <a:r>
              <a:rPr lang="es-CO" sz="1400" b="1" dirty="0"/>
              <a:t> new </a:t>
            </a:r>
            <a:r>
              <a:rPr lang="es-CO" sz="1400" b="1" dirty="0" err="1"/>
              <a:t>SQLException</a:t>
            </a:r>
            <a:r>
              <a:rPr lang="es-CO" sz="1400" b="1" dirty="0"/>
              <a:t> (</a:t>
            </a:r>
            <a:r>
              <a:rPr lang="es-CO" sz="1400" b="1" dirty="0" err="1"/>
              <a:t>e.getMessage</a:t>
            </a:r>
            <a:r>
              <a:rPr lang="es-CO" sz="1400" b="1" dirty="0"/>
              <a:t>());</a:t>
            </a:r>
          </a:p>
          <a:p>
            <a:r>
              <a:rPr lang="es-CO" sz="1400" b="1" dirty="0"/>
              <a:t>        }</a:t>
            </a:r>
          </a:p>
          <a:p>
            <a:r>
              <a:rPr lang="es-CO" sz="1400" b="1" dirty="0"/>
              <a:t>       </a:t>
            </a:r>
            <a:r>
              <a:rPr lang="es-CO" sz="1400" b="1" dirty="0" err="1"/>
              <a:t>return</a:t>
            </a:r>
            <a:r>
              <a:rPr lang="es-CO" sz="1400" b="1" dirty="0"/>
              <a:t> c;</a:t>
            </a:r>
          </a:p>
          <a:p>
            <a:r>
              <a:rPr lang="es-CO" sz="1400" b="1" dirty="0"/>
              <a:t>    }</a:t>
            </a:r>
          </a:p>
          <a:p>
            <a:r>
              <a:rPr lang="es-CO" sz="1400" b="1" dirty="0"/>
              <a:t>}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24555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6868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dirty="0" smtClean="0"/>
              <a:t>MVC – TALLER</a:t>
            </a:r>
            <a:endParaRPr spc="-5" dirty="0"/>
          </a:p>
        </p:txBody>
      </p:sp>
      <p:sp>
        <p:nvSpPr>
          <p:cNvPr id="7" name="Rectángulo 6"/>
          <p:cNvSpPr/>
          <p:nvPr/>
        </p:nvSpPr>
        <p:spPr>
          <a:xfrm>
            <a:off x="506648" y="1600200"/>
            <a:ext cx="86373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err="1"/>
              <a:t>package</a:t>
            </a:r>
            <a:r>
              <a:rPr lang="es-CO" sz="1400" b="1" dirty="0"/>
              <a:t> </a:t>
            </a:r>
            <a:r>
              <a:rPr lang="es-CO" sz="1400" b="1" dirty="0" err="1"/>
              <a:t>pruebabd</a:t>
            </a:r>
            <a:r>
              <a:rPr lang="es-CO" sz="1400" b="1" dirty="0"/>
              <a:t>;</a:t>
            </a:r>
          </a:p>
          <a:p>
            <a:endParaRPr lang="es-CO" sz="1400" b="1" dirty="0"/>
          </a:p>
          <a:p>
            <a:r>
              <a:rPr lang="es-CO" sz="1400" b="1" dirty="0" err="1"/>
              <a:t>import</a:t>
            </a:r>
            <a:r>
              <a:rPr lang="es-CO" sz="1400" b="1" dirty="0"/>
              <a:t> </a:t>
            </a:r>
            <a:r>
              <a:rPr lang="es-CO" sz="1400" b="1" dirty="0" err="1"/>
              <a:t>biblioteca.ConectaBD</a:t>
            </a:r>
            <a:r>
              <a:rPr lang="es-CO" sz="1400" b="1" dirty="0"/>
              <a:t>;</a:t>
            </a:r>
          </a:p>
          <a:p>
            <a:r>
              <a:rPr lang="es-CO" sz="1400" b="1" dirty="0" err="1"/>
              <a:t>import</a:t>
            </a:r>
            <a:r>
              <a:rPr lang="es-CO" sz="1400" b="1" dirty="0"/>
              <a:t> </a:t>
            </a:r>
            <a:r>
              <a:rPr lang="es-CO" sz="1400" b="1" dirty="0" err="1"/>
              <a:t>java.sql.Connection</a:t>
            </a:r>
            <a:r>
              <a:rPr lang="es-CO" sz="1400" b="1" dirty="0"/>
              <a:t>;</a:t>
            </a:r>
          </a:p>
          <a:p>
            <a:r>
              <a:rPr lang="es-CO" sz="1400" b="1" dirty="0" err="1"/>
              <a:t>import</a:t>
            </a:r>
            <a:r>
              <a:rPr lang="es-CO" sz="1400" b="1" dirty="0"/>
              <a:t> </a:t>
            </a:r>
            <a:r>
              <a:rPr lang="es-CO" sz="1400" b="1" dirty="0" err="1"/>
              <a:t>java.sql.SQLException</a:t>
            </a:r>
            <a:r>
              <a:rPr lang="es-CO" sz="1400" b="1" dirty="0"/>
              <a:t>;</a:t>
            </a:r>
          </a:p>
          <a:p>
            <a:endParaRPr lang="es-CO" sz="1400" b="1" dirty="0"/>
          </a:p>
          <a:p>
            <a:endParaRPr lang="es-CO" sz="1400" b="1" dirty="0"/>
          </a:p>
          <a:p>
            <a:r>
              <a:rPr lang="es-CO" sz="1400" b="1" dirty="0" err="1"/>
              <a:t>public</a:t>
            </a:r>
            <a:r>
              <a:rPr lang="es-CO" sz="1400" b="1" dirty="0"/>
              <a:t> </a:t>
            </a:r>
            <a:r>
              <a:rPr lang="es-CO" sz="1400" b="1" dirty="0" err="1"/>
              <a:t>class</a:t>
            </a:r>
            <a:r>
              <a:rPr lang="es-CO" sz="1400" b="1" dirty="0"/>
              <a:t> </a:t>
            </a:r>
            <a:r>
              <a:rPr lang="es-CO" sz="1400" b="1" dirty="0" err="1"/>
              <a:t>PruebaBD</a:t>
            </a:r>
            <a:r>
              <a:rPr lang="es-CO" sz="1400" b="1" dirty="0"/>
              <a:t> {</a:t>
            </a:r>
          </a:p>
          <a:p>
            <a:endParaRPr lang="es-CO" sz="1400" b="1" dirty="0"/>
          </a:p>
          <a:p>
            <a:r>
              <a:rPr lang="es-CO" sz="1400" b="1" dirty="0"/>
              <a:t>    </a:t>
            </a:r>
          </a:p>
          <a:p>
            <a:r>
              <a:rPr lang="es-CO" sz="1400" b="1" dirty="0"/>
              <a:t>    </a:t>
            </a:r>
            <a:r>
              <a:rPr lang="es-CO" sz="1400" b="1" dirty="0" err="1"/>
              <a:t>public</a:t>
            </a:r>
            <a:r>
              <a:rPr lang="es-CO" sz="1400" b="1" dirty="0"/>
              <a:t> </a:t>
            </a:r>
            <a:r>
              <a:rPr lang="es-CO" sz="1400" b="1" dirty="0" err="1"/>
              <a:t>static</a:t>
            </a:r>
            <a:r>
              <a:rPr lang="es-CO" sz="1400" b="1" dirty="0"/>
              <a:t> </a:t>
            </a:r>
            <a:r>
              <a:rPr lang="es-CO" sz="1400" b="1" dirty="0" err="1"/>
              <a:t>void</a:t>
            </a:r>
            <a:r>
              <a:rPr lang="es-CO" sz="1400" b="1" dirty="0"/>
              <a:t> </a:t>
            </a:r>
            <a:r>
              <a:rPr lang="es-CO" sz="1400" b="1" dirty="0" err="1"/>
              <a:t>main</a:t>
            </a:r>
            <a:r>
              <a:rPr lang="es-CO" sz="1400" b="1" dirty="0"/>
              <a:t>(</a:t>
            </a:r>
            <a:r>
              <a:rPr lang="es-CO" sz="1400" b="1" dirty="0" err="1"/>
              <a:t>String</a:t>
            </a:r>
            <a:r>
              <a:rPr lang="es-CO" sz="1400" b="1" dirty="0"/>
              <a:t>[] </a:t>
            </a:r>
            <a:r>
              <a:rPr lang="es-CO" sz="1400" b="1" dirty="0" err="1"/>
              <a:t>args</a:t>
            </a:r>
            <a:r>
              <a:rPr lang="es-CO" sz="1400" b="1" dirty="0"/>
              <a:t>) {</a:t>
            </a:r>
          </a:p>
          <a:p>
            <a:r>
              <a:rPr lang="es-CO" sz="1400" b="1" dirty="0"/>
              <a:t>       </a:t>
            </a:r>
            <a:r>
              <a:rPr lang="es-CO" sz="1400" b="1" dirty="0" err="1"/>
              <a:t>ConectaBD</a:t>
            </a:r>
            <a:r>
              <a:rPr lang="es-CO" sz="1400" b="1" dirty="0"/>
              <a:t> </a:t>
            </a:r>
            <a:r>
              <a:rPr lang="es-CO" sz="1400" b="1" dirty="0" err="1"/>
              <a:t>bd</a:t>
            </a:r>
            <a:r>
              <a:rPr lang="es-CO" sz="1400" b="1" dirty="0"/>
              <a:t> = new </a:t>
            </a:r>
            <a:r>
              <a:rPr lang="es-CO" sz="1400" b="1" dirty="0" err="1"/>
              <a:t>ConectaBD</a:t>
            </a:r>
            <a:r>
              <a:rPr lang="es-CO" sz="1400" b="1" dirty="0"/>
              <a:t>();</a:t>
            </a:r>
          </a:p>
          <a:p>
            <a:r>
              <a:rPr lang="es-CO" sz="1400" b="1" dirty="0"/>
              <a:t>        try (</a:t>
            </a:r>
            <a:r>
              <a:rPr lang="es-CO" sz="1400" b="1" dirty="0" err="1"/>
              <a:t>Connection</a:t>
            </a:r>
            <a:r>
              <a:rPr lang="es-CO" sz="1400" b="1" dirty="0"/>
              <a:t> c = </a:t>
            </a:r>
            <a:r>
              <a:rPr lang="es-CO" sz="1400" b="1" dirty="0" err="1"/>
              <a:t>bd.conexionBD</a:t>
            </a:r>
            <a:r>
              <a:rPr lang="es-CO" sz="1400" b="1" dirty="0"/>
              <a:t>()) {</a:t>
            </a:r>
          </a:p>
          <a:p>
            <a:r>
              <a:rPr lang="es-CO" sz="1400" b="1" dirty="0"/>
              <a:t>            </a:t>
            </a:r>
            <a:r>
              <a:rPr lang="es-CO" sz="1400" b="1" dirty="0" err="1"/>
              <a:t>System.out.println</a:t>
            </a:r>
            <a:r>
              <a:rPr lang="es-CO" sz="1400" b="1" dirty="0"/>
              <a:t>("CONEXION EXITOSA A MARIA DB - BDXX");</a:t>
            </a:r>
          </a:p>
          <a:p>
            <a:r>
              <a:rPr lang="es-CO" sz="1400" b="1" dirty="0"/>
              <a:t>        } catch (</a:t>
            </a:r>
            <a:r>
              <a:rPr lang="es-CO" sz="1400" b="1" dirty="0" err="1"/>
              <a:t>SQLException</a:t>
            </a:r>
            <a:r>
              <a:rPr lang="es-CO" sz="1400" b="1" dirty="0"/>
              <a:t> e) {</a:t>
            </a:r>
          </a:p>
          <a:p>
            <a:r>
              <a:rPr lang="es-CO" sz="1400" b="1" dirty="0"/>
              <a:t>            </a:t>
            </a:r>
            <a:r>
              <a:rPr lang="es-CO" sz="1400" b="1" dirty="0" err="1"/>
              <a:t>System.out.println</a:t>
            </a:r>
            <a:r>
              <a:rPr lang="es-CO" sz="1400" b="1" dirty="0"/>
              <a:t>(":(" + </a:t>
            </a:r>
            <a:r>
              <a:rPr lang="es-CO" sz="1400" b="1" dirty="0" err="1"/>
              <a:t>e.getMessage</a:t>
            </a:r>
            <a:r>
              <a:rPr lang="es-CO" sz="1400" b="1" dirty="0"/>
              <a:t>());  </a:t>
            </a:r>
          </a:p>
          <a:p>
            <a:r>
              <a:rPr lang="es-CO" sz="1400" b="1" dirty="0"/>
              <a:t>        }</a:t>
            </a:r>
          </a:p>
          <a:p>
            <a:r>
              <a:rPr lang="es-CO" sz="1400" b="1" dirty="0"/>
              <a:t>    }</a:t>
            </a:r>
          </a:p>
          <a:p>
            <a:r>
              <a:rPr lang="es-CO" sz="1400" b="1" dirty="0"/>
              <a:t>    </a:t>
            </a:r>
          </a:p>
          <a:p>
            <a:r>
              <a:rPr lang="es-CO" sz="1400" b="1" dirty="0"/>
              <a:t>}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1894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6868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dirty="0" smtClean="0"/>
              <a:t>MVC – TALLER</a:t>
            </a:r>
            <a:endParaRPr spc="-5" dirty="0"/>
          </a:p>
        </p:txBody>
      </p:sp>
      <p:sp>
        <p:nvSpPr>
          <p:cNvPr id="3" name="Rectángulo 2"/>
          <p:cNvSpPr/>
          <p:nvPr/>
        </p:nvSpPr>
        <p:spPr>
          <a:xfrm>
            <a:off x="258170" y="3167756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https://www.youtube.com/watch?v=q6fTdRdBz4I&amp;list=PLUErd4HIhhA564Oz2En3Nm1qC7CXI1nPn&amp;index=17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8600" y="2332626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https://www.youtube.com/watch?v=bukTj1Kz1a8&amp;list=PLUErd4HIhhA564Oz2En3Nm1qC7CXI1nPn&amp;index=16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28600" y="1524000"/>
            <a:ext cx="85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LOS SIGUIENTES ENLACES PUEDEN INGRESAR DIRECTAMENTE A LA PUBLICACIÓN YOUTUBE DE LOS VIDEOS DE LOS MÓDULOS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78048" y="4460398"/>
            <a:ext cx="8637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Como último reto implementar </a:t>
            </a:r>
            <a:r>
              <a:rPr lang="es-CO" dirty="0"/>
              <a:t>el MVC completo </a:t>
            </a:r>
            <a:r>
              <a:rPr lang="es-CO" dirty="0" smtClean="0"/>
              <a:t>en un proyecto JAVA de un de los diseños relacionales analizados en clase, o si así lo desea un proyecto de autoría </a:t>
            </a:r>
            <a:r>
              <a:rPr lang="es-CO" smtClean="0"/>
              <a:t>del grupo.</a:t>
            </a:r>
            <a:endParaRPr lang="es-CO" dirty="0" smtClean="0"/>
          </a:p>
          <a:p>
            <a:endParaRPr lang="es-CO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295400" y="138569"/>
            <a:ext cx="6858000" cy="7314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500" b="1" dirty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sz="4500" b="1" dirty="0">
                <a:solidFill>
                  <a:schemeClr val="bg1"/>
                </a:solidFill>
                <a:latin typeface="+mn-lt"/>
              </a:rPr>
              <a:t>MODO GRÁFICO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42900" y="2438400"/>
            <a:ext cx="8763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Modelo</a:t>
            </a:r>
            <a:endParaRPr lang="es-ES" b="1" dirty="0"/>
          </a:p>
          <a:p>
            <a:r>
              <a:rPr lang="es-ES" dirty="0"/>
              <a:t>Es la representación de la información con la cual el sistema opera, gestiona todos los accesos a dicha información, tanto consultas como actualizaciones (lógica de negocio).</a:t>
            </a:r>
          </a:p>
          <a:p>
            <a:r>
              <a:rPr lang="es-ES" dirty="0"/>
              <a:t> </a:t>
            </a:r>
          </a:p>
          <a:p>
            <a:r>
              <a:rPr lang="es-ES" b="1" dirty="0"/>
              <a:t>Vista</a:t>
            </a:r>
          </a:p>
          <a:p>
            <a:r>
              <a:rPr lang="es-ES" dirty="0"/>
              <a:t>Presenta el ‘modelo’ (información y lógica de negocio) en un formato adecuado para interactuar (interfaz de usuario).</a:t>
            </a:r>
          </a:p>
          <a:p>
            <a:r>
              <a:rPr lang="es-ES" dirty="0"/>
              <a:t> </a:t>
            </a:r>
          </a:p>
          <a:p>
            <a:r>
              <a:rPr lang="es-ES" b="1" dirty="0"/>
              <a:t>Controlador</a:t>
            </a:r>
          </a:p>
          <a:p>
            <a:r>
              <a:rPr lang="es-ES" dirty="0"/>
              <a:t>Responde a eventos (acciones del usuario) e invoca peticiones al ‘modelo’ cuando se hace alguna solicitud sobre la información. También puede enviar comandos a su ‘vista’ asociada si se solicita, por lo tanto se podría decir que el ‘controlador’ hace de intermediario entre la ‘vista’ y el ‘modelo’.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28800" y="990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Patrón de diseño MVC</a:t>
            </a:r>
          </a:p>
          <a:p>
            <a:r>
              <a:rPr lang="es-ES" dirty="0"/>
              <a:t>Es un patrón de diseño de software para programación que propone separar el código de los programas por sus diferentes responsabilidades.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Controlador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295400" y="138569"/>
            <a:ext cx="6858000" cy="7314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500" b="1" dirty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sz="4500" b="1" dirty="0">
                <a:solidFill>
                  <a:schemeClr val="bg1"/>
                </a:solidFill>
                <a:latin typeface="+mn-lt"/>
              </a:rPr>
              <a:t>MODO GRÁFICO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9191" y="2286000"/>
            <a:ext cx="6732240" cy="34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 dirty="0"/>
          </a:p>
        </p:txBody>
      </p:sp>
      <p:sp>
        <p:nvSpPr>
          <p:cNvPr id="3" name="Rectángulo 2"/>
          <p:cNvSpPr/>
          <p:nvPr/>
        </p:nvSpPr>
        <p:spPr>
          <a:xfrm>
            <a:off x="152400" y="1406898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Modelo Vista Controlador (MVC) es un </a:t>
            </a:r>
            <a:r>
              <a:rPr lang="es-ES" b="1" dirty="0"/>
              <a:t>estilo de arquitectura de software que separa los datos de una aplicación, la interfaz de usuario, y la lógica de control en tres componentes distintos</a:t>
            </a:r>
            <a:r>
              <a:rPr lang="es-ES" dirty="0"/>
              <a:t>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14600"/>
            <a:ext cx="87058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81" y="457200"/>
            <a:ext cx="86868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dirty="0" smtClean="0"/>
              <a:t>MVC – MODELO – VISTA - CONTROLADOR</a:t>
            </a:r>
            <a:endParaRPr spc="-5" dirty="0"/>
          </a:p>
        </p:txBody>
      </p:sp>
      <p:sp>
        <p:nvSpPr>
          <p:cNvPr id="6" name="CuadroTexto 5"/>
          <p:cNvSpPr txBox="1"/>
          <p:nvPr/>
        </p:nvSpPr>
        <p:spPr>
          <a:xfrm>
            <a:off x="304800" y="1524000"/>
            <a:ext cx="8337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EXISTEN VISTAS QUE SON LOS FORMULARIOS CON LOS QUE EL USUARIO VA A INTERACTUAR, NORMALMENTE CONSTRUYE LA RESPUESTA QUE EL USUARIO VERÁ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EL USUARIO LLENA LOS CAMPOS DEL FORMULARIO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EL USUARIO HACE UNA PETICIÓN DE ENVÍO BOTONES CRUD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LA PETICIÓN ES RECOGIDA POR EL CONTROLADOR, QUE DEBE SER CONSTRUIDO CON UNA CLASE JAVA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EL CONTROLADOR SE COMUNICA CON LA BASE DE DATOS (98%), PERO NO SIEMPRE, PARA HACER UNA PETICIÓN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EL SERVIDOR HAY UN MODELO, QUE ES EL QUE </a:t>
            </a:r>
            <a:r>
              <a:rPr lang="es-CO" dirty="0" smtClean="0"/>
              <a:t>VA A </a:t>
            </a:r>
            <a:r>
              <a:rPr lang="es-CO" dirty="0" smtClean="0"/>
              <a:t>LA BASE DE DATOS QUE CONTIENE LOS DATOS QUE EL USUARIO GESTIONA (CRUD)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EL MODELO PROPORCIONA LOS DATOS QUE REQUIERE EL USUARIO AL CONTROLADOR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EL CONTROLADOR ENTREGA A LA VISTA LOS DATOS QUE FINALMENTE SE VEN REFLEJADOS AL CLIENTE</a:t>
            </a:r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52399" y="5671131"/>
            <a:ext cx="8805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NOTA:  LA COMUNICACIÓN SE ESTABLECE POR MEDIO DE MÉTODOS, PERO SUS PARAMETROS PUEDEN VARIAR ENTRE SI SON OBJETOS, O </a:t>
            </a:r>
            <a:r>
              <a:rPr lang="es-CO" dirty="0" smtClean="0"/>
              <a:t>VARIABLES PRIMITIVAS 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60252" y="174580"/>
            <a:ext cx="86868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dirty="0" smtClean="0"/>
              <a:t>MVC – CRUD PARA DOG</a:t>
            </a:r>
            <a:endParaRPr spc="-5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1" y="1447800"/>
            <a:ext cx="7572375" cy="50673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41495" y="695235"/>
            <a:ext cx="42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srgbClr val="00B050"/>
                </a:solidFill>
              </a:rPr>
              <a:t>btnCrearCat</a:t>
            </a:r>
            <a:r>
              <a:rPr lang="es-CO" b="1" dirty="0">
                <a:solidFill>
                  <a:srgbClr val="00B050"/>
                </a:solidFill>
              </a:rPr>
              <a:t> </a:t>
            </a:r>
            <a:r>
              <a:rPr lang="es-CO" b="1" dirty="0" smtClean="0">
                <a:solidFill>
                  <a:srgbClr val="00B050"/>
                </a:solidFill>
              </a:rPr>
              <a:t>  = </a:t>
            </a:r>
            <a:r>
              <a:rPr lang="es-CO" b="1" dirty="0">
                <a:solidFill>
                  <a:srgbClr val="00B050"/>
                </a:solidFill>
              </a:rPr>
              <a:t>new </a:t>
            </a:r>
            <a:r>
              <a:rPr lang="es-CO" b="1" dirty="0" err="1">
                <a:solidFill>
                  <a:srgbClr val="00B050"/>
                </a:solidFill>
              </a:rPr>
              <a:t>javax.swing.JButton</a:t>
            </a:r>
            <a:r>
              <a:rPr lang="es-CO" b="1" dirty="0">
                <a:solidFill>
                  <a:srgbClr val="00B050"/>
                </a:solidFill>
              </a:rPr>
              <a:t>();</a:t>
            </a:r>
          </a:p>
          <a:p>
            <a:r>
              <a:rPr lang="es-CO" b="1" dirty="0" err="1" smtClean="0">
                <a:solidFill>
                  <a:srgbClr val="00B050"/>
                </a:solidFill>
              </a:rPr>
              <a:t>btnBuscarCat</a:t>
            </a:r>
            <a:r>
              <a:rPr lang="es-CO" b="1" dirty="0" smtClean="0">
                <a:solidFill>
                  <a:srgbClr val="00B050"/>
                </a:solidFill>
              </a:rPr>
              <a:t> </a:t>
            </a:r>
            <a:r>
              <a:rPr lang="es-CO" b="1" dirty="0">
                <a:solidFill>
                  <a:srgbClr val="00B050"/>
                </a:solidFill>
              </a:rPr>
              <a:t>= new </a:t>
            </a:r>
            <a:r>
              <a:rPr lang="es-CO" b="1" dirty="0" err="1">
                <a:solidFill>
                  <a:srgbClr val="00B050"/>
                </a:solidFill>
              </a:rPr>
              <a:t>javax.swing.JButton</a:t>
            </a:r>
            <a:r>
              <a:rPr lang="es-CO" b="1" dirty="0" smtClean="0">
                <a:solidFill>
                  <a:srgbClr val="00B050"/>
                </a:solidFill>
              </a:rPr>
              <a:t>();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65059" y="695235"/>
            <a:ext cx="4404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>
                <a:solidFill>
                  <a:srgbClr val="00B050"/>
                </a:solidFill>
              </a:rPr>
              <a:t>btnEditarCat</a:t>
            </a:r>
            <a:r>
              <a:rPr lang="es-CO" b="1" dirty="0">
                <a:solidFill>
                  <a:srgbClr val="00B050"/>
                </a:solidFill>
              </a:rPr>
              <a:t> = new </a:t>
            </a:r>
            <a:r>
              <a:rPr lang="es-CO" b="1" dirty="0" err="1">
                <a:solidFill>
                  <a:srgbClr val="00B050"/>
                </a:solidFill>
              </a:rPr>
              <a:t>javax.swing.JButton</a:t>
            </a:r>
            <a:r>
              <a:rPr lang="es-CO" b="1" dirty="0">
                <a:solidFill>
                  <a:srgbClr val="00B050"/>
                </a:solidFill>
              </a:rPr>
              <a:t>();</a:t>
            </a:r>
          </a:p>
          <a:p>
            <a:r>
              <a:rPr lang="es-CO" b="1" dirty="0" err="1">
                <a:solidFill>
                  <a:srgbClr val="00B050"/>
                </a:solidFill>
              </a:rPr>
              <a:t>btnEliminarCat</a:t>
            </a:r>
            <a:r>
              <a:rPr lang="es-CO" b="1" dirty="0">
                <a:solidFill>
                  <a:srgbClr val="00B050"/>
                </a:solidFill>
              </a:rPr>
              <a:t> = new </a:t>
            </a:r>
            <a:r>
              <a:rPr lang="es-CO" b="1" dirty="0" err="1">
                <a:solidFill>
                  <a:srgbClr val="00B050"/>
                </a:solidFill>
              </a:rPr>
              <a:t>javax.swing.JButton</a:t>
            </a:r>
            <a:r>
              <a:rPr lang="es-CO" b="1" dirty="0">
                <a:solidFill>
                  <a:srgbClr val="00B050"/>
                </a:solidFill>
              </a:rPr>
              <a:t>();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72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28599" y="88632"/>
            <a:ext cx="8686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dirty="0" smtClean="0"/>
              <a:t>MODELO – METODOS CRUD - CONTROLADOR</a:t>
            </a:r>
            <a:endParaRPr sz="2800" spc="-5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1524000"/>
            <a:ext cx="8765105" cy="47785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6287" y="566194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Cada método responde al evento del CRUD, pasando por la vista al controlador, hasta llegar al modelo que retornará un </a:t>
            </a:r>
            <a:r>
              <a:rPr lang="es-CO" sz="2400" b="1" dirty="0" err="1" smtClean="0">
                <a:solidFill>
                  <a:srgbClr val="00B050"/>
                </a:solidFill>
              </a:rPr>
              <a:t>result</a:t>
            </a:r>
            <a:r>
              <a:rPr lang="es-CO" sz="2400" dirty="0" smtClean="0">
                <a:solidFill>
                  <a:srgbClr val="00B050"/>
                </a:solidFill>
              </a:rPr>
              <a:t> </a:t>
            </a:r>
            <a:r>
              <a:rPr lang="es-CO" sz="2000" dirty="0" smtClean="0"/>
              <a:t>al controlador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957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28599" y="88632"/>
            <a:ext cx="8686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400" dirty="0" smtClean="0"/>
              <a:t>CONTROLADOR – MODELO - CONTROLADOR</a:t>
            </a:r>
            <a:endParaRPr sz="2400" spc="-5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457199"/>
            <a:ext cx="8553451" cy="619726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8599" y="5638800"/>
            <a:ext cx="533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FFC000"/>
                </a:solidFill>
              </a:rPr>
              <a:t>Cada método responde al evento del CRUD de la vista y el controlador  llama al modelo que retornará un </a:t>
            </a:r>
            <a:r>
              <a:rPr lang="es-CO" sz="2000" b="1" dirty="0" err="1" smtClean="0">
                <a:solidFill>
                  <a:srgbClr val="00B050"/>
                </a:solidFill>
              </a:rPr>
              <a:t>result</a:t>
            </a:r>
            <a:r>
              <a:rPr lang="es-CO" sz="2000" b="1" dirty="0" smtClean="0">
                <a:solidFill>
                  <a:srgbClr val="00B050"/>
                </a:solidFill>
              </a:rPr>
              <a:t> </a:t>
            </a:r>
            <a:r>
              <a:rPr lang="es-CO" sz="2000" b="1" dirty="0" smtClean="0">
                <a:solidFill>
                  <a:srgbClr val="FFC000"/>
                </a:solidFill>
              </a:rPr>
              <a:t>al controlador</a:t>
            </a:r>
            <a:endParaRPr lang="es-CO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28599" y="88632"/>
            <a:ext cx="8686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400" dirty="0" smtClean="0"/>
              <a:t>VISTA – CONTROLADOR  - VISTA</a:t>
            </a:r>
            <a:endParaRPr sz="2400" spc="-5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787"/>
            <a:ext cx="7848600" cy="61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6868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dirty="0" smtClean="0"/>
              <a:t>COMUNICACIÓN CONTROLADOR - VISTA</a:t>
            </a:r>
            <a:endParaRPr spc="-5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600200"/>
            <a:ext cx="7572375" cy="50673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85812" y="901655"/>
            <a:ext cx="8129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Hasta las GUI de </a:t>
            </a:r>
            <a:r>
              <a:rPr lang="es-CO" sz="2000" b="1" dirty="0" err="1" smtClean="0">
                <a:solidFill>
                  <a:srgbClr val="FF0000"/>
                </a:solidFill>
              </a:rPr>
              <a:t>petManager</a:t>
            </a:r>
            <a:r>
              <a:rPr lang="es-CO" dirty="0" smtClean="0"/>
              <a:t>, se mostraban los datos desde la lista, para aplicar el </a:t>
            </a:r>
            <a:r>
              <a:rPr lang="es-CO" sz="2400" b="1" dirty="0" smtClean="0">
                <a:solidFill>
                  <a:srgbClr val="00B0F0"/>
                </a:solidFill>
              </a:rPr>
              <a:t>MVC</a:t>
            </a:r>
            <a:r>
              <a:rPr lang="es-CO" dirty="0" smtClean="0"/>
              <a:t>, no se muestran para tener todo listo, para la interacción con la BD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46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679</Words>
  <Application>Microsoft Office PowerPoint</Application>
  <PresentationFormat>Presentación en pantalla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Tahoma</vt:lpstr>
      <vt:lpstr>Volkswagen-Medium</vt:lpstr>
      <vt:lpstr>Office Theme</vt:lpstr>
      <vt:lpstr>Presentación de PowerPoint</vt:lpstr>
      <vt:lpstr>Presentación de PowerPoint</vt:lpstr>
      <vt:lpstr>Presentación de PowerPoint</vt:lpstr>
      <vt:lpstr>MVC – MODELO – VISTA - CONTROLADOR</vt:lpstr>
      <vt:lpstr>MVC – CRUD PARA DOG</vt:lpstr>
      <vt:lpstr>MODELO – METODOS CRUD - CONTROLADOR</vt:lpstr>
      <vt:lpstr>CONTROLADOR – MODELO - CONTROLADOR</vt:lpstr>
      <vt:lpstr>VISTA – CONTROLADOR  - VISTA</vt:lpstr>
      <vt:lpstr>COMUNICACIÓN CONTROLADOR - VISTA</vt:lpstr>
      <vt:lpstr>IMPLEMENTACION CONEXIÓN  AL SERVIDOR DE BASES DE DATOS MYSQL</vt:lpstr>
      <vt:lpstr>MVC – TALLER</vt:lpstr>
      <vt:lpstr>MVC – TALLER</vt:lpstr>
      <vt:lpstr>MVC – TALLER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Cuenta Microsoft</cp:lastModifiedBy>
  <cp:revision>37</cp:revision>
  <dcterms:created xsi:type="dcterms:W3CDTF">2021-07-19T01:36:52Z</dcterms:created>
  <dcterms:modified xsi:type="dcterms:W3CDTF">2022-07-23T04:52:04Z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2021-07-19T00:00:00Z</vt:filetime>
  </property>
</Properties>
</file>