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57" r:id="rId4"/>
    <p:sldId id="262" r:id="rId5"/>
    <p:sldId id="258" r:id="rId6"/>
    <p:sldId id="266" r:id="rId7"/>
    <p:sldId id="277" r:id="rId8"/>
    <p:sldId id="278" r:id="rId9"/>
    <p:sldId id="264" r:id="rId10"/>
    <p:sldId id="282" r:id="rId11"/>
    <p:sldId id="283" r:id="rId12"/>
    <p:sldId id="276" r:id="rId13"/>
    <p:sldId id="279" r:id="rId14"/>
    <p:sldId id="280" r:id="rId15"/>
    <p:sldId id="281" r:id="rId16"/>
    <p:sldId id="259" r:id="rId17"/>
    <p:sldId id="275" r:id="rId18"/>
    <p:sldId id="267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954F5-015C-0149-BD5C-F11C00BFF35C}" type="datetimeFigureOut">
              <a:rPr lang="en-US" smtClean="0"/>
              <a:t>08/02/11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ED0FB-76BF-9D4C-8257-4E7A02FF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22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B14A5-E76C-0C4A-B214-6732A3519B76}" type="datetimeFigureOut">
              <a:rPr lang="en-US" smtClean="0"/>
              <a:t>08/02/11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BF7B7-79C6-8742-88E4-B759ABA7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CE_v04_01"/>
          <p:cNvPicPr/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568952" cy="59046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1008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70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69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95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34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9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79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89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1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948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9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7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21C8-1398-4DF7-997F-0E758619FA8F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Picture 6" descr="Logo_CE_v04_01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1"/>
            <a:ext cx="1728192" cy="129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0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r>
              <a:rPr lang="it-IT" dirty="0" smtClean="0"/>
              <a:t>La strategia per </a:t>
            </a:r>
            <a:r>
              <a:rPr lang="it-IT" dirty="0" smtClean="0"/>
              <a:t>l’</a:t>
            </a:r>
            <a:r>
              <a:rPr lang="it-IT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ICT</a:t>
            </a:r>
            <a:endParaRPr lang="it-IT" sz="66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Napoli, 9 Febbraio 2011</a:t>
            </a:r>
            <a:endParaRPr lang="it-I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32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Strumento</a:t>
            </a:r>
            <a:r>
              <a:rPr lang="en-US" dirty="0" smtClean="0"/>
              <a:t> in </a:t>
            </a:r>
            <a:r>
              <a:rPr lang="en-US" dirty="0" err="1" smtClean="0"/>
              <a:t>grado</a:t>
            </a:r>
            <a:r>
              <a:rPr lang="en-US" dirty="0" smtClean="0"/>
              <a:t> di </a:t>
            </a:r>
            <a:r>
              <a:rPr lang="en-US" dirty="0" err="1" smtClean="0"/>
              <a:t>assegnare</a:t>
            </a:r>
            <a:r>
              <a:rPr lang="en-US" dirty="0" smtClean="0"/>
              <a:t> </a:t>
            </a:r>
            <a:r>
              <a:rPr lang="en-US" dirty="0" err="1" smtClean="0"/>
              <a:t>un’identità</a:t>
            </a:r>
            <a:r>
              <a:rPr lang="en-US" dirty="0" smtClean="0"/>
              <a:t> </a:t>
            </a:r>
            <a:r>
              <a:rPr lang="en-US" dirty="0" err="1" smtClean="0"/>
              <a:t>digitale</a:t>
            </a:r>
            <a:r>
              <a:rPr lang="en-US" dirty="0" smtClean="0"/>
              <a:t> ad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cittadino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Indispensabile</a:t>
            </a:r>
            <a:r>
              <a:rPr lang="en-US" dirty="0" smtClean="0"/>
              <a:t> per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iniziative</a:t>
            </a:r>
            <a:r>
              <a:rPr lang="en-US" dirty="0" smtClean="0"/>
              <a:t> </a:t>
            </a:r>
            <a:r>
              <a:rPr lang="en-US" dirty="0" err="1" smtClean="0"/>
              <a:t>connesse</a:t>
            </a:r>
            <a:r>
              <a:rPr lang="en-US" dirty="0" smtClean="0"/>
              <a:t> </a:t>
            </a:r>
            <a:r>
              <a:rPr lang="en-US" dirty="0" err="1" smtClean="0"/>
              <a:t>all’ICT</a:t>
            </a:r>
            <a:r>
              <a:rPr lang="en-US" dirty="0" smtClean="0"/>
              <a:t> 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negli</a:t>
            </a:r>
            <a:r>
              <a:rPr lang="en-US" dirty="0" smtClean="0"/>
              <a:t> </a:t>
            </a:r>
            <a:r>
              <a:rPr lang="en-US" dirty="0" err="1" smtClean="0"/>
              <a:t>ambiti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Accessi</a:t>
            </a:r>
            <a:r>
              <a:rPr lang="en-US" dirty="0" smtClean="0"/>
              <a:t> on-line</a:t>
            </a:r>
          </a:p>
          <a:p>
            <a:pPr lvl="1"/>
            <a:r>
              <a:rPr lang="en-US" dirty="0" err="1" smtClean="0"/>
              <a:t>Sistemi</a:t>
            </a:r>
            <a:r>
              <a:rPr lang="en-US" dirty="0" smtClean="0"/>
              <a:t> di </a:t>
            </a:r>
            <a:r>
              <a:rPr lang="en-US" dirty="0" err="1" smtClean="0"/>
              <a:t>pagamento</a:t>
            </a:r>
            <a:r>
              <a:rPr lang="en-US" dirty="0" smtClean="0"/>
              <a:t> on-line (</a:t>
            </a:r>
            <a:r>
              <a:rPr lang="en-US" dirty="0" err="1" smtClean="0"/>
              <a:t>tasse</a:t>
            </a:r>
            <a:r>
              <a:rPr lang="en-US" dirty="0" smtClean="0"/>
              <a:t> </a:t>
            </a:r>
            <a:r>
              <a:rPr lang="en-US" dirty="0" err="1" smtClean="0"/>
              <a:t>automobilistiche</a:t>
            </a:r>
            <a:r>
              <a:rPr lang="en-US" dirty="0" smtClean="0"/>
              <a:t>, </a:t>
            </a:r>
            <a:r>
              <a:rPr lang="en-US" dirty="0" err="1" smtClean="0"/>
              <a:t>tasse</a:t>
            </a:r>
            <a:r>
              <a:rPr lang="en-US" dirty="0" smtClean="0"/>
              <a:t> </a:t>
            </a:r>
            <a:r>
              <a:rPr lang="en-US" dirty="0" err="1" smtClean="0"/>
              <a:t>scolastiche</a:t>
            </a:r>
            <a:r>
              <a:rPr lang="en-US" dirty="0" smtClean="0"/>
              <a:t>, </a:t>
            </a:r>
            <a:r>
              <a:rPr lang="en-US" dirty="0" err="1" smtClean="0"/>
              <a:t>ecc</a:t>
            </a:r>
            <a:r>
              <a:rPr lang="en-US" dirty="0" smtClean="0"/>
              <a:t>.)</a:t>
            </a:r>
          </a:p>
          <a:p>
            <a:pPr lvl="1"/>
            <a:r>
              <a:rPr lang="en-US" dirty="0" err="1" smtClean="0"/>
              <a:t>Trasporti</a:t>
            </a:r>
            <a:endParaRPr lang="en-US" dirty="0" smtClean="0"/>
          </a:p>
          <a:p>
            <a:pPr lvl="1"/>
            <a:r>
              <a:rPr lang="en-US" dirty="0" err="1" smtClean="0"/>
              <a:t>Servizi</a:t>
            </a:r>
            <a:r>
              <a:rPr lang="en-US" dirty="0" smtClean="0"/>
              <a:t> corporate (</a:t>
            </a:r>
            <a:r>
              <a:rPr lang="en-US" dirty="0" err="1" smtClean="0"/>
              <a:t>rilevazione</a:t>
            </a:r>
            <a:r>
              <a:rPr lang="en-US" dirty="0" smtClean="0"/>
              <a:t> </a:t>
            </a:r>
            <a:r>
              <a:rPr lang="en-US" dirty="0" err="1" smtClean="0"/>
              <a:t>presenze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/>
              <a:t>Sanità</a:t>
            </a:r>
            <a:r>
              <a:rPr lang="en-US" b="1" dirty="0" smtClean="0"/>
              <a:t> / e-Health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Carta</a:t>
            </a:r>
            <a:r>
              <a:rPr lang="en-US" dirty="0" smtClean="0"/>
              <a:t> </a:t>
            </a:r>
            <a:r>
              <a:rPr lang="en-US" dirty="0" err="1" smtClean="0"/>
              <a:t>Regionale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Servizi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10</a:t>
            </a:fld>
            <a:endParaRPr lang="it-IT"/>
          </a:p>
        </p:txBody>
      </p:sp>
      <p:pic>
        <p:nvPicPr>
          <p:cNvPr id="7" name="Picture 6" descr="TS-CNS-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96952"/>
            <a:ext cx="5504408" cy="33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Larga</a:t>
            </a:r>
            <a:r>
              <a:rPr lang="en-US" dirty="0" smtClean="0"/>
              <a:t> Banda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000" dirty="0" smtClean="0"/>
              <a:t>Ovviamente risulta cruciale la disponibilità di una robusta infrastruttura di comunicazione per l’intera </a:t>
            </a:r>
            <a:r>
              <a:rPr lang="it-IT" sz="3000" dirty="0"/>
              <a:t>r</a:t>
            </a:r>
            <a:r>
              <a:rPr lang="it-IT" sz="3000" dirty="0" smtClean="0"/>
              <a:t>egione a Larga </a:t>
            </a:r>
            <a:r>
              <a:rPr lang="it-IT" sz="3000" dirty="0"/>
              <a:t>Banda</a:t>
            </a:r>
          </a:p>
          <a:p>
            <a:pPr lvl="1"/>
            <a:r>
              <a:rPr lang="it-IT" sz="2600" dirty="0"/>
              <a:t>Lotta al Digital Divide</a:t>
            </a:r>
          </a:p>
          <a:p>
            <a:pPr lvl="1"/>
            <a:r>
              <a:rPr lang="it-IT" sz="2600" dirty="0"/>
              <a:t>Ottimizzazione della rete regionale (SPCR)</a:t>
            </a:r>
          </a:p>
          <a:p>
            <a:pPr lvl="1"/>
            <a:r>
              <a:rPr lang="it-IT" sz="2600" dirty="0"/>
              <a:t>Sostegno e promozione di iniziative connesse alla copertura di aree rurali attraverso reti senza </a:t>
            </a:r>
            <a:r>
              <a:rPr lang="it-IT" sz="2600" dirty="0" smtClean="0"/>
              <a:t>fili </a:t>
            </a:r>
            <a:r>
              <a:rPr lang="it-IT" sz="2600" dirty="0"/>
              <a:t>(Wi-Fi)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11</a:t>
            </a:fld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523907"/>
            <a:ext cx="4248472" cy="486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Ricadute</a:t>
            </a:r>
            <a:r>
              <a:rPr lang="en-US" dirty="0" smtClean="0"/>
              <a:t> </a:t>
            </a:r>
            <a:r>
              <a:rPr lang="en-US" dirty="0" err="1" smtClean="0"/>
              <a:t>attese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CRS e SISS (</a:t>
            </a:r>
            <a:r>
              <a:rPr lang="en-US" dirty="0" err="1"/>
              <a:t>S</a:t>
            </a:r>
            <a:r>
              <a:rPr lang="en-US" dirty="0" err="1" smtClean="0"/>
              <a:t>istemi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nformativi</a:t>
            </a:r>
            <a:r>
              <a:rPr lang="en-US" dirty="0" smtClean="0"/>
              <a:t> Socio </a:t>
            </a:r>
            <a:r>
              <a:rPr lang="en-US" dirty="0" err="1"/>
              <a:t>S</a:t>
            </a:r>
            <a:r>
              <a:rPr lang="en-US" dirty="0" err="1" smtClean="0"/>
              <a:t>anitari</a:t>
            </a:r>
            <a:r>
              <a:rPr lang="en-US" dirty="0"/>
              <a:t>) </a:t>
            </a:r>
            <a:r>
              <a:rPr lang="en-US" dirty="0" err="1" smtClean="0"/>
              <a:t>ovvero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e</a:t>
            </a:r>
            <a:r>
              <a:rPr lang="en-US" i="1" dirty="0"/>
              <a:t>-Health</a:t>
            </a:r>
            <a:r>
              <a:rPr lang="en-US" dirty="0"/>
              <a:t> </a:t>
            </a:r>
            <a:r>
              <a:rPr lang="en-US" dirty="0" smtClean="0"/>
              <a:t>per:</a:t>
            </a:r>
          </a:p>
          <a:p>
            <a:pPr lvl="1"/>
            <a:r>
              <a:rPr lang="en-US" dirty="0" err="1"/>
              <a:t>Innovare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processi</a:t>
            </a:r>
            <a:r>
              <a:rPr lang="en-US" dirty="0"/>
              <a:t> </a:t>
            </a:r>
            <a:r>
              <a:rPr lang="en-US" dirty="0" err="1"/>
              <a:t>ponendo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Cittadino</a:t>
            </a:r>
            <a:r>
              <a:rPr lang="en-US" dirty="0"/>
              <a:t> al </a:t>
            </a:r>
            <a:r>
              <a:rPr lang="en-US" dirty="0" err="1"/>
              <a:t>centro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riduzione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distanza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Cittadini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Aziende</a:t>
            </a:r>
            <a:r>
              <a:rPr lang="en-US" dirty="0" smtClean="0"/>
              <a:t> </a:t>
            </a:r>
            <a:r>
              <a:rPr lang="en-US" dirty="0" err="1" smtClean="0"/>
              <a:t>Sanitarie</a:t>
            </a:r>
            <a:endParaRPr lang="en-US" dirty="0" smtClean="0"/>
          </a:p>
          <a:p>
            <a:pPr lvl="1"/>
            <a:r>
              <a:rPr lang="en-US" dirty="0" err="1" smtClean="0"/>
              <a:t>Miglioramento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qualità</a:t>
            </a:r>
            <a:r>
              <a:rPr lang="en-US" dirty="0" smtClean="0"/>
              <a:t> del </a:t>
            </a:r>
            <a:r>
              <a:rPr lang="en-US" dirty="0" err="1" smtClean="0"/>
              <a:t>processo</a:t>
            </a:r>
            <a:r>
              <a:rPr lang="en-US" dirty="0" smtClean="0"/>
              <a:t> di </a:t>
            </a:r>
            <a:r>
              <a:rPr lang="en-US" dirty="0" err="1" smtClean="0"/>
              <a:t>diagnosi</a:t>
            </a:r>
            <a:r>
              <a:rPr lang="en-US" dirty="0" smtClean="0"/>
              <a:t> e </a:t>
            </a:r>
            <a:r>
              <a:rPr lang="en-US" dirty="0" err="1" smtClean="0"/>
              <a:t>cura</a:t>
            </a:r>
            <a:endParaRPr lang="en-US" dirty="0" smtClean="0"/>
          </a:p>
          <a:p>
            <a:pPr lvl="1"/>
            <a:r>
              <a:rPr lang="en-US" dirty="0" err="1" smtClean="0"/>
              <a:t>Miglioramento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pianificazione</a:t>
            </a:r>
            <a:r>
              <a:rPr lang="en-US" dirty="0" smtClean="0"/>
              <a:t> e del </a:t>
            </a:r>
            <a:r>
              <a:rPr lang="en-US" dirty="0" err="1" smtClean="0"/>
              <a:t>governo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spesa</a:t>
            </a:r>
            <a:r>
              <a:rPr lang="en-US" dirty="0" smtClean="0"/>
              <a:t> sanitaria</a:t>
            </a:r>
          </a:p>
          <a:p>
            <a:pPr lvl="1"/>
            <a:r>
              <a:rPr lang="en-US" dirty="0" err="1" smtClean="0"/>
              <a:t>Accrescere</a:t>
            </a:r>
            <a:r>
              <a:rPr lang="en-US" dirty="0" smtClean="0"/>
              <a:t> </a:t>
            </a:r>
            <a:r>
              <a:rPr lang="en-US" dirty="0" err="1" smtClean="0"/>
              <a:t>l’efficienza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</a:t>
            </a:r>
            <a:r>
              <a:rPr lang="en-US" dirty="0" err="1" smtClean="0"/>
              <a:t>interni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80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Ricadute</a:t>
            </a:r>
            <a:r>
              <a:rPr lang="en-US" dirty="0" smtClean="0"/>
              <a:t> </a:t>
            </a:r>
            <a:r>
              <a:rPr lang="en-US" dirty="0" err="1" smtClean="0"/>
              <a:t>attese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Fascicolo</a:t>
            </a:r>
            <a:r>
              <a:rPr lang="en-US" i="1" dirty="0" smtClean="0"/>
              <a:t> </a:t>
            </a:r>
            <a:r>
              <a:rPr lang="en-US" i="1" dirty="0" err="1" smtClean="0"/>
              <a:t>Sanitario</a:t>
            </a:r>
            <a:r>
              <a:rPr lang="en-US" i="1" dirty="0" smtClean="0"/>
              <a:t> </a:t>
            </a:r>
            <a:r>
              <a:rPr lang="en-US" i="1" dirty="0" err="1" smtClean="0"/>
              <a:t>Elettronico</a:t>
            </a:r>
            <a:r>
              <a:rPr lang="en-US" i="1" dirty="0" smtClean="0"/>
              <a:t> (FSE) per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Rendere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</a:t>
            </a:r>
            <a:r>
              <a:rPr lang="en-US" dirty="0" err="1" smtClean="0"/>
              <a:t>cliniche</a:t>
            </a:r>
            <a:r>
              <a:rPr lang="en-US" dirty="0" smtClean="0"/>
              <a:t> </a:t>
            </a:r>
            <a:r>
              <a:rPr lang="en-US" dirty="0" err="1" smtClean="0"/>
              <a:t>rilevanti</a:t>
            </a:r>
            <a:r>
              <a:rPr lang="en-US" dirty="0" smtClean="0"/>
              <a:t> (salute in rete) e </a:t>
            </a:r>
            <a:r>
              <a:rPr lang="en-US" dirty="0" err="1" smtClean="0"/>
              <a:t>condivise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soggetti</a:t>
            </a:r>
            <a:r>
              <a:rPr lang="en-US" dirty="0" smtClean="0"/>
              <a:t> </a:t>
            </a:r>
            <a:r>
              <a:rPr lang="en-US" dirty="0" err="1" smtClean="0"/>
              <a:t>sanitari</a:t>
            </a:r>
            <a:r>
              <a:rPr lang="en-US" dirty="0" smtClean="0"/>
              <a:t> </a:t>
            </a:r>
            <a:r>
              <a:rPr lang="en-US" dirty="0" err="1" smtClean="0"/>
              <a:t>diversi</a:t>
            </a:r>
            <a:r>
              <a:rPr lang="en-US" dirty="0" smtClean="0"/>
              <a:t> </a:t>
            </a:r>
            <a:r>
              <a:rPr lang="en-US" dirty="0" err="1" smtClean="0"/>
              <a:t>pubblici</a:t>
            </a:r>
            <a:r>
              <a:rPr lang="en-US" dirty="0" smtClean="0"/>
              <a:t> e </a:t>
            </a:r>
            <a:r>
              <a:rPr lang="en-US" dirty="0" err="1" smtClean="0"/>
              <a:t>privati</a:t>
            </a:r>
            <a:endParaRPr lang="en-US" dirty="0" smtClean="0"/>
          </a:p>
          <a:p>
            <a:pPr lvl="2"/>
            <a:r>
              <a:rPr lang="en-US" dirty="0" err="1"/>
              <a:t>Referti</a:t>
            </a:r>
            <a:r>
              <a:rPr lang="en-US" dirty="0"/>
              <a:t> di </a:t>
            </a:r>
            <a:r>
              <a:rPr lang="en-US" dirty="0" err="1"/>
              <a:t>Laboratorio</a:t>
            </a:r>
            <a:r>
              <a:rPr lang="en-US" dirty="0"/>
              <a:t>, </a:t>
            </a:r>
            <a:r>
              <a:rPr lang="en-US" dirty="0" err="1"/>
              <a:t>Lettere</a:t>
            </a:r>
            <a:r>
              <a:rPr lang="en-US" dirty="0"/>
              <a:t> di </a:t>
            </a:r>
            <a:r>
              <a:rPr lang="en-US" dirty="0" err="1"/>
              <a:t>Dimissione</a:t>
            </a:r>
            <a:r>
              <a:rPr lang="en-US" dirty="0"/>
              <a:t>, </a:t>
            </a:r>
            <a:r>
              <a:rPr lang="en-US" dirty="0" err="1"/>
              <a:t>Referti</a:t>
            </a:r>
            <a:r>
              <a:rPr lang="en-US" dirty="0"/>
              <a:t> </a:t>
            </a:r>
            <a:r>
              <a:rPr lang="en-US" dirty="0" err="1"/>
              <a:t>Ambulatoriali</a:t>
            </a:r>
            <a:r>
              <a:rPr lang="en-US" dirty="0"/>
              <a:t>, </a:t>
            </a:r>
            <a:r>
              <a:rPr lang="en-US" dirty="0" err="1"/>
              <a:t>Verbali</a:t>
            </a:r>
            <a:r>
              <a:rPr lang="en-US" dirty="0"/>
              <a:t> di Pronto </a:t>
            </a:r>
            <a:r>
              <a:rPr lang="en-US" dirty="0" err="1"/>
              <a:t>Soccorso</a:t>
            </a:r>
            <a:r>
              <a:rPr lang="en-US" dirty="0"/>
              <a:t>, </a:t>
            </a:r>
            <a:r>
              <a:rPr lang="en-US" dirty="0" err="1"/>
              <a:t>Referti</a:t>
            </a:r>
            <a:r>
              <a:rPr lang="en-US" dirty="0"/>
              <a:t> </a:t>
            </a:r>
            <a:r>
              <a:rPr lang="en-US" dirty="0" err="1"/>
              <a:t>Diagnostici</a:t>
            </a:r>
            <a:r>
              <a:rPr lang="en-US" dirty="0"/>
              <a:t>,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 smtClean="0"/>
              <a:t>radiologiche</a:t>
            </a:r>
            <a:endParaRPr lang="en-US" dirty="0" smtClean="0"/>
          </a:p>
          <a:p>
            <a:pPr lvl="1"/>
            <a:r>
              <a:rPr lang="en-US" dirty="0" err="1" smtClean="0"/>
              <a:t>Alti</a:t>
            </a:r>
            <a:r>
              <a:rPr lang="en-US" dirty="0" smtClean="0"/>
              <a:t> </a:t>
            </a:r>
            <a:r>
              <a:rPr lang="en-US" dirty="0" err="1" smtClean="0"/>
              <a:t>livelli</a:t>
            </a:r>
            <a:r>
              <a:rPr lang="en-US" dirty="0" smtClean="0"/>
              <a:t> di </a:t>
            </a:r>
            <a:r>
              <a:rPr lang="en-US" dirty="0" err="1" smtClean="0"/>
              <a:t>sicurezza</a:t>
            </a:r>
            <a:r>
              <a:rPr lang="en-US" dirty="0" smtClean="0"/>
              <a:t> e di privacy</a:t>
            </a:r>
          </a:p>
          <a:p>
            <a:pPr lvl="1"/>
            <a:r>
              <a:rPr lang="en-US" dirty="0" err="1" smtClean="0"/>
              <a:t>Abilitare</a:t>
            </a:r>
            <a:r>
              <a:rPr lang="en-US" dirty="0" smtClean="0"/>
              <a:t> </a:t>
            </a:r>
            <a:r>
              <a:rPr lang="en-US" dirty="0" err="1" smtClean="0"/>
              <a:t>sistematicamente</a:t>
            </a:r>
            <a:r>
              <a:rPr lang="en-US" dirty="0" smtClean="0"/>
              <a:t> </a:t>
            </a:r>
            <a:r>
              <a:rPr lang="en-US" dirty="0" err="1" smtClean="0"/>
              <a:t>l’uso</a:t>
            </a:r>
            <a:r>
              <a:rPr lang="en-US" dirty="0" smtClean="0"/>
              <a:t> di </a:t>
            </a:r>
            <a:r>
              <a:rPr lang="en-US" dirty="0" err="1" smtClean="0"/>
              <a:t>sistemi</a:t>
            </a:r>
            <a:r>
              <a:rPr lang="en-US" dirty="0" smtClean="0"/>
              <a:t> per </a:t>
            </a:r>
            <a:r>
              <a:rPr lang="en-US" dirty="0" err="1" smtClean="0"/>
              <a:t>telemedicina</a:t>
            </a:r>
            <a:r>
              <a:rPr lang="en-US" dirty="0" smtClean="0"/>
              <a:t> e </a:t>
            </a:r>
            <a:r>
              <a:rPr lang="en-US" dirty="0" err="1" smtClean="0"/>
              <a:t>telesorveglianza</a:t>
            </a:r>
            <a:r>
              <a:rPr lang="en-US" dirty="0" smtClean="0"/>
              <a:t> </a:t>
            </a:r>
            <a:r>
              <a:rPr lang="en-US" dirty="0" err="1" smtClean="0"/>
              <a:t>integrati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SISS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33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Ricadute</a:t>
            </a:r>
            <a:r>
              <a:rPr lang="en-US" dirty="0" smtClean="0"/>
              <a:t> </a:t>
            </a:r>
            <a:r>
              <a:rPr lang="en-US" dirty="0" err="1" smtClean="0"/>
              <a:t>attese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err="1" smtClean="0"/>
              <a:t>Servizi</a:t>
            </a:r>
            <a:r>
              <a:rPr lang="en-US" i="1" dirty="0" smtClean="0"/>
              <a:t> al </a:t>
            </a:r>
            <a:r>
              <a:rPr lang="en-US" i="1" dirty="0" err="1" smtClean="0"/>
              <a:t>cittadino</a:t>
            </a:r>
            <a:r>
              <a:rPr lang="en-US" i="1" dirty="0" smtClean="0"/>
              <a:t> </a:t>
            </a:r>
            <a:r>
              <a:rPr lang="en-US" dirty="0" smtClean="0"/>
              <a:t>per:</a:t>
            </a:r>
          </a:p>
          <a:p>
            <a:pPr lvl="1"/>
            <a:r>
              <a:rPr lang="en-US" dirty="0" err="1" smtClean="0"/>
              <a:t>Consultazione</a:t>
            </a:r>
            <a:r>
              <a:rPr lang="en-US" dirty="0" smtClean="0"/>
              <a:t> on-line del FSE</a:t>
            </a:r>
          </a:p>
          <a:p>
            <a:pPr lvl="1"/>
            <a:r>
              <a:rPr lang="en-US" b="1" dirty="0" err="1" smtClean="0"/>
              <a:t>Prescrizione</a:t>
            </a:r>
            <a:r>
              <a:rPr lang="en-US" b="1" dirty="0" smtClean="0"/>
              <a:t> </a:t>
            </a:r>
            <a:r>
              <a:rPr lang="en-US" b="1" dirty="0" err="1" smtClean="0"/>
              <a:t>elettronica</a:t>
            </a:r>
            <a:r>
              <a:rPr lang="en-US" dirty="0" smtClean="0"/>
              <a:t> (per </a:t>
            </a:r>
            <a:r>
              <a:rPr lang="en-US" dirty="0" err="1" smtClean="0"/>
              <a:t>ridurre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tempi per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adempimenti</a:t>
            </a:r>
            <a:r>
              <a:rPr lang="en-US" dirty="0" smtClean="0"/>
              <a:t> </a:t>
            </a:r>
            <a:r>
              <a:rPr lang="en-US" dirty="0" err="1" smtClean="0"/>
              <a:t>amministrativi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/>
              <a:t>Certificati</a:t>
            </a:r>
            <a:r>
              <a:rPr lang="en-US" b="1" dirty="0" smtClean="0"/>
              <a:t> </a:t>
            </a:r>
            <a:r>
              <a:rPr lang="en-US" b="1" dirty="0" err="1" smtClean="0"/>
              <a:t>sanitari</a:t>
            </a:r>
            <a:r>
              <a:rPr lang="en-US" dirty="0" smtClean="0"/>
              <a:t> </a:t>
            </a:r>
            <a:r>
              <a:rPr lang="en-US" dirty="0" err="1" smtClean="0"/>
              <a:t>digitali</a:t>
            </a:r>
            <a:r>
              <a:rPr lang="en-US" dirty="0" smtClean="0"/>
              <a:t> on-line</a:t>
            </a:r>
          </a:p>
          <a:p>
            <a:pPr lvl="1"/>
            <a:r>
              <a:rPr lang="en-US" dirty="0" smtClean="0"/>
              <a:t>Rete Medici di </a:t>
            </a:r>
            <a:r>
              <a:rPr lang="en-US" dirty="0" err="1" smtClean="0"/>
              <a:t>Medicina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en-US" dirty="0" smtClean="0"/>
          </a:p>
          <a:p>
            <a:pPr lvl="1"/>
            <a:r>
              <a:rPr lang="en-US" dirty="0" err="1" smtClean="0"/>
              <a:t>Prenotazione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prestazioni</a:t>
            </a:r>
            <a:r>
              <a:rPr lang="en-US" dirty="0" smtClean="0"/>
              <a:t> </a:t>
            </a:r>
            <a:r>
              <a:rPr lang="en-US" dirty="0" err="1" smtClean="0"/>
              <a:t>ambulatoriali</a:t>
            </a:r>
            <a:endParaRPr lang="en-US" dirty="0" smtClean="0"/>
          </a:p>
          <a:p>
            <a:pPr lvl="2"/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multicanale</a:t>
            </a:r>
            <a:r>
              <a:rPr lang="en-US" dirty="0" smtClean="0"/>
              <a:t> per la </a:t>
            </a:r>
            <a:r>
              <a:rPr lang="en-US" dirty="0" err="1" smtClean="0"/>
              <a:t>prenotazione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prestazioni</a:t>
            </a:r>
            <a:r>
              <a:rPr lang="en-US" dirty="0" smtClean="0"/>
              <a:t> </a:t>
            </a:r>
            <a:r>
              <a:rPr lang="en-US" dirty="0" err="1" smtClean="0"/>
              <a:t>sanitarie</a:t>
            </a:r>
            <a:r>
              <a:rPr lang="en-US" dirty="0" smtClean="0"/>
              <a:t> (</a:t>
            </a:r>
            <a:r>
              <a:rPr lang="en-US" dirty="0" err="1" smtClean="0"/>
              <a:t>pubblico</a:t>
            </a:r>
            <a:r>
              <a:rPr lang="en-US" dirty="0" smtClean="0"/>
              <a:t> / </a:t>
            </a:r>
            <a:r>
              <a:rPr lang="en-US" dirty="0" err="1" smtClean="0"/>
              <a:t>privato</a:t>
            </a:r>
            <a:r>
              <a:rPr lang="en-US" dirty="0" smtClean="0"/>
              <a:t>), </a:t>
            </a:r>
            <a:r>
              <a:rPr lang="en-US" dirty="0" err="1" smtClean="0"/>
              <a:t>documentazione</a:t>
            </a:r>
            <a:r>
              <a:rPr lang="en-US" dirty="0" smtClean="0"/>
              <a:t>, </a:t>
            </a:r>
            <a:r>
              <a:rPr lang="en-US" dirty="0" err="1" smtClean="0"/>
              <a:t>verifiche</a:t>
            </a:r>
            <a:r>
              <a:rPr lang="en-US" dirty="0" smtClean="0"/>
              <a:t> tempi</a:t>
            </a:r>
          </a:p>
          <a:p>
            <a:pPr lvl="1"/>
            <a:r>
              <a:rPr lang="en-US" dirty="0" err="1" smtClean="0"/>
              <a:t>Semplificazione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</a:t>
            </a:r>
            <a:r>
              <a:rPr lang="en-US" dirty="0" err="1" smtClean="0"/>
              <a:t>ospedalieri</a:t>
            </a:r>
            <a:r>
              <a:rPr lang="en-US" dirty="0" smtClean="0"/>
              <a:t> (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esenzioni</a:t>
            </a:r>
            <a:r>
              <a:rPr lang="en-US" dirty="0" smtClean="0"/>
              <a:t>, </a:t>
            </a:r>
            <a:r>
              <a:rPr lang="en-US" dirty="0" err="1" smtClean="0"/>
              <a:t>dematerializzazione</a:t>
            </a:r>
            <a:r>
              <a:rPr lang="en-US" dirty="0" smtClean="0"/>
              <a:t>, </a:t>
            </a:r>
            <a:r>
              <a:rPr lang="en-US" dirty="0" err="1" smtClean="0"/>
              <a:t>ecc</a:t>
            </a:r>
            <a:r>
              <a:rPr lang="en-US" dirty="0" smtClean="0"/>
              <a:t>.)</a:t>
            </a:r>
          </a:p>
          <a:p>
            <a:pPr lvl="2"/>
            <a:r>
              <a:rPr lang="en-US" dirty="0" smtClean="0"/>
              <a:t>CUP, </a:t>
            </a:r>
            <a:r>
              <a:rPr lang="en-US" dirty="0" err="1" smtClean="0"/>
              <a:t>Pagamento</a:t>
            </a:r>
            <a:r>
              <a:rPr lang="en-US" dirty="0" smtClean="0"/>
              <a:t> ticket 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33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Ricadute</a:t>
            </a:r>
            <a:r>
              <a:rPr lang="en-US" dirty="0" smtClean="0"/>
              <a:t> </a:t>
            </a:r>
            <a:r>
              <a:rPr lang="en-US" dirty="0" err="1" smtClean="0"/>
              <a:t>attese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Supporto</a:t>
            </a:r>
            <a:r>
              <a:rPr lang="en-US" i="1" dirty="0" smtClean="0"/>
              <a:t> </a:t>
            </a:r>
            <a:r>
              <a:rPr lang="en-US" i="1" dirty="0" err="1" smtClean="0"/>
              <a:t>ai</a:t>
            </a:r>
            <a:r>
              <a:rPr lang="en-US" i="1" dirty="0" smtClean="0"/>
              <a:t> </a:t>
            </a:r>
            <a:r>
              <a:rPr lang="en-US" i="1" dirty="0" err="1" smtClean="0"/>
              <a:t>processi</a:t>
            </a:r>
            <a:r>
              <a:rPr lang="en-US" i="1" dirty="0" smtClean="0"/>
              <a:t> di </a:t>
            </a:r>
            <a:r>
              <a:rPr lang="en-US" i="1" dirty="0" err="1" smtClean="0"/>
              <a:t>dematerializzazione</a:t>
            </a:r>
            <a:r>
              <a:rPr lang="en-US" i="1" dirty="0" smtClean="0"/>
              <a:t> </a:t>
            </a:r>
            <a:r>
              <a:rPr lang="en-US" dirty="0" smtClean="0"/>
              <a:t>per:</a:t>
            </a:r>
          </a:p>
          <a:p>
            <a:pPr lvl="1"/>
            <a:r>
              <a:rPr lang="en-US" dirty="0" err="1" smtClean="0"/>
              <a:t>Dematerializzazione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documentaqzione</a:t>
            </a:r>
            <a:r>
              <a:rPr lang="en-US" dirty="0" smtClean="0"/>
              <a:t> sanitaria</a:t>
            </a:r>
          </a:p>
          <a:p>
            <a:pPr lvl="1"/>
            <a:r>
              <a:rPr lang="en-US" dirty="0" err="1" smtClean="0"/>
              <a:t>Ricette</a:t>
            </a:r>
            <a:r>
              <a:rPr lang="en-US" dirty="0" smtClean="0"/>
              <a:t> </a:t>
            </a:r>
            <a:r>
              <a:rPr lang="en-US" dirty="0" err="1" smtClean="0"/>
              <a:t>elettroniche</a:t>
            </a:r>
            <a:r>
              <a:rPr lang="en-US" dirty="0" smtClean="0"/>
              <a:t> e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elettronica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certificati</a:t>
            </a:r>
            <a:endParaRPr lang="en-US" dirty="0" smtClean="0"/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integrata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esenzioni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Centralizzato</a:t>
            </a:r>
            <a:r>
              <a:rPr lang="en-US" dirty="0" smtClean="0"/>
              <a:t> per </a:t>
            </a:r>
            <a:r>
              <a:rPr lang="en-US" dirty="0" err="1" smtClean="0"/>
              <a:t>l’autenticazione</a:t>
            </a:r>
            <a:r>
              <a:rPr lang="en-US" dirty="0" smtClean="0"/>
              <a:t> on-line</a:t>
            </a:r>
          </a:p>
          <a:p>
            <a:pPr lvl="1"/>
            <a:r>
              <a:rPr lang="en-US" dirty="0" err="1" smtClean="0"/>
              <a:t>Servizio</a:t>
            </a:r>
            <a:r>
              <a:rPr lang="en-US" dirty="0" smtClean="0"/>
              <a:t> di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accessi</a:t>
            </a:r>
            <a:r>
              <a:rPr lang="en-US" dirty="0" smtClean="0"/>
              <a:t> (</a:t>
            </a:r>
            <a:r>
              <a:rPr lang="en-US" i="1" dirty="0" smtClean="0"/>
              <a:t>identity management</a:t>
            </a:r>
            <a:r>
              <a:rPr lang="en-US" dirty="0" smtClean="0"/>
              <a:t>) a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portali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regione</a:t>
            </a:r>
            <a:r>
              <a:rPr lang="en-US" dirty="0" smtClean="0"/>
              <a:t>, </a:t>
            </a:r>
            <a:r>
              <a:rPr lang="en-US" dirty="0" err="1" smtClean="0"/>
              <a:t>anche</a:t>
            </a:r>
            <a:r>
              <a:rPr lang="en-US" dirty="0" smtClean="0"/>
              <a:t> se </a:t>
            </a:r>
            <a:r>
              <a:rPr lang="en-US" dirty="0" err="1" smtClean="0"/>
              <a:t>gestiti</a:t>
            </a:r>
            <a:r>
              <a:rPr lang="en-US" dirty="0" smtClean="0"/>
              <a:t> da </a:t>
            </a:r>
            <a:r>
              <a:rPr lang="en-US" dirty="0" err="1" smtClean="0"/>
              <a:t>privati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ne </a:t>
            </a:r>
            <a:r>
              <a:rPr lang="en-US" dirty="0" err="1" smtClean="0"/>
              <a:t>facciano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33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Attività Correnti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3000" dirty="0" smtClean="0"/>
              <a:t>Attivazione </a:t>
            </a:r>
            <a:r>
              <a:rPr lang="it-IT" sz="3000" b="1" dirty="0" smtClean="0"/>
              <a:t>accordo Ministero Interni per la </a:t>
            </a:r>
            <a:r>
              <a:rPr lang="it-IT" sz="3000" dirty="0" smtClean="0"/>
              <a:t>“Circolarità anagrafica”</a:t>
            </a:r>
          </a:p>
          <a:p>
            <a:r>
              <a:rPr lang="it-IT" sz="3000" dirty="0" smtClean="0"/>
              <a:t>Avvio procedure per il rilascio della </a:t>
            </a:r>
            <a:r>
              <a:rPr lang="it-IT" sz="3000" b="1" dirty="0" smtClean="0"/>
              <a:t>“Carta Regionale dei Servizi”</a:t>
            </a:r>
          </a:p>
          <a:p>
            <a:pPr lvl="1"/>
            <a:r>
              <a:rPr lang="it-IT" dirty="0" smtClean="0"/>
              <a:t>Accordo con SOGEI / Sanità TS- CNS</a:t>
            </a:r>
          </a:p>
          <a:p>
            <a:r>
              <a:rPr lang="it-IT" sz="3000" dirty="0" smtClean="0"/>
              <a:t>Sperimentazione/definizione servizi CNS</a:t>
            </a:r>
          </a:p>
          <a:p>
            <a:pPr lvl="1"/>
            <a:r>
              <a:rPr lang="it-IT" dirty="0" smtClean="0"/>
              <a:t>Servizi di autenticazione</a:t>
            </a:r>
          </a:p>
          <a:p>
            <a:pPr lvl="1"/>
            <a:r>
              <a:rPr lang="it-IT" dirty="0" smtClean="0"/>
              <a:t>Servizi in area Sanità (Fascicolo Sanitario Elettronico, Rete Medici di Base, Ricette Elettroniche)</a:t>
            </a:r>
          </a:p>
          <a:p>
            <a:pPr lvl="1"/>
            <a:r>
              <a:rPr lang="it-IT" dirty="0" smtClean="0"/>
              <a:t>Servizi campus per gli studenti universitari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83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Attività Correnti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it-IT" sz="3000" dirty="0" smtClean="0"/>
              <a:t>Completamento della infrastruttura tecnologica (Green IT in fase di installazione)</a:t>
            </a:r>
          </a:p>
          <a:p>
            <a:r>
              <a:rPr lang="it-IT" sz="3000" dirty="0" smtClean="0"/>
              <a:t>Progetto Larga </a:t>
            </a:r>
            <a:r>
              <a:rPr lang="it-IT" sz="3000" dirty="0" smtClean="0"/>
              <a:t>Banda</a:t>
            </a:r>
            <a:br>
              <a:rPr lang="it-IT" sz="3000" dirty="0" smtClean="0"/>
            </a:br>
            <a:r>
              <a:rPr lang="it-IT" sz="3000" dirty="0" smtClean="0"/>
              <a:t>(in corso)</a:t>
            </a:r>
            <a:endParaRPr lang="it-IT" sz="3000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59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Domande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18</a:t>
            </a:fld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3707904" y="1412776"/>
            <a:ext cx="15472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659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Informativo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</a:t>
            </a:r>
            <a:r>
              <a:rPr lang="en-US" dirty="0" err="1"/>
              <a:t>Regionale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fontAlgn="base">
              <a:lnSpc>
                <a:spcPct val="110000"/>
              </a:lnSpc>
              <a:buFont typeface="+mj-lt"/>
              <a:buAutoNum type="arabicPeriod"/>
            </a:pPr>
            <a:r>
              <a:rPr lang="it-IT" dirty="0" smtClean="0"/>
              <a:t>Identità </a:t>
            </a:r>
            <a:r>
              <a:rPr lang="it-IT" dirty="0"/>
              <a:t>digitale e Carta Regionale/Nazionale dei Servizi</a:t>
            </a:r>
          </a:p>
          <a:p>
            <a:pPr lvl="1" fontAlgn="base">
              <a:lnSpc>
                <a:spcPct val="110000"/>
              </a:lnSpc>
            </a:pPr>
            <a:r>
              <a:rPr lang="it-IT" dirty="0"/>
              <a:t>A</a:t>
            </a:r>
            <a:r>
              <a:rPr lang="it-IT" dirty="0" smtClean="0"/>
              <a:t>ssicurare </a:t>
            </a:r>
            <a:r>
              <a:rPr lang="it-IT" dirty="0"/>
              <a:t>la circolarità anagrafica l’identità digitale dei cittadini </a:t>
            </a:r>
          </a:p>
          <a:p>
            <a:pPr lvl="1" fontAlgn="base">
              <a:lnSpc>
                <a:spcPct val="110000"/>
              </a:lnSpc>
            </a:pPr>
            <a:r>
              <a:rPr lang="it-IT" dirty="0"/>
              <a:t>E</a:t>
            </a:r>
            <a:r>
              <a:rPr lang="it-IT" dirty="0" smtClean="0"/>
              <a:t>missione </a:t>
            </a:r>
            <a:r>
              <a:rPr lang="it-IT" dirty="0"/>
              <a:t>di una Carta Regionale/Nazionale dei Servizi </a:t>
            </a:r>
          </a:p>
          <a:p>
            <a:pPr marL="514350" indent="-514350" fontAlgn="base">
              <a:lnSpc>
                <a:spcPct val="110000"/>
              </a:lnSpc>
              <a:buFont typeface="+mj-lt"/>
              <a:buAutoNum type="arabicPeriod"/>
            </a:pPr>
            <a:r>
              <a:rPr lang="it-IT" dirty="0" smtClean="0"/>
              <a:t>Fascicolo </a:t>
            </a:r>
            <a:r>
              <a:rPr lang="it-IT" dirty="0"/>
              <a:t>Sanitario Elettronico, prescrizioni e certificazioni mediche</a:t>
            </a:r>
          </a:p>
          <a:p>
            <a:pPr lvl="1" fontAlgn="base">
              <a:lnSpc>
                <a:spcPct val="110000"/>
              </a:lnSpc>
            </a:pPr>
            <a:r>
              <a:rPr lang="it-IT" dirty="0"/>
              <a:t>Garantire uniformità dei progetti volti all’introduzione sistematica dell’ICT nei processi sanitari così come da Piano di e-</a:t>
            </a:r>
            <a:r>
              <a:rPr lang="it-IT" dirty="0" err="1"/>
              <a:t>government</a:t>
            </a:r>
            <a:r>
              <a:rPr lang="it-IT" dirty="0"/>
              <a:t> nazionale</a:t>
            </a:r>
          </a:p>
          <a:p>
            <a:pPr marL="514350" indent="-514350" fontAlgn="base">
              <a:lnSpc>
                <a:spcPct val="110000"/>
              </a:lnSpc>
              <a:buFont typeface="+mj-lt"/>
              <a:buAutoNum type="arabicPeriod"/>
            </a:pPr>
            <a:r>
              <a:rPr lang="it-IT" dirty="0" smtClean="0"/>
              <a:t>Anagrafe </a:t>
            </a:r>
            <a:r>
              <a:rPr lang="it-IT" dirty="0"/>
              <a:t>immobiliare e gestione del territorio</a:t>
            </a:r>
          </a:p>
          <a:p>
            <a:pPr lvl="1" fontAlgn="base">
              <a:lnSpc>
                <a:spcPct val="110000"/>
              </a:lnSpc>
            </a:pPr>
            <a:r>
              <a:rPr lang="it-IT" dirty="0"/>
              <a:t>Consolidare tutte le informazioni certificate relativamente agli immobili che insistono sull’intero territorio regionale </a:t>
            </a:r>
          </a:p>
          <a:p>
            <a:pPr marL="514350" indent="-514350" fontAlgn="base">
              <a:lnSpc>
                <a:spcPct val="110000"/>
              </a:lnSpc>
              <a:buFont typeface="+mj-lt"/>
              <a:buAutoNum type="arabicPeriod"/>
            </a:pPr>
            <a:r>
              <a:rPr lang="it-IT" dirty="0" smtClean="0"/>
              <a:t>Innovazione </a:t>
            </a:r>
            <a:r>
              <a:rPr lang="it-IT" dirty="0"/>
              <a:t>ICT nelle imprese</a:t>
            </a:r>
          </a:p>
          <a:p>
            <a:pPr lvl="1" fontAlgn="base">
              <a:lnSpc>
                <a:spcPct val="110000"/>
              </a:lnSpc>
            </a:pPr>
            <a:r>
              <a:rPr lang="it-IT" dirty="0"/>
              <a:t>S</a:t>
            </a:r>
            <a:r>
              <a:rPr lang="it-IT" dirty="0" smtClean="0"/>
              <a:t>upportare </a:t>
            </a:r>
            <a:r>
              <a:rPr lang="it-IT" dirty="0"/>
              <a:t>la definizione di una anagrafe regionale delle imprese </a:t>
            </a:r>
          </a:p>
          <a:p>
            <a:pPr lvl="1" fontAlgn="base">
              <a:lnSpc>
                <a:spcPct val="110000"/>
              </a:lnSpc>
            </a:pPr>
            <a:r>
              <a:rPr lang="it-IT" dirty="0"/>
              <a:t>Supportare la realizzazione una piattaforma di condivisione di servizi, applicazioni (e-learning)  e buone pratiche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44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Un’ottima</a:t>
            </a:r>
            <a:r>
              <a:rPr lang="en-US" dirty="0" smtClean="0"/>
              <a:t> rete di </a:t>
            </a:r>
            <a:r>
              <a:rPr lang="en-US" dirty="0" err="1" smtClean="0"/>
              <a:t>centri</a:t>
            </a:r>
            <a:r>
              <a:rPr lang="en-US" dirty="0" smtClean="0"/>
              <a:t> di </a:t>
            </a:r>
            <a:r>
              <a:rPr lang="en-US" dirty="0" err="1" smtClean="0"/>
              <a:t>ricerca</a:t>
            </a:r>
            <a:r>
              <a:rPr lang="en-US" dirty="0" smtClean="0"/>
              <a:t>, con </a:t>
            </a:r>
            <a:r>
              <a:rPr lang="en-US" dirty="0" err="1" smtClean="0"/>
              <a:t>validi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da </a:t>
            </a:r>
            <a:r>
              <a:rPr lang="en-US" dirty="0" err="1" smtClean="0"/>
              <a:t>industrializzare</a:t>
            </a:r>
            <a:r>
              <a:rPr lang="en-US" dirty="0" smtClean="0"/>
              <a:t> e </a:t>
            </a:r>
            <a:r>
              <a:rPr lang="en-US" dirty="0" err="1" smtClean="0"/>
              <a:t>portare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mercato</a:t>
            </a:r>
            <a:endParaRPr lang="en-US" dirty="0" smtClean="0"/>
          </a:p>
          <a:p>
            <a:r>
              <a:rPr lang="en-US" dirty="0" err="1" smtClean="0"/>
              <a:t>Processi</a:t>
            </a:r>
            <a:r>
              <a:rPr lang="en-US" dirty="0" smtClean="0"/>
              <a:t> di </a:t>
            </a:r>
            <a:r>
              <a:rPr lang="en-US" dirty="0" err="1" smtClean="0"/>
              <a:t>innovazione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PA </a:t>
            </a:r>
            <a:r>
              <a:rPr lang="en-US" dirty="0" err="1" smtClean="0"/>
              <a:t>ancora</a:t>
            </a:r>
            <a:r>
              <a:rPr lang="en-US" dirty="0" smtClean="0"/>
              <a:t> </a:t>
            </a:r>
            <a:r>
              <a:rPr lang="en-US" dirty="0" err="1" smtClean="0"/>
              <a:t>troppo</a:t>
            </a:r>
            <a:r>
              <a:rPr lang="en-US" dirty="0" smtClean="0"/>
              <a:t> </a:t>
            </a:r>
            <a:r>
              <a:rPr lang="en-US" dirty="0" err="1" smtClean="0"/>
              <a:t>frammentati</a:t>
            </a:r>
            <a:r>
              <a:rPr lang="en-US" dirty="0" smtClean="0"/>
              <a:t> e da </a:t>
            </a:r>
            <a:r>
              <a:rPr lang="en-US" dirty="0" err="1" smtClean="0"/>
              <a:t>completare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livello</a:t>
            </a:r>
            <a:r>
              <a:rPr lang="en-US" dirty="0" smtClean="0"/>
              <a:t> di </a:t>
            </a:r>
            <a:r>
              <a:rPr lang="en-US" dirty="0" err="1" smtClean="0"/>
              <a:t>informatizzazione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Enti</a:t>
            </a:r>
            <a:r>
              <a:rPr lang="en-US" dirty="0"/>
              <a:t> </a:t>
            </a:r>
            <a:r>
              <a:rPr lang="en-US" dirty="0" err="1" smtClean="0"/>
              <a:t>Locali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molto </a:t>
            </a:r>
            <a:r>
              <a:rPr lang="en-US" dirty="0" err="1" smtClean="0"/>
              <a:t>diversificato</a:t>
            </a:r>
            <a:r>
              <a:rPr lang="en-US" dirty="0" smtClean="0"/>
              <a:t> e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integrato</a:t>
            </a:r>
            <a:endParaRPr lang="en-US" dirty="0" smtClean="0"/>
          </a:p>
          <a:p>
            <a:r>
              <a:rPr lang="en-US" dirty="0" err="1" smtClean="0"/>
              <a:t>Investimenti</a:t>
            </a:r>
            <a:r>
              <a:rPr lang="en-US" dirty="0" smtClean="0"/>
              <a:t> </a:t>
            </a:r>
            <a:r>
              <a:rPr lang="en-US" dirty="0" err="1" smtClean="0"/>
              <a:t>significativi</a:t>
            </a:r>
            <a:r>
              <a:rPr lang="en-US" dirty="0" smtClean="0"/>
              <a:t> non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ancora</a:t>
            </a:r>
            <a:r>
              <a:rPr lang="en-US" dirty="0" smtClean="0"/>
              <a:t> </a:t>
            </a:r>
            <a:r>
              <a:rPr lang="en-US" dirty="0" err="1" smtClean="0"/>
              <a:t>prodotto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attesi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in </a:t>
            </a: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disatteso</a:t>
            </a:r>
            <a:r>
              <a:rPr lang="en-US" dirty="0" smtClean="0"/>
              <a:t> lo </a:t>
            </a:r>
            <a:r>
              <a:rPr lang="en-US" dirty="0" err="1" smtClean="0"/>
              <a:t>spirito</a:t>
            </a:r>
            <a:r>
              <a:rPr lang="en-US" dirty="0" smtClean="0"/>
              <a:t> del </a:t>
            </a:r>
            <a:r>
              <a:rPr lang="en-US" dirty="0" err="1" smtClean="0"/>
              <a:t>finanziamento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2</a:t>
            </a:fld>
            <a:endParaRPr lang="it-IT"/>
          </a:p>
        </p:txBody>
      </p:sp>
      <p:sp>
        <p:nvSpPr>
          <p:cNvPr id="7" name="Rounded Rectangular Callout 6"/>
          <p:cNvSpPr/>
          <p:nvPr/>
        </p:nvSpPr>
        <p:spPr>
          <a:xfrm>
            <a:off x="3851920" y="1700808"/>
            <a:ext cx="3960440" cy="3096344"/>
          </a:xfrm>
          <a:prstGeom prst="wedgeRoundRectCallout">
            <a:avLst>
              <a:gd name="adj1" fmla="val -47720"/>
              <a:gd name="adj2" fmla="val 64283"/>
              <a:gd name="adj3" fmla="val 16667"/>
            </a:avLst>
          </a:prstGeom>
          <a:solidFill>
            <a:srgbClr val="FFFF0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90"/>
                </a:solidFill>
              </a:rPr>
              <a:t>… e con </a:t>
            </a:r>
            <a:r>
              <a:rPr lang="en-US" sz="4000" dirty="0" err="1">
                <a:solidFill>
                  <a:srgbClr val="000090"/>
                </a:solidFill>
              </a:rPr>
              <a:t>il</a:t>
            </a:r>
            <a:r>
              <a:rPr lang="en-US" sz="4000" dirty="0">
                <a:solidFill>
                  <a:srgbClr val="000090"/>
                </a:solidFill>
              </a:rPr>
              <a:t> </a:t>
            </a:r>
            <a:r>
              <a:rPr lang="en-US" sz="4000" i="1" dirty="0">
                <a:solidFill>
                  <a:srgbClr val="000090"/>
                </a:solidFill>
              </a:rPr>
              <a:t>SUAP</a:t>
            </a:r>
            <a:r>
              <a:rPr lang="en-US" sz="4000" dirty="0">
                <a:solidFill>
                  <a:srgbClr val="000090"/>
                </a:solidFill>
              </a:rPr>
              <a:t> come </a:t>
            </a:r>
            <a:r>
              <a:rPr lang="en-US" sz="4000" dirty="0" err="1">
                <a:solidFill>
                  <a:srgbClr val="000090"/>
                </a:solidFill>
              </a:rPr>
              <a:t>è</a:t>
            </a:r>
            <a:r>
              <a:rPr lang="en-US" sz="4000" dirty="0">
                <a:solidFill>
                  <a:srgbClr val="000090"/>
                </a:solidFill>
              </a:rPr>
              <a:t> </a:t>
            </a:r>
            <a:r>
              <a:rPr lang="en-US" sz="4000" dirty="0" err="1">
                <a:solidFill>
                  <a:srgbClr val="000090"/>
                </a:solidFill>
              </a:rPr>
              <a:t>andata</a:t>
            </a:r>
            <a:r>
              <a:rPr lang="en-US" sz="4000" dirty="0">
                <a:solidFill>
                  <a:srgbClr val="000090"/>
                </a:solidFill>
              </a:rPr>
              <a:t> ? 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674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Informativo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</a:t>
            </a:r>
            <a:r>
              <a:rPr lang="en-US" dirty="0" err="1"/>
              <a:t>Regionale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it-IT" dirty="0" smtClean="0"/>
              <a:t>Produzione </a:t>
            </a:r>
            <a:r>
              <a:rPr lang="it-IT" dirty="0"/>
              <a:t>e gestione di contenuti digitali</a:t>
            </a:r>
          </a:p>
          <a:p>
            <a:pPr lvl="1" fontAlgn="base"/>
            <a:r>
              <a:rPr lang="it-IT" dirty="0"/>
              <a:t>G</a:t>
            </a:r>
            <a:r>
              <a:rPr lang="it-IT" dirty="0" smtClean="0"/>
              <a:t>estione </a:t>
            </a:r>
            <a:r>
              <a:rPr lang="it-IT" dirty="0"/>
              <a:t>integrata dell’informazione culturale basata su nuove forme di interazione e di fruizione dei </a:t>
            </a:r>
            <a:r>
              <a:rPr lang="it-IT" dirty="0" smtClean="0"/>
              <a:t>contenuti</a:t>
            </a:r>
            <a:endParaRPr lang="it-IT" dirty="0"/>
          </a:p>
          <a:p>
            <a:pPr lvl="1" fontAlgn="base"/>
            <a:r>
              <a:rPr lang="it-IT" dirty="0"/>
              <a:t>A</a:t>
            </a:r>
            <a:r>
              <a:rPr lang="it-IT" dirty="0" smtClean="0"/>
              <a:t>dozione </a:t>
            </a:r>
            <a:r>
              <a:rPr lang="it-IT" dirty="0"/>
              <a:t>di tecniche digitali per la valorizzazione dei patrimoni culturali e ambientali </a:t>
            </a:r>
            <a:r>
              <a:rPr lang="it-IT" dirty="0" smtClean="0"/>
              <a:t>locali </a:t>
            </a:r>
            <a:endParaRPr lang="it-IT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it-IT" dirty="0" smtClean="0"/>
              <a:t>Infrastrutture </a:t>
            </a:r>
            <a:r>
              <a:rPr lang="it-IT" dirty="0"/>
              <a:t>di rete e abbattimento del Digital Divide</a:t>
            </a:r>
          </a:p>
          <a:p>
            <a:pPr lvl="1" fontAlgn="base"/>
            <a:r>
              <a:rPr lang="it-IT" dirty="0"/>
              <a:t>Sopperire alle condizioni di fallimento di mercato e superare il </a:t>
            </a:r>
            <a:r>
              <a:rPr lang="it-IT" dirty="0" err="1"/>
              <a:t>digital</a:t>
            </a:r>
            <a:r>
              <a:rPr lang="it-IT" dirty="0"/>
              <a:t> divide </a:t>
            </a:r>
            <a:r>
              <a:rPr lang="it-IT" dirty="0" smtClean="0"/>
              <a:t>infrastrutturale</a:t>
            </a:r>
            <a:endParaRPr lang="it-IT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it-IT" dirty="0" err="1" smtClean="0"/>
              <a:t>Governance</a:t>
            </a:r>
            <a:r>
              <a:rPr lang="it-IT" dirty="0" smtClean="0"/>
              <a:t> </a:t>
            </a:r>
            <a:r>
              <a:rPr lang="it-IT" dirty="0"/>
              <a:t>del SIIR</a:t>
            </a:r>
          </a:p>
          <a:p>
            <a:pPr lvl="1" fontAlgn="base"/>
            <a:r>
              <a:rPr lang="it-IT" dirty="0"/>
              <a:t>Ottimizzazione della gestione delle risorse informatiche e delle tecnologie ad esse connesse  con i nodi della rete (CST)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73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Il Sistema Informativo dell’Amministrazione Regionale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it-IT" dirty="0" smtClean="0"/>
              <a:t>Reingegnerizzazione </a:t>
            </a:r>
            <a:r>
              <a:rPr lang="it-IT" dirty="0"/>
              <a:t>delle procedure amministrative</a:t>
            </a:r>
          </a:p>
          <a:p>
            <a:pPr lvl="1" fontAlgn="base"/>
            <a:r>
              <a:rPr lang="it-IT" dirty="0"/>
              <a:t>R</a:t>
            </a:r>
            <a:r>
              <a:rPr lang="it-IT" dirty="0" smtClean="0"/>
              <a:t>eingegnerizzazione </a:t>
            </a:r>
            <a:r>
              <a:rPr lang="it-IT" dirty="0"/>
              <a:t>dei processi amministrativi </a:t>
            </a:r>
          </a:p>
          <a:p>
            <a:pPr lvl="1" fontAlgn="base"/>
            <a:r>
              <a:rPr lang="it-IT" dirty="0"/>
              <a:t>R</a:t>
            </a:r>
            <a:r>
              <a:rPr lang="it-IT" dirty="0" smtClean="0"/>
              <a:t>idisegno </a:t>
            </a:r>
            <a:r>
              <a:rPr lang="it-IT" dirty="0"/>
              <a:t>dell’architettura del portale in chiave web </a:t>
            </a:r>
            <a:r>
              <a:rPr lang="it-IT" dirty="0" smtClean="0"/>
              <a:t>2.0 </a:t>
            </a:r>
            <a:endParaRPr lang="it-IT" dirty="0"/>
          </a:p>
          <a:p>
            <a:pPr marL="514350" indent="-514350" fontAlgn="base">
              <a:buFont typeface="+mj-lt"/>
              <a:buAutoNum type="arabicPeriod"/>
            </a:pPr>
            <a:r>
              <a:rPr lang="it-IT" dirty="0" smtClean="0"/>
              <a:t>Dematerializzazione</a:t>
            </a:r>
            <a:endParaRPr lang="it-IT" dirty="0"/>
          </a:p>
          <a:p>
            <a:pPr lvl="1" fontAlgn="base"/>
            <a:r>
              <a:rPr lang="it-IT" dirty="0"/>
              <a:t>S</a:t>
            </a:r>
            <a:r>
              <a:rPr lang="it-IT" dirty="0" smtClean="0"/>
              <a:t>ostenere </a:t>
            </a:r>
            <a:r>
              <a:rPr lang="it-IT" dirty="0"/>
              <a:t>l’introduzione dell’ICT in tutti i principali processi contabili, </a:t>
            </a:r>
            <a:r>
              <a:rPr lang="it-IT" dirty="0" smtClean="0"/>
              <a:t>amministrativi </a:t>
            </a:r>
            <a:r>
              <a:rPr lang="it-IT" dirty="0"/>
              <a:t>e </a:t>
            </a:r>
            <a:r>
              <a:rPr lang="it-IT" dirty="0" smtClean="0"/>
              <a:t>decisionali</a:t>
            </a:r>
            <a:endParaRPr lang="it-IT" dirty="0"/>
          </a:p>
          <a:p>
            <a:pPr lvl="1" fontAlgn="base"/>
            <a:r>
              <a:rPr lang="it-IT" dirty="0"/>
              <a:t>Introduzione della PEC, firma digitale, archiviazione digitale, conservazione sostitutiva e fatturazione elettronica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94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Il Sistema Informativo dell’Amministrazione Regionale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fontAlgn="base">
              <a:buFont typeface="+mj-lt"/>
              <a:buAutoNum type="arabicPeriod" startAt="3"/>
            </a:pPr>
            <a:r>
              <a:rPr lang="it-IT" dirty="0" smtClean="0"/>
              <a:t>Formazione </a:t>
            </a:r>
            <a:r>
              <a:rPr lang="it-IT" dirty="0"/>
              <a:t>continua</a:t>
            </a:r>
          </a:p>
          <a:p>
            <a:pPr lvl="1" fontAlgn="base"/>
            <a:r>
              <a:rPr lang="it-IT" dirty="0"/>
              <a:t>Definizione di un piano di Formazione Continua per i dipendenti nel valorizzare il lavoro pubblico e lo sviluppo dell’innovazione</a:t>
            </a:r>
          </a:p>
          <a:p>
            <a:pPr marL="514350" indent="-514350" fontAlgn="base">
              <a:buFont typeface="+mj-lt"/>
              <a:buAutoNum type="arabicPeriod" startAt="3"/>
            </a:pPr>
            <a:r>
              <a:rPr lang="it-IT" dirty="0" smtClean="0"/>
              <a:t>Analisi </a:t>
            </a:r>
            <a:r>
              <a:rPr lang="it-IT" dirty="0"/>
              <a:t>dei dati</a:t>
            </a:r>
          </a:p>
          <a:p>
            <a:pPr lvl="1" fontAlgn="base"/>
            <a:r>
              <a:rPr lang="it-IT" dirty="0"/>
              <a:t>I</a:t>
            </a:r>
            <a:r>
              <a:rPr lang="it-IT" dirty="0" smtClean="0"/>
              <a:t>ntroduzione </a:t>
            </a:r>
            <a:r>
              <a:rPr lang="it-IT" dirty="0"/>
              <a:t>di strumenti di analisi dei dati trattati dal sistema informativo interno </a:t>
            </a:r>
          </a:p>
          <a:p>
            <a:pPr lvl="1" fontAlgn="base"/>
            <a:r>
              <a:rPr lang="it-IT" dirty="0"/>
              <a:t>G</a:t>
            </a:r>
            <a:r>
              <a:rPr lang="it-IT" dirty="0" smtClean="0"/>
              <a:t>estione </a:t>
            </a:r>
            <a:r>
              <a:rPr lang="it-IT" dirty="0"/>
              <a:t>e monitoraggio dei fondi di ogni natura (regionali, nazionali ed europei) e tipo (ordinari, straordinari) </a:t>
            </a:r>
          </a:p>
          <a:p>
            <a:pPr marL="514350" indent="-514350" fontAlgn="base">
              <a:buFont typeface="+mj-lt"/>
              <a:buAutoNum type="arabicPeriod" startAt="3"/>
            </a:pPr>
            <a:r>
              <a:rPr lang="it-IT" dirty="0" smtClean="0"/>
              <a:t>Architetture </a:t>
            </a:r>
            <a:r>
              <a:rPr lang="it-IT" dirty="0"/>
              <a:t>orientate ai servizi</a:t>
            </a:r>
          </a:p>
          <a:p>
            <a:pPr lvl="1" fontAlgn="base"/>
            <a:r>
              <a:rPr lang="it-IT" dirty="0"/>
              <a:t>Adozione di architetture orientate ai servizi e forte cooperazione applicativa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12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525963"/>
          </a:xfrm>
        </p:spPr>
        <p:txBody>
          <a:bodyPr>
            <a:normAutofit/>
          </a:bodyPr>
          <a:lstStyle/>
          <a:p>
            <a:r>
              <a:rPr lang="it-IT" dirty="0" smtClean="0"/>
              <a:t>Valorizzare gli investimenti già effettuati</a:t>
            </a:r>
          </a:p>
          <a:p>
            <a:r>
              <a:rPr lang="it-IT" dirty="0" smtClean="0"/>
              <a:t>Ottenere </a:t>
            </a:r>
            <a:r>
              <a:rPr lang="it-IT" dirty="0"/>
              <a:t>concrete economie di </a:t>
            </a:r>
            <a:r>
              <a:rPr lang="it-IT" dirty="0" smtClean="0"/>
              <a:t>scala </a:t>
            </a:r>
            <a:r>
              <a:rPr lang="it-IT" dirty="0" smtClean="0"/>
              <a:t>e </a:t>
            </a:r>
            <a:r>
              <a:rPr lang="it-IT" dirty="0" smtClean="0"/>
              <a:t>SLA </a:t>
            </a:r>
            <a:r>
              <a:rPr lang="it-IT" dirty="0" smtClean="0"/>
              <a:t>ottimali </a:t>
            </a:r>
            <a:r>
              <a:rPr lang="it-IT" dirty="0" smtClean="0"/>
              <a:t>attraverso processi di aggregazione</a:t>
            </a:r>
          </a:p>
          <a:p>
            <a:r>
              <a:rPr lang="it-IT" dirty="0" smtClean="0"/>
              <a:t>Concentrare l’attenzione sui servizi e sulle esigenze (dei cittadini e della PAL)</a:t>
            </a:r>
          </a:p>
          <a:p>
            <a:r>
              <a:rPr lang="it-IT" dirty="0" smtClean="0"/>
              <a:t>Realizzare un sistema distribuito sul territorio attraverso partner (CST):</a:t>
            </a:r>
          </a:p>
          <a:p>
            <a:pPr lvl="1"/>
            <a:r>
              <a:rPr lang="it-IT" dirty="0"/>
              <a:t>R</a:t>
            </a:r>
            <a:r>
              <a:rPr lang="it-IT" dirty="0" smtClean="0"/>
              <a:t>obusto (Continuità Operativa / </a:t>
            </a:r>
            <a:r>
              <a:rPr lang="it-IT" dirty="0" err="1" smtClean="0"/>
              <a:t>Disaster</a:t>
            </a:r>
            <a:r>
              <a:rPr lang="it-IT" dirty="0" smtClean="0"/>
              <a:t> </a:t>
            </a:r>
            <a:r>
              <a:rPr lang="it-IT" dirty="0" err="1" smtClean="0"/>
              <a:t>Recovery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Flessibile (cresce insieme alle esigenze degli utenti)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3</a:t>
            </a:fld>
            <a:endParaRPr lang="it-IT"/>
          </a:p>
        </p:txBody>
      </p:sp>
      <p:sp>
        <p:nvSpPr>
          <p:cNvPr id="7" name="Rounded Rectangular Callout 6"/>
          <p:cNvSpPr/>
          <p:nvPr/>
        </p:nvSpPr>
        <p:spPr>
          <a:xfrm>
            <a:off x="3851920" y="1916832"/>
            <a:ext cx="3960440" cy="2880320"/>
          </a:xfrm>
          <a:prstGeom prst="wedgeRoundRectCallout">
            <a:avLst>
              <a:gd name="adj1" fmla="val -47720"/>
              <a:gd name="adj2" fmla="val 64283"/>
              <a:gd name="adj3" fmla="val 16667"/>
            </a:avLst>
          </a:prstGeom>
          <a:solidFill>
            <a:srgbClr val="FFFF0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 smtClean="0">
                <a:solidFill>
                  <a:srgbClr val="000090"/>
                </a:solidFill>
              </a:rPr>
              <a:t>… quanto </a:t>
            </a:r>
            <a:r>
              <a:rPr lang="it-IT" sz="4400" dirty="0">
                <a:solidFill>
                  <a:srgbClr val="000090"/>
                </a:solidFill>
              </a:rPr>
              <a:t>hardware serve ancora</a:t>
            </a:r>
            <a:r>
              <a:rPr lang="it-IT" sz="4400" dirty="0" smtClean="0">
                <a:solidFill>
                  <a:srgbClr val="000090"/>
                </a:solidFill>
              </a:rPr>
              <a:t>?</a:t>
            </a:r>
            <a:endParaRPr lang="it-IT" sz="4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2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contesto</a:t>
            </a:r>
            <a:r>
              <a:rPr lang="en-US" dirty="0" smtClean="0"/>
              <a:t> macro-</a:t>
            </a:r>
            <a:r>
              <a:rPr lang="en-US" dirty="0" err="1" smtClean="0"/>
              <a:t>economico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00808"/>
            <a:ext cx="5734496" cy="46503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 </a:t>
            </a:r>
            <a:r>
              <a:rPr lang="en-US" dirty="0" err="1" smtClean="0"/>
              <a:t>regione</a:t>
            </a:r>
            <a:r>
              <a:rPr lang="en-US" dirty="0" smtClean="0"/>
              <a:t> Campania non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mancare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opportunità</a:t>
            </a:r>
            <a:r>
              <a:rPr lang="en-US" dirty="0" smtClean="0"/>
              <a:t> 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628800"/>
            <a:ext cx="3456384" cy="227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077072"/>
            <a:ext cx="3452192" cy="2324100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4</a:t>
            </a:fld>
            <a:endParaRPr lang="it-IT"/>
          </a:p>
        </p:txBody>
      </p:sp>
      <p:grpSp>
        <p:nvGrpSpPr>
          <p:cNvPr id="15" name="Group 14"/>
          <p:cNvGrpSpPr/>
          <p:nvPr/>
        </p:nvGrpSpPr>
        <p:grpSpPr>
          <a:xfrm>
            <a:off x="1979712" y="1628800"/>
            <a:ext cx="5577408" cy="4945302"/>
            <a:chOff x="2667000" y="1628800"/>
            <a:chExt cx="5577408" cy="49453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67000" y="1628800"/>
              <a:ext cx="5577408" cy="494530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15816" y="2741836"/>
              <a:ext cx="4104456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 smtClean="0"/>
                <a:t>1.936 </a:t>
              </a:r>
              <a:r>
                <a:rPr lang="it-IT" sz="2400" b="1" dirty="0"/>
                <a:t>mln di </a:t>
              </a:r>
              <a:r>
                <a:rPr lang="it-IT" sz="2400" b="1" dirty="0" smtClean="0"/>
                <a:t>euro</a:t>
              </a:r>
            </a:p>
            <a:p>
              <a:r>
                <a:rPr lang="it-IT" sz="2000" dirty="0" smtClean="0">
                  <a:latin typeface="Brush Script MT Italic"/>
                  <a:cs typeface="Brush Script MT Italic"/>
                </a:rPr>
                <a:t>il </a:t>
              </a:r>
              <a:r>
                <a:rPr lang="it-IT" sz="2000" dirty="0">
                  <a:latin typeface="Brush Script MT Italic"/>
                  <a:cs typeface="Brush Script MT Italic"/>
                </a:rPr>
                <a:t>risparmio che il SSN otterrebbe a regime dall’introduzione del Fascicolo Sanitario Elettronico, la prescrizione elettronica, il Centro Unico di Prenotazione </a:t>
              </a:r>
              <a:r>
                <a:rPr lang="it-IT" sz="2000" dirty="0" smtClean="0">
                  <a:latin typeface="Brush Script MT Italic"/>
                  <a:cs typeface="Brush Script MT Italic"/>
                </a:rPr>
                <a:t>multicanale</a:t>
              </a:r>
              <a:r>
                <a:rPr lang="it-IT" sz="2000" dirty="0">
                  <a:latin typeface="Brush Script MT Italic"/>
                  <a:cs typeface="Brush Script MT Italic"/>
                </a:rPr>
                <a:t>, e di un </a:t>
              </a:r>
              <a:r>
                <a:rPr lang="it-IT" sz="2000" dirty="0" smtClean="0">
                  <a:latin typeface="Brush Script MT Italic"/>
                  <a:cs typeface="Brush Script MT Italic"/>
                </a:rPr>
                <a:t>data </a:t>
              </a:r>
              <a:r>
                <a:rPr lang="it-IT" sz="2000" dirty="0" err="1" smtClean="0">
                  <a:latin typeface="Brush Script MT Italic"/>
                  <a:cs typeface="Brush Script MT Italic"/>
                </a:rPr>
                <a:t>warehouse</a:t>
              </a:r>
              <a:r>
                <a:rPr lang="it-IT" sz="2000" dirty="0" smtClean="0">
                  <a:latin typeface="Brush Script MT Italic"/>
                  <a:cs typeface="Brush Script MT Italic"/>
                </a:rPr>
                <a:t> </a:t>
              </a:r>
              <a:r>
                <a:rPr lang="it-IT" sz="2000" dirty="0">
                  <a:latin typeface="Brush Script MT Italic"/>
                  <a:cs typeface="Brush Script MT Italic"/>
                </a:rPr>
                <a:t>clinico </a:t>
              </a:r>
              <a:endParaRPr lang="en-US" sz="2000" dirty="0">
                <a:latin typeface="Brush Script MT Italic"/>
                <a:cs typeface="Brush Script MT Italic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7864" y="5013176"/>
              <a:ext cx="30243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i="1" dirty="0" smtClean="0"/>
                <a:t>2010 Osservatorio </a:t>
              </a:r>
              <a:r>
                <a:rPr lang="it-IT" sz="1400" i="1" dirty="0"/>
                <a:t>Italia Digitale 2.0 Servizi Innovativi per il Paese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868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ruolo dell’Assessorato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Individuare strumenti e priorità</a:t>
            </a:r>
          </a:p>
          <a:p>
            <a:pPr lvl="1"/>
            <a:r>
              <a:rPr lang="it-IT" dirty="0" smtClean="0"/>
              <a:t>pianificazione e programmazione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Definire le linee guida per garantire un processo di innovazione omogeneo verso obiettivi comuni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Realizzare l’infrastruttura per l’erogazione dei servizi abilitanti trasversali anche ad altri assessorati</a:t>
            </a:r>
          </a:p>
          <a:p>
            <a:pPr lvl="1"/>
            <a:r>
              <a:rPr lang="it-IT" dirty="0" smtClean="0"/>
              <a:t>ad </a:t>
            </a:r>
            <a:r>
              <a:rPr lang="it-IT" dirty="0"/>
              <a:t>esempio identità digitale per ogni </a:t>
            </a:r>
            <a:r>
              <a:rPr lang="it-IT" dirty="0" smtClean="0"/>
              <a:t>cittadino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74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531260" y="4869160"/>
            <a:ext cx="8217204" cy="1800199"/>
          </a:xfrm>
          <a:prstGeom prst="cloud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633670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Informativo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</a:t>
            </a:r>
            <a:r>
              <a:rPr lang="en-US" dirty="0" err="1"/>
              <a:t>Regionale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581" t="40301" r="2812"/>
          <a:stretch/>
        </p:blipFill>
        <p:spPr>
          <a:xfrm>
            <a:off x="2051720" y="3658224"/>
            <a:ext cx="5212343" cy="2939128"/>
          </a:xfrm>
          <a:prstGeom prst="rect">
            <a:avLst/>
          </a:prstGeom>
        </p:spPr>
      </p:pic>
      <p:sp>
        <p:nvSpPr>
          <p:cNvPr id="5" name="Down Arrow Callout 4"/>
          <p:cNvSpPr/>
          <p:nvPr/>
        </p:nvSpPr>
        <p:spPr>
          <a:xfrm>
            <a:off x="2699792" y="2938144"/>
            <a:ext cx="792088" cy="72008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9568"/>
            </a:avLst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Sanità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6" name="Down Arrow Callout 5"/>
          <p:cNvSpPr/>
          <p:nvPr/>
        </p:nvSpPr>
        <p:spPr>
          <a:xfrm>
            <a:off x="1907704" y="2938144"/>
            <a:ext cx="792088" cy="72008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9568"/>
            </a:avLst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CRS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Down Arrow Callout 6"/>
          <p:cNvSpPr/>
          <p:nvPr/>
        </p:nvSpPr>
        <p:spPr>
          <a:xfrm>
            <a:off x="3491880" y="2938144"/>
            <a:ext cx="792088" cy="72008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9568"/>
            </a:avLst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Pianific.e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C</a:t>
            </a:r>
            <a:r>
              <a:rPr lang="en-US" sz="1200" b="1" dirty="0" err="1" smtClean="0">
                <a:solidFill>
                  <a:srgbClr val="000000"/>
                </a:solidFill>
              </a:rPr>
              <a:t>ontrollo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8" name="Down Arrow Callout 7"/>
          <p:cNvSpPr/>
          <p:nvPr/>
        </p:nvSpPr>
        <p:spPr>
          <a:xfrm>
            <a:off x="4283968" y="2938144"/>
            <a:ext cx="792088" cy="72008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9568"/>
            </a:avLst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Tributi</a:t>
            </a:r>
            <a:r>
              <a:rPr lang="en-US" sz="1200" b="1" dirty="0" smtClean="0">
                <a:solidFill>
                  <a:srgbClr val="000000"/>
                </a:solidFill>
              </a:rPr>
              <a:t> / </a:t>
            </a:r>
            <a:r>
              <a:rPr lang="en-US" sz="1200" b="1" dirty="0" err="1" smtClean="0">
                <a:solidFill>
                  <a:srgbClr val="000000"/>
                </a:solidFill>
              </a:rPr>
              <a:t>Pagam</a:t>
            </a:r>
            <a:r>
              <a:rPr lang="en-US" sz="1200" b="1" dirty="0" smtClean="0">
                <a:solidFill>
                  <a:srgbClr val="000000"/>
                </a:solidFill>
              </a:rPr>
              <a:t>.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" name="Down Arrow Callout 8"/>
          <p:cNvSpPr/>
          <p:nvPr/>
        </p:nvSpPr>
        <p:spPr>
          <a:xfrm>
            <a:off x="5076056" y="2938144"/>
            <a:ext cx="792088" cy="72008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9568"/>
            </a:avLst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0000"/>
                </a:solidFill>
              </a:rPr>
              <a:t>Formazione</a:t>
            </a:r>
            <a:r>
              <a:rPr lang="en-US" sz="900" b="1" dirty="0" smtClean="0">
                <a:solidFill>
                  <a:srgbClr val="000000"/>
                </a:solidFill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</a:rPr>
              <a:t>perman</a:t>
            </a:r>
            <a:r>
              <a:rPr lang="en-US" sz="900" b="1" dirty="0" smtClean="0">
                <a:solidFill>
                  <a:srgbClr val="000000"/>
                </a:solidFill>
              </a:rPr>
              <a:t>.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0" name="Down Arrow Callout 9"/>
          <p:cNvSpPr/>
          <p:nvPr/>
        </p:nvSpPr>
        <p:spPr>
          <a:xfrm>
            <a:off x="5868144" y="2938144"/>
            <a:ext cx="792088" cy="72008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9568"/>
            </a:avLst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E-Culture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1" name="Down Arrow Callout 10"/>
          <p:cNvSpPr/>
          <p:nvPr/>
        </p:nvSpPr>
        <p:spPr>
          <a:xfrm>
            <a:off x="6660232" y="2938144"/>
            <a:ext cx="792088" cy="72008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9568"/>
            </a:avLst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Portale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imprese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9792" y="1772816"/>
            <a:ext cx="216024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CUP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87824" y="1772816"/>
            <a:ext cx="216024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err="1" smtClean="0">
                <a:solidFill>
                  <a:srgbClr val="000000"/>
                </a:solidFill>
              </a:rPr>
              <a:t>Fascicolo</a:t>
            </a:r>
            <a:r>
              <a:rPr lang="en-US" sz="1400" b="1" dirty="0" smtClean="0">
                <a:solidFill>
                  <a:srgbClr val="000000"/>
                </a:solidFill>
              </a:rPr>
              <a:t> S.E.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48264" y="1772816"/>
            <a:ext cx="216024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err="1" smtClean="0">
                <a:solidFill>
                  <a:srgbClr val="000000"/>
                </a:solidFill>
              </a:rPr>
              <a:t>Impresa</a:t>
            </a:r>
            <a:r>
              <a:rPr lang="en-US" sz="1400" b="1" dirty="0" smtClean="0">
                <a:solidFill>
                  <a:srgbClr val="000000"/>
                </a:solidFill>
              </a:rPr>
              <a:t> in 1g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44208" y="1772816"/>
            <a:ext cx="216024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E-Content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56176" y="1772816"/>
            <a:ext cx="216024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err="1" smtClean="0">
                <a:solidFill>
                  <a:srgbClr val="000000"/>
                </a:solidFill>
              </a:rPr>
              <a:t>Turismo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68144" y="1772816"/>
            <a:ext cx="216024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Percorsi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Virtuali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64088" y="1772816"/>
            <a:ext cx="216024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 err="1" smtClean="0">
                <a:solidFill>
                  <a:srgbClr val="000000"/>
                </a:solidFill>
              </a:rPr>
              <a:t>Biblioteche</a:t>
            </a:r>
            <a:r>
              <a:rPr lang="en-US" sz="1000" b="1" dirty="0" smtClean="0">
                <a:solidFill>
                  <a:srgbClr val="000000"/>
                </a:solidFill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</a:rPr>
              <a:t>Digitali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72000" y="1772816"/>
            <a:ext cx="216024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err="1" smtClean="0">
                <a:solidFill>
                  <a:srgbClr val="000000"/>
                </a:solidFill>
              </a:rPr>
              <a:t>Tasse</a:t>
            </a:r>
            <a:r>
              <a:rPr lang="en-US" sz="1400" b="1" dirty="0" smtClean="0">
                <a:solidFill>
                  <a:srgbClr val="000000"/>
                </a:solidFill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</a:rPr>
              <a:t>Aut</a:t>
            </a:r>
            <a:r>
              <a:rPr lang="en-US" sz="1400" b="1" dirty="0" smtClean="0">
                <a:solidFill>
                  <a:srgbClr val="000000"/>
                </a:solidFill>
              </a:rPr>
              <a:t>.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79912" y="1772816"/>
            <a:ext cx="216024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err="1" smtClean="0">
                <a:solidFill>
                  <a:srgbClr val="000000"/>
                </a:solidFill>
              </a:rPr>
              <a:t>Statistiche</a:t>
            </a:r>
            <a:r>
              <a:rPr lang="en-US" sz="1100" b="1" dirty="0" smtClean="0">
                <a:solidFill>
                  <a:srgbClr val="000000"/>
                </a:solidFill>
              </a:rPr>
              <a:t> terr.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5856" y="1772816"/>
            <a:ext cx="216024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Rete Medici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5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loud 41"/>
          <p:cNvSpPr/>
          <p:nvPr/>
        </p:nvSpPr>
        <p:spPr>
          <a:xfrm>
            <a:off x="531260" y="4869160"/>
            <a:ext cx="8217204" cy="1800199"/>
          </a:xfrm>
          <a:prstGeom prst="cloud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633670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Informativo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</a:t>
            </a:r>
            <a:r>
              <a:rPr lang="en-US" dirty="0" err="1"/>
              <a:t>Regionale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07704" y="1772816"/>
            <a:ext cx="5544616" cy="4824536"/>
            <a:chOff x="1907704" y="1772816"/>
            <a:chExt cx="5544616" cy="48245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4581" t="40301" r="2812"/>
            <a:stretch/>
          </p:blipFill>
          <p:spPr>
            <a:xfrm>
              <a:off x="2051720" y="3658224"/>
              <a:ext cx="5212343" cy="2939128"/>
            </a:xfrm>
            <a:prstGeom prst="rect">
              <a:avLst/>
            </a:prstGeom>
          </p:spPr>
        </p:pic>
        <p:sp>
          <p:nvSpPr>
            <p:cNvPr id="5" name="Down Arrow Callout 4"/>
            <p:cNvSpPr/>
            <p:nvPr/>
          </p:nvSpPr>
          <p:spPr>
            <a:xfrm>
              <a:off x="2699792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rgbClr val="000000"/>
                  </a:solidFill>
                </a:rPr>
                <a:t>Sanità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Down Arrow Callout 5"/>
            <p:cNvSpPr/>
            <p:nvPr/>
          </p:nvSpPr>
          <p:spPr>
            <a:xfrm>
              <a:off x="1907704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CRS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7" name="Down Arrow Callout 6"/>
            <p:cNvSpPr/>
            <p:nvPr/>
          </p:nvSpPr>
          <p:spPr>
            <a:xfrm>
              <a:off x="3491880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Pianific.e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</a:rPr>
                <a:t>C</a:t>
              </a:r>
              <a:r>
                <a:rPr lang="en-US" sz="1200" b="1" dirty="0" err="1" smtClean="0">
                  <a:solidFill>
                    <a:srgbClr val="000000"/>
                  </a:solidFill>
                </a:rPr>
                <a:t>ontrollo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" name="Down Arrow Callout 7"/>
            <p:cNvSpPr/>
            <p:nvPr/>
          </p:nvSpPr>
          <p:spPr>
            <a:xfrm>
              <a:off x="4283968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Tributi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 / </a:t>
              </a:r>
              <a:r>
                <a:rPr lang="en-US" sz="1200" b="1" dirty="0" err="1" smtClean="0">
                  <a:solidFill>
                    <a:srgbClr val="000000"/>
                  </a:solidFill>
                </a:rPr>
                <a:t>Pagam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.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Down Arrow Callout 8"/>
            <p:cNvSpPr/>
            <p:nvPr/>
          </p:nvSpPr>
          <p:spPr>
            <a:xfrm>
              <a:off x="5076056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rgbClr val="000000"/>
                  </a:solidFill>
                </a:rPr>
                <a:t>Formazione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000" b="1" dirty="0" err="1" smtClean="0">
                  <a:solidFill>
                    <a:srgbClr val="000000"/>
                  </a:solidFill>
                </a:rPr>
                <a:t>perman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.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Down Arrow Callout 9"/>
            <p:cNvSpPr/>
            <p:nvPr/>
          </p:nvSpPr>
          <p:spPr>
            <a:xfrm>
              <a:off x="5868144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E-Culture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Down Arrow Callout 10"/>
            <p:cNvSpPr/>
            <p:nvPr/>
          </p:nvSpPr>
          <p:spPr>
            <a:xfrm>
              <a:off x="6660232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Portale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200" b="1" dirty="0" err="1" smtClean="0">
                  <a:solidFill>
                    <a:srgbClr val="000000"/>
                  </a:solidFill>
                </a:rPr>
                <a:t>imprese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99792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CUP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87824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Fascicolo</a:t>
              </a:r>
              <a:r>
                <a:rPr lang="en-US" sz="1400" b="1" dirty="0" smtClean="0">
                  <a:solidFill>
                    <a:srgbClr val="000000"/>
                  </a:solidFill>
                </a:rPr>
                <a:t> S.E.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48264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Impresa</a:t>
              </a:r>
              <a:r>
                <a:rPr lang="en-US" sz="1400" b="1" dirty="0" smtClean="0">
                  <a:solidFill>
                    <a:srgbClr val="000000"/>
                  </a:solidFill>
                </a:rPr>
                <a:t> in 1g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44208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E-Content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6176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Turismo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868144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Percorsi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200" b="1" dirty="0" err="1" smtClean="0">
                  <a:solidFill>
                    <a:srgbClr val="000000"/>
                  </a:solidFill>
                </a:rPr>
                <a:t>Virtuali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64088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b="1" dirty="0" err="1" smtClean="0">
                  <a:solidFill>
                    <a:srgbClr val="000000"/>
                  </a:solidFill>
                </a:rPr>
                <a:t>Biblioteche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000" b="1" dirty="0" err="1" smtClean="0">
                  <a:solidFill>
                    <a:srgbClr val="000000"/>
                  </a:solidFill>
                </a:rPr>
                <a:t>Digitali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72000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Tasse</a:t>
              </a:r>
              <a:r>
                <a:rPr lang="en-US" sz="14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</a:rPr>
                <a:t>Aut</a:t>
              </a:r>
              <a:r>
                <a:rPr lang="en-US" sz="1400" b="1" dirty="0" smtClean="0">
                  <a:solidFill>
                    <a:srgbClr val="000000"/>
                  </a:solidFill>
                </a:rPr>
                <a:t>.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79912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0000"/>
                  </a:solidFill>
                </a:rPr>
                <a:t>Statistiche</a:t>
              </a:r>
              <a:r>
                <a:rPr lang="en-US" sz="1100" b="1" dirty="0" smtClean="0">
                  <a:solidFill>
                    <a:srgbClr val="000000"/>
                  </a:solidFill>
                </a:rPr>
                <a:t> terr.</a:t>
              </a:r>
              <a:endParaRPr 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5856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Rete Medici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7</a:t>
            </a:fld>
            <a:endParaRPr lang="it-IT"/>
          </a:p>
        </p:txBody>
      </p:sp>
      <p:sp>
        <p:nvSpPr>
          <p:cNvPr id="12" name="Rounded Rectangular Callout 11"/>
          <p:cNvSpPr/>
          <p:nvPr/>
        </p:nvSpPr>
        <p:spPr>
          <a:xfrm>
            <a:off x="2915816" y="1988840"/>
            <a:ext cx="5904656" cy="3456384"/>
          </a:xfrm>
          <a:prstGeom prst="wedgeRoundRectCallout">
            <a:avLst>
              <a:gd name="adj1" fmla="val -58132"/>
              <a:gd name="adj2" fmla="val -16645"/>
              <a:gd name="adj3" fmla="val 16667"/>
            </a:avLst>
          </a:prstGeom>
          <a:solidFill>
            <a:srgbClr val="FFFF00">
              <a:alpha val="8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fontAlgn="base">
              <a:lnSpc>
                <a:spcPct val="110000"/>
              </a:lnSpc>
              <a:buFont typeface="+mj-lt"/>
              <a:buAutoNum type="arabicPeriod"/>
            </a:pPr>
            <a:r>
              <a:rPr lang="it-IT" sz="2800" dirty="0">
                <a:solidFill>
                  <a:srgbClr val="000000"/>
                </a:solidFill>
              </a:rPr>
              <a:t>Identità digitale e Carta </a:t>
            </a:r>
            <a:r>
              <a:rPr lang="it-IT" sz="2800" dirty="0" smtClean="0">
                <a:solidFill>
                  <a:srgbClr val="000000"/>
                </a:solidFill>
              </a:rPr>
              <a:t>Regionale /</a:t>
            </a:r>
            <a:r>
              <a:rPr lang="it-IT" sz="2800" dirty="0">
                <a:solidFill>
                  <a:srgbClr val="000000"/>
                </a:solidFill>
              </a:rPr>
              <a:t>Nazionale dei Servizi</a:t>
            </a:r>
          </a:p>
          <a:p>
            <a:pPr marL="800100" lvl="1" indent="-342900" fontAlgn="base">
              <a:lnSpc>
                <a:spcPct val="110000"/>
              </a:lnSpc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</a:rPr>
              <a:t>Garantire </a:t>
            </a:r>
            <a:r>
              <a:rPr lang="it-IT" sz="2200" dirty="0">
                <a:solidFill>
                  <a:srgbClr val="000000"/>
                </a:solidFill>
              </a:rPr>
              <a:t>l’identità digitale dei cittadini </a:t>
            </a:r>
            <a:r>
              <a:rPr lang="it-IT" sz="2200" dirty="0" smtClean="0">
                <a:solidFill>
                  <a:srgbClr val="000000"/>
                </a:solidFill>
              </a:rPr>
              <a:t>attraverso la circolarità anagrafica</a:t>
            </a:r>
          </a:p>
          <a:p>
            <a:pPr marL="800100" lvl="1" indent="-342900" fontAlgn="base">
              <a:lnSpc>
                <a:spcPct val="110000"/>
              </a:lnSpc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</a:rPr>
              <a:t>Emissione </a:t>
            </a:r>
            <a:r>
              <a:rPr lang="it-IT" sz="2200" dirty="0">
                <a:solidFill>
                  <a:srgbClr val="000000"/>
                </a:solidFill>
              </a:rPr>
              <a:t>di una Carta </a:t>
            </a:r>
            <a:r>
              <a:rPr lang="it-IT" sz="2200" dirty="0" smtClean="0">
                <a:solidFill>
                  <a:srgbClr val="000000"/>
                </a:solidFill>
              </a:rPr>
              <a:t>Regionale /</a:t>
            </a:r>
            <a:r>
              <a:rPr lang="it-IT" sz="2200" dirty="0">
                <a:solidFill>
                  <a:srgbClr val="000000"/>
                </a:solidFill>
              </a:rPr>
              <a:t>Nazionale dei Servizi 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1187624" y="3284984"/>
            <a:ext cx="6552728" cy="3024336"/>
          </a:xfrm>
          <a:prstGeom prst="wedgeRoundRectCallout">
            <a:avLst>
              <a:gd name="adj1" fmla="val -21961"/>
              <a:gd name="adj2" fmla="val -87796"/>
              <a:gd name="adj3" fmla="val 16667"/>
            </a:avLst>
          </a:prstGeom>
          <a:solidFill>
            <a:srgbClr val="FFFF00">
              <a:alpha val="8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fontAlgn="base">
              <a:lnSpc>
                <a:spcPct val="110000"/>
              </a:lnSpc>
              <a:buFont typeface="+mj-lt"/>
              <a:buAutoNum type="arabicPeriod" startAt="2"/>
            </a:pPr>
            <a:r>
              <a:rPr lang="it-IT" sz="2800" dirty="0">
                <a:solidFill>
                  <a:srgbClr val="000090"/>
                </a:solidFill>
              </a:rPr>
              <a:t>Fascicolo Sanitario Elettronico, prescrizioni e certificazioni mediche</a:t>
            </a:r>
          </a:p>
          <a:p>
            <a:pPr marL="800100" lvl="1" indent="-342900" fontAlgn="base">
              <a:lnSpc>
                <a:spcPct val="110000"/>
              </a:lnSpc>
              <a:buFont typeface="Arial"/>
              <a:buChar char="•"/>
            </a:pPr>
            <a:r>
              <a:rPr lang="it-IT" sz="2200" dirty="0">
                <a:solidFill>
                  <a:srgbClr val="000090"/>
                </a:solidFill>
              </a:rPr>
              <a:t>Garantire uniformità dei progetti volti all’introduzione sistematica dell’ICT nei processi sanitari così come da Piano </a:t>
            </a:r>
            <a:r>
              <a:rPr lang="it-IT" sz="2200" dirty="0" smtClean="0">
                <a:solidFill>
                  <a:srgbClr val="000090"/>
                </a:solidFill>
              </a:rPr>
              <a:t>di</a:t>
            </a:r>
            <a:br>
              <a:rPr lang="it-IT" sz="2200" dirty="0" smtClean="0">
                <a:solidFill>
                  <a:srgbClr val="000090"/>
                </a:solidFill>
              </a:rPr>
            </a:br>
            <a:r>
              <a:rPr lang="it-IT" sz="2200" dirty="0" smtClean="0">
                <a:solidFill>
                  <a:srgbClr val="000090"/>
                </a:solidFill>
              </a:rPr>
              <a:t>e</a:t>
            </a:r>
            <a:r>
              <a:rPr lang="it-IT" sz="2200" dirty="0">
                <a:solidFill>
                  <a:srgbClr val="000090"/>
                </a:solidFill>
              </a:rPr>
              <a:t>-</a:t>
            </a:r>
            <a:r>
              <a:rPr lang="it-IT" sz="2200" dirty="0" err="1">
                <a:solidFill>
                  <a:srgbClr val="000090"/>
                </a:solidFill>
              </a:rPr>
              <a:t>government</a:t>
            </a:r>
            <a:r>
              <a:rPr lang="it-IT" sz="2200" dirty="0">
                <a:solidFill>
                  <a:srgbClr val="000090"/>
                </a:solidFill>
              </a:rPr>
              <a:t> nazionale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611560" y="2924944"/>
            <a:ext cx="6552728" cy="2520280"/>
          </a:xfrm>
          <a:prstGeom prst="wedgeRoundRectCallout">
            <a:avLst>
              <a:gd name="adj1" fmla="val 36431"/>
              <a:gd name="adj2" fmla="val -74455"/>
              <a:gd name="adj3" fmla="val 16667"/>
            </a:avLst>
          </a:prstGeom>
          <a:solidFill>
            <a:srgbClr val="FFFF00">
              <a:alpha val="8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fontAlgn="base">
              <a:lnSpc>
                <a:spcPct val="110000"/>
              </a:lnSpc>
              <a:buFont typeface="+mj-lt"/>
              <a:buAutoNum type="arabicPeriod" startAt="3"/>
            </a:pPr>
            <a:r>
              <a:rPr lang="it-IT" sz="2800" dirty="0">
                <a:solidFill>
                  <a:srgbClr val="000090"/>
                </a:solidFill>
              </a:rPr>
              <a:t>Anagrafe immobiliare e gestione del territorio</a:t>
            </a:r>
          </a:p>
          <a:p>
            <a:pPr marL="742950" lvl="1" indent="-285750" fontAlgn="base">
              <a:lnSpc>
                <a:spcPct val="110000"/>
              </a:lnSpc>
              <a:buFont typeface="Arial"/>
              <a:buChar char="•"/>
            </a:pPr>
            <a:r>
              <a:rPr lang="it-IT" sz="2200" dirty="0">
                <a:solidFill>
                  <a:srgbClr val="000090"/>
                </a:solidFill>
              </a:rPr>
              <a:t>Consolidare tutte le informazioni certificate relativamente agli immobili che insistono sull’intero territorio regionale </a:t>
            </a:r>
          </a:p>
          <a:p>
            <a:pPr marL="800100" lvl="1" indent="-342900" fontAlgn="base">
              <a:lnSpc>
                <a:spcPct val="110000"/>
              </a:lnSpc>
              <a:buFont typeface="Arial"/>
              <a:buChar char="•"/>
            </a:pPr>
            <a:endParaRPr lang="it-IT" sz="2200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395536" y="2492896"/>
            <a:ext cx="6552728" cy="3024336"/>
          </a:xfrm>
          <a:prstGeom prst="wedgeRoundRectCallout">
            <a:avLst>
              <a:gd name="adj1" fmla="val 52604"/>
              <a:gd name="adj2" fmla="val -61583"/>
              <a:gd name="adj3" fmla="val 16667"/>
            </a:avLst>
          </a:prstGeom>
          <a:solidFill>
            <a:srgbClr val="FFFF00">
              <a:alpha val="8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fontAlgn="base">
              <a:lnSpc>
                <a:spcPct val="110000"/>
              </a:lnSpc>
              <a:buFont typeface="+mj-lt"/>
              <a:buAutoNum type="arabicPeriod" startAt="4"/>
            </a:pPr>
            <a:r>
              <a:rPr lang="it-IT" sz="2800" dirty="0">
                <a:solidFill>
                  <a:srgbClr val="000090"/>
                </a:solidFill>
              </a:rPr>
              <a:t>Innovazione ICT nelle imprese</a:t>
            </a:r>
          </a:p>
          <a:p>
            <a:pPr marL="742950" lvl="1" indent="-285750" fontAlgn="base">
              <a:lnSpc>
                <a:spcPct val="110000"/>
              </a:lnSpc>
              <a:buFont typeface="Arial"/>
              <a:buChar char="•"/>
            </a:pPr>
            <a:r>
              <a:rPr lang="it-IT" sz="2200" dirty="0">
                <a:solidFill>
                  <a:srgbClr val="000090"/>
                </a:solidFill>
              </a:rPr>
              <a:t>Supportare la definizione di una anagrafe regionale delle imprese </a:t>
            </a:r>
          </a:p>
          <a:p>
            <a:pPr marL="742950" lvl="1" indent="-285750" fontAlgn="base">
              <a:lnSpc>
                <a:spcPct val="110000"/>
              </a:lnSpc>
              <a:buFont typeface="Arial"/>
              <a:buChar char="•"/>
            </a:pPr>
            <a:r>
              <a:rPr lang="it-IT" sz="2200" dirty="0">
                <a:solidFill>
                  <a:srgbClr val="000090"/>
                </a:solidFill>
              </a:rPr>
              <a:t>Supportare la realizzazione una piattaforma di condivisione di servizi, applicazioni (e-learning)  e buone pratiche </a:t>
            </a:r>
          </a:p>
          <a:p>
            <a:pPr marL="800100" lvl="1" indent="-342900" fontAlgn="base">
              <a:lnSpc>
                <a:spcPct val="110000"/>
              </a:lnSpc>
              <a:buFont typeface="Arial"/>
              <a:buChar char="•"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66660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6" grpId="0" animBg="1"/>
      <p:bldP spid="26" grpId="1" animBg="1"/>
      <p:bldP spid="40" grpId="0" animBg="1"/>
      <p:bldP spid="40" grpId="1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loud 41"/>
          <p:cNvSpPr/>
          <p:nvPr/>
        </p:nvSpPr>
        <p:spPr>
          <a:xfrm>
            <a:off x="531260" y="4869160"/>
            <a:ext cx="8217204" cy="1800199"/>
          </a:xfrm>
          <a:prstGeom prst="cloud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633670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Informativo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</a:t>
            </a:r>
            <a:r>
              <a:rPr lang="en-US" dirty="0" err="1"/>
              <a:t>Regionale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07704" y="1772816"/>
            <a:ext cx="5544616" cy="4824536"/>
            <a:chOff x="1907704" y="1772816"/>
            <a:chExt cx="5544616" cy="48245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4581" t="40301" r="2812"/>
            <a:stretch/>
          </p:blipFill>
          <p:spPr>
            <a:xfrm>
              <a:off x="2051720" y="3658224"/>
              <a:ext cx="5212343" cy="2939128"/>
            </a:xfrm>
            <a:prstGeom prst="rect">
              <a:avLst/>
            </a:prstGeom>
          </p:spPr>
        </p:pic>
        <p:sp>
          <p:nvSpPr>
            <p:cNvPr id="5" name="Down Arrow Callout 4"/>
            <p:cNvSpPr/>
            <p:nvPr/>
          </p:nvSpPr>
          <p:spPr>
            <a:xfrm>
              <a:off x="2699792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rgbClr val="000000"/>
                  </a:solidFill>
                </a:rPr>
                <a:t>Sanità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Down Arrow Callout 5"/>
            <p:cNvSpPr/>
            <p:nvPr/>
          </p:nvSpPr>
          <p:spPr>
            <a:xfrm>
              <a:off x="1907704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CRS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7" name="Down Arrow Callout 6"/>
            <p:cNvSpPr/>
            <p:nvPr/>
          </p:nvSpPr>
          <p:spPr>
            <a:xfrm>
              <a:off x="3491880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Pianific.e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</a:rPr>
                <a:t>C</a:t>
              </a:r>
              <a:r>
                <a:rPr lang="en-US" sz="1200" b="1" dirty="0" err="1" smtClean="0">
                  <a:solidFill>
                    <a:srgbClr val="000000"/>
                  </a:solidFill>
                </a:rPr>
                <a:t>ontrollo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" name="Down Arrow Callout 7"/>
            <p:cNvSpPr/>
            <p:nvPr/>
          </p:nvSpPr>
          <p:spPr>
            <a:xfrm>
              <a:off x="4283968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Tributi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 / </a:t>
              </a:r>
              <a:r>
                <a:rPr lang="en-US" sz="1200" b="1" dirty="0" err="1" smtClean="0">
                  <a:solidFill>
                    <a:srgbClr val="000000"/>
                  </a:solidFill>
                </a:rPr>
                <a:t>Pagam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.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Down Arrow Callout 8"/>
            <p:cNvSpPr/>
            <p:nvPr/>
          </p:nvSpPr>
          <p:spPr>
            <a:xfrm>
              <a:off x="5076056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rgbClr val="000000"/>
                  </a:solidFill>
                </a:rPr>
                <a:t>Formazione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000" b="1" dirty="0" err="1" smtClean="0">
                  <a:solidFill>
                    <a:srgbClr val="000000"/>
                  </a:solidFill>
                </a:rPr>
                <a:t>perman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.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Down Arrow Callout 9"/>
            <p:cNvSpPr/>
            <p:nvPr/>
          </p:nvSpPr>
          <p:spPr>
            <a:xfrm>
              <a:off x="5868144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E-Culture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Down Arrow Callout 10"/>
            <p:cNvSpPr/>
            <p:nvPr/>
          </p:nvSpPr>
          <p:spPr>
            <a:xfrm>
              <a:off x="6660232" y="2938144"/>
              <a:ext cx="792088" cy="7200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9568"/>
              </a:avLst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Portale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200" b="1" dirty="0" err="1" smtClean="0">
                  <a:solidFill>
                    <a:srgbClr val="000000"/>
                  </a:solidFill>
                </a:rPr>
                <a:t>imprese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99792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CUP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87824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Fascicolo</a:t>
              </a:r>
              <a:r>
                <a:rPr lang="en-US" sz="1400" b="1" dirty="0" smtClean="0">
                  <a:solidFill>
                    <a:srgbClr val="000000"/>
                  </a:solidFill>
                </a:rPr>
                <a:t> S.E.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48264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Impresa</a:t>
              </a:r>
              <a:r>
                <a:rPr lang="en-US" sz="1400" b="1" dirty="0" smtClean="0">
                  <a:solidFill>
                    <a:srgbClr val="000000"/>
                  </a:solidFill>
                </a:rPr>
                <a:t> in 1g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44208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E-Content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6176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Turismo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868144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Percorsi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200" b="1" dirty="0" err="1" smtClean="0">
                  <a:solidFill>
                    <a:srgbClr val="000000"/>
                  </a:solidFill>
                </a:rPr>
                <a:t>Virtuali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64088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b="1" dirty="0" err="1" smtClean="0">
                  <a:solidFill>
                    <a:srgbClr val="000000"/>
                  </a:solidFill>
                </a:rPr>
                <a:t>Biblioteche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000" b="1" dirty="0" err="1" smtClean="0">
                  <a:solidFill>
                    <a:srgbClr val="000000"/>
                  </a:solidFill>
                </a:rPr>
                <a:t>Digitali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72000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Tasse</a:t>
              </a:r>
              <a:r>
                <a:rPr lang="en-US" sz="14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</a:rPr>
                <a:t>Aut</a:t>
              </a:r>
              <a:r>
                <a:rPr lang="en-US" sz="1400" b="1" dirty="0" smtClean="0">
                  <a:solidFill>
                    <a:srgbClr val="000000"/>
                  </a:solidFill>
                </a:rPr>
                <a:t>.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79912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0000"/>
                  </a:solidFill>
                </a:rPr>
                <a:t>Statistiche</a:t>
              </a:r>
              <a:r>
                <a:rPr lang="en-US" sz="1100" b="1" dirty="0" smtClean="0">
                  <a:solidFill>
                    <a:srgbClr val="000000"/>
                  </a:solidFill>
                </a:rPr>
                <a:t> terr.</a:t>
              </a:r>
              <a:endParaRPr 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5856" y="1772816"/>
              <a:ext cx="216024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Rete Medici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8</a:t>
            </a:fld>
            <a:endParaRPr lang="it-IT"/>
          </a:p>
        </p:txBody>
      </p:sp>
      <p:sp>
        <p:nvSpPr>
          <p:cNvPr id="41" name="Rounded Rectangular Callout 40"/>
          <p:cNvSpPr/>
          <p:nvPr/>
        </p:nvSpPr>
        <p:spPr>
          <a:xfrm>
            <a:off x="395536" y="2492896"/>
            <a:ext cx="6552728" cy="3456384"/>
          </a:xfrm>
          <a:prstGeom prst="wedgeRoundRectCallout">
            <a:avLst>
              <a:gd name="adj1" fmla="val 39641"/>
              <a:gd name="adj2" fmla="val -59945"/>
              <a:gd name="adj3" fmla="val 16667"/>
            </a:avLst>
          </a:prstGeom>
          <a:solidFill>
            <a:srgbClr val="FFFF00">
              <a:alpha val="8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it-IT" sz="2800" dirty="0">
                <a:solidFill>
                  <a:srgbClr val="000090"/>
                </a:solidFill>
              </a:rPr>
              <a:t>Produzione e gestione di contenuti digitali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it-IT" sz="2200" dirty="0">
                <a:solidFill>
                  <a:srgbClr val="000090"/>
                </a:solidFill>
              </a:rPr>
              <a:t>Gestione integrata dell’informazione culturale basata su nuove forme di interazione e di fruizione dei contenuti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it-IT" sz="2200" dirty="0">
                <a:solidFill>
                  <a:srgbClr val="000090"/>
                </a:solidFill>
              </a:rPr>
              <a:t>Adozione di tecniche digitali per la valorizzazione dei patrimoni culturali e ambientali locali </a:t>
            </a:r>
          </a:p>
          <a:p>
            <a:pPr marL="800100" lvl="1" indent="-342900" fontAlgn="base">
              <a:lnSpc>
                <a:spcPct val="110000"/>
              </a:lnSpc>
              <a:buFont typeface="Arial"/>
              <a:buChar char="•"/>
            </a:pPr>
            <a:endParaRPr lang="it-IT" sz="2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915816" y="1988840"/>
            <a:ext cx="5976664" cy="3240360"/>
          </a:xfrm>
          <a:prstGeom prst="wedgeRoundRectCallout">
            <a:avLst>
              <a:gd name="adj1" fmla="val -71638"/>
              <a:gd name="adj2" fmla="val 76714"/>
              <a:gd name="adj3" fmla="val 16667"/>
            </a:avLst>
          </a:prstGeom>
          <a:solidFill>
            <a:srgbClr val="FFFF00">
              <a:alpha val="8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fontAlgn="base">
              <a:buFont typeface="+mj-lt"/>
              <a:buAutoNum type="arabicPeriod" startAt="6"/>
            </a:pPr>
            <a:r>
              <a:rPr lang="it-IT" sz="2800" dirty="0">
                <a:solidFill>
                  <a:srgbClr val="000090"/>
                </a:solidFill>
              </a:rPr>
              <a:t>Infrastrutture di rete e abbattimento del Digital Divide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it-IT" sz="2200" dirty="0">
                <a:solidFill>
                  <a:srgbClr val="000090"/>
                </a:solidFill>
              </a:rPr>
              <a:t>Sopperire alle condizioni di fallimento di mercato </a:t>
            </a:r>
            <a:endParaRPr lang="it-IT" sz="2200" dirty="0" smtClean="0">
              <a:solidFill>
                <a:srgbClr val="000090"/>
              </a:solidFill>
            </a:endParaRPr>
          </a:p>
          <a:p>
            <a:pPr marL="742950" lvl="1" indent="-285750" fontAlgn="base">
              <a:buFont typeface="Arial"/>
              <a:buChar char="•"/>
            </a:pPr>
            <a:r>
              <a:rPr lang="it-IT" sz="2200" dirty="0" smtClean="0">
                <a:solidFill>
                  <a:srgbClr val="000090"/>
                </a:solidFill>
              </a:rPr>
              <a:t>Definire politiche per combattere il Digital Divide</a:t>
            </a:r>
            <a:endParaRPr lang="it-IT" sz="2200" dirty="0">
              <a:solidFill>
                <a:srgbClr val="000090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611560" y="2924944"/>
            <a:ext cx="5832648" cy="2160240"/>
          </a:xfrm>
          <a:prstGeom prst="wedgeRoundRectCallout">
            <a:avLst>
              <a:gd name="adj1" fmla="val 54862"/>
              <a:gd name="adj2" fmla="val 93015"/>
              <a:gd name="adj3" fmla="val 16667"/>
            </a:avLst>
          </a:prstGeom>
          <a:solidFill>
            <a:srgbClr val="FFFF00">
              <a:alpha val="8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fontAlgn="base">
              <a:buFont typeface="+mj-lt"/>
              <a:buAutoNum type="arabicPeriod" startAt="7"/>
            </a:pPr>
            <a:r>
              <a:rPr lang="it-IT" sz="2800" dirty="0" err="1">
                <a:solidFill>
                  <a:srgbClr val="000090"/>
                </a:solidFill>
              </a:rPr>
              <a:t>Governance</a:t>
            </a:r>
            <a:r>
              <a:rPr lang="it-IT" sz="2800" dirty="0">
                <a:solidFill>
                  <a:srgbClr val="000090"/>
                </a:solidFill>
              </a:rPr>
              <a:t> del SIIR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it-IT" sz="2200" dirty="0">
                <a:solidFill>
                  <a:srgbClr val="000090"/>
                </a:solidFill>
              </a:rPr>
              <a:t>Ottimizzazione della gestione delle risorse informatiche e delle tecnologie ad esse connesse  con i nodi della rete (CST)</a:t>
            </a:r>
          </a:p>
          <a:p>
            <a:pPr marL="800100" lvl="1" indent="-342900" fontAlgn="base">
              <a:lnSpc>
                <a:spcPct val="110000"/>
              </a:lnSpc>
              <a:buFont typeface="Arial"/>
              <a:buChar char="•"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60276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  <p:bldP spid="41" grpId="2" animBg="1"/>
      <p:bldP spid="12" grpId="0" animBg="1"/>
      <p:bldP spid="12" grpId="1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t-IT" sz="3600" dirty="0" smtClean="0"/>
              <a:t>Il Sistema </a:t>
            </a:r>
            <a:r>
              <a:rPr lang="it-IT" sz="3600" dirty="0"/>
              <a:t>Informativo dell’Amministrazione Regionale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it-IT" dirty="0" smtClean="0"/>
              <a:t>Reingegnerizzazione </a:t>
            </a:r>
            <a:r>
              <a:rPr lang="it-IT" dirty="0"/>
              <a:t>delle procedure amministrative</a:t>
            </a:r>
          </a:p>
          <a:p>
            <a:pPr lvl="0"/>
            <a:r>
              <a:rPr lang="it-IT" dirty="0" smtClean="0"/>
              <a:t>Dematerializzazione</a:t>
            </a:r>
            <a:endParaRPr lang="it-IT" dirty="0"/>
          </a:p>
          <a:p>
            <a:pPr lvl="0"/>
            <a:r>
              <a:rPr lang="it-IT" dirty="0" smtClean="0"/>
              <a:t>Formazione </a:t>
            </a:r>
            <a:r>
              <a:rPr lang="it-IT" dirty="0"/>
              <a:t>continua</a:t>
            </a:r>
          </a:p>
          <a:p>
            <a:pPr lvl="0"/>
            <a:r>
              <a:rPr lang="it-IT" dirty="0" smtClean="0"/>
              <a:t>Analisi </a:t>
            </a:r>
            <a:r>
              <a:rPr lang="it-IT" dirty="0"/>
              <a:t>dei dati</a:t>
            </a:r>
          </a:p>
          <a:p>
            <a:pPr lvl="0"/>
            <a:r>
              <a:rPr lang="it-IT" dirty="0" smtClean="0"/>
              <a:t>Architetture </a:t>
            </a:r>
            <a:r>
              <a:rPr lang="it-IT" dirty="0"/>
              <a:t>orientate ai servizi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09/02/2011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Napoli - Incontro ANCI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21C8-1398-4DF7-997F-0E758619FA8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79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1526</Words>
  <Application>Microsoft Macintosh PowerPoint</Application>
  <PresentationFormat>On-screen Show (4:3)</PresentationFormat>
  <Paragraphs>261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Tema di Office</vt:lpstr>
      <vt:lpstr>La strategia per l’ICT</vt:lpstr>
      <vt:lpstr>La Situazione Attuale</vt:lpstr>
      <vt:lpstr>Obiettivi</vt:lpstr>
      <vt:lpstr>Il contesto macro-economico</vt:lpstr>
      <vt:lpstr>Il ruolo dell’Assessorato</vt:lpstr>
      <vt:lpstr>Il Sistema Informativo Integrato Regionale</vt:lpstr>
      <vt:lpstr>Il Sistema Informativo Integrato Regionale</vt:lpstr>
      <vt:lpstr>Il Sistema Informativo Integrato Regionale</vt:lpstr>
      <vt:lpstr>Il Sistema Informativo dell’Amministrazione Regionale </vt:lpstr>
      <vt:lpstr>La Carta Regionale dei Servizi</vt:lpstr>
      <vt:lpstr>La Larga Banda</vt:lpstr>
      <vt:lpstr>Ricadute attese</vt:lpstr>
      <vt:lpstr>Ricadute attese</vt:lpstr>
      <vt:lpstr>Ricadute attese</vt:lpstr>
      <vt:lpstr>Ricadute attese</vt:lpstr>
      <vt:lpstr>Attività Correnti</vt:lpstr>
      <vt:lpstr>Attività Correnti</vt:lpstr>
      <vt:lpstr>Domande</vt:lpstr>
      <vt:lpstr>Il Sistema Informativo Integrato Regionale</vt:lpstr>
      <vt:lpstr>Il Sistema Informativo Integrato Regionale</vt:lpstr>
      <vt:lpstr>Il Sistema Informativo dell’Amministrazione Regionale </vt:lpstr>
      <vt:lpstr>Il Sistema Informativo dell’Amministrazione Regionale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strategia per l’innovazione</dc:title>
  <dc:creator>Marcella</dc:creator>
  <cp:lastModifiedBy>Giuseppe Cattaneo</cp:lastModifiedBy>
  <cp:revision>110</cp:revision>
  <dcterms:created xsi:type="dcterms:W3CDTF">2011-02-03T19:23:55Z</dcterms:created>
  <dcterms:modified xsi:type="dcterms:W3CDTF">2011-02-08T16:03:28Z</dcterms:modified>
</cp:coreProperties>
</file>