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73782C-6E91-4C20-8CB5-684AAB0B7E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40CC91-4A6A-4D52-BA55-E54637B208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BE58FB-36FC-4FFC-8E63-54B3D2F01A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690B8E-26CF-465A-9FA2-C3528BFFC8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78897D-AD50-4211-9108-7D6A712D3D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AE418E-C919-47CF-A0BC-38C5442AAC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A5E093-F643-4817-8D7F-AA3CD19320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431FC5-6F03-4055-B247-91DADC0954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CE3740-24F1-439B-9B82-0DCFF46FF7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604411-227F-49AF-B55F-0A43D0FAE3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CD11E8-56D8-41E0-A73D-B87B99240A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1192D1-015B-4F0E-859B-AD3078A082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966ED9-D028-4381-988B-1D0EA92D34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26BBC0-E335-4675-B73B-18B2822DD6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B1E1AB-0ECE-4144-8B67-C64E946067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443D4F-B689-4BF5-A9C2-097298171C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040660-D165-425D-8E50-279A88E9DD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CD5D46-D7D6-48EE-99F4-D96524438C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9AAE24-4DFB-4737-B1DD-68F0B687A6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5CF8A3-9266-49B1-82CB-39FD06D1DF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5B4668-3D00-4E19-A129-A81E96C62E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7B167A-ABCF-4CA1-889F-5E0059777F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9EE17E-36A0-47A3-A074-D2A72FD928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BE4138-E3C0-4D0A-BA2E-9F5E6BAACA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5000"/>
          </a:bodyPr>
          <a:p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pour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éditer le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format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du texte-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A77EEEB-721A-41BE-8BAA-441F6CEA7437}" type="slidenum">
              <a:rPr b="0" lang="en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niveau de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niveau de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5000"/>
          </a:bodyPr>
          <a:p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38D8CBC-BFCB-4B1D-929C-38505999F1FE}" type="slidenum">
              <a:rPr b="0" lang="en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9640" y="519480"/>
            <a:ext cx="7772040" cy="1640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000000"/>
                </a:solidFill>
                <a:latin typeface="Calibri"/>
                <a:ea typeface="Calibri"/>
              </a:rPr>
              <a:t>Test plan for </a:t>
            </a:r>
            <a:r>
              <a:rPr b="0" lang="en" sz="4400" spc="-1" strike="noStrike">
                <a:solidFill>
                  <a:srgbClr val="d8d8d8"/>
                </a:solidFill>
                <a:latin typeface="Calibri"/>
                <a:ea typeface="Calibri"/>
              </a:rPr>
              <a:t>« Snake detection theory experiment »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40000" y="2409840"/>
            <a:ext cx="8100000" cy="65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888888"/>
                </a:solidFill>
                <a:latin typeface="Calibri"/>
                <a:ea typeface="Calibri"/>
              </a:rPr>
              <a:t>Group: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84" name="Google Shape;130;p 1"/>
          <p:cNvSpPr txBox="1"/>
          <p:nvPr/>
        </p:nvSpPr>
        <p:spPr>
          <a:xfrm>
            <a:off x="1800000" y="3060000"/>
            <a:ext cx="2520000" cy="126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888888"/>
                </a:solidFill>
                <a:latin typeface="Calibri"/>
                <a:ea typeface="Calibri"/>
              </a:rPr>
              <a:t>LESÉNÉCHAL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888888"/>
                </a:solidFill>
                <a:latin typeface="Calibri"/>
                <a:ea typeface="Calibri"/>
              </a:rPr>
              <a:t>Adrien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85" name="Google Shape;130;p 3"/>
          <p:cNvSpPr txBox="1"/>
          <p:nvPr/>
        </p:nvSpPr>
        <p:spPr>
          <a:xfrm>
            <a:off x="4680000" y="3060000"/>
            <a:ext cx="1800000" cy="126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888888"/>
                </a:solidFill>
                <a:latin typeface="Calibri"/>
                <a:ea typeface="Calibri"/>
              </a:rPr>
              <a:t>UJCIC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888888"/>
                </a:solidFill>
                <a:latin typeface="Calibri"/>
                <a:ea typeface="Calibri"/>
              </a:rPr>
              <a:t>Hana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7640" y="0"/>
            <a:ext cx="8229240" cy="627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9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000000"/>
                </a:solidFill>
                <a:latin typeface="Calibri"/>
                <a:ea typeface="Calibri"/>
              </a:rPr>
              <a:t>Rationale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876240"/>
            <a:ext cx="4140000" cy="389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9000"/>
          </a:bodyPr>
          <a:p>
            <a:pPr marL="343080" indent="-3049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" sz="2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Context:</a:t>
            </a:r>
            <a:endParaRPr b="0" lang="fr-FR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Snakes were one of the </a:t>
            </a:r>
            <a:r>
              <a:rPr b="1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earliest predators</a:t>
            </a: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 of </a:t>
            </a:r>
            <a:r>
              <a:rPr b="1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primates</a:t>
            </a:r>
            <a:endParaRPr b="0" lang="fr-FR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According to the snake detection hypothesis, the </a:t>
            </a:r>
            <a:r>
              <a:rPr b="1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predatory pressure</a:t>
            </a: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 of these </a:t>
            </a: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reptiles on primates may have caused </a:t>
            </a:r>
            <a:r>
              <a:rPr b="1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evolutionarily driven changes</a:t>
            </a: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 in the </a:t>
            </a: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primate </a:t>
            </a:r>
            <a:r>
              <a:rPr b="1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visual system</a:t>
            </a:r>
            <a:endParaRPr b="0" lang="fr-F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36;p 1"/>
          <p:cNvSpPr txBox="1"/>
          <p:nvPr/>
        </p:nvSpPr>
        <p:spPr>
          <a:xfrm>
            <a:off x="4680000" y="876240"/>
            <a:ext cx="4006800" cy="389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43080" indent="-30492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1" lang="en" sz="2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Goal:</a:t>
            </a: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  Test human </a:t>
            </a:r>
            <a:r>
              <a:rPr b="1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awareness</a:t>
            </a: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 to </a:t>
            </a:r>
            <a:r>
              <a:rPr b="1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images of snakes</a:t>
            </a: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 compared to </a:t>
            </a: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other animals</a:t>
            </a:r>
            <a:endParaRPr b="0" lang="fr-FR" sz="21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343080" indent="-304920">
              <a:lnSpc>
                <a:spcPct val="115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1" lang="en" sz="2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Task:</a:t>
            </a: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  Discrimination</a:t>
            </a:r>
            <a:endParaRPr b="0" lang="fr-FR" sz="21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343080" indent="-304920">
              <a:lnSpc>
                <a:spcPct val="115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1" lang="en" sz="2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Visual function:</a:t>
            </a: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  Contrast</a:t>
            </a:r>
            <a:endParaRPr b="0" lang="fr-FR" sz="21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143;p27" descr=""/>
          <p:cNvPicPr/>
          <p:nvPr/>
        </p:nvPicPr>
        <p:blipFill>
          <a:blip r:embed="rId1"/>
          <a:stretch/>
        </p:blipFill>
        <p:spPr>
          <a:xfrm>
            <a:off x="1186200" y="0"/>
            <a:ext cx="67708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9640" y="0"/>
            <a:ext cx="822924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000000"/>
                </a:solidFill>
                <a:latin typeface="Calibri"/>
                <a:ea typeface="Calibri"/>
              </a:rPr>
              <a:t>Example of Stimuli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900000"/>
            <a:ext cx="4665240" cy="4012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5000"/>
          </a:bodyPr>
          <a:p>
            <a:pPr marL="457200" indent="-317160">
              <a:lnSpc>
                <a:spcPct val="115000"/>
              </a:lnSpc>
              <a:spcBef>
                <a:spcPts val="641"/>
              </a:spcBef>
              <a:buClr>
                <a:srgbClr val="000000"/>
              </a:buClr>
              <a:buSzPct val="56000"/>
              <a:buFont typeface="Arial"/>
              <a:buChar char="•"/>
            </a:pPr>
            <a:r>
              <a:rPr b="1" lang="en" sz="3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Fixed parameters: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Images of four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different categories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of animals</a:t>
            </a:r>
            <a:endParaRPr b="0" lang="fr-FR" sz="32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Calibri"/>
              </a:rPr>
              <a:t>snakes, spiders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Calibri"/>
              </a:rPr>
              <a:t>(threatening)</a:t>
            </a:r>
            <a:endParaRPr b="0" lang="fr-FR" sz="2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Calibri"/>
              </a:rPr>
              <a:t>birds, butterflies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Calibri"/>
              </a:rPr>
              <a:t>(unthreatening)</a:t>
            </a:r>
            <a:endParaRPr b="0" lang="fr-FR" sz="2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SzPct val="64000"/>
              <a:buFont typeface="Arial"/>
              <a:buChar char="–"/>
            </a:pPr>
            <a:endParaRPr b="0" lang="fr-FR" sz="2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SzPct val="56000"/>
              <a:buFont typeface="Arial"/>
              <a:buChar char="•"/>
            </a:pPr>
            <a:r>
              <a:rPr b="1" lang="en" sz="3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Variable </a:t>
            </a:r>
            <a:r>
              <a:rPr b="1" lang="en" sz="3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parameters: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 Images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are shown from 1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to 4 frames,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followed by a mask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(backward masking)</a:t>
            </a:r>
            <a:endParaRPr b="0" lang="fr-FR" sz="3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92" name="Google Shape;150;p28" descr=""/>
          <p:cNvPicPr/>
          <p:nvPr/>
        </p:nvPicPr>
        <p:blipFill>
          <a:blip r:embed="rId1"/>
          <a:stretch/>
        </p:blipFill>
        <p:spPr>
          <a:xfrm>
            <a:off x="5122800" y="1480680"/>
            <a:ext cx="3876840" cy="283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9640" y="0"/>
            <a:ext cx="822924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000000"/>
                </a:solidFill>
                <a:latin typeface="Calibri"/>
                <a:ea typeface="Calibri"/>
              </a:rPr>
              <a:t>Protocol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457200" indent="-343080">
              <a:lnSpc>
                <a:spcPct val="115000"/>
              </a:lnSpc>
              <a:spcBef>
                <a:spcPts val="924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Relative threshold</a:t>
            </a:r>
            <a:endParaRPr b="0" lang="fr-FR" sz="32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4308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Method of constant stimuli (1 to 4 frames)</a:t>
            </a:r>
            <a:endParaRPr b="0" lang="fr-FR" sz="32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4308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Forced choice: participant has to choose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between 4 categories</a:t>
            </a:r>
            <a:endParaRPr b="0" lang="fr-FR" sz="32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4308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Extra question: subjective awareness of the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stimulus (did they see stimulus clearly, were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they guessing)</a:t>
            </a:r>
            <a:endParaRPr b="0" lang="fr-FR" sz="3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161;p30" descr=""/>
          <p:cNvPicPr/>
          <p:nvPr/>
        </p:nvPicPr>
        <p:blipFill>
          <a:blip r:embed="rId1"/>
          <a:srcRect l="0" t="2657" r="0" b="0"/>
          <a:stretch/>
        </p:blipFill>
        <p:spPr>
          <a:xfrm>
            <a:off x="90720" y="549360"/>
            <a:ext cx="8962200" cy="421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39640" y="0"/>
            <a:ext cx="822924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000000"/>
                </a:solidFill>
                <a:latin typeface="Calibri"/>
                <a:ea typeface="Calibri"/>
              </a:rPr>
              <a:t>How? (tools)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100000"/>
              </a:lnSpc>
              <a:spcBef>
                <a:spcPts val="112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Series of images of </a:t>
            </a:r>
            <a:r>
              <a:rPr b="1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same size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1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luminance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1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contrast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 in succession</a:t>
            </a:r>
            <a:endParaRPr b="0" lang="fr-FR" sz="32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Choice between </a:t>
            </a:r>
            <a:r>
              <a:rPr b="1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categories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: click on category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on screen</a:t>
            </a:r>
            <a:endParaRPr b="0" lang="fr-FR" sz="32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Choice of </a:t>
            </a:r>
            <a:r>
              <a:rPr b="1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awareness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: 4 choices, click on screen</a:t>
            </a:r>
            <a:endParaRPr b="0" lang="fr-FR" sz="3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9640" y="0"/>
            <a:ext cx="822924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000000"/>
                </a:solidFill>
                <a:latin typeface="Calibri"/>
                <a:ea typeface="Calibri"/>
              </a:rPr>
              <a:t>Extra questions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Ask every participant if they have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a fear of any of the animals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Ask every participant how often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they see the animal in real life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  <a:ea typeface="Calibri"/>
              </a:rPr>
              <a:t>(test for habituation)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743040" indent="-1080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2023-11-13T11:14:05Z</dcterms:modified>
  <cp:revision>11</cp:revision>
  <dc:subject/>
  <dc:title/>
</cp:coreProperties>
</file>