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Quicksand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0" roundtripDataSignature="AMtx7mjTapMvMQuJbaBvYSiZSnO4fRyR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997E7E-808C-4FF8-AD29-0F259817EC4B}">
  <a:tblStyle styleId="{6D997E7E-808C-4FF8-AD29-0F259817EC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Quicksand-regular.fntdata"/><Relationship Id="rId47" Type="http://schemas.openxmlformats.org/officeDocument/2006/relationships/slide" Target="slides/slide42.xml"/><Relationship Id="rId49" Type="http://schemas.openxmlformats.org/officeDocument/2006/relationships/font" Target="fonts/Quicksa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50616eb80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050616eb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70d8683fc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070d8683f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5282bb143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05282bb1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70d8683fc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070d8683f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5282bb143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05282bb14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70d8683fc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070d8683f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70d8683fc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070d8683f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70d8683fc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070d8683f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312537f0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10312537f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60413d06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060413d0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70d8683f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070d8683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68e26524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068e2652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70d8683fc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070d8683f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60413d06a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060413d06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312537f05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10312537f0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312537f05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10312537f0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5282bacbf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05282bacb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585e85c4e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0585e85c4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585e85c4e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0585e85c4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585e85c4e_0_1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10585e85c4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585e85c4e_0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10585e85c4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50616eb80_1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050616eb8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585e85c4e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0585e85c4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585e85c4e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10585e85c4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585e85c4e_0_1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0585e85c4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585e85c4e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10585e85c4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585e85c4e_0_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10585e85c4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585e85c4e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10585e85c4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585e85c4e_0_1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10585e85c4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585e85c4e_0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10585e85c4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585e85c4e_0_1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10585e85c4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585e85c4e_0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10585e85c4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50616eb80_1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050616eb8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71f4bf25d_3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1071f4bf25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071f4bf25d_3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1071f4bf25d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03169ff341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103169ff3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50616eb80_1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050616eb8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50616eb80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050616eb8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50616eb80_4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050616eb80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5282bb14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05282bb1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70d8683fc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070d8683f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key color">
  <p:cSld name="BLANK_1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" name="Google Shape;11;p3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3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65" name="Google Shape;65;p30"/>
          <p:cNvCxnSpPr>
            <a:stCxn id="66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30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2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2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" name="Google Shape;16;p3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2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2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1" name="Google Shape;21;p36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2" name="Google Shape;22;p36"/>
          <p:cNvSpPr txBox="1"/>
          <p:nvPr>
            <p:ph idx="2" type="body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3" name="Google Shape;23;p3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3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0" name="Google Shape;30;p3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" name="Google Shape;31;p34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34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4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33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33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3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  <a:defRPr i="1" sz="2800">
                <a:solidFill>
                  <a:schemeClr val="accent1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▫"/>
              <a:defRPr i="1" sz="2800">
                <a:solidFill>
                  <a:schemeClr val="accent1"/>
                </a:solidFill>
              </a:defRPr>
            </a:lvl2pPr>
            <a:lvl3pPr indent="-406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i="1" sz="2800">
                <a:solidFill>
                  <a:schemeClr val="accent1"/>
                </a:solidFill>
              </a:defRPr>
            </a:lvl3pPr>
            <a:lvl4pPr indent="-406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4pPr>
            <a:lvl5pPr indent="-406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5pPr>
            <a:lvl6pPr indent="-406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6pPr>
            <a:lvl7pPr indent="-406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7pPr>
            <a:lvl8pPr indent="-406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8pPr>
            <a:lvl9pPr indent="-406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33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i="0" sz="4800" u="none" cap="none" strike="noStrik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" name="Google Shape;42;p3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35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" type="body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7" name="Google Shape;47;p37"/>
          <p:cNvSpPr txBox="1"/>
          <p:nvPr>
            <p:ph idx="2" type="body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8" name="Google Shape;48;p37"/>
          <p:cNvSpPr txBox="1"/>
          <p:nvPr>
            <p:ph idx="3" type="body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0" name="Google Shape;50;p3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3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5" name="Google Shape;55;p3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3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3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3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3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3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50616eb80_1_0"/>
          <p:cNvSpPr txBox="1"/>
          <p:nvPr>
            <p:ph idx="4294967295" type="ctrTitle"/>
          </p:nvPr>
        </p:nvSpPr>
        <p:spPr>
          <a:xfrm>
            <a:off x="2002275" y="3182644"/>
            <a:ext cx="66714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BUDT703 Section 0507: Team 3</a:t>
            </a:r>
            <a:endParaRPr b="1" i="0" sz="21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2" name="Google Shape;72;g1050616eb80_1_0"/>
          <p:cNvSpPr txBox="1"/>
          <p:nvPr>
            <p:ph idx="4294967295" type="subTitle"/>
          </p:nvPr>
        </p:nvSpPr>
        <p:spPr>
          <a:xfrm>
            <a:off x="2002275" y="1868424"/>
            <a:ext cx="66714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topUmd</a:t>
            </a:r>
            <a:endParaRPr b="1" i="0" sz="36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None/>
            </a:pPr>
            <a:r>
              <a:rPr b="0" i="0" lang="en" sz="1700" u="none" cap="none" strike="noStrike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Business Analytics Consulting for the University of Maryland, College Park</a:t>
            </a:r>
            <a:endParaRPr b="1" i="0" sz="3900" u="none" cap="none" strike="noStrike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3" name="Google Shape;73;g1050616eb80_1_0"/>
          <p:cNvSpPr txBox="1"/>
          <p:nvPr>
            <p:ph idx="4294967295" type="body"/>
          </p:nvPr>
        </p:nvSpPr>
        <p:spPr>
          <a:xfrm>
            <a:off x="2002275" y="3715406"/>
            <a:ext cx="66714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700">
                <a:solidFill>
                  <a:schemeClr val="lt2"/>
                </a:solidFill>
              </a:rPr>
              <a:t>Members: Aniela Skibniewska, Shu-Ping Chen, Yishang Huang, Anshika Kapoor, Hsinkai Liao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n" sz="1500">
                <a:solidFill>
                  <a:schemeClr val="dk1"/>
                </a:solidFill>
              </a:rPr>
              <a:t>Date: December 03, 2021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74" name="Google Shape;74;g1050616eb80_1_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g1050616eb80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02" y="1868425"/>
            <a:ext cx="1710300" cy="962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70d8683fc_0_55"/>
          <p:cNvSpPr txBox="1"/>
          <p:nvPr>
            <p:ph type="title"/>
          </p:nvPr>
        </p:nvSpPr>
        <p:spPr>
          <a:xfrm>
            <a:off x="1165475" y="417525"/>
            <a:ext cx="7629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Conceptual Database Design: Relationships, Attributes, Degrees, Participating Entities and Constraints</a:t>
            </a:r>
            <a:endParaRPr b="1"/>
          </a:p>
        </p:txBody>
      </p:sp>
      <p:sp>
        <p:nvSpPr>
          <p:cNvPr id="163" name="Google Shape;163;g1070d8683fc_0_55"/>
          <p:cNvSpPr txBox="1"/>
          <p:nvPr>
            <p:ph idx="2" type="body"/>
          </p:nvPr>
        </p:nvSpPr>
        <p:spPr>
          <a:xfrm>
            <a:off x="1165475" y="1174125"/>
            <a:ext cx="7357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Donate (period): binary relationship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1 Donation record to 1 Business School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1 Business School to 0 or many Donation Record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Work: binary relationship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1 Business School to 1 or many Faculty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1 Faculty to 1 or many Business School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Rate: binary relationship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1 Business School to 0 or many Ratings Agencies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1 Ratings Agency to 0 or many Business Schools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Publish: binary relationship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1 Faculty to 0 or many Publications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1 Publications to 1 or many Faculty</a:t>
            </a:r>
            <a:endParaRPr sz="2100"/>
          </a:p>
        </p:txBody>
      </p:sp>
      <p:sp>
        <p:nvSpPr>
          <p:cNvPr id="164" name="Google Shape;164;g1070d8683fc_0_5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5282bb143_0_7"/>
          <p:cNvSpPr txBox="1"/>
          <p:nvPr>
            <p:ph type="title"/>
          </p:nvPr>
        </p:nvSpPr>
        <p:spPr>
          <a:xfrm>
            <a:off x="1143000" y="2209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Conceptual </a:t>
            </a:r>
            <a:r>
              <a:rPr b="1" lang="en"/>
              <a:t>Database Design: ER Diagram</a:t>
            </a:r>
            <a:endParaRPr b="1"/>
          </a:p>
        </p:txBody>
      </p:sp>
      <p:sp>
        <p:nvSpPr>
          <p:cNvPr id="170" name="Google Shape;170;g105282bb143_0_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g105282bb143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0024" y="565950"/>
            <a:ext cx="6183731" cy="44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70d8683fc_0_37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Logical </a:t>
            </a:r>
            <a:r>
              <a:rPr lang="en"/>
              <a:t>Database Design</a:t>
            </a:r>
            <a:endParaRPr/>
          </a:p>
        </p:txBody>
      </p:sp>
      <p:sp>
        <p:nvSpPr>
          <p:cNvPr id="177" name="Google Shape;177;g1070d8683fc_0_37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0" i="0" sz="3000" u="none" cap="none" strike="noStrik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8" name="Google Shape;178;g1070d8683fc_0_3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5282bb143_0_14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Logical </a:t>
            </a:r>
            <a:r>
              <a:rPr b="1" lang="en"/>
              <a:t>Database Design: Relational Schema</a:t>
            </a:r>
            <a:endParaRPr b="1"/>
          </a:p>
        </p:txBody>
      </p:sp>
      <p:sp>
        <p:nvSpPr>
          <p:cNvPr id="184" name="Google Shape;184;g105282bb143_0_14"/>
          <p:cNvSpPr txBox="1"/>
          <p:nvPr>
            <p:ph idx="2" type="body"/>
          </p:nvPr>
        </p:nvSpPr>
        <p:spPr>
          <a:xfrm>
            <a:off x="1165475" y="1174125"/>
            <a:ext cx="7167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Faculty(</a:t>
            </a:r>
            <a:r>
              <a:rPr b="1" lang="en" sz="1600" u="sng"/>
              <a:t>facName</a:t>
            </a:r>
            <a:r>
              <a:rPr lang="en" sz="1600"/>
              <a:t>, facNumAwards, facNumProjects, facDomExpert. facYearsTeach, facNumberNobel)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Publication(</a:t>
            </a:r>
            <a:r>
              <a:rPr b="1" lang="en" sz="1600" u="sng"/>
              <a:t>pubId</a:t>
            </a:r>
            <a:r>
              <a:rPr lang="en" sz="1600"/>
              <a:t>, pubYear)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BusinessSchool(</a:t>
            </a:r>
            <a:r>
              <a:rPr b="1" lang="en" sz="1600" u="sng"/>
              <a:t>busName</a:t>
            </a:r>
            <a:r>
              <a:rPr lang="en" sz="1600"/>
              <a:t>, busLocation, busNumStudents, busProIntStudents, busProFemStudents, busGrdRate, busEmpRate, busNotableAlum, busAvgSalary)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RatingAgency(</a:t>
            </a:r>
            <a:r>
              <a:rPr b="1" lang="en" sz="1600" u="sng"/>
              <a:t>othAgnId</a:t>
            </a:r>
            <a:r>
              <a:rPr lang="en" sz="1600"/>
              <a:t>, othAgnName, othAgnRate)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Donation(</a:t>
            </a:r>
            <a:r>
              <a:rPr b="1" i="1" lang="en" sz="1600" u="sng"/>
              <a:t>busName</a:t>
            </a:r>
            <a:r>
              <a:rPr lang="en" sz="1600"/>
              <a:t>, </a:t>
            </a:r>
            <a:r>
              <a:rPr b="1" lang="en" sz="1600" u="sng"/>
              <a:t>donId</a:t>
            </a:r>
            <a:r>
              <a:rPr lang="en" sz="1600"/>
              <a:t>, donAmount, donStartDate, donEndDate)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Publish(</a:t>
            </a:r>
            <a:r>
              <a:rPr b="1" i="1" lang="en" sz="1600" u="sng"/>
              <a:t>facName</a:t>
            </a:r>
            <a:r>
              <a:rPr lang="en" sz="1600"/>
              <a:t>, </a:t>
            </a:r>
            <a:r>
              <a:rPr b="1" i="1" lang="en" sz="1600" u="sng"/>
              <a:t>pubId</a:t>
            </a:r>
            <a:r>
              <a:rPr lang="en" sz="1600"/>
              <a:t>)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Rate(</a:t>
            </a:r>
            <a:r>
              <a:rPr b="1" i="1" lang="en" sz="1600" u="sng"/>
              <a:t>busName</a:t>
            </a:r>
            <a:r>
              <a:rPr lang="en" sz="1600"/>
              <a:t>, </a:t>
            </a:r>
            <a:r>
              <a:rPr b="1" i="1" lang="en" sz="1600" u="sng"/>
              <a:t>othAgnId</a:t>
            </a:r>
            <a:r>
              <a:rPr lang="en" sz="1600"/>
              <a:t>)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Work(</a:t>
            </a:r>
            <a:r>
              <a:rPr b="1" i="1" lang="en" sz="1600" u="sng"/>
              <a:t>facName</a:t>
            </a:r>
            <a:r>
              <a:rPr lang="en" sz="1600"/>
              <a:t>, </a:t>
            </a:r>
            <a:r>
              <a:rPr b="1" i="1" lang="en" sz="1600" u="sng"/>
              <a:t>busName</a:t>
            </a:r>
            <a:r>
              <a:rPr lang="en" sz="1600"/>
              <a:t>)</a:t>
            </a:r>
            <a:endParaRPr sz="1600"/>
          </a:p>
        </p:txBody>
      </p:sp>
      <p:sp>
        <p:nvSpPr>
          <p:cNvPr id="185" name="Google Shape;185;g105282bb143_0_1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70d8683fc_0_14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Logical </a:t>
            </a:r>
            <a:r>
              <a:rPr b="1" lang="en"/>
              <a:t>Database Design: Functional Dependencies</a:t>
            </a:r>
            <a:endParaRPr b="1"/>
          </a:p>
        </p:txBody>
      </p:sp>
      <p:sp>
        <p:nvSpPr>
          <p:cNvPr id="191" name="Google Shape;191;g1070d8683fc_0_14"/>
          <p:cNvSpPr txBox="1"/>
          <p:nvPr>
            <p:ph idx="2" type="body"/>
          </p:nvPr>
        </p:nvSpPr>
        <p:spPr>
          <a:xfrm>
            <a:off x="1165480" y="1174125"/>
            <a:ext cx="6813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facName → facNumAwards, facNumProjects, facDomExpert. facYearsTeach, facNumberNobel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pubId → pubYear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busName → busLocation, busNumStudents, busProIntStudents, busProFemStudents, busGrdRate, busEmpRate, busNotableAlum, busAvgSalary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othAgnId → othAgnName, othAgnRate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busName, donId → donAmount, donStartDate, donEndDate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facName, pubId →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busName, othAgnId →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facName, busName →</a:t>
            </a:r>
            <a:endParaRPr sz="1600"/>
          </a:p>
        </p:txBody>
      </p:sp>
      <p:sp>
        <p:nvSpPr>
          <p:cNvPr id="192" name="Google Shape;192;g1070d8683fc_0_1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70d8683fc_0_20"/>
          <p:cNvSpPr txBox="1"/>
          <p:nvPr>
            <p:ph type="title"/>
          </p:nvPr>
        </p:nvSpPr>
        <p:spPr>
          <a:xfrm>
            <a:off x="1143000" y="274274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Logical </a:t>
            </a:r>
            <a:r>
              <a:rPr b="1" lang="en"/>
              <a:t>Database Design: Business Rules</a:t>
            </a:r>
            <a:endParaRPr b="1"/>
          </a:p>
        </p:txBody>
      </p:sp>
      <p:sp>
        <p:nvSpPr>
          <p:cNvPr id="198" name="Google Shape;198;g1070d8683fc_0_20"/>
          <p:cNvSpPr txBox="1"/>
          <p:nvPr>
            <p:ph idx="2" type="body"/>
          </p:nvPr>
        </p:nvSpPr>
        <p:spPr>
          <a:xfrm>
            <a:off x="1165475" y="666250"/>
            <a:ext cx="7717800" cy="4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[R1] When a Business School is deleted from or changed in the database, all corresponding Donation data of the business school should be deleted or changed accordingly.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[R2] When a Faculty has published a Publication, then the Faculty and the Publication cannot be deleted or changed in the database.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[R3] When a Business School is deleted from or changed in the database, the Ranking of the business school should be deleted or changed accordingly.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[R4] When a Rating Agency is deleted from or changed in the database, the Rankings provided by the rating agency should be deleted or changed accordingly.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[R5] When a Faculty working at a Business School is deleted from or changed in the database, the data of the Faculty should be deleted or changed accordingly.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[R6]  When a Business School is deleted from or changed in the database, the data of the Business School should be deleted or changed accordingly.</a:t>
            </a:r>
            <a:endParaRPr sz="1600"/>
          </a:p>
        </p:txBody>
      </p:sp>
      <p:sp>
        <p:nvSpPr>
          <p:cNvPr id="199" name="Google Shape;199;g1070d8683fc_0_2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70d8683fc_0_26"/>
          <p:cNvSpPr txBox="1"/>
          <p:nvPr>
            <p:ph type="title"/>
          </p:nvPr>
        </p:nvSpPr>
        <p:spPr>
          <a:xfrm>
            <a:off x="1143000" y="274275"/>
            <a:ext cx="7798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Logical </a:t>
            </a:r>
            <a:r>
              <a:rPr b="1" lang="en"/>
              <a:t>Database Design: </a:t>
            </a:r>
            <a:r>
              <a:rPr b="1" lang="en"/>
              <a:t>Referential Integrity Rule/Action Table</a:t>
            </a:r>
            <a:endParaRPr b="1"/>
          </a:p>
        </p:txBody>
      </p:sp>
      <p:sp>
        <p:nvSpPr>
          <p:cNvPr id="205" name="Google Shape;205;g1070d8683fc_0_2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6" name="Google Shape;206;g1070d8683fc_0_26"/>
          <p:cNvGraphicFramePr/>
          <p:nvPr/>
        </p:nvGraphicFramePr>
        <p:xfrm>
          <a:off x="1107450" y="69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{6D997E7E-808C-4FF8-AD29-0F259817EC4B}</a:tableStyleId>
              </a:tblPr>
              <a:tblGrid>
                <a:gridCol w="890425"/>
                <a:gridCol w="926650"/>
                <a:gridCol w="1262850"/>
                <a:gridCol w="873250"/>
                <a:gridCol w="943175"/>
                <a:gridCol w="1024375"/>
                <a:gridCol w="934175"/>
                <a:gridCol w="979250"/>
              </a:tblGrid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Relation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Foreign Key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Base Relation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Primary Key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Business Rule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Constraint: ON DELETE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Business Rule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Constraint: ON UPDATE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Donation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busName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BusinessSchool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busName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R1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CASCADE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R1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CASCADE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Publish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facName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Faculty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facName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R2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NO ACTION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R2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NO ACTION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Publish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pubId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Publication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pubId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R2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NO ACTION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R2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NO ACTION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Rate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busName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BusinessSchool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busName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R3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CASCADE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R3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CASCADE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Rate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othAgnId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RatingAgency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othAgnId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R4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CASCADE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R4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CASCADE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Work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facName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Faculty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facName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R5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CASCADE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R5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CASCADE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Work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busName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BusinessSchool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busName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R6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CASCADE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R6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CASCADE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312537f05_0_0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Physical Database Design</a:t>
            </a:r>
            <a:endParaRPr/>
          </a:p>
        </p:txBody>
      </p:sp>
      <p:sp>
        <p:nvSpPr>
          <p:cNvPr id="212" name="Google Shape;212;g10312537f05_0_0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b="0" i="0" sz="3000" u="none" cap="none" strike="noStrik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3" name="Google Shape;213;g10312537f05_0_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60413d06a_0_0"/>
          <p:cNvSpPr txBox="1"/>
          <p:nvPr>
            <p:ph type="title"/>
          </p:nvPr>
        </p:nvSpPr>
        <p:spPr>
          <a:xfrm>
            <a:off x="1165475" y="549650"/>
            <a:ext cx="7473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Physical Database Design: Data Types used</a:t>
            </a:r>
            <a:endParaRPr b="1"/>
          </a:p>
        </p:txBody>
      </p:sp>
      <p:sp>
        <p:nvSpPr>
          <p:cNvPr id="219" name="Google Shape;219;g1060413d06a_0_0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INTEGER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DECIMAL(3, 3)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DECIMAL(9, 2)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lang="en" sz="1600">
                <a:solidFill>
                  <a:schemeClr val="lt2"/>
                </a:solidFill>
              </a:rPr>
              <a:t>DECIMAL(10, 2)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DATE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CHAR(10)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VARCHAR(10)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lang="en" sz="1600">
                <a:solidFill>
                  <a:schemeClr val="lt2"/>
                </a:solidFill>
              </a:rPr>
              <a:t>VARCHAR(20)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chemeClr val="lt2"/>
                </a:solidFill>
              </a:rPr>
              <a:t>VARCHAR(30)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lang="en" sz="1600">
                <a:solidFill>
                  <a:schemeClr val="lt2"/>
                </a:solidFill>
              </a:rPr>
              <a:t>VARCHAR(40)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lang="en" sz="1600">
                <a:solidFill>
                  <a:schemeClr val="lt2"/>
                </a:solidFill>
              </a:rPr>
              <a:t>VARCHAR(50)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220" name="Google Shape;220;g1060413d06a_0_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70d8683fc_0_0"/>
          <p:cNvSpPr txBox="1"/>
          <p:nvPr>
            <p:ph type="title"/>
          </p:nvPr>
        </p:nvSpPr>
        <p:spPr>
          <a:xfrm>
            <a:off x="1165475" y="549650"/>
            <a:ext cx="7473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Physical Database Design: Distinct Data Values - Business School</a:t>
            </a:r>
            <a:endParaRPr b="1"/>
          </a:p>
        </p:txBody>
      </p:sp>
      <p:sp>
        <p:nvSpPr>
          <p:cNvPr id="226" name="Google Shape;226;g1070d8683fc_0_0"/>
          <p:cNvSpPr txBox="1"/>
          <p:nvPr>
            <p:ph idx="1" type="body"/>
          </p:nvPr>
        </p:nvSpPr>
        <p:spPr>
          <a:xfrm>
            <a:off x="1165500" y="1086800"/>
            <a:ext cx="7815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lang="en" sz="1600">
                <a:solidFill>
                  <a:schemeClr val="lt2"/>
                </a:solidFill>
              </a:rPr>
              <a:t>Stanford University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lang="en" sz="1600">
                <a:solidFill>
                  <a:schemeClr val="lt2"/>
                </a:solidFill>
              </a:rPr>
              <a:t>University of Pennsylvania (Wharton School)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lang="en" sz="1600">
                <a:solidFill>
                  <a:schemeClr val="lt2"/>
                </a:solidFill>
              </a:rPr>
              <a:t>Northwestern University (Kellogg School of Management)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lang="en" sz="1600">
                <a:solidFill>
                  <a:schemeClr val="lt2"/>
                </a:solidFill>
              </a:rPr>
              <a:t>University of Chicago (Booth School of Business)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lang="en" sz="1600">
                <a:solidFill>
                  <a:schemeClr val="lt2"/>
                </a:solidFill>
              </a:rPr>
              <a:t>Massachusetts Institute of Technology (Sloan School of Management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lang="en" sz="1600">
                <a:solidFill>
                  <a:schemeClr val="lt2"/>
                </a:solidFill>
              </a:rPr>
              <a:t>Harvard University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lang="en" sz="1600">
                <a:solidFill>
                  <a:schemeClr val="lt2"/>
                </a:solidFill>
              </a:rPr>
              <a:t>University of California, Berkeley (Haas School of Business)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lang="en" sz="1600">
                <a:solidFill>
                  <a:schemeClr val="lt2"/>
                </a:solidFill>
              </a:rPr>
              <a:t>Columbia University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lang="en" sz="1600">
                <a:solidFill>
                  <a:schemeClr val="lt2"/>
                </a:solidFill>
              </a:rPr>
              <a:t>Yale University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lang="en" sz="1600">
                <a:solidFill>
                  <a:schemeClr val="lt2"/>
                </a:solidFill>
              </a:rPr>
              <a:t>University of Maryland (Smith School of Business)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227" name="Google Shape;227;g1070d8683fc_0_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68e265246_0_0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81" name="Google Shape;81;g1068e265246_0_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g1068e265246_0_0"/>
          <p:cNvSpPr/>
          <p:nvPr/>
        </p:nvSpPr>
        <p:spPr>
          <a:xfrm>
            <a:off x="0" y="2371028"/>
            <a:ext cx="9144000" cy="1011044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068e265246_0_0"/>
          <p:cNvSpPr/>
          <p:nvPr/>
        </p:nvSpPr>
        <p:spPr>
          <a:xfrm>
            <a:off x="0" y="2371028"/>
            <a:ext cx="9144000" cy="1011044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" name="Google Shape;84;g1068e265246_0_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85" name="Google Shape;85;g1068e265246_0_0"/>
            <p:cNvSpPr/>
            <p:nvPr/>
          </p:nvSpPr>
          <p:spPr>
            <a:xfrm rot="8100000">
              <a:off x="1855666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1068e265246_0_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</a:t>
              </a:r>
              <a:endParaRPr b="0" i="0" sz="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87" name="Google Shape;87;g1068e265246_0_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88" name="Google Shape;88;g1068e265246_0_0"/>
            <p:cNvSpPr/>
            <p:nvPr/>
          </p:nvSpPr>
          <p:spPr>
            <a:xfrm rot="8100000">
              <a:off x="3883741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1068e265246_0_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</a:t>
              </a:r>
              <a:endParaRPr b="0" i="0" sz="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0" name="Google Shape;90;g1068e265246_0_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91" name="Google Shape;91;g1068e265246_0_0"/>
            <p:cNvSpPr/>
            <p:nvPr/>
          </p:nvSpPr>
          <p:spPr>
            <a:xfrm rot="8100000">
              <a:off x="5911816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068e265246_0_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5</a:t>
              </a:r>
              <a:endParaRPr b="0" i="0" sz="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3" name="Google Shape;93;g1068e265246_0_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94" name="Google Shape;94;g1068e265246_0_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1068e265246_0_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6</a:t>
              </a:r>
              <a:endParaRPr b="0" i="0" sz="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6" name="Google Shape;96;g1068e265246_0_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97" name="Google Shape;97;g1068e265246_0_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1068e265246_0_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4</a:t>
              </a:r>
              <a:endParaRPr b="0" i="0" sz="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9" name="Google Shape;99;g1068e265246_0_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100" name="Google Shape;100;g1068e265246_0_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1068e265246_0_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</a:t>
              </a:r>
              <a:endParaRPr b="0" i="0" sz="600" u="none" cap="none" strike="noStrik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02" name="Google Shape;102;g1068e265246_0_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Background</a:t>
            </a:r>
            <a:endParaRPr b="0" i="0" sz="1000" u="none" cap="none" strike="noStrike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3" name="Google Shape;103;g1068e265246_0_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Conceptual Database Design</a:t>
            </a:r>
            <a:endParaRPr b="0" i="0" sz="1000" u="none" cap="none" strike="noStrike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4" name="Google Shape;104;g1068e265246_0_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Physical Database Design</a:t>
            </a:r>
            <a:endParaRPr b="0" i="0" sz="1000" u="none" cap="none" strike="noStrike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5" name="Google Shape;105;g1068e265246_0_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Our Mission</a:t>
            </a:r>
            <a:endParaRPr b="0" i="0" sz="1000" u="none" cap="none" strike="noStrike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6" name="Google Shape;106;g1068e265246_0_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Logical Database Design</a:t>
            </a:r>
            <a:endParaRPr b="0" i="0" sz="1000" u="none" cap="none" strike="noStrike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7" name="Google Shape;107;g1068e265246_0_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Use Cases and Application</a:t>
            </a:r>
            <a:endParaRPr b="0" i="0" sz="1000" u="none" cap="none" strike="noStrike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70d8683fc_0_8"/>
          <p:cNvSpPr txBox="1"/>
          <p:nvPr>
            <p:ph type="title"/>
          </p:nvPr>
        </p:nvSpPr>
        <p:spPr>
          <a:xfrm>
            <a:off x="1165475" y="549650"/>
            <a:ext cx="7473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Physical Database Design: Distinct Data Values - Rating Agency</a:t>
            </a:r>
            <a:endParaRPr b="1"/>
          </a:p>
        </p:txBody>
      </p:sp>
      <p:sp>
        <p:nvSpPr>
          <p:cNvPr id="233" name="Google Shape;233;g1070d8683fc_0_8"/>
          <p:cNvSpPr txBox="1"/>
          <p:nvPr>
            <p:ph idx="1" type="body"/>
          </p:nvPr>
        </p:nvSpPr>
        <p:spPr>
          <a:xfrm>
            <a:off x="1165500" y="1086800"/>
            <a:ext cx="7815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AutoNum type="arabicPeriod"/>
            </a:pPr>
            <a:r>
              <a:rPr lang="en" sz="1700">
                <a:solidFill>
                  <a:schemeClr val="lt2"/>
                </a:solidFill>
              </a:rPr>
              <a:t>US News</a:t>
            </a:r>
            <a:endParaRPr sz="1700">
              <a:solidFill>
                <a:schemeClr val="lt2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AutoNum type="arabicPeriod"/>
            </a:pPr>
            <a:r>
              <a:rPr lang="en" sz="1700">
                <a:solidFill>
                  <a:schemeClr val="lt2"/>
                </a:solidFill>
              </a:rPr>
              <a:t>QS</a:t>
            </a:r>
            <a:endParaRPr sz="1700">
              <a:solidFill>
                <a:schemeClr val="lt2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AutoNum type="arabicPeriod"/>
            </a:pPr>
            <a:r>
              <a:rPr lang="en" sz="1700">
                <a:solidFill>
                  <a:schemeClr val="lt2"/>
                </a:solidFill>
              </a:rPr>
              <a:t>Bloomberg</a:t>
            </a:r>
            <a:endParaRPr sz="1700">
              <a:solidFill>
                <a:schemeClr val="lt2"/>
              </a:solidFill>
            </a:endParaRPr>
          </a:p>
        </p:txBody>
      </p:sp>
      <p:sp>
        <p:nvSpPr>
          <p:cNvPr id="234" name="Google Shape;234;g1070d8683fc_0_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60413d06a_0_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Physical Database Design: Sequence of DROP TABLES</a:t>
            </a:r>
            <a:endParaRPr b="1"/>
          </a:p>
        </p:txBody>
      </p:sp>
      <p:sp>
        <p:nvSpPr>
          <p:cNvPr id="240" name="Google Shape;240;g1060413d06a_0_6"/>
          <p:cNvSpPr txBox="1"/>
          <p:nvPr>
            <p:ph idx="1" type="body"/>
          </p:nvPr>
        </p:nvSpPr>
        <p:spPr>
          <a:xfrm>
            <a:off x="1165500" y="932750"/>
            <a:ext cx="7167300" cy="3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Rate &gt;&gt; AgencyRanking &gt;&gt; Donation &gt;&gt; Work &gt;&gt; Publish &gt;&gt; Publication &gt;&gt; Faculty &gt;&gt; BusinessSchool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SQL code: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DROP TABLE IF EXISTS [TA03.Rate];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DROP TABLE IF EXISTS [TA03.AgencyRanking];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DROP TABLE IF EXISTS [TA03.Donation];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DROP TABLE IF EXISTS [TA03.Work];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DROP TABLE IF EXISTS [TA03.Publish];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DROP TABLE IF EXISTS [TA03.Publication];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DROP TABLE IF EXISTS [TA03.Faculty];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DROP TABLE IF EXISTS [TA03.BusinessSchool];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800"/>
          </a:p>
        </p:txBody>
      </p:sp>
      <p:sp>
        <p:nvSpPr>
          <p:cNvPr id="241" name="Google Shape;241;g1060413d06a_0_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312537f05_0_8"/>
          <p:cNvSpPr txBox="1"/>
          <p:nvPr>
            <p:ph type="title"/>
          </p:nvPr>
        </p:nvSpPr>
        <p:spPr>
          <a:xfrm>
            <a:off x="1021350" y="186550"/>
            <a:ext cx="80505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Physical Database Design: SQL CREATE TABLE containing foreign key(s)</a:t>
            </a:r>
            <a:endParaRPr b="1"/>
          </a:p>
        </p:txBody>
      </p:sp>
      <p:sp>
        <p:nvSpPr>
          <p:cNvPr id="247" name="Google Shape;247;g10312537f05_0_8"/>
          <p:cNvSpPr txBox="1"/>
          <p:nvPr>
            <p:ph idx="2" type="body"/>
          </p:nvPr>
        </p:nvSpPr>
        <p:spPr>
          <a:xfrm>
            <a:off x="1165475" y="892150"/>
            <a:ext cx="7780200" cy="4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600"/>
              <a:t>CREATE TABLE [TA03.Rate](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600"/>
              <a:t>	othAgnId VARCHAR(10) NOT NULL,</a:t>
            </a:r>
            <a:endParaRPr sz="1600"/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600"/>
              <a:t>busName VARCHAR(40) NOT NULL,</a:t>
            </a:r>
            <a:endParaRPr sz="1600"/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600"/>
              <a:t>othAgnName VARCHAR(20),</a:t>
            </a:r>
            <a:endParaRPr sz="1600"/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600"/>
              <a:t>othAgnRate INTEGER,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600"/>
              <a:t>CONSTRAINT pk_Rate_othAgnId_busName PRIMARY KEY (othAgnId,busName),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600"/>
              <a:t>CONSTRAINT fk_Rate_othAgnId FOREIGN KEY (othAgnId)</a:t>
            </a:r>
            <a:endParaRPr sz="1600"/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600"/>
              <a:t>REFERENCES[TA03.AgencyRanking](othAgnId)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600"/>
              <a:t>      	ON DELETE CASCADE  ON UPDATE CASCADE ,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600"/>
              <a:t>CONSTRAINT fk_Rate_busName FOREIGN KEY (busName)</a:t>
            </a:r>
            <a:endParaRPr sz="1600"/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600"/>
              <a:t>REFERENCES[TA03.BusinessSchool](busName)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600"/>
              <a:t>      	ON DELETE CASCADE ON UPDATE CASCADE )</a:t>
            </a:r>
            <a:endParaRPr sz="1600"/>
          </a:p>
        </p:txBody>
      </p:sp>
      <p:sp>
        <p:nvSpPr>
          <p:cNvPr id="248" name="Google Shape;248;g10312537f05_0_8"/>
          <p:cNvSpPr txBox="1"/>
          <p:nvPr>
            <p:ph idx="12" type="sldNum"/>
          </p:nvPr>
        </p:nvSpPr>
        <p:spPr>
          <a:xfrm>
            <a:off x="8523157" y="49807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312537f05_0_21"/>
          <p:cNvSpPr txBox="1"/>
          <p:nvPr>
            <p:ph idx="2" type="body"/>
          </p:nvPr>
        </p:nvSpPr>
        <p:spPr>
          <a:xfrm>
            <a:off x="1165475" y="337575"/>
            <a:ext cx="77523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INSERT INTO [TA03.Rate] VALUES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	('1','Stanford University', 'USNews', 1), ('2','University of Pennsylvania', 'USNews', 2),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	('3','Northwestern University', 'USNews', 3), ('4','University of Chicago', 'USNews',  4),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	('5','Massachusetts Institute of Technology', 'USNews',  5), ('6','Harvard University', 'USNews',  6),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	('7','University of California, Berkeley', 'USNews', 7), ('8','Columbia University', 'USNews', 8),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	('9','Yale University', 'USNews', 9), ('10','University of Maryland', 'USNews',  44),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	('11','Stanford University', 'QS', 3), ('12','University of Pennsylvania', 'QS', 4),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	('13','Northwestern University', 'QS', 6), ('14','University of Chicago', 'QS',  9),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	('15','Massachusetts Institute of Technology', 'QS', 2), ('16','Harvard University', 'QS', 1),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	('17','University of California, Berkeley', 'QS', 5), ('18','Columbia University', 'QS', 7),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	('19','Yale University', 'QS', 8), ('20','University of Maryland', 'QS', 41),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	('21','Stanford University', 'Bloomberg', 1), ('22','University of Pennsylvania', 'Bloomberg', 6),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	('23','Northwestern University', 'Bloomberg', 10), ('24','University of Chicago', 'Bloomberg', '4'),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	('25','Massachusetts Institute of Technology', 'Bloomberg', 7), ('26','Harvard University', 'Bloomberg', 3),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	('27','University of California, Berkeley', 'Bloomberg', 8), ('28','Columbia University', 'Bloomberg', 9),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	('29','Yale University', 'Bloomberg', 14), ('30','University of Maryland', 'Bloomberg', 26)</a:t>
            </a:r>
            <a:endParaRPr sz="1200"/>
          </a:p>
        </p:txBody>
      </p:sp>
      <p:sp>
        <p:nvSpPr>
          <p:cNvPr id="254" name="Google Shape;254;g10312537f05_0_2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"/>
          <p:cNvSpPr txBox="1"/>
          <p:nvPr>
            <p:ph type="ctrTitle"/>
          </p:nvPr>
        </p:nvSpPr>
        <p:spPr>
          <a:xfrm>
            <a:off x="1519000" y="2276848"/>
            <a:ext cx="67671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Use Cases/Application</a:t>
            </a:r>
            <a:endParaRPr/>
          </a:p>
        </p:txBody>
      </p:sp>
      <p:sp>
        <p:nvSpPr>
          <p:cNvPr id="260" name="Google Shape;260;p3"/>
          <p:cNvSpPr txBox="1"/>
          <p:nvPr/>
        </p:nvSpPr>
        <p:spPr>
          <a:xfrm>
            <a:off x="537833" y="2276850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b="0" i="0" sz="3000" u="none" cap="none" strike="noStrik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1" name="Google Shape;261;p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5282bacbf_1_1"/>
          <p:cNvSpPr txBox="1"/>
          <p:nvPr>
            <p:ph type="title"/>
          </p:nvPr>
        </p:nvSpPr>
        <p:spPr>
          <a:xfrm>
            <a:off x="1143000" y="1128202"/>
            <a:ext cx="685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1. What faculty has taught for the highest number of years, which business school and what is their school’s USNews ranking?</a:t>
            </a:r>
            <a:endParaRPr sz="1900">
              <a:solidFill>
                <a:srgbClr val="39C0BA"/>
              </a:solidFill>
            </a:endParaRPr>
          </a:p>
        </p:txBody>
      </p:sp>
      <p:sp>
        <p:nvSpPr>
          <p:cNvPr id="267" name="Google Shape;267;g105282bacbf_1_1"/>
          <p:cNvSpPr txBox="1"/>
          <p:nvPr>
            <p:ph idx="1" type="body"/>
          </p:nvPr>
        </p:nvSpPr>
        <p:spPr>
          <a:xfrm>
            <a:off x="1165475" y="2103550"/>
            <a:ext cx="7122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Select table statement: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SELECT TOP 1 f.facName AS 'Faculty Name', f.facYearsTeach AS 'Years Taught', w.busName AS 'Business School', r.othAgnRate AS 'USNews Ranking'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FROM [TA03.Faculty] f, [TA03.Work] w, [TA03.Rate] r 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WHERE f.facName = w.facName AND w.busName = r.busName AND r.othAgnName = 'USNews'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ORDER BY f.facYearsTeach DESC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900"/>
          </a:p>
        </p:txBody>
      </p:sp>
      <p:sp>
        <p:nvSpPr>
          <p:cNvPr id="268" name="Google Shape;268;g105282bacbf_1_1"/>
          <p:cNvSpPr txBox="1"/>
          <p:nvPr>
            <p:ph idx="12" type="sldNum"/>
          </p:nvPr>
        </p:nvSpPr>
        <p:spPr>
          <a:xfrm>
            <a:off x="8523157" y="53617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g105282bacbf_1_1"/>
          <p:cNvSpPr txBox="1"/>
          <p:nvPr>
            <p:ph type="title"/>
          </p:nvPr>
        </p:nvSpPr>
        <p:spPr>
          <a:xfrm>
            <a:off x="1165475" y="549650"/>
            <a:ext cx="7906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Use cases / Application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g10585e85c4e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375" y="984075"/>
            <a:ext cx="4105126" cy="4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10585e85c4e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4975" y="2305075"/>
            <a:ext cx="6813375" cy="16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585e85c4e_0_87"/>
          <p:cNvSpPr txBox="1"/>
          <p:nvPr>
            <p:ph type="title"/>
          </p:nvPr>
        </p:nvSpPr>
        <p:spPr>
          <a:xfrm>
            <a:off x="1143000" y="985774"/>
            <a:ext cx="68580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2. What is the faculty and their number of publications, in order of publication amount, for the faculty that have Nobel prizes, and what is their corresponding business schools?</a:t>
            </a:r>
            <a:endParaRPr sz="1600">
              <a:solidFill>
                <a:srgbClr val="39C0BA"/>
              </a:solidFill>
            </a:endParaRPr>
          </a:p>
        </p:txBody>
      </p:sp>
      <p:sp>
        <p:nvSpPr>
          <p:cNvPr id="281" name="Google Shape;281;g10585e85c4e_0_87"/>
          <p:cNvSpPr txBox="1"/>
          <p:nvPr>
            <p:ph idx="1" type="body"/>
          </p:nvPr>
        </p:nvSpPr>
        <p:spPr>
          <a:xfrm>
            <a:off x="1165475" y="2103550"/>
            <a:ext cx="6858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Select table statement: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SELECT f.facName AS 'Faculty Name', f.facNumProjects AS 'Number of Publications', w.busName AS 'Business School'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FROM [TA03.Faculty] f, [TA03.Work] w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WHERE f.facNumberNobel &gt; 0 AND f.facName = w.facName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ORDER BY f.facNumProjects DESC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900"/>
          </a:p>
        </p:txBody>
      </p:sp>
      <p:sp>
        <p:nvSpPr>
          <p:cNvPr id="282" name="Google Shape;282;g10585e85c4e_0_87"/>
          <p:cNvSpPr txBox="1"/>
          <p:nvPr>
            <p:ph idx="12" type="sldNum"/>
          </p:nvPr>
        </p:nvSpPr>
        <p:spPr>
          <a:xfrm>
            <a:off x="8523157" y="53617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g10585e85c4e_0_87"/>
          <p:cNvSpPr txBox="1"/>
          <p:nvPr>
            <p:ph type="title"/>
          </p:nvPr>
        </p:nvSpPr>
        <p:spPr>
          <a:xfrm>
            <a:off x="1165475" y="549650"/>
            <a:ext cx="7906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Use cases / Application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g10585e85c4e_0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300" y="2077250"/>
            <a:ext cx="3870025" cy="9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10585e85c4e_0_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075" y="447213"/>
            <a:ext cx="3552801" cy="42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585e85c4e_0_94"/>
          <p:cNvSpPr txBox="1"/>
          <p:nvPr>
            <p:ph type="title"/>
          </p:nvPr>
        </p:nvSpPr>
        <p:spPr>
          <a:xfrm>
            <a:off x="1143000" y="1137075"/>
            <a:ext cx="68580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3. What is the relationship between the USNews ranking and the financial support in terms of donations to the school, in order of donations?</a:t>
            </a:r>
            <a:endParaRPr sz="1900">
              <a:solidFill>
                <a:srgbClr val="39C0BA"/>
              </a:solidFill>
            </a:endParaRPr>
          </a:p>
        </p:txBody>
      </p:sp>
      <p:sp>
        <p:nvSpPr>
          <p:cNvPr id="295" name="Google Shape;295;g10585e85c4e_0_94"/>
          <p:cNvSpPr txBox="1"/>
          <p:nvPr>
            <p:ph idx="1" type="body"/>
          </p:nvPr>
        </p:nvSpPr>
        <p:spPr>
          <a:xfrm>
            <a:off x="1165475" y="2103550"/>
            <a:ext cx="7060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Select table statement: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SELECT d.busName AS 'Business School', SUM(d.donAmount) AS 'Donation Received', r.othAgnRate AS 'USNews Ranking'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FROM  [TA03.Donation] d, [TA03.Rate] r 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WHERE r.othAgnName = 'USNews' AND r.busName=d.busName AND d.donAmount IS NOT NULL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GROUP BY d.busName, r.othAgnRate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ORDER BY SUM(d.donAmount) DESC</a:t>
            </a:r>
            <a:endParaRPr sz="2000"/>
          </a:p>
        </p:txBody>
      </p:sp>
      <p:sp>
        <p:nvSpPr>
          <p:cNvPr id="296" name="Google Shape;296;g10585e85c4e_0_94"/>
          <p:cNvSpPr txBox="1"/>
          <p:nvPr>
            <p:ph idx="12" type="sldNum"/>
          </p:nvPr>
        </p:nvSpPr>
        <p:spPr>
          <a:xfrm>
            <a:off x="8523157" y="53617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g10585e85c4e_0_94"/>
          <p:cNvSpPr txBox="1"/>
          <p:nvPr>
            <p:ph type="title"/>
          </p:nvPr>
        </p:nvSpPr>
        <p:spPr>
          <a:xfrm>
            <a:off x="1165475" y="549650"/>
            <a:ext cx="7906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Use cases / Application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50616eb80_1_16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13" name="Google Shape;113;g1050616eb80_1_16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0" i="0" sz="3000" u="none" cap="none" strike="noStrik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4" name="Google Shape;114;g1050616eb80_1_1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g10585e85c4e_0_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563" y="151475"/>
            <a:ext cx="3280075" cy="15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10585e85c4e_0_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8350" y="1870675"/>
            <a:ext cx="4612598" cy="303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585e85c4e_0_101"/>
          <p:cNvSpPr txBox="1"/>
          <p:nvPr>
            <p:ph type="title"/>
          </p:nvPr>
        </p:nvSpPr>
        <p:spPr>
          <a:xfrm>
            <a:off x="1143000" y="681456"/>
            <a:ext cx="68580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</a:t>
            </a:r>
            <a:r>
              <a:rPr lang="en" sz="1600"/>
              <a:t>. What is the comparison between the USNews Ranking and the average of the agency rankings, in order of USNews Ranking for each business school?</a:t>
            </a:r>
            <a:endParaRPr sz="1600">
              <a:solidFill>
                <a:srgbClr val="39C0BA"/>
              </a:solidFill>
            </a:endParaRPr>
          </a:p>
        </p:txBody>
      </p:sp>
      <p:sp>
        <p:nvSpPr>
          <p:cNvPr id="309" name="Google Shape;309;g10585e85c4e_0_101"/>
          <p:cNvSpPr txBox="1"/>
          <p:nvPr>
            <p:ph idx="1" type="body"/>
          </p:nvPr>
        </p:nvSpPr>
        <p:spPr>
          <a:xfrm>
            <a:off x="1165475" y="1597200"/>
            <a:ext cx="7291500" cy="3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Select table statement: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3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SELECT USNews.othAgnRate AS USNewsRating, avg.averageRating, avg.busName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FROM (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	SELECT AVG(r.othAgnRate) AS averageRating, r.busName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	FROM [TA03.Rate] r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	GROUP BY r.busName) AS avg, (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	SELECT r.othAgnRate, r.busName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	FROM [TA03.Rate] r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	WHERE r.othAgnName = 'USNews') AS USNews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WHERE avg.busName = usNews.busName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ORDER BY USNews.othAgnRate, avg.averageRating;</a:t>
            </a:r>
            <a:endParaRPr sz="2000"/>
          </a:p>
        </p:txBody>
      </p:sp>
      <p:sp>
        <p:nvSpPr>
          <p:cNvPr id="310" name="Google Shape;310;g10585e85c4e_0_101"/>
          <p:cNvSpPr txBox="1"/>
          <p:nvPr>
            <p:ph idx="12" type="sldNum"/>
          </p:nvPr>
        </p:nvSpPr>
        <p:spPr>
          <a:xfrm>
            <a:off x="8523157" y="53617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g10585e85c4e_0_101"/>
          <p:cNvSpPr txBox="1"/>
          <p:nvPr>
            <p:ph type="title"/>
          </p:nvPr>
        </p:nvSpPr>
        <p:spPr>
          <a:xfrm>
            <a:off x="1165475" y="238725"/>
            <a:ext cx="7906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Use cases / Application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0585e85c4e_0_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125" y="1581950"/>
            <a:ext cx="3790726" cy="19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0585e85c4e_0_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452" y="901350"/>
            <a:ext cx="3905726" cy="334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585e85c4e_0_108"/>
          <p:cNvSpPr txBox="1"/>
          <p:nvPr>
            <p:ph type="title"/>
          </p:nvPr>
        </p:nvSpPr>
        <p:spPr>
          <a:xfrm>
            <a:off x="1143000" y="1223402"/>
            <a:ext cx="68580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</a:t>
            </a:r>
            <a:r>
              <a:rPr lang="en" sz="1600"/>
              <a:t>. What 5 faculty had the highest number of awards, and what is their corresponding business school’s USNews ranking?</a:t>
            </a:r>
            <a:endParaRPr sz="1600">
              <a:solidFill>
                <a:srgbClr val="39C0BA"/>
              </a:solidFill>
            </a:endParaRPr>
          </a:p>
        </p:txBody>
      </p:sp>
      <p:sp>
        <p:nvSpPr>
          <p:cNvPr id="323" name="Google Shape;323;g10585e85c4e_0_108"/>
          <p:cNvSpPr txBox="1"/>
          <p:nvPr>
            <p:ph idx="1" type="body"/>
          </p:nvPr>
        </p:nvSpPr>
        <p:spPr>
          <a:xfrm>
            <a:off x="1165475" y="2103550"/>
            <a:ext cx="7113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Select table statement: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SELECT TOP 5 f.facName AS 'Faculty Name', f.facNumAwards AS 'Number of Awards', w.busName AS 'Business School', r.othAgnRate AS 'USNews Ranking'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FROM [TA03.Faculty] f, [TA03.Work] w, [TA03.Rate] r 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WHERE f.facName = w.facName AND w.busName = r.busName AND r.othAgnName = 'USNews'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ORDER BY f.facNumAwards DESC</a:t>
            </a:r>
            <a:endParaRPr sz="1400"/>
          </a:p>
        </p:txBody>
      </p:sp>
      <p:sp>
        <p:nvSpPr>
          <p:cNvPr id="324" name="Google Shape;324;g10585e85c4e_0_108"/>
          <p:cNvSpPr txBox="1"/>
          <p:nvPr>
            <p:ph idx="12" type="sldNum"/>
          </p:nvPr>
        </p:nvSpPr>
        <p:spPr>
          <a:xfrm>
            <a:off x="8523157" y="53617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g10585e85c4e_0_108"/>
          <p:cNvSpPr txBox="1"/>
          <p:nvPr>
            <p:ph type="title"/>
          </p:nvPr>
        </p:nvSpPr>
        <p:spPr>
          <a:xfrm>
            <a:off x="1165475" y="549650"/>
            <a:ext cx="7906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Use cases / Application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g10585e85c4e_0_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900" y="353948"/>
            <a:ext cx="3835401" cy="9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10585e85c4e_0_175"/>
          <p:cNvPicPr preferRelativeResize="0"/>
          <p:nvPr/>
        </p:nvPicPr>
        <p:blipFill rotWithShape="1">
          <a:blip r:embed="rId4">
            <a:alphaModFix/>
          </a:blip>
          <a:srcRect b="0" l="15994" r="0" t="11652"/>
          <a:stretch/>
        </p:blipFill>
        <p:spPr>
          <a:xfrm>
            <a:off x="2264925" y="1632125"/>
            <a:ext cx="5265351" cy="29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585e85c4e_0_115"/>
          <p:cNvSpPr txBox="1"/>
          <p:nvPr>
            <p:ph type="title"/>
          </p:nvPr>
        </p:nvSpPr>
        <p:spPr>
          <a:xfrm>
            <a:off x="1143000" y="1137077"/>
            <a:ext cx="68580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6. What is the relationship between the proportion of female students and the USNews ranking?</a:t>
            </a:r>
            <a:endParaRPr sz="1600">
              <a:solidFill>
                <a:srgbClr val="39C0BA"/>
              </a:solidFill>
            </a:endParaRPr>
          </a:p>
        </p:txBody>
      </p:sp>
      <p:sp>
        <p:nvSpPr>
          <p:cNvPr id="337" name="Google Shape;337;g10585e85c4e_0_115"/>
          <p:cNvSpPr txBox="1"/>
          <p:nvPr>
            <p:ph idx="1" type="body"/>
          </p:nvPr>
        </p:nvSpPr>
        <p:spPr>
          <a:xfrm>
            <a:off x="1165475" y="2103550"/>
            <a:ext cx="6858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Select table statement: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SELECT b.busName,r.othAgnName,r.othAgnRate, b.busProFemStudents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FROM [TA03.Rate] r, [TA03.BusinessSchool] b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WHERE r.othAgnName='USNews' 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	AND r.busName=b.busName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ORDER BY busProFemStudents DESC;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900"/>
          </a:p>
        </p:txBody>
      </p:sp>
      <p:sp>
        <p:nvSpPr>
          <p:cNvPr id="338" name="Google Shape;338;g10585e85c4e_0_115"/>
          <p:cNvSpPr txBox="1"/>
          <p:nvPr>
            <p:ph idx="12" type="sldNum"/>
          </p:nvPr>
        </p:nvSpPr>
        <p:spPr>
          <a:xfrm>
            <a:off x="8523157" y="53617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g10585e85c4e_0_115"/>
          <p:cNvSpPr txBox="1"/>
          <p:nvPr>
            <p:ph type="title"/>
          </p:nvPr>
        </p:nvSpPr>
        <p:spPr>
          <a:xfrm>
            <a:off x="1165475" y="549650"/>
            <a:ext cx="7906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Use cases / Application</a:t>
            </a:r>
            <a:endParaRPr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g10585e85c4e_0_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275" y="1884826"/>
            <a:ext cx="3413025" cy="14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10585e85c4e_0_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423" y="801700"/>
            <a:ext cx="4138701" cy="35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585e85c4e_0_122"/>
          <p:cNvSpPr txBox="1"/>
          <p:nvPr>
            <p:ph type="title"/>
          </p:nvPr>
        </p:nvSpPr>
        <p:spPr>
          <a:xfrm>
            <a:off x="1143000" y="1223402"/>
            <a:ext cx="68580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7. What is the relationship between the proportion of the international students and the USNews ranking?</a:t>
            </a:r>
            <a:endParaRPr sz="1900">
              <a:solidFill>
                <a:srgbClr val="39C0BA"/>
              </a:solidFill>
            </a:endParaRPr>
          </a:p>
        </p:txBody>
      </p:sp>
      <p:sp>
        <p:nvSpPr>
          <p:cNvPr id="351" name="Google Shape;351;g10585e85c4e_0_122"/>
          <p:cNvSpPr txBox="1"/>
          <p:nvPr>
            <p:ph idx="1" type="body"/>
          </p:nvPr>
        </p:nvSpPr>
        <p:spPr>
          <a:xfrm>
            <a:off x="1165475" y="2103550"/>
            <a:ext cx="6858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Select table statement: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SELECT b.busName,r.othAgnName,r.othAgnRate, b.busProIntStudents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FROM [TA03.Rate] r, [TA03.BusinessSchool] b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WHERE r.othAgnName='USNews' 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	AND r.busName=b.busName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ORDER BY busProIntStudents DESC;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900"/>
          </a:p>
        </p:txBody>
      </p:sp>
      <p:sp>
        <p:nvSpPr>
          <p:cNvPr id="352" name="Google Shape;352;g10585e85c4e_0_122"/>
          <p:cNvSpPr txBox="1"/>
          <p:nvPr>
            <p:ph idx="12" type="sldNum"/>
          </p:nvPr>
        </p:nvSpPr>
        <p:spPr>
          <a:xfrm>
            <a:off x="8523157" y="53617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g10585e85c4e_0_122"/>
          <p:cNvSpPr txBox="1"/>
          <p:nvPr>
            <p:ph type="title"/>
          </p:nvPr>
        </p:nvSpPr>
        <p:spPr>
          <a:xfrm>
            <a:off x="1165475" y="549650"/>
            <a:ext cx="7906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Use cases / Application</a:t>
            </a:r>
            <a:endParaRPr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g10585e85c4e_0_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500" y="1549675"/>
            <a:ext cx="3753425" cy="1644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10585e85c4e_0_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0726" y="766599"/>
            <a:ext cx="3753424" cy="32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585e85c4e_0_129"/>
          <p:cNvSpPr txBox="1"/>
          <p:nvPr>
            <p:ph type="title"/>
          </p:nvPr>
        </p:nvSpPr>
        <p:spPr>
          <a:xfrm>
            <a:off x="1143000" y="1223403"/>
            <a:ext cx="68580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8. What is the relationship between employment rate, salary, and USNews Ranking, in order of employment rate and highest salary?</a:t>
            </a:r>
            <a:endParaRPr sz="1900">
              <a:solidFill>
                <a:srgbClr val="39C0BA"/>
              </a:solidFill>
            </a:endParaRPr>
          </a:p>
        </p:txBody>
      </p:sp>
      <p:sp>
        <p:nvSpPr>
          <p:cNvPr id="365" name="Google Shape;365;g10585e85c4e_0_129"/>
          <p:cNvSpPr txBox="1"/>
          <p:nvPr>
            <p:ph idx="1" type="body"/>
          </p:nvPr>
        </p:nvSpPr>
        <p:spPr>
          <a:xfrm>
            <a:off x="1165475" y="2103550"/>
            <a:ext cx="6858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600"/>
              <a:t>Select table statement: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SELECT b.busName, r.othAgnName, r.othAgnRate, b.busEmpRate, b.busAvgSalary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FROM [TA03.Rate] r, [TA03.BusinessSchool] b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WHERE r.othAgnName='USNews' and r.busName=b.busName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accent1"/>
                </a:solidFill>
              </a:rPr>
              <a:t>ORDER BY b.busEmpRate DESC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900"/>
          </a:p>
        </p:txBody>
      </p:sp>
      <p:sp>
        <p:nvSpPr>
          <p:cNvPr id="366" name="Google Shape;366;g10585e85c4e_0_129"/>
          <p:cNvSpPr txBox="1"/>
          <p:nvPr>
            <p:ph idx="12" type="sldNum"/>
          </p:nvPr>
        </p:nvSpPr>
        <p:spPr>
          <a:xfrm>
            <a:off x="8523157" y="53617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g10585e85c4e_0_129"/>
          <p:cNvSpPr txBox="1"/>
          <p:nvPr>
            <p:ph type="title"/>
          </p:nvPr>
        </p:nvSpPr>
        <p:spPr>
          <a:xfrm>
            <a:off x="1165475" y="549650"/>
            <a:ext cx="7906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Use cases / Application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50616eb80_1_23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 sz="1600"/>
              <a:t>topUmd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600"/>
              <a:t>We are a Data Analytics Consulting Firm who specialize in Graduate School Rankings and the various factors involved. </a:t>
            </a:r>
            <a:endParaRPr sz="1600"/>
          </a:p>
        </p:txBody>
      </p:sp>
      <p:sp>
        <p:nvSpPr>
          <p:cNvPr id="120" name="Google Shape;120;g1050616eb80_1_23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Background: Who We Are and Our Data</a:t>
            </a:r>
            <a:endParaRPr b="1"/>
          </a:p>
        </p:txBody>
      </p:sp>
      <p:sp>
        <p:nvSpPr>
          <p:cNvPr id="121" name="Google Shape;121;g1050616eb80_1_23"/>
          <p:cNvSpPr txBox="1"/>
          <p:nvPr>
            <p:ph idx="2" type="body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 sz="1500"/>
              <a:t>Our Data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500"/>
              <a:t>We have compiled a list of the top 10 graduate business schools in the United States, according to USNews, and several related factors, mostly pulled from each school’s website: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◦"/>
            </a:pPr>
            <a:r>
              <a:rPr lang="en" sz="1500"/>
              <a:t>School Statistics (Location, Graduate Rate, etc)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en" sz="1500"/>
              <a:t>Faculty 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en" sz="1500"/>
              <a:t>Publications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en" sz="1500"/>
              <a:t>Donations to each school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lang="en" sz="1500"/>
              <a:t>Corresponding Other Agency Rankings (QS and Bloomberg)</a:t>
            </a:r>
            <a:endParaRPr sz="1500"/>
          </a:p>
        </p:txBody>
      </p:sp>
      <p:sp>
        <p:nvSpPr>
          <p:cNvPr id="122" name="Google Shape;122;g1050616eb80_1_2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g1071f4bf25d_3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050" y="118450"/>
            <a:ext cx="3348850" cy="131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g1071f4bf25d_3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47" y="3447925"/>
            <a:ext cx="4924385" cy="1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g1071f4bf25d_3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6050" y="1583825"/>
            <a:ext cx="4924374" cy="1675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71f4bf25d_3_10"/>
          <p:cNvSpPr txBox="1"/>
          <p:nvPr>
            <p:ph type="title"/>
          </p:nvPr>
        </p:nvSpPr>
        <p:spPr>
          <a:xfrm>
            <a:off x="1165475" y="549650"/>
            <a:ext cx="7906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Use Cases / Application - Dashboard</a:t>
            </a:r>
            <a:endParaRPr b="1"/>
          </a:p>
        </p:txBody>
      </p:sp>
      <p:pic>
        <p:nvPicPr>
          <p:cNvPr id="380" name="Google Shape;380;g1071f4bf25d_3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25" y="1229675"/>
            <a:ext cx="8906849" cy="339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3169ff341_1_0"/>
          <p:cNvSpPr txBox="1"/>
          <p:nvPr>
            <p:ph idx="4294967295" type="ctrTitle"/>
          </p:nvPr>
        </p:nvSpPr>
        <p:spPr>
          <a:xfrm>
            <a:off x="1336100" y="1183688"/>
            <a:ext cx="7337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</a:pPr>
            <a:r>
              <a:rPr b="1" i="0" lang="en" sz="2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Thanks!</a:t>
            </a:r>
            <a:endParaRPr b="1" i="0" sz="22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6" name="Google Shape;386;g103169ff341_1_0"/>
          <p:cNvSpPr txBox="1"/>
          <p:nvPr>
            <p:ph idx="4294967295" type="subTitle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None/>
            </a:pPr>
            <a:r>
              <a:rPr b="1" i="0" lang="en" sz="36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ANY QUESTIONS?</a:t>
            </a:r>
            <a:endParaRPr b="1" i="0" sz="36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7" name="Google Shape;387;g103169ff341_1_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50616eb80_1_30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OUR MISSION</a:t>
            </a:r>
            <a:endParaRPr/>
          </a:p>
        </p:txBody>
      </p:sp>
      <p:sp>
        <p:nvSpPr>
          <p:cNvPr id="128" name="Google Shape;128;g1050616eb80_1_30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0" i="0" sz="3000" u="none" cap="none" strike="noStrik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9" name="Google Shape;129;g1050616eb80_1_3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50616eb80_4_0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Mission Statements</a:t>
            </a:r>
            <a:endParaRPr b="1"/>
          </a:p>
        </p:txBody>
      </p:sp>
      <p:sp>
        <p:nvSpPr>
          <p:cNvPr id="135" name="Google Shape;135;g1050616eb80_4_0"/>
          <p:cNvSpPr txBox="1"/>
          <p:nvPr>
            <p:ph idx="2" type="body"/>
          </p:nvPr>
        </p:nvSpPr>
        <p:spPr>
          <a:xfrm>
            <a:off x="1165480" y="1174125"/>
            <a:ext cx="6813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Create a helpful report to answer the question of “How is the university?”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Improve the ranking of the business school of UMD and other top 9 universities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lang="en" sz="1600"/>
              <a:t>Help make the Smith School to be considered as a top business school in the future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</p:txBody>
      </p:sp>
      <p:sp>
        <p:nvSpPr>
          <p:cNvPr id="136" name="Google Shape;136;g1050616eb80_4_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50616eb80_4_6"/>
          <p:cNvSpPr txBox="1"/>
          <p:nvPr>
            <p:ph type="title"/>
          </p:nvPr>
        </p:nvSpPr>
        <p:spPr>
          <a:xfrm>
            <a:off x="1165475" y="24759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Mission Objectives</a:t>
            </a:r>
            <a:endParaRPr b="1"/>
          </a:p>
        </p:txBody>
      </p:sp>
      <p:sp>
        <p:nvSpPr>
          <p:cNvPr id="142" name="Google Shape;142;g1050616eb80_4_6"/>
          <p:cNvSpPr txBox="1"/>
          <p:nvPr>
            <p:ph idx="2" type="body"/>
          </p:nvPr>
        </p:nvSpPr>
        <p:spPr>
          <a:xfrm>
            <a:off x="1165475" y="630725"/>
            <a:ext cx="7795500" cy="4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Which faculty has taught for the highest number of years, which is their business school, and what is his/her school’s USNews ranking? 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What are the faculty and their number of publications, in order of publication amount, for the faculty that have Nobel prizes, and what are their corresponding business schools? 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What is the relationship between the USNews ranking and the financial support in terms of donations to the school, in order of donations?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What is the comparison between the USNews Ranking and the average of the agency rankings, in order of USNews Ranking for each business school? 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What 5 faculty had the highest number of awards, and what is their corresponding business school’s USNews ranking? 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What is the relationship between the proportion of female and international students and the USNews ranking?  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What is the relationship between employment rate, salary, and USNews Ranking, in order of employment rate and highest salary?</a:t>
            </a: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00"/>
          </a:p>
        </p:txBody>
      </p:sp>
      <p:sp>
        <p:nvSpPr>
          <p:cNvPr id="143" name="Google Shape;143;g1050616eb80_4_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5282bb143_0_0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Conceptual Database Design</a:t>
            </a:r>
            <a:endParaRPr/>
          </a:p>
        </p:txBody>
      </p:sp>
      <p:sp>
        <p:nvSpPr>
          <p:cNvPr id="149" name="Google Shape;149;g105282bb143_0_0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0" i="0" sz="3000" u="none" cap="none" strike="noStrik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0" name="Google Shape;150;g105282bb143_0_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70d8683fc_0_49"/>
          <p:cNvSpPr txBox="1"/>
          <p:nvPr>
            <p:ph type="title"/>
          </p:nvPr>
        </p:nvSpPr>
        <p:spPr>
          <a:xfrm>
            <a:off x="1165475" y="549650"/>
            <a:ext cx="7629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Conceptual Database Design: Entities, Attributes and Primary Keys</a:t>
            </a:r>
            <a:endParaRPr b="1"/>
          </a:p>
        </p:txBody>
      </p:sp>
      <p:sp>
        <p:nvSpPr>
          <p:cNvPr id="156" name="Google Shape;156;g1070d8683fc_0_49"/>
          <p:cNvSpPr txBox="1"/>
          <p:nvPr>
            <p:ph idx="2" type="body"/>
          </p:nvPr>
        </p:nvSpPr>
        <p:spPr>
          <a:xfrm>
            <a:off x="1165475" y="1174125"/>
            <a:ext cx="7357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◦"/>
            </a:pPr>
            <a:r>
              <a:rPr lang="en" sz="1600"/>
              <a:t>BusinessSchool (</a:t>
            </a:r>
            <a:r>
              <a:rPr b="1" lang="en" sz="1600" u="sng"/>
              <a:t>busName,</a:t>
            </a:r>
            <a:r>
              <a:rPr lang="en" sz="1600"/>
              <a:t> busLocation, busNumStudents, busProIntStudents, busProFemStudents, busGrdRate, busEmpRate, busNotableAlum, busAvgSalary)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◦"/>
            </a:pPr>
            <a:r>
              <a:rPr lang="en" sz="1600"/>
              <a:t>Donation (</a:t>
            </a:r>
            <a:r>
              <a:rPr b="1" lang="en" sz="1600" u="sng"/>
              <a:t>donId</a:t>
            </a:r>
            <a:r>
              <a:rPr lang="en" sz="1600"/>
              <a:t>, donAmount)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◦"/>
            </a:pPr>
            <a:r>
              <a:rPr lang="en" sz="1600"/>
              <a:t>Faculty (</a:t>
            </a:r>
            <a:r>
              <a:rPr b="1" lang="en" sz="1600" u="sng"/>
              <a:t>facName</a:t>
            </a:r>
            <a:r>
              <a:rPr lang="en" sz="1600"/>
              <a:t>, facNumAwards, facNumProjects, facDomExpert, facYearsTeach, facNumberNobel)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◦"/>
            </a:pPr>
            <a:r>
              <a:rPr lang="en" sz="1600"/>
              <a:t>Publication (</a:t>
            </a:r>
            <a:r>
              <a:rPr b="1" lang="en" sz="1600" u="sng"/>
              <a:t>pubId</a:t>
            </a:r>
            <a:r>
              <a:rPr lang="en" sz="1600"/>
              <a:t>, pubYear)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◦"/>
            </a:pPr>
            <a:r>
              <a:rPr lang="en" sz="1600"/>
              <a:t>RatingAgency (</a:t>
            </a:r>
            <a:r>
              <a:rPr b="1" lang="en" sz="1600" u="sng"/>
              <a:t>othAgnId</a:t>
            </a:r>
            <a:r>
              <a:rPr lang="en" sz="1600"/>
              <a:t>, othAgnName, othAgnRate)</a:t>
            </a:r>
            <a:endParaRPr sz="1600"/>
          </a:p>
        </p:txBody>
      </p:sp>
      <p:sp>
        <p:nvSpPr>
          <p:cNvPr id="157" name="Google Shape;157;g1070d8683fc_0_4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