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Chido Shamuyarira"/>
  <p:cmAuthor clrIdx="1" id="1" initials="" lastIdx="8" name="Wei-Yu J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8CC1A0-7192-4F0A-B8C5-38A5A4D4AC83}">
  <a:tblStyle styleId="{F68CC1A0-7192-4F0A-B8C5-38A5A4D4AC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05T13:41:21.631">
    <p:pos x="6000" y="0"/>
    <p:text>please check this presentation https://docs.google.com/presentation/d/1fAxOUlxf9NbU3dIeExAt4zEBQHJ4KxxSQTFzOTv_sCs/edit#slide=id.g11860b8acbd_0_55</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2-03-05T08:20:54.058">
    <p:pos x="6000" y="0"/>
    <p:text>an animation here
click and the blue box and second Cohen's d will appear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2-03-05T07:30:58.934">
    <p:pos x="45" y="0"/>
    <p:text>I actually want to look at the average... can somebody do that OTZ</p:text>
  </p:cm>
  <p:cm authorId="0" idx="2" dt="2022-03-05T07:10:55.754">
    <p:pos x="45" y="0"/>
    <p:text>what is otz?</p:text>
  </p:cm>
  <p:cm authorId="1" idx="3" dt="2022-03-05T07:12:57.507">
    <p:pos x="45" y="0"/>
    <p:text>the shape of OTZ looks like me~
maybe most people use orz haha</p:text>
  </p:cm>
  <p:cm authorId="0" idx="3" dt="2022-03-05T07:15:12.704">
    <p:pos x="45" y="0"/>
    <p:text>hahaha</p:text>
  </p:cm>
  <p:cm authorId="1" idx="4" dt="2022-03-05T07:16:00.844">
    <p:pos x="45" y="0"/>
    <p:text>never mind
I think there is no average here ha
my mistake</p:text>
  </p:cm>
  <p:cm authorId="0" idx="4" dt="2022-03-05T07:25:14.662">
    <p:pos x="45" y="0"/>
    <p:text>lol okay. Do you understand it ?</p:text>
  </p:cm>
  <p:cm authorId="1" idx="5" dt="2022-03-05T07:30:07.316">
    <p:pos x="45" y="0"/>
    <p:text>yes~
because I only put business type here, it cannot do average haha
it's like, we don't have another variable to let us divide the number</p:text>
  </p:cm>
  <p:cm authorId="0" idx="5" dt="2022-03-05T07:30:58.934">
    <p:pos x="45" y="0"/>
    <p:text>okay good then. I cannot see haha so sleepy.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22-03-04T22:50:48.243">
    <p:pos x="6000" y="0"/>
    <p:text>Cohen's D only apply to the 3 indicators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7" dt="2022-03-05T08:49:34.152">
    <p:pos x="6000" y="0"/>
    <p:text>I'm thinking if we should skip this one haha</p:text>
  </p:cm>
  <p:cm authorId="1" idx="8" dt="2022-03-05T07:17:01.736">
    <p:pos x="6000" y="100"/>
    <p:text>These are the same variables with different y axis range</p:text>
  </p:cm>
  <p:cm authorId="0" idx="6" dt="2022-03-05T07:17:01.736">
    <p:pos x="6000" y="100"/>
    <p:text>maybe for these you can reduce the size of the dots?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introduction: Wendy</a:t>
            </a:r>
            <a:endParaRPr/>
          </a:p>
          <a:p>
            <a:pPr indent="0" lvl="0" marL="0" rtl="0" algn="l">
              <a:spcBef>
                <a:spcPts val="0"/>
              </a:spcBef>
              <a:spcAft>
                <a:spcPts val="0"/>
              </a:spcAft>
              <a:buNone/>
            </a:pPr>
            <a:r>
              <a:rPr lang="en"/>
              <a:t>Characteristics: Chido</a:t>
            </a:r>
            <a:endParaRPr/>
          </a:p>
          <a:p>
            <a:pPr indent="0" lvl="0" marL="0" rtl="0" algn="l">
              <a:spcBef>
                <a:spcPts val="0"/>
              </a:spcBef>
              <a:spcAft>
                <a:spcPts val="0"/>
              </a:spcAft>
              <a:buNone/>
            </a:pPr>
            <a:r>
              <a:rPr lang="en"/>
              <a:t>Comparison: Emma, Wendy</a:t>
            </a:r>
            <a:endParaRPr/>
          </a:p>
          <a:p>
            <a:pPr indent="0" lvl="0" marL="0" rtl="0" algn="l">
              <a:spcBef>
                <a:spcPts val="0"/>
              </a:spcBef>
              <a:spcAft>
                <a:spcPts val="0"/>
              </a:spcAft>
              <a:buNone/>
            </a:pPr>
            <a:r>
              <a:rPr lang="en"/>
              <a:t>Regression analysis: Zoe</a:t>
            </a:r>
            <a:endParaRPr/>
          </a:p>
          <a:p>
            <a:pPr indent="0" lvl="0" marL="0" rtl="0" algn="l">
              <a:spcBef>
                <a:spcPts val="0"/>
              </a:spcBef>
              <a:spcAft>
                <a:spcPts val="0"/>
              </a:spcAft>
              <a:buNone/>
            </a:pPr>
            <a:r>
              <a:rPr lang="en"/>
              <a:t>Conclusion: Chido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41abadf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41abadf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41abadf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41abadf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higher average </a:t>
            </a:r>
            <a:r>
              <a:rPr lang="en"/>
              <a:t>retained</a:t>
            </a:r>
            <a:r>
              <a:rPr lang="en"/>
              <a:t> jobs in each county for the retained as </a:t>
            </a:r>
            <a:r>
              <a:rPr lang="en"/>
              <a:t>compared</a:t>
            </a:r>
            <a:r>
              <a:rPr lang="en"/>
              <a:t> to the removed. </a:t>
            </a:r>
            <a:r>
              <a:rPr lang="en">
                <a:solidFill>
                  <a:schemeClr val="dk1"/>
                </a:solidFill>
              </a:rPr>
              <a:t> The SBA might have chosen to support these business to help retain jobs in that area which would overall improve the area economically as well as the state and nation as a whole.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1abadf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1abadf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 the approved applications, we can see that in most of the business type there are more jobs retained than those in the removed applications.</a:t>
            </a:r>
            <a:endParaRPr/>
          </a:p>
          <a:p>
            <a:pPr indent="-298450" lvl="0" marL="457200" rtl="0" algn="l">
              <a:spcBef>
                <a:spcPts val="0"/>
              </a:spcBef>
              <a:spcAft>
                <a:spcPts val="0"/>
              </a:spcAft>
              <a:buSzPts val="1100"/>
              <a:buAutoNum type="arabicPeriod"/>
            </a:pPr>
            <a:r>
              <a:rPr lang="en"/>
              <a:t>When we look at the Cohen’s d, it says that the difference between these 2 groups are 0.27. However, we think that base on this graph, it looks like there is a greater difference.</a:t>
            </a:r>
            <a:endParaRPr/>
          </a:p>
          <a:p>
            <a:pPr indent="-298450" lvl="0" marL="457200" rtl="0" algn="l">
              <a:spcBef>
                <a:spcPts val="0"/>
              </a:spcBef>
              <a:spcAft>
                <a:spcPts val="0"/>
              </a:spcAft>
              <a:buSzPts val="1100"/>
              <a:buAutoNum type="arabicPeriod"/>
            </a:pPr>
            <a:r>
              <a:rPr lang="en"/>
              <a:t>Then we recall that the majority of removed loans are sole proprietorship, so we think that the 0.27 might because it was impacted by the dominated “1” job retained.</a:t>
            </a:r>
            <a:endParaRPr/>
          </a:p>
          <a:p>
            <a:pPr indent="-298450" lvl="0" marL="457200" rtl="0" algn="l">
              <a:spcBef>
                <a:spcPts val="0"/>
              </a:spcBef>
              <a:spcAft>
                <a:spcPts val="0"/>
              </a:spcAft>
              <a:buSzPts val="1100"/>
              <a:buAutoNum type="arabicPeriod"/>
            </a:pPr>
            <a:r>
              <a:rPr lang="en"/>
              <a:t>We remove the two business type that can only retain 1 job, and we found that the Cohen’s d get better, indicating even more difference between the 2 groups.</a:t>
            </a:r>
            <a:endParaRPr/>
          </a:p>
          <a:p>
            <a:pPr indent="-298450" lvl="0" marL="457200" rtl="0" algn="l">
              <a:spcBef>
                <a:spcPts val="0"/>
              </a:spcBef>
              <a:spcAft>
                <a:spcPts val="0"/>
              </a:spcAft>
              <a:buSzPts val="1100"/>
              <a:buAutoNum type="arabicPeriod"/>
            </a:pPr>
            <a:r>
              <a:rPr lang="en"/>
              <a:t>These tell us that the jobs retained between approved and removed applications is statistically significant.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Cohen’s D </a:t>
            </a:r>
            <a:r>
              <a:rPr lang="en"/>
              <a:t>of 0.27 indicates that the two group means differ by 0.27 standard deviations.if it’s less than 0.2 it tells us that the group are not significantly different compared to what we may see on the chart.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84cbc1458_2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84cbc1458_2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After we get an idea of jobs retained in each business type. How about taking look at just the business type</a:t>
            </a:r>
            <a:endParaRPr/>
          </a:p>
          <a:p>
            <a:pPr indent="-298450" lvl="0" marL="457200" rtl="0" algn="l">
              <a:spcBef>
                <a:spcPts val="0"/>
              </a:spcBef>
              <a:spcAft>
                <a:spcPts val="0"/>
              </a:spcAft>
              <a:buSzPts val="1100"/>
              <a:buAutoNum type="arabicPeriod"/>
            </a:pPr>
            <a:r>
              <a:rPr lang="en"/>
              <a:t>Non-profit business type has the highest proportion in both groups, especially in the removed applications there are over 60% of them.</a:t>
            </a:r>
            <a:endParaRPr/>
          </a:p>
          <a:p>
            <a:pPr indent="-298450" lvl="0" marL="457200" rtl="0" algn="l">
              <a:spcBef>
                <a:spcPts val="0"/>
              </a:spcBef>
              <a:spcAft>
                <a:spcPts val="0"/>
              </a:spcAft>
              <a:buSzPts val="1100"/>
              <a:buAutoNum type="arabicPeriod"/>
            </a:pPr>
            <a:r>
              <a:rPr lang="en"/>
              <a:t>Also, we can see that the </a:t>
            </a:r>
            <a:r>
              <a:rPr lang="en"/>
              <a:t>independent</a:t>
            </a:r>
            <a:r>
              <a:rPr lang="en"/>
              <a:t> contractors is also one of the business types that might have great chances to be removed. There are 10.12% of approved applications are from independent contractors but 15.39% in the removed applications.</a:t>
            </a:r>
            <a:endParaRPr/>
          </a:p>
          <a:p>
            <a:pPr indent="-298450" lvl="0" marL="457200" rtl="0" algn="l">
              <a:spcBef>
                <a:spcPts val="0"/>
              </a:spcBef>
              <a:spcAft>
                <a:spcPts val="0"/>
              </a:spcAft>
              <a:buSzPts val="1100"/>
              <a:buAutoNum type="arabicPeriod"/>
            </a:pPr>
            <a:r>
              <a:rPr lang="en"/>
              <a:t>Corporation</a:t>
            </a:r>
            <a:r>
              <a:rPr lang="en"/>
              <a:t> and LLC are two of the business types that have great chances to be approved. See that there are 12.74% of applications that are approved but only 1.23% in the removed applications.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84cbc1458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84cbc1458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We also compare the Hubzone, LMI, Rural Urban indicator for the approved and rejected loans. However, we found that there was no significant difference for these variables in the two groups. The Cohen’s d effect sample sizes are all less than 0.2, indicating that the difference is negligible.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And for the business age, although most of them are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Historically Underutilized Business Zone program that helps small businesses located in distressed areas gain preferential access to federal procurement opportunities</a:t>
            </a:r>
            <a:r>
              <a:rPr lang="en" sz="1200">
                <a:solidFill>
                  <a:srgbClr val="202124"/>
                </a:solidFill>
                <a:highlight>
                  <a:srgbClr val="FFFFFF"/>
                </a:highlight>
                <a:latin typeface="Roboto"/>
                <a:ea typeface="Roboto"/>
                <a:cs typeface="Roboto"/>
                <a:sym typeface="Roboto"/>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84cbc1458_2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84cbc1458_2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84cbc1458_2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84cbc1458_2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keep exploring the difference between approved and removed loans, we found that the undisbursed amount and term also are different from the two groups.</a:t>
            </a:r>
            <a:endParaRPr/>
          </a:p>
          <a:p>
            <a:pPr indent="0" lvl="0" marL="0" rtl="0" algn="l">
              <a:spcBef>
                <a:spcPts val="0"/>
              </a:spcBef>
              <a:spcAft>
                <a:spcPts val="0"/>
              </a:spcAft>
              <a:buNone/>
            </a:pPr>
            <a:r>
              <a:rPr lang="en"/>
              <a:t>For undisbursed amount, it clearly shows that the amount for removed loans are a lot higher than the amount for approved applications.</a:t>
            </a:r>
            <a:endParaRPr/>
          </a:p>
          <a:p>
            <a:pPr indent="0" lvl="0" marL="0" rtl="0" algn="l">
              <a:spcBef>
                <a:spcPts val="0"/>
              </a:spcBef>
              <a:spcAft>
                <a:spcPts val="0"/>
              </a:spcAft>
              <a:buNone/>
            </a:pPr>
            <a:r>
              <a:rPr lang="en"/>
              <a:t>As for the term, most of the removed loan has 60 months term while the term for approved applications varies a lot, and have many terms under 60.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84cbc1458_2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84cbc1458_2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From the plot above, we can learn that loan status is actually a very important variables that can tell us about the difference between approved and removed loans. For the approved applications, the loan status are all paid in full and exemption 4. As for the removed group, most of them are on “Active Un-Disbursed”, and some of them are on Exemption 4.</a:t>
            </a:r>
            <a:endParaRPr/>
          </a:p>
          <a:p>
            <a:pPr indent="-298450" lvl="0" marL="457200" rtl="0" algn="l">
              <a:spcBef>
                <a:spcPts val="0"/>
              </a:spcBef>
              <a:spcAft>
                <a:spcPts val="0"/>
              </a:spcAft>
              <a:buSzPts val="1100"/>
              <a:buAutoNum type="arabicPeriod"/>
            </a:pPr>
            <a:r>
              <a:rPr lang="en"/>
              <a:t>We also took a look at the relationship between initial approval amount and the loan status, we found that the average initial approval amount is the highest when the loan status is already paid in full.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84cbc145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84cbc145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84cbc145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84cbc145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84cbc145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84cbc145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 opening, background, methods</a:t>
            </a:r>
            <a:endParaRPr/>
          </a:p>
          <a:p>
            <a:pPr indent="0" lvl="0" marL="0" rtl="0" algn="l">
              <a:spcBef>
                <a:spcPts val="0"/>
              </a:spcBef>
              <a:spcAft>
                <a:spcPts val="0"/>
              </a:spcAft>
              <a:buNone/>
            </a:pPr>
            <a:r>
              <a:rPr lang="en"/>
              <a:t>2nd: Findings -&gt; characteristics for the removed data  and comparison</a:t>
            </a:r>
            <a:endParaRPr/>
          </a:p>
          <a:p>
            <a:pPr indent="0" lvl="0" marL="0" rtl="0" algn="l">
              <a:spcBef>
                <a:spcPts val="0"/>
              </a:spcBef>
              <a:spcAft>
                <a:spcPts val="0"/>
              </a:spcAft>
              <a:buNone/>
            </a:pPr>
            <a:r>
              <a:rPr lang="en"/>
              <a:t>3rd: Findings -&gt; regression analysis</a:t>
            </a:r>
            <a:endParaRPr/>
          </a:p>
          <a:p>
            <a:pPr indent="0" lvl="0" marL="0" rtl="0" algn="l">
              <a:spcBef>
                <a:spcPts val="0"/>
              </a:spcBef>
              <a:spcAft>
                <a:spcPts val="0"/>
              </a:spcAft>
              <a:buNone/>
            </a:pPr>
            <a:r>
              <a:rPr lang="en"/>
              <a:t>4th: Conclusion -&gt; answer the final question </a:t>
            </a:r>
            <a:endParaRPr/>
          </a:p>
          <a:p>
            <a:pPr indent="0" lvl="0" marL="0" rtl="0" algn="l">
              <a:spcBef>
                <a:spcPts val="0"/>
              </a:spcBef>
              <a:spcAft>
                <a:spcPts val="0"/>
              </a:spcAft>
              <a:buNone/>
            </a:pPr>
            <a:r>
              <a:rPr lang="en"/>
              <a:t>Answer questions -&gt; 1st person, and other </a:t>
            </a:r>
            <a:r>
              <a:rPr lang="en"/>
              <a:t>people</a:t>
            </a:r>
            <a:r>
              <a:rPr lang="en"/>
              <a:t> can support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84cbc145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84cbc145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84cbc145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84cbc145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84cbc145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84cbc145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84cbc145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84cbc145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i="1" lang="en"/>
              <a:t>Why these applications were removed. </a:t>
            </a:r>
            <a:endParaRPr b="1" i="1"/>
          </a:p>
          <a:p>
            <a:pPr indent="0" lvl="0" marL="0" rtl="0" algn="l">
              <a:spcBef>
                <a:spcPts val="0"/>
              </a:spcBef>
              <a:spcAft>
                <a:spcPts val="0"/>
              </a:spcAft>
              <a:buNone/>
            </a:pPr>
            <a:r>
              <a:rPr lang="en"/>
              <a:t>Considering the analysis results, t</a:t>
            </a:r>
            <a:r>
              <a:rPr lang="en"/>
              <a:t>hey have removed loans mainly for businesses existing more than 2 years to support new businesses, perhaps after </a:t>
            </a:r>
            <a:r>
              <a:rPr lang="en"/>
              <a:t>evaluation of application the banks may have realized these new business would need the money to support the start of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reason would be to support business in different counties in the state of Georgia. They were a lot of applications that were retained for small business in counties where they were not a lot of business(may be 2 business in that area). The SBA might have chosen to support these business to help retain jobs in that area which would overall improve the area economically as well as the state and nation as a whole.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If we’re to GO BEYOND DATA, Data Privacy Laws gives people the right to not provide all information when asked for hence could explain some missing information in some variables such as the loan status data.Secondly missing variables such as ethnicity and gender existing in the current dataset  could have helped us analyzed our data and have better reasoning behind the missing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860b8ac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860b8ac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i="1" lang="en"/>
              <a:t>Why these applications were removed. </a:t>
            </a:r>
            <a:endParaRPr b="1" i="1"/>
          </a:p>
          <a:p>
            <a:pPr indent="0" lvl="0" marL="0" rtl="0" algn="l">
              <a:spcBef>
                <a:spcPts val="0"/>
              </a:spcBef>
              <a:spcAft>
                <a:spcPts val="0"/>
              </a:spcAft>
              <a:buNone/>
            </a:pPr>
            <a:r>
              <a:rPr lang="en"/>
              <a:t>Considering the analysis results, they have removed loans mainly for businesses existing more than 2 years to support new businesses, perhaps after evaluation of application the banks may have realized these new business would need the money to support the start of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If we’re to GO BEYOND DATA, Data Privacy Laws gives people the right to not provide all information when asked for hence could explain some missing information in some variables such as the loan status data.Secondly missing variables such as ethnicity and gender existing in the current dataset  could have helped us analyzed our data and have better reasoning behind the missing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860b8acb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860b8acb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i="1" lang="en"/>
              <a:t>Why these applications were removed. </a:t>
            </a:r>
            <a:endParaRPr b="1" i="1"/>
          </a:p>
          <a:p>
            <a:pPr indent="0" lvl="0" marL="0" rtl="0" algn="l">
              <a:spcBef>
                <a:spcPts val="0"/>
              </a:spcBef>
              <a:spcAft>
                <a:spcPts val="0"/>
              </a:spcAft>
              <a:buNone/>
            </a:pPr>
            <a:r>
              <a:rPr lang="en"/>
              <a:t>Considering the analysis results, they have removed loans mainly for businesses existing more than 2 years to support new businesses, perhaps after evaluation of application the banks may have realized these new business would need the money to support the start of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If we’re to GO BEYOND DATA, Data Privacy Laws gives people the right to not provide all information when asked for hence could explain some missing information in some variables such as the loan status data.Secondly missing variables such as ethnicity and gender existing in the current dataset  could have helped us analyzed our data and have better reasoning behind the missing applications..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860b8ac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860b8ac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Enacted by Congress in 2020 to respond to the economic impact of the COVID-19 pandemic, the Paycheck Protection Program provided nearly $800 billion in loans to small businesses in order to retain payrolls. The Small Business Administration has oversight over the PPP program, although the loans are administered by private lenders, who then submit application information to the government. The loans could be fully forgiven if certain conditions were met.</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The SBA has periodically released data on the more than 11.5 million approved applications, but it also has removed applications that had been previously present in the dataset.</a:t>
            </a:r>
            <a:endParaRPr sz="1200">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860b8acbd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860b8acbd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200">
                <a:solidFill>
                  <a:schemeClr val="dk1"/>
                </a:solidFill>
              </a:rPr>
              <a:t>Enacted by Congress in 2020 to respond to the economic impact of the COVID-19 pandemic, the Paycheck Protection Program provided nearly $800 billion in loans to small businesses in order to retain payrolls. The Small Business Administration has oversight over the PPP program, although the loans are administered by private lenders, who then submit application information to the government. The loans could be fully forgiven if certain conditions were met.</a:t>
            </a:r>
            <a:endParaRPr sz="1200">
              <a:solidFill>
                <a:schemeClr val="dk1"/>
              </a:solidFill>
            </a:endParaRPr>
          </a:p>
          <a:p>
            <a:pPr indent="0" lvl="0" marL="0" rtl="0" algn="just">
              <a:lnSpc>
                <a:spcPct val="115000"/>
              </a:lnSpc>
              <a:spcBef>
                <a:spcPts val="1200"/>
              </a:spcBef>
              <a:spcAft>
                <a:spcPts val="0"/>
              </a:spcAft>
              <a:buNone/>
            </a:pPr>
            <a:r>
              <a:rPr lang="en" sz="1200">
                <a:solidFill>
                  <a:schemeClr val="dk1"/>
                </a:solidFill>
              </a:rPr>
              <a:t>The SBA has periodically released data on the more than 11.5 million approved applications, but it also has removed applications that had been previously present in the dataset.</a:t>
            </a:r>
            <a:endParaRPr sz="12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41abadf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41abadf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860b8acbd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860b8acbd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NAICS code </a:t>
            </a:r>
            <a:r>
              <a:rPr b="1" lang="en">
                <a:solidFill>
                  <a:schemeClr val="dk1"/>
                </a:solidFill>
              </a:rPr>
              <a:t>classifies </a:t>
            </a:r>
            <a:r>
              <a:rPr lang="en">
                <a:solidFill>
                  <a:schemeClr val="dk1"/>
                </a:solidFill>
              </a:rPr>
              <a:t>businesses and we found out that the code 812112  which represents beauty salons had the highest amount of removed businesses.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860b8acbd_0_2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860b8acbd_0_2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200">
                <a:solidFill>
                  <a:schemeClr val="dk1"/>
                </a:solidFill>
              </a:rPr>
              <a:t>The type of business which was removed the most was the sole proprietorship especially those located in the city of Atlanta </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41abadf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41abadf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amount increased the number of jobs retained increased as well.</a:t>
            </a:r>
            <a:r>
              <a:rPr lang="en"/>
              <a:t> </a:t>
            </a:r>
            <a:r>
              <a:rPr lang="en"/>
              <a:t>From this it is evident that </a:t>
            </a:r>
            <a:r>
              <a:rPr lang="en" sz="1050">
                <a:solidFill>
                  <a:srgbClr val="3C4043"/>
                </a:solidFill>
                <a:highlight>
                  <a:srgbClr val="FFFFFF"/>
                </a:highlight>
                <a:latin typeface="Roboto"/>
                <a:ea typeface="Roboto"/>
                <a:cs typeface="Roboto"/>
                <a:sym typeface="Roboto"/>
              </a:rPr>
              <a:t>most of the applications that were removed had amounts  less than 200K".</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84cbc1458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84cbc1458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Hubzone indicator shows the </a:t>
            </a:r>
            <a:r>
              <a:rPr b="1" lang="en" sz="1200">
                <a:solidFill>
                  <a:srgbClr val="202124"/>
                </a:solidFill>
                <a:highlight>
                  <a:srgbClr val="FFFFFF"/>
                </a:highlight>
                <a:latin typeface="Roboto"/>
                <a:ea typeface="Roboto"/>
                <a:cs typeface="Roboto"/>
                <a:sym typeface="Roboto"/>
              </a:rPr>
              <a:t>Historically Underutilized Business Zone and the majority of loan application in the non-zones were removed. The majority of the loans removed were not  for the  low to Moderate income indicator. More applications from urban were removed and  business that existed or have existed for more than 2 years dominated.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386075" y="381000"/>
            <a:ext cx="8376925" cy="4381500"/>
            <a:chOff x="386075" y="381000"/>
            <a:chExt cx="8376925" cy="4381500"/>
          </a:xfrm>
        </p:grpSpPr>
        <p:sp>
          <p:nvSpPr>
            <p:cNvPr id="53" name="Google Shape;53;p13"/>
            <p:cNvSpPr/>
            <p:nvPr/>
          </p:nvSpPr>
          <p:spPr>
            <a:xfrm>
              <a:off x="386075"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8620200" y="46248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8191800" y="46248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620200" y="44871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28875"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71675" y="4599625"/>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8477400" y="46248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334600" y="44871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8334600" y="46248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8477400" y="44871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8620200" y="43494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8477400" y="43494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8620200" y="4211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620200"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8477400"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ph type="title"/>
          </p:nvPr>
        </p:nvSpPr>
        <p:spPr>
          <a:xfrm>
            <a:off x="311700" y="549250"/>
            <a:ext cx="8512200" cy="1234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3600">
                <a:solidFill>
                  <a:srgbClr val="FFFFFF"/>
                </a:solidFill>
              </a:defRPr>
            </a:lvl1pPr>
            <a:lvl2pPr lvl="1" algn="l">
              <a:lnSpc>
                <a:spcPct val="100000"/>
              </a:lnSpc>
              <a:spcBef>
                <a:spcPts val="0"/>
              </a:spcBef>
              <a:spcAft>
                <a:spcPts val="0"/>
              </a:spcAft>
              <a:buNone/>
              <a:defRPr sz="3600">
                <a:solidFill>
                  <a:srgbClr val="FFFFFF"/>
                </a:solidFill>
              </a:defRPr>
            </a:lvl2pPr>
            <a:lvl3pPr lvl="2" algn="l">
              <a:lnSpc>
                <a:spcPct val="100000"/>
              </a:lnSpc>
              <a:spcBef>
                <a:spcPts val="0"/>
              </a:spcBef>
              <a:spcAft>
                <a:spcPts val="0"/>
              </a:spcAft>
              <a:buNone/>
              <a:defRPr sz="3600">
                <a:solidFill>
                  <a:srgbClr val="FFFFFF"/>
                </a:solidFill>
              </a:defRPr>
            </a:lvl3pPr>
            <a:lvl4pPr lvl="3" algn="l">
              <a:lnSpc>
                <a:spcPct val="100000"/>
              </a:lnSpc>
              <a:spcBef>
                <a:spcPts val="0"/>
              </a:spcBef>
              <a:spcAft>
                <a:spcPts val="0"/>
              </a:spcAft>
              <a:buNone/>
              <a:defRPr sz="3600">
                <a:solidFill>
                  <a:srgbClr val="FFFFFF"/>
                </a:solidFill>
              </a:defRPr>
            </a:lvl4pPr>
            <a:lvl5pPr lvl="4" algn="l">
              <a:lnSpc>
                <a:spcPct val="100000"/>
              </a:lnSpc>
              <a:spcBef>
                <a:spcPts val="0"/>
              </a:spcBef>
              <a:spcAft>
                <a:spcPts val="0"/>
              </a:spcAft>
              <a:buNone/>
              <a:defRPr sz="3600">
                <a:solidFill>
                  <a:srgbClr val="FFFFFF"/>
                </a:solidFill>
              </a:defRPr>
            </a:lvl5pPr>
            <a:lvl6pPr lvl="5" algn="l">
              <a:lnSpc>
                <a:spcPct val="100000"/>
              </a:lnSpc>
              <a:spcBef>
                <a:spcPts val="0"/>
              </a:spcBef>
              <a:spcAft>
                <a:spcPts val="0"/>
              </a:spcAft>
              <a:buNone/>
              <a:defRPr sz="3600">
                <a:solidFill>
                  <a:srgbClr val="FFFFFF"/>
                </a:solidFill>
              </a:defRPr>
            </a:lvl6pPr>
            <a:lvl7pPr lvl="6" algn="l">
              <a:lnSpc>
                <a:spcPct val="100000"/>
              </a:lnSpc>
              <a:spcBef>
                <a:spcPts val="0"/>
              </a:spcBef>
              <a:spcAft>
                <a:spcPts val="0"/>
              </a:spcAft>
              <a:buNone/>
              <a:defRPr sz="3600">
                <a:solidFill>
                  <a:srgbClr val="FFFFFF"/>
                </a:solidFill>
              </a:defRPr>
            </a:lvl7pPr>
            <a:lvl8pPr lvl="7" algn="l">
              <a:lnSpc>
                <a:spcPct val="100000"/>
              </a:lnSpc>
              <a:spcBef>
                <a:spcPts val="0"/>
              </a:spcBef>
              <a:spcAft>
                <a:spcPts val="0"/>
              </a:spcAft>
              <a:buNone/>
              <a:defRPr sz="3600">
                <a:solidFill>
                  <a:srgbClr val="FFFFFF"/>
                </a:solidFill>
              </a:defRPr>
            </a:lvl8pPr>
            <a:lvl9pPr lvl="8" algn="l">
              <a:lnSpc>
                <a:spcPct val="100000"/>
              </a:lnSpc>
              <a:spcBef>
                <a:spcPts val="0"/>
              </a:spcBef>
              <a:spcAft>
                <a:spcPts val="0"/>
              </a:spcAft>
              <a:buNone/>
              <a:defRPr sz="3600">
                <a:solidFill>
                  <a:srgbClr val="FFFFFF"/>
                </a:solidFill>
              </a:defRPr>
            </a:lvl9pPr>
          </a:lstStyle>
          <a:p/>
        </p:txBody>
      </p:sp>
      <p:sp>
        <p:nvSpPr>
          <p:cNvPr id="69" name="Google Shape;69;p13"/>
          <p:cNvSpPr txBox="1"/>
          <p:nvPr>
            <p:ph idx="1" type="subTitle"/>
          </p:nvPr>
        </p:nvSpPr>
        <p:spPr>
          <a:xfrm>
            <a:off x="315900" y="1803775"/>
            <a:ext cx="4242600" cy="7383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None/>
              <a:defRPr sz="1600">
                <a:solidFill>
                  <a:srgbClr val="FFFFFF"/>
                </a:solidFill>
              </a:defRPr>
            </a:lvl1pPr>
            <a:lvl2pPr lvl="1" algn="l">
              <a:lnSpc>
                <a:spcPct val="100000"/>
              </a:lnSpc>
              <a:spcBef>
                <a:spcPts val="0"/>
              </a:spcBef>
              <a:spcAft>
                <a:spcPts val="0"/>
              </a:spcAft>
              <a:buNone/>
              <a:defRPr sz="1600">
                <a:solidFill>
                  <a:srgbClr val="FFFFFF"/>
                </a:solidFill>
              </a:defRPr>
            </a:lvl2pPr>
            <a:lvl3pPr lvl="2" algn="l">
              <a:lnSpc>
                <a:spcPct val="100000"/>
              </a:lnSpc>
              <a:spcBef>
                <a:spcPts val="0"/>
              </a:spcBef>
              <a:spcAft>
                <a:spcPts val="0"/>
              </a:spcAft>
              <a:buNone/>
              <a:defRPr sz="1600">
                <a:solidFill>
                  <a:srgbClr val="FFFFFF"/>
                </a:solidFill>
              </a:defRPr>
            </a:lvl3pPr>
            <a:lvl4pPr lvl="3" algn="l">
              <a:lnSpc>
                <a:spcPct val="100000"/>
              </a:lnSpc>
              <a:spcBef>
                <a:spcPts val="0"/>
              </a:spcBef>
              <a:spcAft>
                <a:spcPts val="0"/>
              </a:spcAft>
              <a:buNone/>
              <a:defRPr sz="1600">
                <a:solidFill>
                  <a:srgbClr val="FFFFFF"/>
                </a:solidFill>
              </a:defRPr>
            </a:lvl4pPr>
            <a:lvl5pPr lvl="4" algn="l">
              <a:lnSpc>
                <a:spcPct val="100000"/>
              </a:lnSpc>
              <a:spcBef>
                <a:spcPts val="0"/>
              </a:spcBef>
              <a:spcAft>
                <a:spcPts val="0"/>
              </a:spcAft>
              <a:buNone/>
              <a:defRPr sz="1600">
                <a:solidFill>
                  <a:srgbClr val="FFFFFF"/>
                </a:solidFill>
              </a:defRPr>
            </a:lvl5pPr>
            <a:lvl6pPr lvl="5" algn="l">
              <a:lnSpc>
                <a:spcPct val="100000"/>
              </a:lnSpc>
              <a:spcBef>
                <a:spcPts val="0"/>
              </a:spcBef>
              <a:spcAft>
                <a:spcPts val="0"/>
              </a:spcAft>
              <a:buNone/>
              <a:defRPr sz="1600">
                <a:solidFill>
                  <a:srgbClr val="FFFFFF"/>
                </a:solidFill>
              </a:defRPr>
            </a:lvl6pPr>
            <a:lvl7pPr lvl="6" algn="l">
              <a:lnSpc>
                <a:spcPct val="100000"/>
              </a:lnSpc>
              <a:spcBef>
                <a:spcPts val="0"/>
              </a:spcBef>
              <a:spcAft>
                <a:spcPts val="0"/>
              </a:spcAft>
              <a:buNone/>
              <a:defRPr sz="1600">
                <a:solidFill>
                  <a:srgbClr val="FFFFFF"/>
                </a:solidFill>
              </a:defRPr>
            </a:lvl7pPr>
            <a:lvl8pPr lvl="7" algn="l">
              <a:lnSpc>
                <a:spcPct val="100000"/>
              </a:lnSpc>
              <a:spcBef>
                <a:spcPts val="0"/>
              </a:spcBef>
              <a:spcAft>
                <a:spcPts val="0"/>
              </a:spcAft>
              <a:buNone/>
              <a:defRPr sz="1600">
                <a:solidFill>
                  <a:srgbClr val="FFFFFF"/>
                </a:solidFill>
              </a:defRPr>
            </a:lvl8pPr>
            <a:lvl9pPr lvl="8" algn="l">
              <a:lnSpc>
                <a:spcPct val="100000"/>
              </a:lnSpc>
              <a:spcBef>
                <a:spcPts val="0"/>
              </a:spcBef>
              <a:spcAft>
                <a:spcPts val="0"/>
              </a:spcAft>
              <a:buNone/>
              <a:defRPr sz="1600">
                <a:solidFill>
                  <a:srgbClr val="FFFFFF"/>
                </a:solidFill>
              </a:defRPr>
            </a:lvl9pPr>
          </a:lstStyle>
          <a:p/>
        </p:txBody>
      </p:sp>
      <p:sp>
        <p:nvSpPr>
          <p:cNvPr id="70" name="Google Shape;7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37474F"/>
        </a:solidFill>
      </p:bgPr>
    </p:bg>
    <p:spTree>
      <p:nvGrpSpPr>
        <p:cNvPr id="71" name="Shape 71"/>
        <p:cNvGrpSpPr/>
        <p:nvPr/>
      </p:nvGrpSpPr>
      <p:grpSpPr>
        <a:xfrm>
          <a:off x="0" y="0"/>
          <a:ext cx="0" cy="0"/>
          <a:chOff x="0" y="0"/>
          <a:chExt cx="0" cy="0"/>
        </a:xfrm>
      </p:grpSpPr>
      <p:sp>
        <p:nvSpPr>
          <p:cNvPr id="72" name="Google Shape;72;p14"/>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4"/>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77" name="Google Shape;77;p14"/>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78" name="Google Shape;78;p14"/>
          <p:cNvSpPr txBox="1"/>
          <p:nvPr>
            <p:ph type="title"/>
          </p:nvPr>
        </p:nvSpPr>
        <p:spPr>
          <a:xfrm>
            <a:off x="312850" y="1069200"/>
            <a:ext cx="3942600" cy="30051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79" name="Google Shape;79;p14"/>
          <p:cNvSpPr txBox="1"/>
          <p:nvPr>
            <p:ph idx="1" type="body"/>
          </p:nvPr>
        </p:nvSpPr>
        <p:spPr>
          <a:xfrm>
            <a:off x="4891175" y="1069200"/>
            <a:ext cx="3942600" cy="30051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80" name="Google Shape;8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714198" y="47725"/>
            <a:ext cx="857400" cy="762000"/>
          </a:xfrm>
          <a:prstGeom prst="triangle">
            <a:avLst>
              <a:gd fmla="val 50000" name="adj"/>
            </a:avLst>
          </a:prstGeom>
          <a:solidFill>
            <a:srgbClr val="284F7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flipH="1" rot="-5400000">
            <a:off x="928672" y="-166420"/>
            <a:ext cx="428700" cy="762000"/>
          </a:xfrm>
          <a:prstGeom prst="rtTriangle">
            <a:avLst/>
          </a:prstGeom>
          <a:solidFill>
            <a:srgbClr val="284F7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762025" y="1189150"/>
            <a:ext cx="7620000" cy="85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86" name="Google Shape;86;p15"/>
          <p:cNvSpPr txBox="1"/>
          <p:nvPr>
            <p:ph idx="1" type="body"/>
          </p:nvPr>
        </p:nvSpPr>
        <p:spPr>
          <a:xfrm>
            <a:off x="4714976" y="2253000"/>
            <a:ext cx="3666900" cy="2627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616161"/>
              </a:buClr>
              <a:buSzPts val="1600"/>
              <a:buChar char="●"/>
              <a:defRPr sz="16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87" name="Google Shape;87;p15"/>
          <p:cNvSpPr txBox="1"/>
          <p:nvPr>
            <p:ph idx="2" type="body"/>
          </p:nvPr>
        </p:nvSpPr>
        <p:spPr>
          <a:xfrm>
            <a:off x="762025" y="2253000"/>
            <a:ext cx="3666900" cy="2627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616161"/>
              </a:buClr>
              <a:buSzPts val="1600"/>
              <a:buChar char="●"/>
              <a:defRPr sz="16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88" name="Google Shape;88;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bg>
      <p:bgPr>
        <a:solidFill>
          <a:srgbClr val="FFFFFF"/>
        </a:solidFill>
      </p:bgPr>
    </p:bg>
    <p:spTree>
      <p:nvGrpSpPr>
        <p:cNvPr id="89" name="Shape 89"/>
        <p:cNvGrpSpPr/>
        <p:nvPr/>
      </p:nvGrpSpPr>
      <p:grpSpPr>
        <a:xfrm>
          <a:off x="0" y="0"/>
          <a:ext cx="0" cy="0"/>
          <a:chOff x="0" y="0"/>
          <a:chExt cx="0" cy="0"/>
        </a:xfrm>
      </p:grpSpPr>
      <p:sp>
        <p:nvSpPr>
          <p:cNvPr id="90" name="Google Shape;90;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0" y="2074950"/>
            <a:ext cx="4372500" cy="9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title"/>
          </p:nvPr>
        </p:nvSpPr>
        <p:spPr>
          <a:xfrm>
            <a:off x="4448700" y="2074900"/>
            <a:ext cx="4341900" cy="9936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rgbClr val="434343"/>
              </a:buClr>
              <a:buSzPts val="2400"/>
              <a:buNone/>
              <a:defRPr b="1" sz="2400">
                <a:solidFill>
                  <a:srgbClr val="434343"/>
                </a:solidFill>
              </a:defRPr>
            </a:lvl1pPr>
            <a:lvl2pPr lvl="1" algn="l">
              <a:lnSpc>
                <a:spcPct val="100000"/>
              </a:lnSpc>
              <a:spcBef>
                <a:spcPts val="0"/>
              </a:spcBef>
              <a:spcAft>
                <a:spcPts val="0"/>
              </a:spcAft>
              <a:buClr>
                <a:srgbClr val="434343"/>
              </a:buClr>
              <a:buSzPts val="2400"/>
              <a:buNone/>
              <a:defRPr b="1" sz="2400">
                <a:solidFill>
                  <a:srgbClr val="434343"/>
                </a:solidFill>
              </a:defRPr>
            </a:lvl2pPr>
            <a:lvl3pPr lvl="2" algn="l">
              <a:lnSpc>
                <a:spcPct val="100000"/>
              </a:lnSpc>
              <a:spcBef>
                <a:spcPts val="0"/>
              </a:spcBef>
              <a:spcAft>
                <a:spcPts val="0"/>
              </a:spcAft>
              <a:buClr>
                <a:srgbClr val="434343"/>
              </a:buClr>
              <a:buSzPts val="2400"/>
              <a:buNone/>
              <a:defRPr b="1" sz="2400">
                <a:solidFill>
                  <a:srgbClr val="434343"/>
                </a:solidFill>
              </a:defRPr>
            </a:lvl3pPr>
            <a:lvl4pPr lvl="3" algn="l">
              <a:lnSpc>
                <a:spcPct val="100000"/>
              </a:lnSpc>
              <a:spcBef>
                <a:spcPts val="0"/>
              </a:spcBef>
              <a:spcAft>
                <a:spcPts val="0"/>
              </a:spcAft>
              <a:buClr>
                <a:srgbClr val="434343"/>
              </a:buClr>
              <a:buSzPts val="2400"/>
              <a:buNone/>
              <a:defRPr b="1" sz="2400">
                <a:solidFill>
                  <a:srgbClr val="434343"/>
                </a:solidFill>
              </a:defRPr>
            </a:lvl4pPr>
            <a:lvl5pPr lvl="4" algn="l">
              <a:lnSpc>
                <a:spcPct val="100000"/>
              </a:lnSpc>
              <a:spcBef>
                <a:spcPts val="0"/>
              </a:spcBef>
              <a:spcAft>
                <a:spcPts val="0"/>
              </a:spcAft>
              <a:buClr>
                <a:srgbClr val="434343"/>
              </a:buClr>
              <a:buSzPts val="2400"/>
              <a:buNone/>
              <a:defRPr b="1" sz="2400">
                <a:solidFill>
                  <a:srgbClr val="434343"/>
                </a:solidFill>
              </a:defRPr>
            </a:lvl5pPr>
            <a:lvl6pPr lvl="5" algn="l">
              <a:lnSpc>
                <a:spcPct val="100000"/>
              </a:lnSpc>
              <a:spcBef>
                <a:spcPts val="0"/>
              </a:spcBef>
              <a:spcAft>
                <a:spcPts val="0"/>
              </a:spcAft>
              <a:buClr>
                <a:srgbClr val="434343"/>
              </a:buClr>
              <a:buSzPts val="2400"/>
              <a:buNone/>
              <a:defRPr b="1" sz="2400">
                <a:solidFill>
                  <a:srgbClr val="434343"/>
                </a:solidFill>
              </a:defRPr>
            </a:lvl6pPr>
            <a:lvl7pPr lvl="6" algn="l">
              <a:lnSpc>
                <a:spcPct val="100000"/>
              </a:lnSpc>
              <a:spcBef>
                <a:spcPts val="0"/>
              </a:spcBef>
              <a:spcAft>
                <a:spcPts val="0"/>
              </a:spcAft>
              <a:buClr>
                <a:srgbClr val="434343"/>
              </a:buClr>
              <a:buSzPts val="2400"/>
              <a:buNone/>
              <a:defRPr b="1" sz="2400">
                <a:solidFill>
                  <a:srgbClr val="434343"/>
                </a:solidFill>
              </a:defRPr>
            </a:lvl7pPr>
            <a:lvl8pPr lvl="7" algn="l">
              <a:lnSpc>
                <a:spcPct val="100000"/>
              </a:lnSpc>
              <a:spcBef>
                <a:spcPts val="0"/>
              </a:spcBef>
              <a:spcAft>
                <a:spcPts val="0"/>
              </a:spcAft>
              <a:buClr>
                <a:srgbClr val="434343"/>
              </a:buClr>
              <a:buSzPts val="2400"/>
              <a:buNone/>
              <a:defRPr b="1" sz="2400">
                <a:solidFill>
                  <a:srgbClr val="434343"/>
                </a:solidFill>
              </a:defRPr>
            </a:lvl8pPr>
            <a:lvl9pPr lvl="8" algn="l">
              <a:lnSpc>
                <a:spcPct val="100000"/>
              </a:lnSpc>
              <a:spcBef>
                <a:spcPts val="0"/>
              </a:spcBef>
              <a:spcAft>
                <a:spcPts val="0"/>
              </a:spcAft>
              <a:buClr>
                <a:srgbClr val="434343"/>
              </a:buClr>
              <a:buSzPts val="2400"/>
              <a:buNone/>
              <a:defRPr b="1" sz="2400">
                <a:solidFill>
                  <a:srgbClr val="434343"/>
                </a:solidFill>
              </a:defRPr>
            </a:lvl9pPr>
          </a:lstStyle>
          <a:p/>
        </p:txBody>
      </p:sp>
      <p:sp>
        <p:nvSpPr>
          <p:cNvPr id="93" name="Google Shape;93;p16"/>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5.xml"/><Relationship Id="rId4" Type="http://schemas.openxmlformats.org/officeDocument/2006/relationships/image" Target="../media/image13.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549250"/>
            <a:ext cx="8512200" cy="123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Paycheck Protection Program</a:t>
            </a:r>
            <a:endParaRPr b="1"/>
          </a:p>
        </p:txBody>
      </p:sp>
      <p:sp>
        <p:nvSpPr>
          <p:cNvPr id="99" name="Google Shape;99;p17"/>
          <p:cNvSpPr txBox="1"/>
          <p:nvPr>
            <p:ph idx="1" type="subTitle"/>
          </p:nvPr>
        </p:nvSpPr>
        <p:spPr>
          <a:xfrm>
            <a:off x="315900" y="1803775"/>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Presented by </a:t>
            </a:r>
            <a:endParaRPr/>
          </a:p>
          <a:p>
            <a:pPr indent="0" lvl="0" marL="0" rtl="0" algn="l">
              <a:spcBef>
                <a:spcPts val="0"/>
              </a:spcBef>
              <a:spcAft>
                <a:spcPts val="0"/>
              </a:spcAft>
              <a:buNone/>
            </a:pPr>
            <a:r>
              <a:rPr lang="en"/>
              <a:t>Chido Shamuyarira, Emma Darkwa, Shu-Ping Chen, Wei-Yu Jen</a:t>
            </a:r>
            <a:endParaRPr/>
          </a:p>
        </p:txBody>
      </p:sp>
      <p:sp>
        <p:nvSpPr>
          <p:cNvPr id="100" name="Google Shape;100;p17"/>
          <p:cNvSpPr txBox="1"/>
          <p:nvPr/>
        </p:nvSpPr>
        <p:spPr>
          <a:xfrm>
            <a:off x="315900" y="2561800"/>
            <a:ext cx="3771000" cy="606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chemeClr val="dk1"/>
              </a:buClr>
              <a:buSzPts val="935"/>
              <a:buFont typeface="Arial"/>
              <a:buNone/>
            </a:pPr>
            <a:r>
              <a:rPr lang="en" sz="1679">
                <a:solidFill>
                  <a:schemeClr val="lt1"/>
                </a:solidFill>
                <a:latin typeface="Calibri"/>
                <a:ea typeface="Calibri"/>
                <a:cs typeface="Calibri"/>
                <a:sym typeface="Calibri"/>
              </a:rPr>
              <a:t>March 5, 2022 |ICU Challenge|</a:t>
            </a:r>
            <a:endParaRPr sz="1679">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69" name="Shape 169"/>
        <p:cNvGrpSpPr/>
        <p:nvPr/>
      </p:nvGrpSpPr>
      <p:grpSpPr>
        <a:xfrm>
          <a:off x="0" y="0"/>
          <a:ext cx="0" cy="0"/>
          <a:chOff x="0" y="0"/>
          <a:chExt cx="0" cy="0"/>
        </a:xfrm>
      </p:grpSpPr>
      <p:sp>
        <p:nvSpPr>
          <p:cNvPr id="170" name="Google Shape;170;p26"/>
          <p:cNvSpPr txBox="1"/>
          <p:nvPr>
            <p:ph idx="1" type="body"/>
          </p:nvPr>
        </p:nvSpPr>
        <p:spPr>
          <a:xfrm>
            <a:off x="970625" y="2001650"/>
            <a:ext cx="7339200" cy="1868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 sz="3800">
                <a:solidFill>
                  <a:schemeClr val="dk1"/>
                </a:solidFill>
                <a:latin typeface="Calibri"/>
                <a:ea typeface="Calibri"/>
                <a:cs typeface="Calibri"/>
                <a:sym typeface="Calibri"/>
              </a:rPr>
              <a:t>Comparison of applications removed vs remained</a:t>
            </a:r>
            <a:endParaRPr b="1" i="1" sz="3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436850" y="218900"/>
            <a:ext cx="2511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Calibri"/>
                <a:ea typeface="Calibri"/>
                <a:cs typeface="Calibri"/>
                <a:sym typeface="Calibri"/>
              </a:rPr>
              <a:t>Job Retention</a:t>
            </a:r>
            <a:endParaRPr b="1" sz="2900">
              <a:latin typeface="Calibri"/>
              <a:ea typeface="Calibri"/>
              <a:cs typeface="Calibri"/>
              <a:sym typeface="Calibri"/>
            </a:endParaRPr>
          </a:p>
        </p:txBody>
      </p:sp>
      <p:pic>
        <p:nvPicPr>
          <p:cNvPr id="176" name="Google Shape;176;p27"/>
          <p:cNvPicPr preferRelativeResize="0"/>
          <p:nvPr/>
        </p:nvPicPr>
        <p:blipFill>
          <a:blip r:embed="rId3">
            <a:alphaModFix/>
          </a:blip>
          <a:stretch>
            <a:fillRect/>
          </a:stretch>
        </p:blipFill>
        <p:spPr>
          <a:xfrm>
            <a:off x="109200" y="1353538"/>
            <a:ext cx="4454350" cy="3606801"/>
          </a:xfrm>
          <a:prstGeom prst="rect">
            <a:avLst/>
          </a:prstGeom>
          <a:noFill/>
          <a:ln>
            <a:noFill/>
          </a:ln>
        </p:spPr>
      </p:pic>
      <p:pic>
        <p:nvPicPr>
          <p:cNvPr id="177" name="Google Shape;177;p27"/>
          <p:cNvPicPr preferRelativeResize="0"/>
          <p:nvPr/>
        </p:nvPicPr>
        <p:blipFill>
          <a:blip r:embed="rId4">
            <a:alphaModFix/>
          </a:blip>
          <a:stretch>
            <a:fillRect/>
          </a:stretch>
        </p:blipFill>
        <p:spPr>
          <a:xfrm>
            <a:off x="4672300" y="1324800"/>
            <a:ext cx="4259899" cy="3664276"/>
          </a:xfrm>
          <a:prstGeom prst="rect">
            <a:avLst/>
          </a:prstGeom>
          <a:noFill/>
          <a:ln>
            <a:noFill/>
          </a:ln>
        </p:spPr>
      </p:pic>
      <p:sp>
        <p:nvSpPr>
          <p:cNvPr id="178" name="Google Shape;178;p27"/>
          <p:cNvSpPr/>
          <p:nvPr/>
        </p:nvSpPr>
        <p:spPr>
          <a:xfrm>
            <a:off x="109200" y="839050"/>
            <a:ext cx="4379400" cy="40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Average retained jobs in each county</a:t>
            </a:r>
            <a:endParaRPr sz="1000"/>
          </a:p>
          <a:p>
            <a:pPr indent="0" lvl="0" marL="0" rtl="0" algn="l">
              <a:spcBef>
                <a:spcPts val="0"/>
              </a:spcBef>
              <a:spcAft>
                <a:spcPts val="0"/>
              </a:spcAft>
              <a:buNone/>
            </a:pPr>
            <a:r>
              <a:rPr lang="en" sz="1000"/>
              <a:t>(Removed Group)</a:t>
            </a:r>
            <a:endParaRPr sz="1000"/>
          </a:p>
        </p:txBody>
      </p:sp>
      <p:sp>
        <p:nvSpPr>
          <p:cNvPr id="179" name="Google Shape;179;p27"/>
          <p:cNvSpPr/>
          <p:nvPr/>
        </p:nvSpPr>
        <p:spPr>
          <a:xfrm>
            <a:off x="4774900" y="807275"/>
            <a:ext cx="4379400" cy="40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Average retained jobs in each county</a:t>
            </a:r>
            <a:endParaRPr sz="1000"/>
          </a:p>
          <a:p>
            <a:pPr indent="0" lvl="0" marL="0" rtl="0" algn="l">
              <a:spcBef>
                <a:spcPts val="0"/>
              </a:spcBef>
              <a:spcAft>
                <a:spcPts val="0"/>
              </a:spcAft>
              <a:buNone/>
            </a:pPr>
            <a:r>
              <a:rPr lang="en" sz="1000"/>
              <a:t>(Approved Group)</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8"/>
          <p:cNvPicPr preferRelativeResize="0"/>
          <p:nvPr/>
        </p:nvPicPr>
        <p:blipFill>
          <a:blip r:embed="rId4">
            <a:alphaModFix/>
          </a:blip>
          <a:stretch>
            <a:fillRect/>
          </a:stretch>
        </p:blipFill>
        <p:spPr>
          <a:xfrm>
            <a:off x="145500" y="443750"/>
            <a:ext cx="6058198" cy="4134975"/>
          </a:xfrm>
          <a:prstGeom prst="rect">
            <a:avLst/>
          </a:prstGeom>
          <a:noFill/>
          <a:ln>
            <a:noFill/>
          </a:ln>
        </p:spPr>
      </p:pic>
      <p:sp>
        <p:nvSpPr>
          <p:cNvPr id="185" name="Google Shape;185;p28"/>
          <p:cNvSpPr/>
          <p:nvPr/>
        </p:nvSpPr>
        <p:spPr>
          <a:xfrm>
            <a:off x="94125" y="3361775"/>
            <a:ext cx="4121400" cy="1443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6" name="Google Shape;186;p28"/>
          <p:cNvGraphicFramePr/>
          <p:nvPr/>
        </p:nvGraphicFramePr>
        <p:xfrm>
          <a:off x="6334825" y="2914410"/>
          <a:ext cx="3000000" cy="3000000"/>
        </p:xfrm>
        <a:graphic>
          <a:graphicData uri="http://schemas.openxmlformats.org/drawingml/2006/table">
            <a:tbl>
              <a:tblPr>
                <a:noFill/>
                <a:tableStyleId>{F68CC1A0-7192-4F0A-B8C5-38A5A4D4AC83}</a:tableStyleId>
              </a:tblPr>
              <a:tblGrid>
                <a:gridCol w="1739800"/>
                <a:gridCol w="937300"/>
              </a:tblGrid>
              <a:tr h="350500">
                <a:tc>
                  <a:txBody>
                    <a:bodyPr/>
                    <a:lstStyle/>
                    <a:p>
                      <a:pPr indent="0" lvl="0" marL="0" rtl="0" algn="ctr">
                        <a:spcBef>
                          <a:spcPts val="0"/>
                        </a:spcBef>
                        <a:spcAft>
                          <a:spcPts val="0"/>
                        </a:spcAft>
                        <a:buNone/>
                      </a:pPr>
                      <a:r>
                        <a:rPr b="1" lang="en" sz="1100"/>
                        <a:t>Business Type</a:t>
                      </a:r>
                      <a:endParaRPr b="1"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100"/>
                        <a:t>Cohen’s d</a:t>
                      </a:r>
                      <a:endParaRPr b="1"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0500">
                <a:tc>
                  <a:txBody>
                    <a:bodyPr/>
                    <a:lstStyle/>
                    <a:p>
                      <a:pPr indent="0" lvl="0" marL="0" rtl="0" algn="ctr">
                        <a:spcBef>
                          <a:spcPts val="0"/>
                        </a:spcBef>
                        <a:spcAft>
                          <a:spcPts val="0"/>
                        </a:spcAft>
                        <a:buNone/>
                      </a:pPr>
                      <a:r>
                        <a:rPr lang="en" sz="1100"/>
                        <a:t>All</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t>0.27</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87" name="Google Shape;187;p28"/>
          <p:cNvSpPr/>
          <p:nvPr/>
        </p:nvSpPr>
        <p:spPr>
          <a:xfrm>
            <a:off x="94125" y="3642275"/>
            <a:ext cx="4121400" cy="1443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8" name="Google Shape;188;p28"/>
          <p:cNvGraphicFramePr/>
          <p:nvPr/>
        </p:nvGraphicFramePr>
        <p:xfrm>
          <a:off x="6334825" y="3539185"/>
          <a:ext cx="3000000" cy="3000000"/>
        </p:xfrm>
        <a:graphic>
          <a:graphicData uri="http://schemas.openxmlformats.org/drawingml/2006/table">
            <a:tbl>
              <a:tblPr>
                <a:noFill/>
                <a:tableStyleId>{F68CC1A0-7192-4F0A-B8C5-38A5A4D4AC83}</a:tableStyleId>
              </a:tblPr>
              <a:tblGrid>
                <a:gridCol w="1739800"/>
                <a:gridCol w="937300"/>
              </a:tblGrid>
              <a:tr h="350500">
                <a:tc>
                  <a:txBody>
                    <a:bodyPr/>
                    <a:lstStyle/>
                    <a:p>
                      <a:pPr indent="0" lvl="0" marL="0" rtl="0" algn="ctr">
                        <a:spcBef>
                          <a:spcPts val="0"/>
                        </a:spcBef>
                        <a:spcAft>
                          <a:spcPts val="0"/>
                        </a:spcAft>
                        <a:buNone/>
                      </a:pPr>
                      <a:r>
                        <a:rPr lang="en" sz="1100"/>
                        <a:t>Without the 2 types</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t>0.37</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89" name="Google Shape;189;p28"/>
          <p:cNvSpPr txBox="1"/>
          <p:nvPr/>
        </p:nvSpPr>
        <p:spPr>
          <a:xfrm>
            <a:off x="4365275" y="728725"/>
            <a:ext cx="1400700" cy="2925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Verdana"/>
                <a:ea typeface="Verdana"/>
                <a:cs typeface="Verdana"/>
                <a:sym typeface="Verdana"/>
              </a:rPr>
              <a:t>Removed</a:t>
            </a:r>
            <a:endParaRPr sz="700">
              <a:latin typeface="Verdana"/>
              <a:ea typeface="Verdana"/>
              <a:cs typeface="Verdana"/>
              <a:sym typeface="Verdana"/>
            </a:endParaRPr>
          </a:p>
        </p:txBody>
      </p:sp>
      <p:sp>
        <p:nvSpPr>
          <p:cNvPr id="190" name="Google Shape;190;p28"/>
          <p:cNvSpPr txBox="1"/>
          <p:nvPr/>
        </p:nvSpPr>
        <p:spPr>
          <a:xfrm>
            <a:off x="1618925" y="728725"/>
            <a:ext cx="1543500" cy="2925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Verdana"/>
                <a:ea typeface="Verdana"/>
                <a:cs typeface="Verdana"/>
                <a:sym typeface="Verdana"/>
              </a:rPr>
              <a:t>Approved</a:t>
            </a:r>
            <a:endParaRPr sz="7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9"/>
          <p:cNvPicPr preferRelativeResize="0"/>
          <p:nvPr/>
        </p:nvPicPr>
        <p:blipFill>
          <a:blip r:embed="rId4">
            <a:alphaModFix/>
          </a:blip>
          <a:stretch>
            <a:fillRect/>
          </a:stretch>
        </p:blipFill>
        <p:spPr>
          <a:xfrm>
            <a:off x="71438" y="0"/>
            <a:ext cx="9001124" cy="5143499"/>
          </a:xfrm>
          <a:prstGeom prst="rect">
            <a:avLst/>
          </a:prstGeom>
          <a:noFill/>
          <a:ln>
            <a:noFill/>
          </a:ln>
        </p:spPr>
      </p:pic>
      <p:sp>
        <p:nvSpPr>
          <p:cNvPr id="197" name="Google Shape;197;p29"/>
          <p:cNvSpPr txBox="1"/>
          <p:nvPr/>
        </p:nvSpPr>
        <p:spPr>
          <a:xfrm>
            <a:off x="3961975" y="1243625"/>
            <a:ext cx="155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Sole Proprietorship</a:t>
            </a:r>
            <a:endParaRPr b="1"/>
          </a:p>
        </p:txBody>
      </p:sp>
      <p:sp>
        <p:nvSpPr>
          <p:cNvPr id="198" name="Google Shape;198;p29"/>
          <p:cNvSpPr txBox="1"/>
          <p:nvPr/>
        </p:nvSpPr>
        <p:spPr>
          <a:xfrm>
            <a:off x="1871600" y="2719350"/>
            <a:ext cx="84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Independent</a:t>
            </a:r>
            <a:endParaRPr b="1" sz="800"/>
          </a:p>
          <a:p>
            <a:pPr indent="0" lvl="0" marL="0" rtl="0" algn="l">
              <a:spcBef>
                <a:spcPts val="0"/>
              </a:spcBef>
              <a:spcAft>
                <a:spcPts val="0"/>
              </a:spcAft>
              <a:buNone/>
            </a:pPr>
            <a:r>
              <a:rPr b="1" lang="en" sz="800"/>
              <a:t>Contractors</a:t>
            </a:r>
            <a:endParaRPr b="1" sz="800"/>
          </a:p>
        </p:txBody>
      </p:sp>
      <p:sp>
        <p:nvSpPr>
          <p:cNvPr id="199" name="Google Shape;199;p29"/>
          <p:cNvSpPr txBox="1"/>
          <p:nvPr/>
        </p:nvSpPr>
        <p:spPr>
          <a:xfrm>
            <a:off x="6049650" y="2475550"/>
            <a:ext cx="84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Independent</a:t>
            </a:r>
            <a:endParaRPr b="1" sz="800"/>
          </a:p>
          <a:p>
            <a:pPr indent="0" lvl="0" marL="0" rtl="0" algn="l">
              <a:spcBef>
                <a:spcPts val="0"/>
              </a:spcBef>
              <a:spcAft>
                <a:spcPts val="0"/>
              </a:spcAft>
              <a:buNone/>
            </a:pPr>
            <a:r>
              <a:rPr b="1" lang="en" sz="800"/>
              <a:t>Contractors</a:t>
            </a:r>
            <a:endParaRPr b="1" sz="800"/>
          </a:p>
        </p:txBody>
      </p:sp>
      <p:sp>
        <p:nvSpPr>
          <p:cNvPr id="200" name="Google Shape;200;p29"/>
          <p:cNvSpPr txBox="1"/>
          <p:nvPr/>
        </p:nvSpPr>
        <p:spPr>
          <a:xfrm>
            <a:off x="2643350" y="2475550"/>
            <a:ext cx="38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LLC</a:t>
            </a:r>
            <a:endParaRPr b="1" sz="800"/>
          </a:p>
        </p:txBody>
      </p:sp>
      <p:sp>
        <p:nvSpPr>
          <p:cNvPr id="201" name="Google Shape;201;p29"/>
          <p:cNvSpPr txBox="1"/>
          <p:nvPr/>
        </p:nvSpPr>
        <p:spPr>
          <a:xfrm>
            <a:off x="6687000" y="3017075"/>
            <a:ext cx="38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LLC</a:t>
            </a:r>
            <a:endParaRPr b="1" sz="800"/>
          </a:p>
        </p:txBody>
      </p:sp>
      <p:sp>
        <p:nvSpPr>
          <p:cNvPr id="202" name="Google Shape;202;p29"/>
          <p:cNvSpPr txBox="1"/>
          <p:nvPr/>
        </p:nvSpPr>
        <p:spPr>
          <a:xfrm>
            <a:off x="1019825" y="2906650"/>
            <a:ext cx="78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Corporation</a:t>
            </a:r>
            <a:endParaRPr b="1" sz="800"/>
          </a:p>
        </p:txBody>
      </p:sp>
      <p:sp>
        <p:nvSpPr>
          <p:cNvPr id="203" name="Google Shape;203;p29"/>
          <p:cNvSpPr txBox="1"/>
          <p:nvPr/>
        </p:nvSpPr>
        <p:spPr>
          <a:xfrm>
            <a:off x="5594075" y="3205850"/>
            <a:ext cx="78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Corporation</a:t>
            </a:r>
            <a:endParaRPr b="1" sz="800"/>
          </a:p>
        </p:txBody>
      </p:sp>
      <p:sp>
        <p:nvSpPr>
          <p:cNvPr id="204" name="Google Shape;204;p29"/>
          <p:cNvSpPr txBox="1"/>
          <p:nvPr/>
        </p:nvSpPr>
        <p:spPr>
          <a:xfrm>
            <a:off x="7191875" y="1913688"/>
            <a:ext cx="155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Sole Proprietorship</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324800" y="4722850"/>
            <a:ext cx="649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Cohen’s D effect sample sizes &lt; 0.2</a:t>
            </a:r>
            <a:endParaRPr/>
          </a:p>
        </p:txBody>
      </p:sp>
      <p:pic>
        <p:nvPicPr>
          <p:cNvPr id="210" name="Google Shape;210;p30"/>
          <p:cNvPicPr preferRelativeResize="0"/>
          <p:nvPr/>
        </p:nvPicPr>
        <p:blipFill rotWithShape="1">
          <a:blip r:embed="rId4">
            <a:alphaModFix/>
          </a:blip>
          <a:srcRect b="0" l="0" r="27209" t="0"/>
          <a:stretch/>
        </p:blipFill>
        <p:spPr>
          <a:xfrm>
            <a:off x="775000" y="53350"/>
            <a:ext cx="5981598" cy="4758626"/>
          </a:xfrm>
          <a:prstGeom prst="rect">
            <a:avLst/>
          </a:prstGeom>
          <a:noFill/>
          <a:ln>
            <a:noFill/>
          </a:ln>
        </p:spPr>
      </p:pic>
      <p:sp>
        <p:nvSpPr>
          <p:cNvPr id="211" name="Google Shape;211;p30"/>
          <p:cNvSpPr txBox="1"/>
          <p:nvPr/>
        </p:nvSpPr>
        <p:spPr>
          <a:xfrm>
            <a:off x="1177688"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Non-Hubzone</a:t>
            </a:r>
            <a:endParaRPr sz="900">
              <a:solidFill>
                <a:schemeClr val="lt1"/>
              </a:solidFill>
            </a:endParaRPr>
          </a:p>
        </p:txBody>
      </p:sp>
      <p:sp>
        <p:nvSpPr>
          <p:cNvPr id="212" name="Google Shape;212;p30"/>
          <p:cNvSpPr txBox="1"/>
          <p:nvPr/>
        </p:nvSpPr>
        <p:spPr>
          <a:xfrm>
            <a:off x="1177700" y="7808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Hubzone</a:t>
            </a:r>
            <a:endParaRPr sz="900">
              <a:solidFill>
                <a:schemeClr val="lt1"/>
              </a:solidFill>
            </a:endParaRPr>
          </a:p>
        </p:txBody>
      </p:sp>
      <p:sp>
        <p:nvSpPr>
          <p:cNvPr id="213" name="Google Shape;213;p30"/>
          <p:cNvSpPr txBox="1"/>
          <p:nvPr/>
        </p:nvSpPr>
        <p:spPr>
          <a:xfrm>
            <a:off x="4138838"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Not LMI</a:t>
            </a:r>
            <a:endParaRPr sz="900">
              <a:solidFill>
                <a:schemeClr val="lt1"/>
              </a:solidFill>
            </a:endParaRPr>
          </a:p>
        </p:txBody>
      </p:sp>
      <p:sp>
        <p:nvSpPr>
          <p:cNvPr id="214" name="Google Shape;214;p30"/>
          <p:cNvSpPr txBox="1"/>
          <p:nvPr/>
        </p:nvSpPr>
        <p:spPr>
          <a:xfrm>
            <a:off x="4138838" y="133272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LMI</a:t>
            </a:r>
            <a:endParaRPr sz="900">
              <a:solidFill>
                <a:schemeClr val="lt1"/>
              </a:solidFill>
            </a:endParaRPr>
          </a:p>
        </p:txBody>
      </p:sp>
      <p:sp>
        <p:nvSpPr>
          <p:cNvPr id="215" name="Google Shape;215;p30"/>
          <p:cNvSpPr txBox="1"/>
          <p:nvPr/>
        </p:nvSpPr>
        <p:spPr>
          <a:xfrm>
            <a:off x="1177688" y="29425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Rural</a:t>
            </a:r>
            <a:endParaRPr sz="900">
              <a:solidFill>
                <a:schemeClr val="lt1"/>
              </a:solidFill>
            </a:endParaRPr>
          </a:p>
        </p:txBody>
      </p:sp>
      <p:sp>
        <p:nvSpPr>
          <p:cNvPr id="216" name="Google Shape;216;p30"/>
          <p:cNvSpPr txBox="1"/>
          <p:nvPr/>
        </p:nvSpPr>
        <p:spPr>
          <a:xfrm>
            <a:off x="1177688" y="424820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Urban</a:t>
            </a:r>
            <a:endParaRPr sz="900">
              <a:solidFill>
                <a:schemeClr val="lt1"/>
              </a:solidFill>
            </a:endParaRPr>
          </a:p>
        </p:txBody>
      </p:sp>
      <p:sp>
        <p:nvSpPr>
          <p:cNvPr id="217" name="Google Shape;217;p30"/>
          <p:cNvSpPr txBox="1"/>
          <p:nvPr/>
        </p:nvSpPr>
        <p:spPr>
          <a:xfrm>
            <a:off x="2454988"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Non-Hubzone</a:t>
            </a:r>
            <a:endParaRPr sz="900">
              <a:solidFill>
                <a:schemeClr val="lt1"/>
              </a:solidFill>
            </a:endParaRPr>
          </a:p>
        </p:txBody>
      </p:sp>
      <p:sp>
        <p:nvSpPr>
          <p:cNvPr id="218" name="Google Shape;218;p30"/>
          <p:cNvSpPr txBox="1"/>
          <p:nvPr/>
        </p:nvSpPr>
        <p:spPr>
          <a:xfrm>
            <a:off x="2455000" y="63230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Hubzone</a:t>
            </a:r>
            <a:endParaRPr sz="900">
              <a:solidFill>
                <a:schemeClr val="lt1"/>
              </a:solidFill>
            </a:endParaRPr>
          </a:p>
        </p:txBody>
      </p:sp>
      <p:sp>
        <p:nvSpPr>
          <p:cNvPr id="219" name="Google Shape;219;p30"/>
          <p:cNvSpPr txBox="1"/>
          <p:nvPr/>
        </p:nvSpPr>
        <p:spPr>
          <a:xfrm>
            <a:off x="5260513" y="19090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Not LMI</a:t>
            </a:r>
            <a:endParaRPr sz="900">
              <a:solidFill>
                <a:schemeClr val="lt1"/>
              </a:solidFill>
            </a:endParaRPr>
          </a:p>
        </p:txBody>
      </p:sp>
      <p:sp>
        <p:nvSpPr>
          <p:cNvPr id="220" name="Google Shape;220;p30"/>
          <p:cNvSpPr txBox="1"/>
          <p:nvPr/>
        </p:nvSpPr>
        <p:spPr>
          <a:xfrm>
            <a:off x="5260513" y="12336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LMI</a:t>
            </a:r>
            <a:endParaRPr sz="900">
              <a:solidFill>
                <a:schemeClr val="lt1"/>
              </a:solidFill>
            </a:endParaRPr>
          </a:p>
        </p:txBody>
      </p:sp>
      <p:sp>
        <p:nvSpPr>
          <p:cNvPr id="221" name="Google Shape;221;p30"/>
          <p:cNvSpPr txBox="1"/>
          <p:nvPr/>
        </p:nvSpPr>
        <p:spPr>
          <a:xfrm>
            <a:off x="2426688" y="29425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Rural</a:t>
            </a:r>
            <a:endParaRPr sz="900">
              <a:solidFill>
                <a:schemeClr val="lt1"/>
              </a:solidFill>
            </a:endParaRPr>
          </a:p>
        </p:txBody>
      </p:sp>
      <p:sp>
        <p:nvSpPr>
          <p:cNvPr id="222" name="Google Shape;222;p30"/>
          <p:cNvSpPr txBox="1"/>
          <p:nvPr/>
        </p:nvSpPr>
        <p:spPr>
          <a:xfrm>
            <a:off x="2426688" y="424820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Urban</a:t>
            </a:r>
            <a:endParaRPr sz="900">
              <a:solidFill>
                <a:schemeClr val="lt1"/>
              </a:solidFill>
            </a:endParaRPr>
          </a:p>
        </p:txBody>
      </p:sp>
      <p:pic>
        <p:nvPicPr>
          <p:cNvPr id="223" name="Google Shape;223;p30"/>
          <p:cNvPicPr preferRelativeResize="0"/>
          <p:nvPr/>
        </p:nvPicPr>
        <p:blipFill rotWithShape="1">
          <a:blip r:embed="rId4">
            <a:alphaModFix/>
          </a:blip>
          <a:srcRect b="45297" l="71885" r="0" t="32846"/>
          <a:stretch/>
        </p:blipFill>
        <p:spPr>
          <a:xfrm>
            <a:off x="6685850" y="3531300"/>
            <a:ext cx="2310251" cy="1039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sp>
        <p:nvSpPr>
          <p:cNvPr id="228" name="Google Shape;228;p31"/>
          <p:cNvSpPr txBox="1"/>
          <p:nvPr/>
        </p:nvSpPr>
        <p:spPr>
          <a:xfrm>
            <a:off x="5886850" y="2344400"/>
            <a:ext cx="341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Cohen’s d =  </a:t>
            </a:r>
            <a:r>
              <a:rPr b="1" lang="en"/>
              <a:t>-0.54</a:t>
            </a:r>
            <a:r>
              <a:rPr b="1" lang="en"/>
              <a:t> </a:t>
            </a:r>
            <a:endParaRPr b="1"/>
          </a:p>
          <a:p>
            <a:pPr indent="0" lvl="0" marL="0" rtl="0" algn="ctr">
              <a:spcBef>
                <a:spcPts val="0"/>
              </a:spcBef>
              <a:spcAft>
                <a:spcPts val="0"/>
              </a:spcAft>
              <a:buNone/>
            </a:pPr>
            <a:r>
              <a:rPr lang="en"/>
              <a:t>→ medium effect size</a:t>
            </a:r>
            <a:endParaRPr/>
          </a:p>
        </p:txBody>
      </p:sp>
      <p:pic>
        <p:nvPicPr>
          <p:cNvPr id="229" name="Google Shape;229;p31"/>
          <p:cNvPicPr preferRelativeResize="0"/>
          <p:nvPr/>
        </p:nvPicPr>
        <p:blipFill>
          <a:blip r:embed="rId4">
            <a:alphaModFix/>
          </a:blip>
          <a:stretch>
            <a:fillRect/>
          </a:stretch>
        </p:blipFill>
        <p:spPr>
          <a:xfrm>
            <a:off x="3878450" y="29075"/>
            <a:ext cx="2529428" cy="5085350"/>
          </a:xfrm>
          <a:prstGeom prst="rect">
            <a:avLst/>
          </a:prstGeom>
          <a:noFill/>
          <a:ln>
            <a:noFill/>
          </a:ln>
        </p:spPr>
      </p:pic>
      <p:pic>
        <p:nvPicPr>
          <p:cNvPr id="230" name="Google Shape;230;p31"/>
          <p:cNvPicPr preferRelativeResize="0"/>
          <p:nvPr/>
        </p:nvPicPr>
        <p:blipFill>
          <a:blip r:embed="rId5">
            <a:alphaModFix/>
          </a:blip>
          <a:stretch>
            <a:fillRect/>
          </a:stretch>
        </p:blipFill>
        <p:spPr>
          <a:xfrm>
            <a:off x="429104" y="29075"/>
            <a:ext cx="2469847" cy="5085350"/>
          </a:xfrm>
          <a:prstGeom prst="rect">
            <a:avLst/>
          </a:prstGeom>
          <a:noFill/>
          <a:ln>
            <a:noFill/>
          </a:ln>
        </p:spPr>
      </p:pic>
      <p:cxnSp>
        <p:nvCxnSpPr>
          <p:cNvPr id="231" name="Google Shape;231;p31"/>
          <p:cNvCxnSpPr/>
          <p:nvPr/>
        </p:nvCxnSpPr>
        <p:spPr>
          <a:xfrm flipH="1" rot="10800000">
            <a:off x="2531425" y="682375"/>
            <a:ext cx="1208700" cy="3468900"/>
          </a:xfrm>
          <a:prstGeom prst="straightConnector1">
            <a:avLst/>
          </a:prstGeom>
          <a:noFill/>
          <a:ln cap="flat" cmpd="sng" w="9525">
            <a:solidFill>
              <a:schemeClr val="accent1"/>
            </a:solidFill>
            <a:prstDash val="solid"/>
            <a:round/>
            <a:headEnd len="med" w="med" type="none"/>
            <a:tailEnd len="med" w="med" type="none"/>
          </a:ln>
        </p:spPr>
      </p:cxnSp>
      <p:cxnSp>
        <p:nvCxnSpPr>
          <p:cNvPr id="232" name="Google Shape;232;p31"/>
          <p:cNvCxnSpPr/>
          <p:nvPr/>
        </p:nvCxnSpPr>
        <p:spPr>
          <a:xfrm>
            <a:off x="2580525" y="4684200"/>
            <a:ext cx="1535700" cy="2070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32"/>
          <p:cNvGrpSpPr/>
          <p:nvPr/>
        </p:nvGrpSpPr>
        <p:grpSpPr>
          <a:xfrm>
            <a:off x="2146526" y="0"/>
            <a:ext cx="2647903" cy="5057604"/>
            <a:chOff x="861575" y="0"/>
            <a:chExt cx="2647903" cy="5143500"/>
          </a:xfrm>
        </p:grpSpPr>
        <p:pic>
          <p:nvPicPr>
            <p:cNvPr id="238" name="Google Shape;238;p32"/>
            <p:cNvPicPr preferRelativeResize="0"/>
            <p:nvPr/>
          </p:nvPicPr>
          <p:blipFill rotWithShape="1">
            <a:blip r:embed="rId3">
              <a:alphaModFix/>
            </a:blip>
            <a:srcRect b="0" l="0" r="0" t="1632"/>
            <a:stretch/>
          </p:blipFill>
          <p:spPr>
            <a:xfrm>
              <a:off x="861575" y="0"/>
              <a:ext cx="2647903" cy="5143500"/>
            </a:xfrm>
            <a:prstGeom prst="rect">
              <a:avLst/>
            </a:prstGeom>
            <a:noFill/>
            <a:ln>
              <a:noFill/>
            </a:ln>
          </p:spPr>
        </p:pic>
        <p:sp>
          <p:nvSpPr>
            <p:cNvPr id="239" name="Google Shape;239;p32"/>
            <p:cNvSpPr/>
            <p:nvPr/>
          </p:nvSpPr>
          <p:spPr>
            <a:xfrm>
              <a:off x="1605600" y="319725"/>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2"/>
          <p:cNvSpPr txBox="1"/>
          <p:nvPr/>
        </p:nvSpPr>
        <p:spPr>
          <a:xfrm>
            <a:off x="-229725" y="2279250"/>
            <a:ext cx="2759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Cohen’s d =  </a:t>
            </a:r>
            <a:r>
              <a:rPr b="1" lang="en" sz="1300"/>
              <a:t>-0.38 </a:t>
            </a:r>
            <a:endParaRPr b="1" sz="1300"/>
          </a:p>
          <a:p>
            <a:pPr indent="0" lvl="0" marL="0" rtl="0" algn="ctr">
              <a:spcBef>
                <a:spcPts val="0"/>
              </a:spcBef>
              <a:spcAft>
                <a:spcPts val="0"/>
              </a:spcAft>
              <a:buNone/>
            </a:pPr>
            <a:r>
              <a:rPr lang="en" sz="1300"/>
              <a:t>small to medium effect size</a:t>
            </a:r>
            <a:endParaRPr sz="1300"/>
          </a:p>
        </p:txBody>
      </p:sp>
      <p:sp>
        <p:nvSpPr>
          <p:cNvPr id="241" name="Google Shape;241;p32"/>
          <p:cNvSpPr txBox="1"/>
          <p:nvPr/>
        </p:nvSpPr>
        <p:spPr>
          <a:xfrm>
            <a:off x="6384300" y="2279250"/>
            <a:ext cx="2759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Cohen’s d =  </a:t>
            </a:r>
            <a:r>
              <a:rPr b="1" lang="en" sz="1300"/>
              <a:t>-0.79 </a:t>
            </a:r>
            <a:endParaRPr b="1" sz="1300"/>
          </a:p>
          <a:p>
            <a:pPr indent="0" lvl="0" marL="0" rtl="0" algn="ctr">
              <a:spcBef>
                <a:spcPts val="0"/>
              </a:spcBef>
              <a:spcAft>
                <a:spcPts val="0"/>
              </a:spcAft>
              <a:buNone/>
            </a:pPr>
            <a:r>
              <a:rPr lang="en" sz="1300"/>
              <a:t>large</a:t>
            </a:r>
            <a:r>
              <a:rPr lang="en" sz="1300"/>
              <a:t> effect size</a:t>
            </a:r>
            <a:endParaRPr sz="1300"/>
          </a:p>
        </p:txBody>
      </p:sp>
      <p:sp>
        <p:nvSpPr>
          <p:cNvPr id="242" name="Google Shape;242;p32"/>
          <p:cNvSpPr/>
          <p:nvPr/>
        </p:nvSpPr>
        <p:spPr>
          <a:xfrm>
            <a:off x="5488825" y="520250"/>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32"/>
          <p:cNvGrpSpPr/>
          <p:nvPr/>
        </p:nvGrpSpPr>
        <p:grpSpPr>
          <a:xfrm>
            <a:off x="4794421" y="0"/>
            <a:ext cx="2192908" cy="5143499"/>
            <a:chOff x="4794421" y="0"/>
            <a:chExt cx="2192908" cy="5143499"/>
          </a:xfrm>
        </p:grpSpPr>
        <p:grpSp>
          <p:nvGrpSpPr>
            <p:cNvPr id="244" name="Google Shape;244;p32"/>
            <p:cNvGrpSpPr/>
            <p:nvPr/>
          </p:nvGrpSpPr>
          <p:grpSpPr>
            <a:xfrm>
              <a:off x="4794421" y="0"/>
              <a:ext cx="2192908" cy="5143499"/>
              <a:chOff x="4503671" y="0"/>
              <a:chExt cx="2192908" cy="5143499"/>
            </a:xfrm>
          </p:grpSpPr>
          <p:pic>
            <p:nvPicPr>
              <p:cNvPr id="245" name="Google Shape;245;p32"/>
              <p:cNvPicPr preferRelativeResize="0"/>
              <p:nvPr/>
            </p:nvPicPr>
            <p:blipFill>
              <a:blip r:embed="rId4">
                <a:alphaModFix/>
              </a:blip>
              <a:stretch>
                <a:fillRect/>
              </a:stretch>
            </p:blipFill>
            <p:spPr>
              <a:xfrm>
                <a:off x="4503671" y="0"/>
                <a:ext cx="2192908" cy="5143499"/>
              </a:xfrm>
              <a:prstGeom prst="rect">
                <a:avLst/>
              </a:prstGeom>
              <a:noFill/>
              <a:ln>
                <a:noFill/>
              </a:ln>
            </p:spPr>
          </p:pic>
          <p:sp>
            <p:nvSpPr>
              <p:cNvPr id="246" name="Google Shape;246;p32"/>
              <p:cNvSpPr/>
              <p:nvPr/>
            </p:nvSpPr>
            <p:spPr>
              <a:xfrm>
                <a:off x="5045675" y="367850"/>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7" name="Google Shape;247;p32"/>
            <p:cNvPicPr preferRelativeResize="0"/>
            <p:nvPr/>
          </p:nvPicPr>
          <p:blipFill rotWithShape="1">
            <a:blip r:embed="rId4">
              <a:alphaModFix/>
            </a:blip>
            <a:srcRect b="0" l="56036" r="0" t="0"/>
            <a:stretch/>
          </p:blipFill>
          <p:spPr>
            <a:xfrm>
              <a:off x="5359277" y="0"/>
              <a:ext cx="964075" cy="5143499"/>
            </a:xfrm>
            <a:prstGeom prst="rect">
              <a:avLst/>
            </a:prstGeom>
            <a:noFill/>
            <a:ln>
              <a:noFill/>
            </a:ln>
          </p:spPr>
        </p:pic>
        <p:pic>
          <p:nvPicPr>
            <p:cNvPr id="248" name="Google Shape;248;p32"/>
            <p:cNvPicPr preferRelativeResize="0"/>
            <p:nvPr/>
          </p:nvPicPr>
          <p:blipFill rotWithShape="1">
            <a:blip r:embed="rId4">
              <a:alphaModFix/>
            </a:blip>
            <a:srcRect b="0" l="26617" r="44750" t="0"/>
            <a:stretch/>
          </p:blipFill>
          <p:spPr>
            <a:xfrm>
              <a:off x="6103699" y="0"/>
              <a:ext cx="627900" cy="5143499"/>
            </a:xfrm>
            <a:prstGeom prst="rect">
              <a:avLst/>
            </a:prstGeom>
            <a:noFill/>
            <a:ln>
              <a:noFill/>
            </a:ln>
          </p:spPr>
        </p:pic>
      </p:grpSp>
      <p:sp>
        <p:nvSpPr>
          <p:cNvPr id="249" name="Google Shape;249;p32"/>
          <p:cNvSpPr/>
          <p:nvPr/>
        </p:nvSpPr>
        <p:spPr>
          <a:xfrm>
            <a:off x="5308200" y="408425"/>
            <a:ext cx="1466400" cy="26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txBox="1"/>
          <p:nvPr/>
        </p:nvSpPr>
        <p:spPr>
          <a:xfrm>
            <a:off x="3509300" y="4835700"/>
            <a:ext cx="8529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Removed</a:t>
            </a:r>
            <a:endParaRPr sz="800">
              <a:latin typeface="Verdana"/>
              <a:ea typeface="Verdana"/>
              <a:cs typeface="Verdana"/>
              <a:sym typeface="Verdana"/>
            </a:endParaRPr>
          </a:p>
        </p:txBody>
      </p:sp>
      <p:sp>
        <p:nvSpPr>
          <p:cNvPr id="251" name="Google Shape;251;p32"/>
          <p:cNvSpPr txBox="1"/>
          <p:nvPr/>
        </p:nvSpPr>
        <p:spPr>
          <a:xfrm>
            <a:off x="2854200" y="4835700"/>
            <a:ext cx="7497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Approved</a:t>
            </a:r>
            <a:endParaRPr sz="800">
              <a:latin typeface="Verdana"/>
              <a:ea typeface="Verdana"/>
              <a:cs typeface="Verdana"/>
              <a:sym typeface="Verdana"/>
            </a:endParaRPr>
          </a:p>
        </p:txBody>
      </p:sp>
      <p:sp>
        <p:nvSpPr>
          <p:cNvPr id="252" name="Google Shape;252;p32"/>
          <p:cNvSpPr txBox="1"/>
          <p:nvPr/>
        </p:nvSpPr>
        <p:spPr>
          <a:xfrm>
            <a:off x="5942500" y="4835700"/>
            <a:ext cx="8529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Removed</a:t>
            </a:r>
            <a:endParaRPr sz="800">
              <a:latin typeface="Verdana"/>
              <a:ea typeface="Verdana"/>
              <a:cs typeface="Verdana"/>
              <a:sym typeface="Verdana"/>
            </a:endParaRPr>
          </a:p>
        </p:txBody>
      </p:sp>
      <p:sp>
        <p:nvSpPr>
          <p:cNvPr id="253" name="Google Shape;253;p32"/>
          <p:cNvSpPr txBox="1"/>
          <p:nvPr/>
        </p:nvSpPr>
        <p:spPr>
          <a:xfrm>
            <a:off x="5287400" y="4835700"/>
            <a:ext cx="7497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Verdana"/>
                <a:ea typeface="Verdana"/>
                <a:cs typeface="Verdana"/>
                <a:sym typeface="Verdana"/>
              </a:rPr>
              <a:t>Approved</a:t>
            </a:r>
            <a:endParaRPr sz="8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3"/>
          <p:cNvPicPr preferRelativeResize="0"/>
          <p:nvPr/>
        </p:nvPicPr>
        <p:blipFill>
          <a:blip r:embed="rId3">
            <a:alphaModFix/>
          </a:blip>
          <a:stretch>
            <a:fillRect/>
          </a:stretch>
        </p:blipFill>
        <p:spPr>
          <a:xfrm>
            <a:off x="0" y="1127991"/>
            <a:ext cx="9144000" cy="1381468"/>
          </a:xfrm>
          <a:prstGeom prst="rect">
            <a:avLst/>
          </a:prstGeom>
          <a:noFill/>
          <a:ln>
            <a:noFill/>
          </a:ln>
        </p:spPr>
      </p:pic>
      <p:grpSp>
        <p:nvGrpSpPr>
          <p:cNvPr id="259" name="Google Shape;259;p33"/>
          <p:cNvGrpSpPr/>
          <p:nvPr/>
        </p:nvGrpSpPr>
        <p:grpSpPr>
          <a:xfrm>
            <a:off x="0" y="2601975"/>
            <a:ext cx="9143999" cy="1476273"/>
            <a:chOff x="0" y="2601975"/>
            <a:chExt cx="9143999" cy="1476273"/>
          </a:xfrm>
        </p:grpSpPr>
        <p:pic>
          <p:nvPicPr>
            <p:cNvPr id="260" name="Google Shape;260;p33"/>
            <p:cNvPicPr preferRelativeResize="0"/>
            <p:nvPr/>
          </p:nvPicPr>
          <p:blipFill rotWithShape="1">
            <a:blip r:embed="rId4">
              <a:alphaModFix/>
            </a:blip>
            <a:srcRect b="0" l="0" r="852" t="33346"/>
            <a:stretch/>
          </p:blipFill>
          <p:spPr>
            <a:xfrm>
              <a:off x="0" y="2763373"/>
              <a:ext cx="9143999" cy="1314875"/>
            </a:xfrm>
            <a:prstGeom prst="rect">
              <a:avLst/>
            </a:prstGeom>
            <a:noFill/>
            <a:ln>
              <a:noFill/>
            </a:ln>
          </p:spPr>
        </p:pic>
        <p:sp>
          <p:nvSpPr>
            <p:cNvPr id="261" name="Google Shape;261;p33"/>
            <p:cNvSpPr txBox="1"/>
            <p:nvPr/>
          </p:nvSpPr>
          <p:spPr>
            <a:xfrm>
              <a:off x="6226000" y="2601975"/>
              <a:ext cx="2238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Removed</a:t>
              </a:r>
              <a:endParaRPr sz="1000">
                <a:latin typeface="Verdana"/>
                <a:ea typeface="Verdana"/>
                <a:cs typeface="Verdana"/>
                <a:sym typeface="Verdana"/>
              </a:endParaRPr>
            </a:p>
          </p:txBody>
        </p:sp>
        <p:sp>
          <p:nvSpPr>
            <p:cNvPr id="262" name="Google Shape;262;p33"/>
            <p:cNvSpPr txBox="1"/>
            <p:nvPr/>
          </p:nvSpPr>
          <p:spPr>
            <a:xfrm>
              <a:off x="1873650" y="2601975"/>
              <a:ext cx="2238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Approved</a:t>
              </a:r>
              <a:endParaRPr sz="1000">
                <a:latin typeface="Verdana"/>
                <a:ea typeface="Verdana"/>
                <a:cs typeface="Verdana"/>
                <a:sym typeface="Verdana"/>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66" name="Shape 266"/>
        <p:cNvGrpSpPr/>
        <p:nvPr/>
      </p:nvGrpSpPr>
      <p:grpSpPr>
        <a:xfrm>
          <a:off x="0" y="0"/>
          <a:ext cx="0" cy="0"/>
          <a:chOff x="0" y="0"/>
          <a:chExt cx="0" cy="0"/>
        </a:xfrm>
      </p:grpSpPr>
      <p:sp>
        <p:nvSpPr>
          <p:cNvPr id="267" name="Google Shape;267;p34"/>
          <p:cNvSpPr txBox="1"/>
          <p:nvPr>
            <p:ph idx="1" type="body"/>
          </p:nvPr>
        </p:nvSpPr>
        <p:spPr>
          <a:xfrm>
            <a:off x="3515100" y="2226300"/>
            <a:ext cx="2113800" cy="6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sz="2700">
                <a:solidFill>
                  <a:schemeClr val="dk1"/>
                </a:solidFill>
              </a:rPr>
              <a:t>Prediction </a:t>
            </a:r>
            <a:endParaRPr b="1" i="1" sz="2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Plot</a:t>
            </a:r>
            <a:endParaRPr/>
          </a:p>
        </p:txBody>
      </p:sp>
      <p:pic>
        <p:nvPicPr>
          <p:cNvPr id="273" name="Google Shape;273;p35"/>
          <p:cNvPicPr preferRelativeResize="0"/>
          <p:nvPr/>
        </p:nvPicPr>
        <p:blipFill>
          <a:blip r:embed="rId3">
            <a:alphaModFix/>
          </a:blip>
          <a:stretch>
            <a:fillRect/>
          </a:stretch>
        </p:blipFill>
        <p:spPr>
          <a:xfrm>
            <a:off x="1976075" y="837150"/>
            <a:ext cx="4734477" cy="412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Agenda</a:t>
            </a:r>
            <a:endParaRPr b="1"/>
          </a:p>
        </p:txBody>
      </p:sp>
      <p:sp>
        <p:nvSpPr>
          <p:cNvPr id="106" name="Google Shape;106;p18"/>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Background And Introduction</a:t>
            </a:r>
            <a:endParaRPr/>
          </a:p>
          <a:p>
            <a:pPr indent="-317500" lvl="0" marL="457200" rtl="0" algn="l">
              <a:spcBef>
                <a:spcPts val="0"/>
              </a:spcBef>
              <a:spcAft>
                <a:spcPts val="0"/>
              </a:spcAft>
              <a:buSzPts val="1400"/>
              <a:buChar char="●"/>
            </a:pPr>
            <a:r>
              <a:rPr lang="en"/>
              <a:t>Findings</a:t>
            </a:r>
            <a:endParaRPr/>
          </a:p>
          <a:p>
            <a:pPr indent="-317500" lvl="0" marL="457200" rtl="0" algn="l">
              <a:spcBef>
                <a:spcPts val="0"/>
              </a:spcBef>
              <a:spcAft>
                <a:spcPts val="0"/>
              </a:spcAft>
              <a:buSzPts val="14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p:txBody>
      </p:sp>
      <p:sp>
        <p:nvSpPr>
          <p:cNvPr id="279" name="Google Shape;27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202124"/>
                </a:solidFill>
              </a:rPr>
              <a:t>Dependent variable: removed (whether remove the loan application or not)</a:t>
            </a:r>
            <a:endParaRPr>
              <a:solidFill>
                <a:srgbClr val="202124"/>
              </a:solidFill>
            </a:endParaRPr>
          </a:p>
          <a:p>
            <a:pPr indent="0" lvl="0" marL="0" rtl="0" algn="l">
              <a:spcBef>
                <a:spcPts val="1200"/>
              </a:spcBef>
              <a:spcAft>
                <a:spcPts val="0"/>
              </a:spcAft>
              <a:buNone/>
            </a:pPr>
            <a:r>
              <a:rPr lang="en">
                <a:solidFill>
                  <a:srgbClr val="202124"/>
                </a:solidFill>
              </a:rPr>
              <a:t>removed = 0: remain the loan application</a:t>
            </a:r>
            <a:endParaRPr>
              <a:solidFill>
                <a:srgbClr val="202124"/>
              </a:solidFill>
            </a:endParaRPr>
          </a:p>
          <a:p>
            <a:pPr indent="0" lvl="0" marL="0" rtl="0" algn="l">
              <a:spcBef>
                <a:spcPts val="1200"/>
              </a:spcBef>
              <a:spcAft>
                <a:spcPts val="0"/>
              </a:spcAft>
              <a:buNone/>
            </a:pPr>
            <a:r>
              <a:rPr lang="en">
                <a:solidFill>
                  <a:srgbClr val="202124"/>
                </a:solidFill>
              </a:rPr>
              <a:t>removed = 1: remove the loan application</a:t>
            </a:r>
            <a:endParaRPr>
              <a:solidFill>
                <a:srgbClr val="202124"/>
              </a:solidFill>
            </a:endParaRPr>
          </a:p>
          <a:p>
            <a:pPr indent="0" lvl="0" marL="0" rtl="0" algn="l">
              <a:spcBef>
                <a:spcPts val="1200"/>
              </a:spcBef>
              <a:spcAft>
                <a:spcPts val="0"/>
              </a:spcAft>
              <a:buNone/>
            </a:pPr>
            <a:r>
              <a:t/>
            </a:r>
            <a:endParaRPr>
              <a:solidFill>
                <a:srgbClr val="202124"/>
              </a:solidFill>
            </a:endParaRPr>
          </a:p>
          <a:p>
            <a:pPr indent="0" lvl="0" marL="0" rtl="0" algn="l">
              <a:spcBef>
                <a:spcPts val="1200"/>
              </a:spcBef>
              <a:spcAft>
                <a:spcPts val="0"/>
              </a:spcAft>
              <a:buNone/>
            </a:pPr>
            <a:r>
              <a:rPr lang="en">
                <a:solidFill>
                  <a:srgbClr val="202124"/>
                </a:solidFill>
              </a:rPr>
              <a:t>Independent variable:</a:t>
            </a:r>
            <a:endParaRPr>
              <a:solidFill>
                <a:srgbClr val="202124"/>
              </a:solidFill>
            </a:endParaRPr>
          </a:p>
          <a:p>
            <a:pPr indent="-334327" lvl="0" marL="457200" rtl="0" algn="l">
              <a:spcBef>
                <a:spcPts val="1200"/>
              </a:spcBef>
              <a:spcAft>
                <a:spcPts val="0"/>
              </a:spcAft>
              <a:buClr>
                <a:srgbClr val="202124"/>
              </a:buClr>
              <a:buSzPct val="100000"/>
              <a:buAutoNum type="arabicParenBoth"/>
            </a:pPr>
            <a:r>
              <a:rPr lang="en">
                <a:solidFill>
                  <a:srgbClr val="202124"/>
                </a:solidFill>
              </a:rPr>
              <a:t>business type: business type description</a:t>
            </a:r>
            <a:endParaRPr>
              <a:solidFill>
                <a:srgbClr val="202124"/>
              </a:solidFill>
            </a:endParaRPr>
          </a:p>
          <a:p>
            <a:pPr indent="-334327" lvl="0" marL="457200" rtl="0" algn="l">
              <a:spcBef>
                <a:spcPts val="0"/>
              </a:spcBef>
              <a:spcAft>
                <a:spcPts val="0"/>
              </a:spcAft>
              <a:buClr>
                <a:srgbClr val="202124"/>
              </a:buClr>
              <a:buSzPct val="100000"/>
              <a:buAutoNum type="arabicParenBoth"/>
            </a:pPr>
            <a:r>
              <a:rPr lang="en">
                <a:solidFill>
                  <a:srgbClr val="202124"/>
                </a:solidFill>
              </a:rPr>
              <a:t>business_age_description</a:t>
            </a:r>
            <a:endParaRPr>
              <a:solidFill>
                <a:srgbClr val="202124"/>
              </a:solidFill>
            </a:endParaRPr>
          </a:p>
          <a:p>
            <a:pPr indent="-334327" lvl="0" marL="457200" rtl="0" algn="l">
              <a:spcBef>
                <a:spcPts val="0"/>
              </a:spcBef>
              <a:spcAft>
                <a:spcPts val="0"/>
              </a:spcAft>
              <a:buClr>
                <a:srgbClr val="202124"/>
              </a:buClr>
              <a:buSzPct val="100000"/>
              <a:buAutoNum type="arabicParenBoth"/>
            </a:pPr>
            <a:r>
              <a:rPr lang="en">
                <a:solidFill>
                  <a:srgbClr val="202124"/>
                </a:solidFill>
              </a:rPr>
              <a:t>undisbursed_amount</a:t>
            </a:r>
            <a:endParaRPr>
              <a:solidFill>
                <a:srgbClr val="202124"/>
              </a:solidFill>
            </a:endParaRPr>
          </a:p>
          <a:p>
            <a:pPr indent="-334327" lvl="0" marL="457200" rtl="0" algn="l">
              <a:spcBef>
                <a:spcPts val="0"/>
              </a:spcBef>
              <a:spcAft>
                <a:spcPts val="0"/>
              </a:spcAft>
              <a:buClr>
                <a:srgbClr val="202124"/>
              </a:buClr>
              <a:buSzPct val="100000"/>
              <a:buAutoNum type="arabicParenBoth"/>
            </a:pPr>
            <a:r>
              <a:rPr lang="en">
                <a:solidFill>
                  <a:srgbClr val="202124"/>
                </a:solidFill>
              </a:rPr>
              <a:t>term: loan maturity in months</a:t>
            </a:r>
            <a:endParaRPr>
              <a:solidFill>
                <a:srgbClr val="202124"/>
              </a:solidFill>
            </a:endParaRPr>
          </a:p>
          <a:p>
            <a:pPr indent="-334327" lvl="0" marL="457200" rtl="0" algn="l">
              <a:spcBef>
                <a:spcPts val="0"/>
              </a:spcBef>
              <a:spcAft>
                <a:spcPts val="0"/>
              </a:spcAft>
              <a:buClr>
                <a:srgbClr val="202124"/>
              </a:buClr>
              <a:buSzPct val="100000"/>
              <a:buAutoNum type="arabicParenBoth"/>
            </a:pPr>
            <a:r>
              <a:rPr lang="en">
                <a:solidFill>
                  <a:srgbClr val="202124"/>
                </a:solidFill>
              </a:rPr>
              <a:t>job_retained</a:t>
            </a:r>
            <a:endParaRPr>
              <a:solidFill>
                <a:srgbClr val="202124"/>
              </a:solidFill>
            </a:endParaRPr>
          </a:p>
        </p:txBody>
      </p:sp>
      <p:sp>
        <p:nvSpPr>
          <p:cNvPr id="280" name="Google Shape;280;p36"/>
          <p:cNvSpPr txBox="1"/>
          <p:nvPr/>
        </p:nvSpPr>
        <p:spPr>
          <a:xfrm>
            <a:off x="5374150" y="3819300"/>
            <a:ext cx="354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Accuracy of model with only one independent variable, loan_status = 1</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Results</a:t>
            </a:r>
            <a:endParaRPr/>
          </a:p>
        </p:txBody>
      </p:sp>
      <p:graphicFrame>
        <p:nvGraphicFramePr>
          <p:cNvPr id="286" name="Google Shape;286;p37"/>
          <p:cNvGraphicFramePr/>
          <p:nvPr/>
        </p:nvGraphicFramePr>
        <p:xfrm>
          <a:off x="391500" y="3043000"/>
          <a:ext cx="3000000" cy="3000000"/>
        </p:xfrm>
        <a:graphic>
          <a:graphicData uri="http://schemas.openxmlformats.org/drawingml/2006/table">
            <a:tbl>
              <a:tblPr>
                <a:noFill/>
                <a:tableStyleId>{F68CC1A0-7192-4F0A-B8C5-38A5A4D4AC83}</a:tableStyleId>
              </a:tblPr>
              <a:tblGrid>
                <a:gridCol w="2803350"/>
                <a:gridCol w="2803350"/>
              </a:tblGrid>
              <a:tr h="3962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r h="396200">
                <a:tc>
                  <a:txBody>
                    <a:bodyPr/>
                    <a:lstStyle/>
                    <a:p>
                      <a:pPr indent="0" lvl="0" marL="0" rtl="0" algn="l">
                        <a:spcBef>
                          <a:spcPts val="0"/>
                        </a:spcBef>
                        <a:spcAft>
                          <a:spcPts val="0"/>
                        </a:spcAft>
                        <a:buNone/>
                      </a:pPr>
                      <a:r>
                        <a:rPr lang="en"/>
                        <a:t>Sensitivity</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r h="396200">
                <a:tc>
                  <a:txBody>
                    <a:bodyPr/>
                    <a:lstStyle/>
                    <a:p>
                      <a:pPr indent="0" lvl="0" marL="0" rtl="0" algn="l">
                        <a:spcBef>
                          <a:spcPts val="0"/>
                        </a:spcBef>
                        <a:spcAft>
                          <a:spcPts val="0"/>
                        </a:spcAft>
                        <a:buNone/>
                      </a:pPr>
                      <a:r>
                        <a:rPr lang="en"/>
                        <a:t>Specificity</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r>
              <a:tr h="440100">
                <a:tc>
                  <a:txBody>
                    <a:bodyPr/>
                    <a:lstStyle/>
                    <a:p>
                      <a:pPr indent="0" lvl="0" marL="0" rtl="0" algn="l">
                        <a:spcBef>
                          <a:spcPts val="0"/>
                        </a:spcBef>
                        <a:spcAft>
                          <a:spcPts val="0"/>
                        </a:spcAft>
                        <a:buNone/>
                      </a:pPr>
                      <a:r>
                        <a:rPr lang="en"/>
                        <a:t>AUC from ROC curve</a:t>
                      </a:r>
                      <a:endParaRPr/>
                    </a:p>
                  </a:txBody>
                  <a:tcPr marT="91425" marB="91425" marR="91425" marL="91425"/>
                </a:tc>
                <a:tc>
                  <a:txBody>
                    <a:bodyPr/>
                    <a:lstStyle/>
                    <a:p>
                      <a:pPr indent="0" lvl="0" marL="0" rtl="0" algn="l">
                        <a:spcBef>
                          <a:spcPts val="0"/>
                        </a:spcBef>
                        <a:spcAft>
                          <a:spcPts val="0"/>
                        </a:spcAft>
                        <a:buNone/>
                      </a:pPr>
                      <a:r>
                        <a:rPr lang="en"/>
                        <a:t>0.905</a:t>
                      </a:r>
                      <a:endParaRPr/>
                    </a:p>
                  </a:txBody>
                  <a:tcPr marT="91425" marB="91425" marR="91425" marL="91425"/>
                </a:tc>
              </a:tr>
            </a:tbl>
          </a:graphicData>
        </a:graphic>
      </p:graphicFrame>
      <p:sp>
        <p:nvSpPr>
          <p:cNvPr id="287" name="Google Shape;287;p37"/>
          <p:cNvSpPr txBox="1"/>
          <p:nvPr>
            <p:ph idx="1" type="body"/>
          </p:nvPr>
        </p:nvSpPr>
        <p:spPr>
          <a:xfrm>
            <a:off x="311700" y="1152475"/>
            <a:ext cx="8520600" cy="49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Confusion matrix:</a:t>
            </a:r>
            <a:endParaRPr/>
          </a:p>
        </p:txBody>
      </p:sp>
      <p:pic>
        <p:nvPicPr>
          <p:cNvPr id="288" name="Google Shape;288;p37"/>
          <p:cNvPicPr preferRelativeResize="0"/>
          <p:nvPr/>
        </p:nvPicPr>
        <p:blipFill>
          <a:blip r:embed="rId3">
            <a:alphaModFix/>
          </a:blip>
          <a:stretch>
            <a:fillRect/>
          </a:stretch>
        </p:blipFill>
        <p:spPr>
          <a:xfrm>
            <a:off x="2981125" y="1250275"/>
            <a:ext cx="3457075" cy="1560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92" name="Shape 292"/>
        <p:cNvGrpSpPr/>
        <p:nvPr/>
      </p:nvGrpSpPr>
      <p:grpSpPr>
        <a:xfrm>
          <a:off x="0" y="0"/>
          <a:ext cx="0" cy="0"/>
          <a:chOff x="0" y="0"/>
          <a:chExt cx="0" cy="0"/>
        </a:xfrm>
      </p:grpSpPr>
      <p:sp>
        <p:nvSpPr>
          <p:cNvPr id="293" name="Google Shape;293;p38"/>
          <p:cNvSpPr txBox="1"/>
          <p:nvPr>
            <p:ph idx="1" type="body"/>
          </p:nvPr>
        </p:nvSpPr>
        <p:spPr>
          <a:xfrm>
            <a:off x="3352350" y="2064750"/>
            <a:ext cx="3981300" cy="101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sz="2700">
                <a:solidFill>
                  <a:schemeClr val="dk1"/>
                </a:solidFill>
              </a:rPr>
              <a:t>Conclusion</a:t>
            </a:r>
            <a:endParaRPr b="1" i="1" sz="2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a:t>
            </a:r>
            <a:endParaRPr b="1"/>
          </a:p>
        </p:txBody>
      </p:sp>
      <p:sp>
        <p:nvSpPr>
          <p:cNvPr id="299" name="Google Shape;299;p39"/>
          <p:cNvSpPr txBox="1"/>
          <p:nvPr>
            <p:ph idx="1" type="body"/>
          </p:nvPr>
        </p:nvSpPr>
        <p:spPr>
          <a:xfrm>
            <a:off x="311700" y="1129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AutoNum type="arabicPeriod"/>
            </a:pPr>
            <a:r>
              <a:rPr lang="en">
                <a:solidFill>
                  <a:schemeClr val="accent2"/>
                </a:solidFill>
              </a:rPr>
              <a:t>Loan status is the most important variable</a:t>
            </a:r>
            <a:endParaRPr>
              <a:solidFill>
                <a:schemeClr val="accent2"/>
              </a:solidFill>
            </a:endParaRPr>
          </a:p>
          <a:p>
            <a:pPr indent="-342900" lvl="0" marL="457200" rtl="0" algn="l">
              <a:spcBef>
                <a:spcPts val="0"/>
              </a:spcBef>
              <a:spcAft>
                <a:spcPts val="0"/>
              </a:spcAft>
              <a:buClr>
                <a:schemeClr val="accent2"/>
              </a:buClr>
              <a:buSzPts val="1800"/>
              <a:buAutoNum type="arabicPeriod"/>
            </a:pPr>
            <a:r>
              <a:rPr lang="en">
                <a:solidFill>
                  <a:schemeClr val="accent2"/>
                </a:solidFill>
              </a:rPr>
              <a:t>Other than the loan status, we can see that the following variables can also provide us insights and help predict if the data is removed from application dataset</a:t>
            </a:r>
            <a:endParaRPr>
              <a:solidFill>
                <a:schemeClr val="accent2"/>
              </a:solidFill>
            </a:endParaRPr>
          </a:p>
          <a:p>
            <a:pPr indent="-317500" lvl="1" marL="914400" rtl="0" algn="l">
              <a:spcBef>
                <a:spcPts val="0"/>
              </a:spcBef>
              <a:spcAft>
                <a:spcPts val="0"/>
              </a:spcAft>
              <a:buClr>
                <a:schemeClr val="accent2"/>
              </a:buClr>
              <a:buSzPts val="1400"/>
              <a:buAutoNum type="alphaLcPeriod"/>
            </a:pPr>
            <a:r>
              <a:rPr lang="en">
                <a:solidFill>
                  <a:schemeClr val="accent2"/>
                </a:solidFill>
              </a:rPr>
              <a:t>Jobs retained</a:t>
            </a:r>
            <a:endParaRPr>
              <a:solidFill>
                <a:schemeClr val="accent2"/>
              </a:solidFill>
            </a:endParaRPr>
          </a:p>
          <a:p>
            <a:pPr indent="-317500" lvl="1" marL="914400" rtl="0" algn="l">
              <a:spcBef>
                <a:spcPts val="0"/>
              </a:spcBef>
              <a:spcAft>
                <a:spcPts val="0"/>
              </a:spcAft>
              <a:buClr>
                <a:schemeClr val="accent2"/>
              </a:buClr>
              <a:buSzPts val="1400"/>
              <a:buAutoNum type="alphaLcPeriod"/>
            </a:pPr>
            <a:r>
              <a:rPr lang="en">
                <a:solidFill>
                  <a:schemeClr val="accent2"/>
                </a:solidFill>
              </a:rPr>
              <a:t>Business type</a:t>
            </a:r>
            <a:endParaRPr>
              <a:solidFill>
                <a:schemeClr val="accent2"/>
              </a:solidFill>
            </a:endParaRPr>
          </a:p>
          <a:p>
            <a:pPr indent="-317500" lvl="1" marL="914400" rtl="0" algn="l">
              <a:spcBef>
                <a:spcPts val="0"/>
              </a:spcBef>
              <a:spcAft>
                <a:spcPts val="0"/>
              </a:spcAft>
              <a:buClr>
                <a:schemeClr val="accent2"/>
              </a:buClr>
              <a:buSzPts val="1400"/>
              <a:buAutoNum type="alphaLcPeriod"/>
            </a:pPr>
            <a:r>
              <a:rPr lang="en">
                <a:solidFill>
                  <a:schemeClr val="accent2"/>
                </a:solidFill>
              </a:rPr>
              <a:t>Business age</a:t>
            </a:r>
            <a:endParaRPr>
              <a:solidFill>
                <a:schemeClr val="accent2"/>
              </a:solidFill>
            </a:endParaRPr>
          </a:p>
          <a:p>
            <a:pPr indent="-317500" lvl="1" marL="914400" rtl="0" algn="l">
              <a:spcBef>
                <a:spcPts val="0"/>
              </a:spcBef>
              <a:spcAft>
                <a:spcPts val="0"/>
              </a:spcAft>
              <a:buClr>
                <a:schemeClr val="accent2"/>
              </a:buClr>
              <a:buSzPts val="1400"/>
              <a:buAutoNum type="alphaLcPeriod"/>
            </a:pPr>
            <a:r>
              <a:rPr lang="en">
                <a:solidFill>
                  <a:schemeClr val="accent2"/>
                </a:solidFill>
              </a:rPr>
              <a:t>Undisbursed amount</a:t>
            </a:r>
            <a:endParaRPr>
              <a:solidFill>
                <a:schemeClr val="accent2"/>
              </a:solidFill>
            </a:endParaRPr>
          </a:p>
          <a:p>
            <a:pPr indent="-317500" lvl="1" marL="914400" rtl="0" algn="l">
              <a:spcBef>
                <a:spcPts val="0"/>
              </a:spcBef>
              <a:spcAft>
                <a:spcPts val="0"/>
              </a:spcAft>
              <a:buClr>
                <a:schemeClr val="accent2"/>
              </a:buClr>
              <a:buSzPts val="1400"/>
              <a:buAutoNum type="alphaLcPeriod"/>
            </a:pPr>
            <a:r>
              <a:rPr lang="en">
                <a:solidFill>
                  <a:schemeClr val="accent2"/>
                </a:solidFill>
              </a:rPr>
              <a:t>Term</a:t>
            </a:r>
            <a:endParaRPr>
              <a:solidFill>
                <a:schemeClr val="accent2"/>
              </a:solidFill>
            </a:endParaRPr>
          </a:p>
          <a:p>
            <a:pPr indent="-342900" lvl="0" marL="457200" rtl="0" algn="l">
              <a:spcBef>
                <a:spcPts val="0"/>
              </a:spcBef>
              <a:spcAft>
                <a:spcPts val="0"/>
              </a:spcAft>
              <a:buClr>
                <a:schemeClr val="accent2"/>
              </a:buClr>
              <a:buSzPts val="1800"/>
              <a:buAutoNum type="arabicPeriod"/>
            </a:pPr>
            <a:r>
              <a:rPr lang="en">
                <a:solidFill>
                  <a:schemeClr val="accent2"/>
                </a:solidFill>
              </a:rPr>
              <a:t>We can predict the results with more than 99% accuracy</a:t>
            </a:r>
            <a:endParaRPr>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a:t>
            </a:r>
            <a:endParaRPr b="1"/>
          </a:p>
        </p:txBody>
      </p:sp>
      <p:sp>
        <p:nvSpPr>
          <p:cNvPr id="305" name="Google Shape;305;p40"/>
          <p:cNvSpPr txBox="1"/>
          <p:nvPr>
            <p:ph idx="1" type="body"/>
          </p:nvPr>
        </p:nvSpPr>
        <p:spPr>
          <a:xfrm>
            <a:off x="311700" y="1017725"/>
            <a:ext cx="8520600" cy="412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02124"/>
                </a:solidFill>
                <a:latin typeface="Calibri"/>
                <a:ea typeface="Calibri"/>
                <a:cs typeface="Calibri"/>
                <a:sym typeface="Calibri"/>
              </a:rPr>
              <a:t>We think the reason for those loans that were removed from approved applications is because the lender decided to cancel them. </a:t>
            </a:r>
            <a:endParaRPr>
              <a:solidFill>
                <a:srgbClr val="202124"/>
              </a:solidFill>
              <a:latin typeface="Calibri"/>
              <a:ea typeface="Calibri"/>
              <a:cs typeface="Calibri"/>
              <a:sym typeface="Calibri"/>
            </a:endParaRPr>
          </a:p>
          <a:p>
            <a:pPr indent="0" lvl="0" marL="0" rtl="0" algn="l">
              <a:spcBef>
                <a:spcPts val="1200"/>
              </a:spcBef>
              <a:spcAft>
                <a:spcPts val="0"/>
              </a:spcAft>
              <a:buNone/>
            </a:pPr>
            <a:r>
              <a:rPr lang="en">
                <a:solidFill>
                  <a:srgbClr val="202124"/>
                </a:solidFill>
                <a:latin typeface="Calibri"/>
                <a:ea typeface="Calibri"/>
                <a:cs typeface="Calibri"/>
                <a:sym typeface="Calibri"/>
              </a:rPr>
              <a:t>Since all the variables that we found  important to make the prediction cannot be found from the PPP application form, we believe that the lender decide to cancel the loan application after reviewing more detailed information.</a:t>
            </a:r>
            <a:endParaRPr>
              <a:solidFill>
                <a:srgbClr val="202124"/>
              </a:solidFill>
              <a:latin typeface="Calibri"/>
              <a:ea typeface="Calibri"/>
              <a:cs typeface="Calibri"/>
              <a:sym typeface="Calibri"/>
            </a:endParaRPr>
          </a:p>
          <a:p>
            <a:pPr indent="-317500" lvl="1" marL="914400" rtl="0" algn="l">
              <a:spcBef>
                <a:spcPts val="1200"/>
              </a:spcBef>
              <a:spcAft>
                <a:spcPts val="0"/>
              </a:spcAft>
              <a:buClr>
                <a:srgbClr val="202124"/>
              </a:buClr>
              <a:buSzPts val="1400"/>
              <a:buFont typeface="Calibri"/>
              <a:buAutoNum type="alphaLcPeriod"/>
            </a:pPr>
            <a:r>
              <a:rPr lang="en">
                <a:solidFill>
                  <a:srgbClr val="202124"/>
                </a:solidFill>
                <a:latin typeface="Calibri"/>
                <a:ea typeface="Calibri"/>
                <a:cs typeface="Calibri"/>
                <a:sym typeface="Calibri"/>
              </a:rPr>
              <a:t>Jobs retained -  so maybe the lender learned that the jobs retained amount didn’t seems reasonable for the loan amount, they canceled it.</a:t>
            </a:r>
            <a:endParaRPr>
              <a:solidFill>
                <a:srgbClr val="202124"/>
              </a:solidFill>
              <a:latin typeface="Calibri"/>
              <a:ea typeface="Calibri"/>
              <a:cs typeface="Calibri"/>
              <a:sym typeface="Calibri"/>
            </a:endParaRPr>
          </a:p>
          <a:p>
            <a:pPr indent="-317500" lvl="1" marL="914400" rtl="0" algn="l">
              <a:spcBef>
                <a:spcPts val="0"/>
              </a:spcBef>
              <a:spcAft>
                <a:spcPts val="0"/>
              </a:spcAft>
              <a:buClr>
                <a:srgbClr val="202124"/>
              </a:buClr>
              <a:buSzPts val="1400"/>
              <a:buFont typeface="Calibri"/>
              <a:buAutoNum type="alphaLcPeriod"/>
            </a:pPr>
            <a:r>
              <a:rPr lang="en">
                <a:solidFill>
                  <a:srgbClr val="202124"/>
                </a:solidFill>
                <a:latin typeface="Calibri"/>
                <a:ea typeface="Calibri"/>
                <a:cs typeface="Calibri"/>
                <a:sym typeface="Calibri"/>
              </a:rPr>
              <a:t>Business type - maybe the lender got more information about the business and found the business is not reliable and might not use the loan well</a:t>
            </a:r>
            <a:endParaRPr>
              <a:solidFill>
                <a:srgbClr val="202124"/>
              </a:solidFill>
              <a:latin typeface="Calibri"/>
              <a:ea typeface="Calibri"/>
              <a:cs typeface="Calibri"/>
              <a:sym typeface="Calibri"/>
            </a:endParaRPr>
          </a:p>
          <a:p>
            <a:pPr indent="-317500" lvl="1" marL="914400" rtl="0" algn="l">
              <a:spcBef>
                <a:spcPts val="0"/>
              </a:spcBef>
              <a:spcAft>
                <a:spcPts val="0"/>
              </a:spcAft>
              <a:buClr>
                <a:srgbClr val="202124"/>
              </a:buClr>
              <a:buSzPts val="1400"/>
              <a:buFont typeface="Calibri"/>
              <a:buAutoNum type="alphaLcPeriod"/>
            </a:pPr>
            <a:r>
              <a:rPr lang="en">
                <a:solidFill>
                  <a:srgbClr val="202124"/>
                </a:solidFill>
                <a:latin typeface="Calibri"/>
                <a:ea typeface="Calibri"/>
                <a:cs typeface="Calibri"/>
                <a:sym typeface="Calibri"/>
              </a:rPr>
              <a:t>Business age - the government might prefer to put more funding to new and start-up businesses</a:t>
            </a:r>
            <a:endParaRPr>
              <a:solidFill>
                <a:srgbClr val="202124"/>
              </a:solidFill>
              <a:latin typeface="Calibri"/>
              <a:ea typeface="Calibri"/>
              <a:cs typeface="Calibri"/>
              <a:sym typeface="Calibri"/>
            </a:endParaRPr>
          </a:p>
          <a:p>
            <a:pPr indent="-317500" lvl="1" marL="914400" rtl="0" algn="l">
              <a:spcBef>
                <a:spcPts val="0"/>
              </a:spcBef>
              <a:spcAft>
                <a:spcPts val="0"/>
              </a:spcAft>
              <a:buClr>
                <a:srgbClr val="202124"/>
              </a:buClr>
              <a:buSzPts val="1400"/>
              <a:buFont typeface="Calibri"/>
              <a:buAutoNum type="alphaLcPeriod"/>
            </a:pPr>
            <a:r>
              <a:rPr lang="en">
                <a:solidFill>
                  <a:srgbClr val="202124"/>
                </a:solidFill>
                <a:latin typeface="Calibri"/>
                <a:ea typeface="Calibri"/>
                <a:cs typeface="Calibri"/>
                <a:sym typeface="Calibri"/>
              </a:rPr>
              <a:t>Undisbursed amount - because lenders haven’t fully disbursed the loan, so it’s ok to cancel it</a:t>
            </a:r>
            <a:endParaRPr>
              <a:solidFill>
                <a:srgbClr val="202124"/>
              </a:solidFill>
              <a:latin typeface="Calibri"/>
              <a:ea typeface="Calibri"/>
              <a:cs typeface="Calibri"/>
              <a:sym typeface="Calibri"/>
            </a:endParaRPr>
          </a:p>
          <a:p>
            <a:pPr indent="-317500" lvl="1" marL="914400" rtl="0" algn="l">
              <a:spcBef>
                <a:spcPts val="0"/>
              </a:spcBef>
              <a:spcAft>
                <a:spcPts val="0"/>
              </a:spcAft>
              <a:buClr>
                <a:srgbClr val="202124"/>
              </a:buClr>
              <a:buSzPts val="1400"/>
              <a:buFont typeface="Calibri"/>
              <a:buAutoNum type="alphaLcPeriod"/>
            </a:pPr>
            <a:r>
              <a:rPr lang="en">
                <a:solidFill>
                  <a:srgbClr val="202124"/>
                </a:solidFill>
                <a:latin typeface="Calibri"/>
                <a:ea typeface="Calibri"/>
                <a:cs typeface="Calibri"/>
                <a:sym typeface="Calibri"/>
              </a:rPr>
              <a:t>Term - </a:t>
            </a:r>
            <a:r>
              <a:rPr lang="en">
                <a:solidFill>
                  <a:srgbClr val="202124"/>
                </a:solidFill>
                <a:latin typeface="Calibri"/>
                <a:ea typeface="Calibri"/>
                <a:cs typeface="Calibri"/>
                <a:sym typeface="Calibri"/>
              </a:rPr>
              <a:t>the lender prefer to provide loans with shorter term</a:t>
            </a:r>
            <a:endParaRPr>
              <a:solidFill>
                <a:srgbClr val="202124"/>
              </a:solidFill>
              <a:latin typeface="Calibri"/>
              <a:ea typeface="Calibri"/>
              <a:cs typeface="Calibri"/>
              <a:sym typeface="Calibri"/>
            </a:endParaRPr>
          </a:p>
          <a:p>
            <a:pPr indent="-317500" lvl="1" marL="914400" rtl="0" algn="l">
              <a:spcBef>
                <a:spcPts val="0"/>
              </a:spcBef>
              <a:spcAft>
                <a:spcPts val="0"/>
              </a:spcAft>
              <a:buClr>
                <a:srgbClr val="202124"/>
              </a:buClr>
              <a:buSzPts val="1400"/>
              <a:buFont typeface="Calibri"/>
              <a:buAutoNum type="alphaLcPeriod"/>
            </a:pPr>
            <a:r>
              <a:rPr lang="en">
                <a:solidFill>
                  <a:srgbClr val="202124"/>
                </a:solidFill>
                <a:latin typeface="Calibri"/>
                <a:ea typeface="Calibri"/>
                <a:cs typeface="Calibri"/>
                <a:sym typeface="Calibri"/>
              </a:rPr>
              <a:t>Loan status - most of the removed loans are on “Active Un-Disbursed”, so the lender will not  lose any when removing them from the application dataset</a:t>
            </a:r>
            <a:endParaRPr>
              <a:solidFill>
                <a:srgbClr val="202124"/>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a:t>
            </a:r>
            <a:endParaRPr b="1"/>
          </a:p>
        </p:txBody>
      </p:sp>
      <p:sp>
        <p:nvSpPr>
          <p:cNvPr id="311" name="Google Shape;311;p41"/>
          <p:cNvSpPr txBox="1"/>
          <p:nvPr>
            <p:ph idx="1" type="body"/>
          </p:nvPr>
        </p:nvSpPr>
        <p:spPr>
          <a:xfrm>
            <a:off x="311700" y="1184475"/>
            <a:ext cx="8520600" cy="2587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000">
                <a:solidFill>
                  <a:schemeClr val="dk1"/>
                </a:solidFill>
                <a:latin typeface="Calibri"/>
                <a:ea typeface="Calibri"/>
                <a:cs typeface="Calibri"/>
                <a:sym typeface="Calibri"/>
              </a:rPr>
              <a:t>If we’re to GO BEYOND DATA, </a:t>
            </a:r>
            <a:r>
              <a:rPr b="1" lang="en" sz="2000">
                <a:solidFill>
                  <a:schemeClr val="dk1"/>
                </a:solidFill>
                <a:latin typeface="Calibri"/>
                <a:ea typeface="Calibri"/>
                <a:cs typeface="Calibri"/>
                <a:sym typeface="Calibri"/>
              </a:rPr>
              <a:t>Data Privacy Laws</a:t>
            </a:r>
            <a:r>
              <a:rPr lang="en" sz="2000">
                <a:solidFill>
                  <a:schemeClr val="dk1"/>
                </a:solidFill>
                <a:latin typeface="Calibri"/>
                <a:ea typeface="Calibri"/>
                <a:cs typeface="Calibri"/>
                <a:sym typeface="Calibri"/>
              </a:rPr>
              <a:t> gives people the right to not provide all information when asked for hence could explain some missing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1136225" y="462750"/>
            <a:ext cx="76200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t>Background and Information</a:t>
            </a:r>
            <a:endParaRPr sz="3000"/>
          </a:p>
        </p:txBody>
      </p:sp>
      <p:sp>
        <p:nvSpPr>
          <p:cNvPr id="112" name="Google Shape;112;p19"/>
          <p:cNvSpPr txBox="1"/>
          <p:nvPr/>
        </p:nvSpPr>
        <p:spPr>
          <a:xfrm>
            <a:off x="2718925" y="1839925"/>
            <a:ext cx="341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Impact"/>
                <a:ea typeface="Impact"/>
                <a:cs typeface="Impact"/>
                <a:sym typeface="Impact"/>
              </a:rPr>
              <a:t>$ 800,000,000,000</a:t>
            </a:r>
            <a:endParaRPr sz="2800">
              <a:latin typeface="Impact"/>
              <a:ea typeface="Impact"/>
              <a:cs typeface="Impact"/>
              <a:sym typeface="Impact"/>
            </a:endParaRPr>
          </a:p>
        </p:txBody>
      </p:sp>
      <p:sp>
        <p:nvSpPr>
          <p:cNvPr id="113" name="Google Shape;113;p19"/>
          <p:cNvSpPr/>
          <p:nvPr/>
        </p:nvSpPr>
        <p:spPr>
          <a:xfrm rot="10800000">
            <a:off x="3153375" y="2668725"/>
            <a:ext cx="1541700" cy="1513500"/>
          </a:xfrm>
          <a:prstGeom prst="bentArrow">
            <a:avLst>
              <a:gd fmla="val 25000" name="adj1"/>
              <a:gd fmla="val 25000" name="adj2"/>
              <a:gd fmla="val 25000" name="adj3"/>
              <a:gd fmla="val 43750" name="adj4"/>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nvSpPr>
        <p:spPr>
          <a:xfrm>
            <a:off x="4753200" y="3644650"/>
            <a:ext cx="3080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t>S</a:t>
            </a:r>
            <a:r>
              <a:rPr lang="en" sz="3200"/>
              <a:t>mall </a:t>
            </a:r>
            <a:r>
              <a:rPr b="1" lang="en" sz="3600"/>
              <a:t>B</a:t>
            </a:r>
            <a:r>
              <a:rPr lang="en" sz="3200"/>
              <a:t>usiness </a:t>
            </a:r>
            <a:r>
              <a:rPr b="1" lang="en" sz="3600"/>
              <a:t>A</a:t>
            </a:r>
            <a:r>
              <a:rPr lang="en" sz="3200"/>
              <a:t>dministration</a:t>
            </a:r>
            <a:endParaRPr sz="3200"/>
          </a:p>
        </p:txBody>
      </p:sp>
      <p:pic>
        <p:nvPicPr>
          <p:cNvPr id="115" name="Google Shape;115;p19"/>
          <p:cNvPicPr preferRelativeResize="0"/>
          <p:nvPr/>
        </p:nvPicPr>
        <p:blipFill>
          <a:blip r:embed="rId3">
            <a:alphaModFix/>
          </a:blip>
          <a:stretch>
            <a:fillRect/>
          </a:stretch>
        </p:blipFill>
        <p:spPr>
          <a:xfrm>
            <a:off x="656975" y="2705375"/>
            <a:ext cx="2061949" cy="194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4753200" y="3644650"/>
            <a:ext cx="3080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t>S</a:t>
            </a:r>
            <a:r>
              <a:rPr lang="en" sz="3200"/>
              <a:t>mall </a:t>
            </a:r>
            <a:r>
              <a:rPr b="1" lang="en" sz="3600"/>
              <a:t>B</a:t>
            </a:r>
            <a:r>
              <a:rPr lang="en" sz="3200"/>
              <a:t>usiness </a:t>
            </a:r>
            <a:r>
              <a:rPr b="1" lang="en" sz="3600"/>
              <a:t>A</a:t>
            </a:r>
            <a:r>
              <a:rPr lang="en" sz="3200"/>
              <a:t>dministration</a:t>
            </a:r>
            <a:endParaRPr sz="3200"/>
          </a:p>
        </p:txBody>
      </p:sp>
      <p:pic>
        <p:nvPicPr>
          <p:cNvPr id="121" name="Google Shape;121;p20"/>
          <p:cNvPicPr preferRelativeResize="0"/>
          <p:nvPr/>
        </p:nvPicPr>
        <p:blipFill>
          <a:blip r:embed="rId3">
            <a:alphaModFix/>
          </a:blip>
          <a:stretch>
            <a:fillRect/>
          </a:stretch>
        </p:blipFill>
        <p:spPr>
          <a:xfrm>
            <a:off x="656975" y="2705375"/>
            <a:ext cx="2061949" cy="1941150"/>
          </a:xfrm>
          <a:prstGeom prst="rect">
            <a:avLst/>
          </a:prstGeom>
          <a:noFill/>
          <a:ln>
            <a:noFill/>
          </a:ln>
        </p:spPr>
      </p:pic>
      <p:sp>
        <p:nvSpPr>
          <p:cNvPr id="122" name="Google Shape;122;p20"/>
          <p:cNvSpPr txBox="1"/>
          <p:nvPr/>
        </p:nvSpPr>
        <p:spPr>
          <a:xfrm>
            <a:off x="2784950" y="1803225"/>
            <a:ext cx="341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Impact"/>
                <a:ea typeface="Impact"/>
                <a:cs typeface="Impact"/>
                <a:sym typeface="Impact"/>
              </a:rPr>
              <a:t>Approve</a:t>
            </a:r>
            <a:endParaRPr sz="2800">
              <a:latin typeface="Impact"/>
              <a:ea typeface="Impact"/>
              <a:cs typeface="Impact"/>
              <a:sym typeface="Impact"/>
            </a:endParaRPr>
          </a:p>
        </p:txBody>
      </p:sp>
      <p:sp>
        <p:nvSpPr>
          <p:cNvPr id="123" name="Google Shape;123;p20"/>
          <p:cNvSpPr/>
          <p:nvPr/>
        </p:nvSpPr>
        <p:spPr>
          <a:xfrm flipH="1" rot="5400000">
            <a:off x="3329475" y="2469625"/>
            <a:ext cx="1541700" cy="1513500"/>
          </a:xfrm>
          <a:prstGeom prst="bentArrow">
            <a:avLst>
              <a:gd fmla="val 25000" name="adj1"/>
              <a:gd fmla="val 25000" name="adj2"/>
              <a:gd fmla="val 25000" name="adj3"/>
              <a:gd fmla="val 43750" name="adj4"/>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857075" y="3017950"/>
            <a:ext cx="1407300" cy="2427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nvSpPr>
        <p:spPr>
          <a:xfrm>
            <a:off x="5764775" y="2831500"/>
            <a:ext cx="237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Impact"/>
                <a:ea typeface="Impact"/>
                <a:cs typeface="Impact"/>
                <a:sym typeface="Impact"/>
              </a:rPr>
              <a:t>Remove</a:t>
            </a:r>
            <a:endParaRPr sz="2800">
              <a:latin typeface="Impact"/>
              <a:ea typeface="Impact"/>
              <a:cs typeface="Impact"/>
              <a:sym typeface="Impact"/>
            </a:endParaRPr>
          </a:p>
        </p:txBody>
      </p:sp>
      <p:sp>
        <p:nvSpPr>
          <p:cNvPr id="126" name="Google Shape;126;p20"/>
          <p:cNvSpPr/>
          <p:nvPr/>
        </p:nvSpPr>
        <p:spPr>
          <a:xfrm>
            <a:off x="5721400" y="1465924"/>
            <a:ext cx="1219800" cy="12198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Impact"/>
                <a:ea typeface="Impact"/>
                <a:cs typeface="Impact"/>
                <a:sym typeface="Impact"/>
              </a:rPr>
              <a:t>?</a:t>
            </a:r>
            <a:endParaRPr sz="6000">
              <a:latin typeface="Impact"/>
              <a:ea typeface="Impact"/>
              <a:cs typeface="Impact"/>
              <a:sym typeface="Impact"/>
            </a:endParaRPr>
          </a:p>
        </p:txBody>
      </p:sp>
      <p:sp>
        <p:nvSpPr>
          <p:cNvPr id="127" name="Google Shape;127;p20"/>
          <p:cNvSpPr txBox="1"/>
          <p:nvPr>
            <p:ph type="title"/>
          </p:nvPr>
        </p:nvSpPr>
        <p:spPr>
          <a:xfrm>
            <a:off x="1136225" y="462750"/>
            <a:ext cx="76200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t>Background and Information</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a:t>Characteristics of Removed Applications </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4">
            <a:alphaModFix/>
          </a:blip>
          <a:stretch>
            <a:fillRect/>
          </a:stretch>
        </p:blipFill>
        <p:spPr>
          <a:xfrm>
            <a:off x="1657725" y="149875"/>
            <a:ext cx="5290775" cy="4824875"/>
          </a:xfrm>
          <a:prstGeom prst="rect">
            <a:avLst/>
          </a:prstGeom>
          <a:noFill/>
          <a:ln>
            <a:noFill/>
          </a:ln>
        </p:spPr>
      </p:pic>
      <p:sp>
        <p:nvSpPr>
          <p:cNvPr id="138" name="Google Shape;138;p22"/>
          <p:cNvSpPr txBox="1"/>
          <p:nvPr>
            <p:ph idx="2" type="body"/>
          </p:nvPr>
        </p:nvSpPr>
        <p:spPr>
          <a:xfrm>
            <a:off x="2366900" y="1241400"/>
            <a:ext cx="1338600" cy="4095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600"/>
              </a:spcAft>
              <a:buNone/>
            </a:pPr>
            <a:r>
              <a:rPr b="1" lang="en" sz="1700">
                <a:solidFill>
                  <a:schemeClr val="dk1"/>
                </a:solidFill>
                <a:latin typeface="Calibri"/>
                <a:ea typeface="Calibri"/>
                <a:cs typeface="Calibri"/>
                <a:sym typeface="Calibri"/>
              </a:rPr>
              <a:t>Beauty Salons</a:t>
            </a:r>
            <a:endParaRPr b="1" sz="17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66600" y="8108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Removed Business Types </a:t>
            </a:r>
            <a:endParaRPr b="1" sz="2820">
              <a:latin typeface="Calibri"/>
              <a:ea typeface="Calibri"/>
              <a:cs typeface="Calibri"/>
              <a:sym typeface="Calibri"/>
            </a:endParaRPr>
          </a:p>
        </p:txBody>
      </p:sp>
      <p:pic>
        <p:nvPicPr>
          <p:cNvPr id="144" name="Google Shape;144;p23"/>
          <p:cNvPicPr preferRelativeResize="0"/>
          <p:nvPr/>
        </p:nvPicPr>
        <p:blipFill rotWithShape="1">
          <a:blip r:embed="rId3">
            <a:alphaModFix/>
          </a:blip>
          <a:srcRect b="5988" l="0" r="10929" t="0"/>
          <a:stretch/>
        </p:blipFill>
        <p:spPr>
          <a:xfrm>
            <a:off x="5943250" y="2847550"/>
            <a:ext cx="1582375" cy="2114500"/>
          </a:xfrm>
          <a:prstGeom prst="rect">
            <a:avLst/>
          </a:prstGeom>
          <a:noFill/>
          <a:ln cap="flat" cmpd="sng" w="9525">
            <a:solidFill>
              <a:srgbClr val="000000"/>
            </a:solidFill>
            <a:prstDash val="solid"/>
            <a:round/>
            <a:headEnd len="sm" w="sm" type="none"/>
            <a:tailEnd len="sm" w="sm" type="none"/>
          </a:ln>
        </p:spPr>
      </p:pic>
      <p:pic>
        <p:nvPicPr>
          <p:cNvPr id="145" name="Google Shape;145;p23"/>
          <p:cNvPicPr preferRelativeResize="0"/>
          <p:nvPr/>
        </p:nvPicPr>
        <p:blipFill rotWithShape="1">
          <a:blip r:embed="rId4">
            <a:alphaModFix/>
          </a:blip>
          <a:srcRect b="5273" l="1439" r="9138" t="8423"/>
          <a:stretch/>
        </p:blipFill>
        <p:spPr>
          <a:xfrm>
            <a:off x="733425" y="1302800"/>
            <a:ext cx="3838575" cy="2752725"/>
          </a:xfrm>
          <a:prstGeom prst="rect">
            <a:avLst/>
          </a:prstGeom>
          <a:noFill/>
          <a:ln>
            <a:noFill/>
          </a:ln>
        </p:spPr>
      </p:pic>
      <p:cxnSp>
        <p:nvCxnSpPr>
          <p:cNvPr id="146" name="Google Shape;146;p23"/>
          <p:cNvCxnSpPr/>
          <p:nvPr/>
        </p:nvCxnSpPr>
        <p:spPr>
          <a:xfrm>
            <a:off x="4152950" y="2861575"/>
            <a:ext cx="1887300" cy="402300"/>
          </a:xfrm>
          <a:prstGeom prst="curvedConnector3">
            <a:avLst>
              <a:gd fmla="val 50000"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1204150" y="128450"/>
            <a:ext cx="7055152" cy="4886605"/>
          </a:xfrm>
          <a:prstGeom prst="rect">
            <a:avLst/>
          </a:prstGeom>
          <a:noFill/>
          <a:ln>
            <a:noFill/>
          </a:ln>
        </p:spPr>
      </p:pic>
      <p:sp>
        <p:nvSpPr>
          <p:cNvPr id="152" name="Google Shape;152;p24"/>
          <p:cNvSpPr/>
          <p:nvPr/>
        </p:nvSpPr>
        <p:spPr>
          <a:xfrm>
            <a:off x="1531550" y="3390725"/>
            <a:ext cx="1563000" cy="13203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pSp>
        <p:nvGrpSpPr>
          <p:cNvPr id="157" name="Google Shape;157;p25"/>
          <p:cNvGrpSpPr/>
          <p:nvPr/>
        </p:nvGrpSpPr>
        <p:grpSpPr>
          <a:xfrm>
            <a:off x="1747463" y="152400"/>
            <a:ext cx="5649076" cy="4838700"/>
            <a:chOff x="392950" y="152400"/>
            <a:chExt cx="5649076" cy="4838700"/>
          </a:xfrm>
        </p:grpSpPr>
        <p:pic>
          <p:nvPicPr>
            <p:cNvPr id="158" name="Google Shape;158;p25"/>
            <p:cNvPicPr preferRelativeResize="0"/>
            <p:nvPr/>
          </p:nvPicPr>
          <p:blipFill rotWithShape="1">
            <a:blip r:embed="rId3">
              <a:alphaModFix/>
            </a:blip>
            <a:srcRect b="0" l="0" r="32226" t="0"/>
            <a:stretch/>
          </p:blipFill>
          <p:spPr>
            <a:xfrm>
              <a:off x="392950" y="152400"/>
              <a:ext cx="5649076" cy="4838700"/>
            </a:xfrm>
            <a:prstGeom prst="rect">
              <a:avLst/>
            </a:prstGeom>
            <a:noFill/>
            <a:ln>
              <a:noFill/>
            </a:ln>
          </p:spPr>
        </p:pic>
        <p:sp>
          <p:nvSpPr>
            <p:cNvPr id="159" name="Google Shape;159;p25"/>
            <p:cNvSpPr txBox="1"/>
            <p:nvPr/>
          </p:nvSpPr>
          <p:spPr>
            <a:xfrm>
              <a:off x="1598975" y="205762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Non-Hubzone</a:t>
              </a:r>
              <a:endParaRPr sz="900">
                <a:solidFill>
                  <a:schemeClr val="lt1"/>
                </a:solidFill>
              </a:endParaRPr>
            </a:p>
          </p:txBody>
        </p:sp>
        <p:sp>
          <p:nvSpPr>
            <p:cNvPr id="160" name="Google Shape;160;p25"/>
            <p:cNvSpPr txBox="1"/>
            <p:nvPr/>
          </p:nvSpPr>
          <p:spPr>
            <a:xfrm>
              <a:off x="1598975" y="75257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Hubzone</a:t>
              </a:r>
              <a:endParaRPr sz="900">
                <a:solidFill>
                  <a:schemeClr val="lt1"/>
                </a:solidFill>
              </a:endParaRPr>
            </a:p>
          </p:txBody>
        </p:sp>
        <p:sp>
          <p:nvSpPr>
            <p:cNvPr id="161" name="Google Shape;161;p25"/>
            <p:cNvSpPr txBox="1"/>
            <p:nvPr/>
          </p:nvSpPr>
          <p:spPr>
            <a:xfrm>
              <a:off x="4425725" y="205762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Not LMI</a:t>
              </a:r>
              <a:endParaRPr sz="900">
                <a:solidFill>
                  <a:schemeClr val="lt1"/>
                </a:solidFill>
              </a:endParaRPr>
            </a:p>
          </p:txBody>
        </p:sp>
        <p:sp>
          <p:nvSpPr>
            <p:cNvPr id="162" name="Google Shape;162;p25"/>
            <p:cNvSpPr txBox="1"/>
            <p:nvPr/>
          </p:nvSpPr>
          <p:spPr>
            <a:xfrm>
              <a:off x="4425725" y="10143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LMI</a:t>
              </a:r>
              <a:endParaRPr sz="900">
                <a:solidFill>
                  <a:schemeClr val="lt1"/>
                </a:solidFill>
              </a:endParaRPr>
            </a:p>
          </p:txBody>
        </p:sp>
        <p:sp>
          <p:nvSpPr>
            <p:cNvPr id="163" name="Google Shape;163;p25"/>
            <p:cNvSpPr txBox="1"/>
            <p:nvPr/>
          </p:nvSpPr>
          <p:spPr>
            <a:xfrm>
              <a:off x="1598975" y="3069925"/>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Rural</a:t>
              </a:r>
              <a:endParaRPr sz="900">
                <a:solidFill>
                  <a:schemeClr val="lt1"/>
                </a:solidFill>
              </a:endParaRPr>
            </a:p>
          </p:txBody>
        </p:sp>
        <p:sp>
          <p:nvSpPr>
            <p:cNvPr id="164" name="Google Shape;164;p25"/>
            <p:cNvSpPr txBox="1"/>
            <p:nvPr/>
          </p:nvSpPr>
          <p:spPr>
            <a:xfrm>
              <a:off x="1598975" y="4432150"/>
              <a:ext cx="1323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Urban</a:t>
              </a:r>
              <a:endParaRPr sz="900">
                <a:solidFill>
                  <a:schemeClr val="lt1"/>
                </a:solidFill>
              </a:endParaRPr>
            </a:p>
          </p:txBody>
        </p:sp>
        <p:sp>
          <p:nvSpPr>
            <p:cNvPr id="165" name="Google Shape;165;p25"/>
            <p:cNvSpPr txBox="1"/>
            <p:nvPr/>
          </p:nvSpPr>
          <p:spPr>
            <a:xfrm>
              <a:off x="4425725" y="4362850"/>
              <a:ext cx="1323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lt1"/>
                  </a:solidFill>
                </a:rPr>
                <a:t>Existing or more than 2 years old</a:t>
              </a:r>
              <a:endParaRPr sz="900">
                <a:solidFill>
                  <a:schemeClr val="lt1"/>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284F7D"/>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