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2" r:id="rId23"/>
    <p:sldId id="263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29"/>
  </p:normalViewPr>
  <p:slideViewPr>
    <p:cSldViewPr snapToGrid="0" snapToObjects="1">
      <p:cViewPr>
        <p:scale>
          <a:sx n="135" d="100"/>
          <a:sy n="135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867976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err="1"/>
              <a:t>Lingyi</a:t>
            </a:r>
            <a:r>
              <a:rPr lang="en-US" dirty="0"/>
              <a:t> Zhang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TW" dirty="0"/>
              <a:t>Age Distribution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672B98-8296-4D47-BAFA-D7D9B52B8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61" y="1884556"/>
            <a:ext cx="4176764" cy="25986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A476C8-AFA8-7546-8862-2D955D951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48" y="2189529"/>
            <a:ext cx="3955677" cy="22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541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Distribution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4BD913-59C3-9D4B-B945-B97EE3B5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" y="1778557"/>
            <a:ext cx="5048413" cy="29529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9A40933-5B5A-E041-8B9F-3B040CE02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66" y="2089117"/>
            <a:ext cx="3927314" cy="21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56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Distribution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B0D350-3C97-D640-A18C-D4A9C952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685"/>
            <a:ext cx="4687510" cy="27017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CEF481-3DF3-B741-8FFF-9244F5284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75" y="2050086"/>
            <a:ext cx="3422761" cy="19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750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Distribution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2EDEC9-984D-FD48-B585-FF7B44C2C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589350"/>
            <a:ext cx="4835605" cy="27954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0BCB354-407D-134A-A011-ABA3C46B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61" y="1978025"/>
            <a:ext cx="3420800" cy="20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138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 Ownership Distribution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4AB5F6-10B4-B242-8175-596C6AEB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1" y="1697127"/>
            <a:ext cx="4780970" cy="27709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3078DE4-C879-B640-8AE2-6B053E135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89" y="2172474"/>
            <a:ext cx="2934491" cy="18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756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Category Distribution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0B52F1-784B-FD44-B253-C21DAC955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018"/>
            <a:ext cx="5189723" cy="31568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E8E5D76-7294-7945-A289-C9E810400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23" y="2001519"/>
            <a:ext cx="3707685" cy="20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40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 Segment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AEDF849-9150-CA4E-8E28-9FAA2B27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64294"/>
              </p:ext>
            </p:extLst>
          </p:nvPr>
        </p:nvGraphicFramePr>
        <p:xfrm>
          <a:off x="434671" y="1849508"/>
          <a:ext cx="3048000" cy="224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019587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197598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619032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78992838"/>
                    </a:ext>
                  </a:extLst>
                </a:gridCol>
              </a:tblGrid>
              <a:tr h="280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 Score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dirty="0"/>
                        <a:t>Segment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 Score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dirty="0"/>
                        <a:t>Segment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731768"/>
                  </a:ext>
                </a:extLst>
              </a:tr>
              <a:tr h="351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 </a:t>
                      </a:r>
                      <a:r>
                        <a:rPr lang="de-DE" altLang="zh-TW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Risk</a:t>
                      </a:r>
                      <a:endParaRPr lang="de-DE" altLang="zh-TW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197540"/>
                  </a:ext>
                </a:extLst>
              </a:tr>
              <a:tr h="351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Very</a:t>
                      </a: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Evasive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590136"/>
                  </a:ext>
                </a:extLst>
              </a:tr>
              <a:tr h="351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Becoming</a:t>
                      </a: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Losing</a:t>
                      </a:r>
                      <a:endParaRPr lang="de-DE" altLang="zh-TW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077456"/>
                  </a:ext>
                </a:extLst>
              </a:tr>
              <a:tr h="351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Recent</a:t>
                      </a:r>
                      <a:endParaRPr lang="de-DE" altLang="zh-TW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Inactive</a:t>
                      </a:r>
                      <a:endParaRPr lang="de-DE" altLang="zh-TW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176677"/>
                  </a:ext>
                </a:extLst>
              </a:tr>
              <a:tr h="349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Lost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426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51010BD4-A160-DB4C-B4C6-69821656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61" y="1298156"/>
            <a:ext cx="5180064" cy="30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521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1000 Customers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91B6895-1774-9342-8CBF-2E0A92B7A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43720"/>
              </p:ext>
            </p:extLst>
          </p:nvPr>
        </p:nvGraphicFramePr>
        <p:xfrm>
          <a:off x="509932" y="1504523"/>
          <a:ext cx="2352536" cy="2668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134">
                  <a:extLst>
                    <a:ext uri="{9D8B030D-6E8A-4147-A177-3AD203B41FA5}">
                      <a16:colId xmlns:a16="http://schemas.microsoft.com/office/drawing/2014/main" val="1315137790"/>
                    </a:ext>
                  </a:extLst>
                </a:gridCol>
                <a:gridCol w="588134">
                  <a:extLst>
                    <a:ext uri="{9D8B030D-6E8A-4147-A177-3AD203B41FA5}">
                      <a16:colId xmlns:a16="http://schemas.microsoft.com/office/drawing/2014/main" val="912387234"/>
                    </a:ext>
                  </a:extLst>
                </a:gridCol>
                <a:gridCol w="588134">
                  <a:extLst>
                    <a:ext uri="{9D8B030D-6E8A-4147-A177-3AD203B41FA5}">
                      <a16:colId xmlns:a16="http://schemas.microsoft.com/office/drawing/2014/main" val="2888446841"/>
                    </a:ext>
                  </a:extLst>
                </a:gridCol>
                <a:gridCol w="588134">
                  <a:extLst>
                    <a:ext uri="{9D8B030D-6E8A-4147-A177-3AD203B41FA5}">
                      <a16:colId xmlns:a16="http://schemas.microsoft.com/office/drawing/2014/main" val="957961927"/>
                    </a:ext>
                  </a:extLst>
                </a:gridCol>
              </a:tblGrid>
              <a:tr h="540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 Score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dirty="0"/>
                        <a:t>Segment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dirty="0"/>
                        <a:t>Rank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dirty="0"/>
                        <a:t>Counts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656402"/>
                  </a:ext>
                </a:extLst>
              </a:tr>
              <a:tr h="3906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149178"/>
                  </a:ext>
                </a:extLst>
              </a:tr>
              <a:tr h="3906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Very</a:t>
                      </a: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728470"/>
                  </a:ext>
                </a:extLst>
              </a:tr>
              <a:tr h="540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Becoming</a:t>
                      </a: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242631"/>
                  </a:ext>
                </a:extLst>
              </a:tr>
              <a:tr h="3906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Recent</a:t>
                      </a:r>
                      <a:endParaRPr lang="de-DE" altLang="zh-TW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903171"/>
                  </a:ext>
                </a:extLst>
              </a:tr>
              <a:tr h="3906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53274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32CAFC3-C5EB-6D4A-A7FB-8C8EC8013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97" y="1696534"/>
            <a:ext cx="5055771" cy="25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9925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1000 Customers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圖片 6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1CC87E58-B63F-B944-A3D0-972336C7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50" y="1458018"/>
            <a:ext cx="7790175" cy="31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84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26397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Dashboard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3B1F21AE-2711-184C-96A0-8AF94A5F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4" y="889450"/>
            <a:ext cx="7579134" cy="43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386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26397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Dashboard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1AA1EA-069D-A244-9FA3-92BEA9C5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9" y="964623"/>
            <a:ext cx="7837753" cy="41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797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26397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Dashboard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67511A-E7C9-8649-9B70-1759C10E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152741"/>
            <a:ext cx="6881266" cy="37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104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F1360B-60D9-554F-A295-73A6BFC05C40}"/>
              </a:ext>
            </a:extLst>
          </p:cNvPr>
          <p:cNvSpPr/>
          <p:nvPr/>
        </p:nvSpPr>
        <p:spPr>
          <a:xfrm>
            <a:off x="397565" y="406020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Python code and other graphs:</a:t>
            </a:r>
          </a:p>
          <a:p>
            <a:r>
              <a:rPr lang="zh-TW" altLang="en-US" dirty="0"/>
              <a:t>https://colab.research.google.com/drive/1sH7Vs4goNzqYV5FzVxlwUirrPbI_9sHY#scrollTo=59dqcSzh4Twm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353225" y="806303"/>
            <a:ext cx="8565600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Target: </a:t>
            </a:r>
          </a:p>
          <a:p>
            <a:r>
              <a:rPr lang="en-US" dirty="0"/>
              <a:t>Map the demographic features of current customers </a:t>
            </a:r>
          </a:p>
          <a:p>
            <a:r>
              <a:rPr lang="en-US" dirty="0"/>
              <a:t>Identify the 1000 top customers based on RFM model</a:t>
            </a:r>
          </a:p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3225" y="2508272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E6C1AF-EE2E-1044-B850-12C265E7388B}"/>
              </a:ext>
            </a:extLst>
          </p:cNvPr>
          <p:cNvSpPr txBox="1"/>
          <p:nvPr/>
        </p:nvSpPr>
        <p:spPr>
          <a:xfrm>
            <a:off x="438637" y="2226821"/>
            <a:ext cx="3134987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zh-TW" dirty="0"/>
              <a:t>Sprocket Central Pty would like to get high value customers from the potential customers.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zh-TW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new list of 1000 potential customer has no transactio</a:t>
            </a:r>
            <a:r>
              <a:rPr lang="en-US" altLang="zh-TW" dirty="0"/>
              <a:t>n record, just demographic features and attribute.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zh-TW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zh-TW" dirty="0"/>
              <a:t>There is a larger dataset pf existing customers with transaction records and features.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zh-TW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zh-TW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8698CE-5453-C546-9F93-79A0D3ADAF70}"/>
              </a:ext>
            </a:extLst>
          </p:cNvPr>
          <p:cNvSpPr txBox="1"/>
          <p:nvPr/>
        </p:nvSpPr>
        <p:spPr>
          <a:xfrm>
            <a:off x="4385388" y="2388637"/>
            <a:ext cx="3032449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Method: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Give a detailed analysis/comparison on the demographic features of existing customers/new customers.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zh-TW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Based on 1, develop a model of RFM to predict the value of new customers.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52CF78-82F4-4749-99F2-8E01220BE368}"/>
              </a:ext>
            </a:extLst>
          </p:cNvPr>
          <p:cNvSpPr txBox="1"/>
          <p:nvPr/>
        </p:nvSpPr>
        <p:spPr>
          <a:xfrm>
            <a:off x="438637" y="1919046"/>
            <a:ext cx="21567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Problem: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0712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8B75757-B5C6-3446-B141-8BC9DC6D22BC}"/>
              </a:ext>
            </a:extLst>
          </p:cNvPr>
          <p:cNvSpPr txBox="1"/>
          <p:nvPr/>
        </p:nvSpPr>
        <p:spPr>
          <a:xfrm>
            <a:off x="373375" y="1007121"/>
            <a:ext cx="11871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cleaning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EFBC354-92B8-4240-8C96-C81016C89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21035"/>
              </p:ext>
            </p:extLst>
          </p:nvPr>
        </p:nvGraphicFramePr>
        <p:xfrm>
          <a:off x="205025" y="1390262"/>
          <a:ext cx="8938974" cy="3426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996">
                  <a:extLst>
                    <a:ext uri="{9D8B030D-6E8A-4147-A177-3AD203B41FA5}">
                      <a16:colId xmlns:a16="http://schemas.microsoft.com/office/drawing/2014/main" val="986898835"/>
                    </a:ext>
                  </a:extLst>
                </a:gridCol>
                <a:gridCol w="1810958">
                  <a:extLst>
                    <a:ext uri="{9D8B030D-6E8A-4147-A177-3AD203B41FA5}">
                      <a16:colId xmlns:a16="http://schemas.microsoft.com/office/drawing/2014/main" val="3045192836"/>
                    </a:ext>
                  </a:extLst>
                </a:gridCol>
                <a:gridCol w="5919020">
                  <a:extLst>
                    <a:ext uri="{9D8B030D-6E8A-4147-A177-3AD203B41FA5}">
                      <a16:colId xmlns:a16="http://schemas.microsoft.com/office/drawing/2014/main" val="4006830689"/>
                    </a:ext>
                  </a:extLst>
                </a:gridCol>
              </a:tblGrid>
              <a:tr h="1531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Consistency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 panose="020B060402020209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Inconsistent values for the same attribute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Inconsistent data type for the same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, gender have 6 unique values : F &amp;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Femal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was converted Female, M was converted to Male.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CustomerAddress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, state has different rules, with full spelling and abbrev. All of them were converted to abbrev [NSW], [VIC], [QLD].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Converted columns with wrong data types,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eg.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[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product_first_sold_date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](to date time) and [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list_price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] (to float)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Garbled data columns were removed.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33076"/>
                  </a:ext>
                </a:extLst>
              </a:tr>
              <a:tr h="889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Completeness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 panose="020B060402020209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If only a small number of rows are empty, we will filter out the record entirely from the training set for prediction, like less 1% transactions have missing fields. But if it is core field or the missing rate is high (like 12.5% missing rate of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job_title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, we will impute the missing fields based on distribution in the training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60552"/>
                  </a:ext>
                </a:extLst>
              </a:tr>
              <a:tr h="943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Currency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The maximal of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customer_id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is 4000, while the values of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customer_id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in Transactions is 5034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It would be ensured that all tables are from the same period. Only customers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will be used as a training set for our model.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Common key columns would be used to merge dataset.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Data with obvious low validity (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eg.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 panose="020B0604020202090204"/>
                        </a:rPr>
                        <a:t> DOB[1843-12-21]) was removed.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7248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&amp; Customer Segment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520724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 – Recency</a:t>
            </a:r>
          </a:p>
          <a:p>
            <a:r>
              <a:rPr lang="en-US" dirty="0"/>
              <a:t>F </a:t>
            </a:r>
            <a:r>
              <a:rPr lang="en-US" altLang="zh-TW" dirty="0"/>
              <a:t>– Frequency</a:t>
            </a:r>
          </a:p>
          <a:p>
            <a:r>
              <a:rPr lang="en-US" dirty="0"/>
              <a:t>M </a:t>
            </a:r>
            <a:r>
              <a:rPr lang="en-US" altLang="zh-TW" dirty="0"/>
              <a:t>– Monetary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3AB6AA-61B7-3242-B3B6-EB1EA8B4E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96" y="1599626"/>
            <a:ext cx="5502584" cy="30285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1D5E27-91B5-ED4A-92AF-4FFD9AC8BFEC}"/>
              </a:ext>
            </a:extLst>
          </p:cNvPr>
          <p:cNvSpPr/>
          <p:nvPr/>
        </p:nvSpPr>
        <p:spPr>
          <a:xfrm>
            <a:off x="107920" y="3089445"/>
            <a:ext cx="2942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TW" dirty="0">
                <a:solidFill>
                  <a:schemeClr val="tx1"/>
                </a:solidFill>
                <a:latin typeface="proxima-nova"/>
              </a:rPr>
              <a:t>RFM </a:t>
            </a:r>
            <a:r>
              <a:rPr lang="de-DE" altLang="zh-TW" dirty="0" err="1">
                <a:solidFill>
                  <a:schemeClr val="tx1"/>
                </a:solidFill>
                <a:latin typeface="proxima-nova"/>
              </a:rPr>
              <a:t>metrics</a:t>
            </a:r>
            <a:r>
              <a:rPr lang="de-DE" altLang="zh-TW" dirty="0">
                <a:solidFill>
                  <a:schemeClr val="tx1"/>
                </a:solidFill>
                <a:latin typeface="proxima-nova"/>
              </a:rPr>
              <a:t> </a:t>
            </a:r>
            <a:r>
              <a:rPr lang="de-DE" altLang="zh-TW" dirty="0" err="1">
                <a:solidFill>
                  <a:schemeClr val="tx1"/>
                </a:solidFill>
                <a:latin typeface="proxima-nova"/>
              </a:rPr>
              <a:t>are</a:t>
            </a:r>
            <a:r>
              <a:rPr lang="de-DE" altLang="zh-TW" dirty="0">
                <a:solidFill>
                  <a:schemeClr val="tx1"/>
                </a:solidFill>
                <a:latin typeface="proxima-nova"/>
              </a:rPr>
              <a:t> </a:t>
            </a:r>
            <a:r>
              <a:rPr lang="de-DE" altLang="zh-TW" dirty="0" err="1">
                <a:solidFill>
                  <a:schemeClr val="tx1"/>
                </a:solidFill>
                <a:latin typeface="proxima-nova"/>
              </a:rPr>
              <a:t>important</a:t>
            </a:r>
            <a:r>
              <a:rPr lang="de-DE" altLang="zh-TW" dirty="0">
                <a:solidFill>
                  <a:schemeClr val="tx1"/>
                </a:solidFill>
                <a:latin typeface="proxima-nova"/>
              </a:rPr>
              <a:t> </a:t>
            </a:r>
            <a:r>
              <a:rPr lang="de-DE" altLang="zh-TW" dirty="0" err="1">
                <a:solidFill>
                  <a:schemeClr val="tx1"/>
                </a:solidFill>
                <a:latin typeface="proxima-nova"/>
              </a:rPr>
              <a:t>indicators</a:t>
            </a:r>
            <a:r>
              <a:rPr lang="de-DE" altLang="zh-TW" dirty="0">
                <a:solidFill>
                  <a:schemeClr val="tx1"/>
                </a:solidFill>
                <a:latin typeface="proxima-nova"/>
              </a:rPr>
              <a:t> </a:t>
            </a:r>
            <a:r>
              <a:rPr lang="de-DE" altLang="zh-TW" dirty="0" err="1">
                <a:solidFill>
                  <a:schemeClr val="tx1"/>
                </a:solidFill>
                <a:latin typeface="proxima-nova"/>
              </a:rPr>
              <a:t>of</a:t>
            </a:r>
            <a:r>
              <a:rPr lang="de-DE" altLang="zh-TW" dirty="0">
                <a:solidFill>
                  <a:schemeClr val="tx1"/>
                </a:solidFill>
                <a:latin typeface="proxima-nova"/>
              </a:rPr>
              <a:t> a </a:t>
            </a:r>
            <a:r>
              <a:rPr lang="de-DE" altLang="zh-TW" dirty="0" err="1">
                <a:solidFill>
                  <a:schemeClr val="tx1"/>
                </a:solidFill>
                <a:latin typeface="proxima-nova"/>
              </a:rPr>
              <a:t>customer’s</a:t>
            </a:r>
            <a:r>
              <a:rPr lang="de-DE" altLang="zh-TW" dirty="0">
                <a:solidFill>
                  <a:schemeClr val="tx1"/>
                </a:solidFill>
                <a:latin typeface="proxima-nova"/>
              </a:rPr>
              <a:t> </a:t>
            </a:r>
            <a:r>
              <a:rPr lang="de-DE" altLang="zh-TW" dirty="0" err="1">
                <a:solidFill>
                  <a:schemeClr val="tx1"/>
                </a:solidFill>
                <a:latin typeface="proxima-nova"/>
              </a:rPr>
              <a:t>behavior</a:t>
            </a:r>
            <a:r>
              <a:rPr lang="de-DE" altLang="zh-TW" dirty="0">
                <a:solidFill>
                  <a:schemeClr val="tx1"/>
                </a:solidFill>
                <a:latin typeface="proxima-nova"/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97400" y="83365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TW" dirty="0"/>
              <a:t>Recency &amp; Frequency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F5BC99-D119-5247-B0FB-5DB46849F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" t="2716" r="11" b="3565"/>
          <a:stretch/>
        </p:blipFill>
        <p:spPr>
          <a:xfrm>
            <a:off x="297399" y="1387106"/>
            <a:ext cx="6435173" cy="33709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TW" dirty="0"/>
              <a:t>Recency &amp; Monetary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17B655-5895-5B42-A4AB-CEC9E7AB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" y="1397435"/>
            <a:ext cx="5820317" cy="34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38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TW" dirty="0"/>
              <a:t>Frequency &amp; Monetary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9AB558-50D8-1545-BAF8-B27567A0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458018"/>
            <a:ext cx="6221648" cy="3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845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class segment distribution of existing customers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812021-B92A-C341-A1A1-69E850A2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5" y="1519966"/>
            <a:ext cx="5809511" cy="36235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FADE8C-CA63-134D-98DA-19E1CE0252BF}"/>
              </a:ext>
            </a:extLst>
          </p:cNvPr>
          <p:cNvSpPr txBox="1"/>
          <p:nvPr/>
        </p:nvSpPr>
        <p:spPr>
          <a:xfrm>
            <a:off x="6602681" y="1519966"/>
            <a:ext cx="2422566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more recent</a:t>
            </a:r>
            <a:r>
              <a: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altLang="zh-TW" dirty="0"/>
              <a:t>the last transaction happens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                </a:t>
            </a: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&amp;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The higher the profit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                </a:t>
            </a:r>
            <a:r>
              <a:rPr lang="en-US" altLang="zh-TW" dirty="0"/>
              <a:t>&amp;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The more purchases happens,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The higher score this customer indicates.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88A5D0-30DD-0745-B6CB-8F99CE8B9A9E}"/>
              </a:ext>
            </a:extLst>
          </p:cNvPr>
          <p:cNvSpPr txBox="1"/>
          <p:nvPr/>
        </p:nvSpPr>
        <p:spPr>
          <a:xfrm>
            <a:off x="6283633" y="3964455"/>
            <a:ext cx="2741614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TW" dirty="0"/>
              <a:t>Gold:  total score &lt;= 3, </a:t>
            </a:r>
          </a:p>
          <a:p>
            <a:r>
              <a:rPr lang="en-US" altLang="zh-TW" dirty="0"/>
              <a:t>Silver: total score &lt;= 6,  25%</a:t>
            </a:r>
          </a:p>
          <a:p>
            <a:r>
              <a:rPr lang="en-US" altLang="zh-TW" dirty="0"/>
              <a:t>Bronze: total score &lt;= 8,  50%</a:t>
            </a:r>
          </a:p>
          <a:p>
            <a:r>
              <a:rPr lang="en-US" altLang="zh-TW" dirty="0"/>
              <a:t>Basic: total score &gt; 8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3794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1346</Words>
  <Application>Microsoft Macintosh PowerPoint</Application>
  <PresentationFormat>如螢幕大小 (16:9)</PresentationFormat>
  <Paragraphs>162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proxima-nova</vt:lpstr>
      <vt:lpstr>Arial</vt:lpstr>
      <vt:lpstr>Calibri</vt:lpstr>
      <vt:lpstr>Open Sans</vt:lpstr>
      <vt:lpstr>Open Sans Extrabold</vt:lpstr>
      <vt:lpstr>Open Sans Light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Zhang Lingyi</cp:lastModifiedBy>
  <cp:revision>4</cp:revision>
  <dcterms:modified xsi:type="dcterms:W3CDTF">2022-02-14T05:14:19Z</dcterms:modified>
</cp:coreProperties>
</file>