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sldIdLst>
    <p:sldId id="256" r:id="rId2"/>
    <p:sldId id="257" r:id="rId3"/>
    <p:sldId id="259" r:id="rId4"/>
    <p:sldId id="260" r:id="rId5"/>
    <p:sldId id="263" r:id="rId6"/>
    <p:sldId id="262" r:id="rId7"/>
    <p:sldId id="267" r:id="rId8"/>
    <p:sldId id="258" r:id="rId9"/>
    <p:sldId id="266" r:id="rId10"/>
    <p:sldId id="265" r:id="rId11"/>
    <p:sldId id="268" r:id="rId12"/>
    <p:sldId id="264" r:id="rId13"/>
    <p:sldId id="261" r:id="rId14"/>
    <p:sldId id="269" r:id="rId15"/>
    <p:sldId id="270" r:id="rId16"/>
    <p:sldId id="272"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05F4A40-8057-4BFF-9DBC-8863C145DC02}" type="datetimeFigureOut">
              <a:rPr lang="en-IN" smtClean="0"/>
              <a:t>03-05-2023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AB657A-0151-42F0-A343-7717B2682A61}" type="slidenum">
              <a:rPr lang="en-IN" smtClean="0"/>
              <a:t>‹#›</a:t>
            </a:fld>
            <a:endParaRPr lang="en-IN"/>
          </a:p>
        </p:txBody>
      </p:sp>
    </p:spTree>
    <p:extLst>
      <p:ext uri="{BB962C8B-B14F-4D97-AF65-F5344CB8AC3E}">
        <p14:creationId xmlns:p14="http://schemas.microsoft.com/office/powerpoint/2010/main" val="4289938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05F4A40-8057-4BFF-9DBC-8863C145DC02}" type="datetimeFigureOut">
              <a:rPr lang="en-IN" smtClean="0"/>
              <a:t>03-05-2023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AB657A-0151-42F0-A343-7717B2682A61}" type="slidenum">
              <a:rPr lang="en-IN" smtClean="0"/>
              <a:t>‹#›</a:t>
            </a:fld>
            <a:endParaRPr lang="en-IN"/>
          </a:p>
        </p:txBody>
      </p:sp>
    </p:spTree>
    <p:extLst>
      <p:ext uri="{BB962C8B-B14F-4D97-AF65-F5344CB8AC3E}">
        <p14:creationId xmlns:p14="http://schemas.microsoft.com/office/powerpoint/2010/main" val="1869033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05F4A40-8057-4BFF-9DBC-8863C145DC02}" type="datetimeFigureOut">
              <a:rPr lang="en-IN" smtClean="0"/>
              <a:t>03-05-2023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AB657A-0151-42F0-A343-7717B2682A61}"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120566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05F4A40-8057-4BFF-9DBC-8863C145DC02}" type="datetimeFigureOut">
              <a:rPr lang="en-IN" smtClean="0"/>
              <a:t>03-05-2023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AB657A-0151-42F0-A343-7717B2682A61}" type="slidenum">
              <a:rPr lang="en-IN" smtClean="0"/>
              <a:t>‹#›</a:t>
            </a:fld>
            <a:endParaRPr lang="en-IN"/>
          </a:p>
        </p:txBody>
      </p:sp>
    </p:spTree>
    <p:extLst>
      <p:ext uri="{BB962C8B-B14F-4D97-AF65-F5344CB8AC3E}">
        <p14:creationId xmlns:p14="http://schemas.microsoft.com/office/powerpoint/2010/main" val="4322921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05F4A40-8057-4BFF-9DBC-8863C145DC02}" type="datetimeFigureOut">
              <a:rPr lang="en-IN" smtClean="0"/>
              <a:t>03-05-2023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AB657A-0151-42F0-A343-7717B2682A61}"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945145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05F4A40-8057-4BFF-9DBC-8863C145DC02}" type="datetimeFigureOut">
              <a:rPr lang="en-IN" smtClean="0"/>
              <a:t>03-05-2023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AB657A-0151-42F0-A343-7717B2682A61}" type="slidenum">
              <a:rPr lang="en-IN" smtClean="0"/>
              <a:t>‹#›</a:t>
            </a:fld>
            <a:endParaRPr lang="en-IN"/>
          </a:p>
        </p:txBody>
      </p:sp>
    </p:spTree>
    <p:extLst>
      <p:ext uri="{BB962C8B-B14F-4D97-AF65-F5344CB8AC3E}">
        <p14:creationId xmlns:p14="http://schemas.microsoft.com/office/powerpoint/2010/main" val="36750825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5F4A40-8057-4BFF-9DBC-8863C145DC02}" type="datetimeFigureOut">
              <a:rPr lang="en-IN" smtClean="0"/>
              <a:t>03-05-2023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AB657A-0151-42F0-A343-7717B2682A61}" type="slidenum">
              <a:rPr lang="en-IN" smtClean="0"/>
              <a:t>‹#›</a:t>
            </a:fld>
            <a:endParaRPr lang="en-IN"/>
          </a:p>
        </p:txBody>
      </p:sp>
    </p:spTree>
    <p:extLst>
      <p:ext uri="{BB962C8B-B14F-4D97-AF65-F5344CB8AC3E}">
        <p14:creationId xmlns:p14="http://schemas.microsoft.com/office/powerpoint/2010/main" val="25747932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5F4A40-8057-4BFF-9DBC-8863C145DC02}" type="datetimeFigureOut">
              <a:rPr lang="en-IN" smtClean="0"/>
              <a:t>03-05-2023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AB657A-0151-42F0-A343-7717B2682A61}" type="slidenum">
              <a:rPr lang="en-IN" smtClean="0"/>
              <a:t>‹#›</a:t>
            </a:fld>
            <a:endParaRPr lang="en-IN"/>
          </a:p>
        </p:txBody>
      </p:sp>
    </p:spTree>
    <p:extLst>
      <p:ext uri="{BB962C8B-B14F-4D97-AF65-F5344CB8AC3E}">
        <p14:creationId xmlns:p14="http://schemas.microsoft.com/office/powerpoint/2010/main" val="3082006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5F4A40-8057-4BFF-9DBC-8863C145DC02}" type="datetimeFigureOut">
              <a:rPr lang="en-IN" smtClean="0"/>
              <a:t>03-05-2023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AB657A-0151-42F0-A343-7717B2682A61}" type="slidenum">
              <a:rPr lang="en-IN" smtClean="0"/>
              <a:t>‹#›</a:t>
            </a:fld>
            <a:endParaRPr lang="en-IN"/>
          </a:p>
        </p:txBody>
      </p:sp>
    </p:spTree>
    <p:extLst>
      <p:ext uri="{BB962C8B-B14F-4D97-AF65-F5344CB8AC3E}">
        <p14:creationId xmlns:p14="http://schemas.microsoft.com/office/powerpoint/2010/main" val="2167359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05F4A40-8057-4BFF-9DBC-8863C145DC02}" type="datetimeFigureOut">
              <a:rPr lang="en-IN" smtClean="0"/>
              <a:t>03-05-2023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AB657A-0151-42F0-A343-7717B2682A61}" type="slidenum">
              <a:rPr lang="en-IN" smtClean="0"/>
              <a:t>‹#›</a:t>
            </a:fld>
            <a:endParaRPr lang="en-IN"/>
          </a:p>
        </p:txBody>
      </p:sp>
    </p:spTree>
    <p:extLst>
      <p:ext uri="{BB962C8B-B14F-4D97-AF65-F5344CB8AC3E}">
        <p14:creationId xmlns:p14="http://schemas.microsoft.com/office/powerpoint/2010/main" val="2655834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5F4A40-8057-4BFF-9DBC-8863C145DC02}" type="datetimeFigureOut">
              <a:rPr lang="en-IN" smtClean="0"/>
              <a:t>03-05-2023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AB657A-0151-42F0-A343-7717B2682A61}" type="slidenum">
              <a:rPr lang="en-IN" smtClean="0"/>
              <a:t>‹#›</a:t>
            </a:fld>
            <a:endParaRPr lang="en-IN"/>
          </a:p>
        </p:txBody>
      </p:sp>
    </p:spTree>
    <p:extLst>
      <p:ext uri="{BB962C8B-B14F-4D97-AF65-F5344CB8AC3E}">
        <p14:creationId xmlns:p14="http://schemas.microsoft.com/office/powerpoint/2010/main" val="2659883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5F4A40-8057-4BFF-9DBC-8863C145DC02}" type="datetimeFigureOut">
              <a:rPr lang="en-IN" smtClean="0"/>
              <a:t>03-05-2023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EAB657A-0151-42F0-A343-7717B2682A61}" type="slidenum">
              <a:rPr lang="en-IN" smtClean="0"/>
              <a:t>‹#›</a:t>
            </a:fld>
            <a:endParaRPr lang="en-IN"/>
          </a:p>
        </p:txBody>
      </p:sp>
    </p:spTree>
    <p:extLst>
      <p:ext uri="{BB962C8B-B14F-4D97-AF65-F5344CB8AC3E}">
        <p14:creationId xmlns:p14="http://schemas.microsoft.com/office/powerpoint/2010/main" val="2277777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05F4A40-8057-4BFF-9DBC-8863C145DC02}" type="datetimeFigureOut">
              <a:rPr lang="en-IN" smtClean="0"/>
              <a:t>03-05-2023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EAB657A-0151-42F0-A343-7717B2682A61}" type="slidenum">
              <a:rPr lang="en-IN" smtClean="0"/>
              <a:t>‹#›</a:t>
            </a:fld>
            <a:endParaRPr lang="en-IN"/>
          </a:p>
        </p:txBody>
      </p:sp>
    </p:spTree>
    <p:extLst>
      <p:ext uri="{BB962C8B-B14F-4D97-AF65-F5344CB8AC3E}">
        <p14:creationId xmlns:p14="http://schemas.microsoft.com/office/powerpoint/2010/main" val="307882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5F4A40-8057-4BFF-9DBC-8863C145DC02}" type="datetimeFigureOut">
              <a:rPr lang="en-IN" smtClean="0"/>
              <a:t>03-05-2023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EAB657A-0151-42F0-A343-7717B2682A61}" type="slidenum">
              <a:rPr lang="en-IN" smtClean="0"/>
              <a:t>‹#›</a:t>
            </a:fld>
            <a:endParaRPr lang="en-IN"/>
          </a:p>
        </p:txBody>
      </p:sp>
    </p:spTree>
    <p:extLst>
      <p:ext uri="{BB962C8B-B14F-4D97-AF65-F5344CB8AC3E}">
        <p14:creationId xmlns:p14="http://schemas.microsoft.com/office/powerpoint/2010/main" val="2441194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05F4A40-8057-4BFF-9DBC-8863C145DC02}" type="datetimeFigureOut">
              <a:rPr lang="en-IN" smtClean="0"/>
              <a:t>03-05-2023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AB657A-0151-42F0-A343-7717B2682A61}" type="slidenum">
              <a:rPr lang="en-IN" smtClean="0"/>
              <a:t>‹#›</a:t>
            </a:fld>
            <a:endParaRPr lang="en-IN"/>
          </a:p>
        </p:txBody>
      </p:sp>
    </p:spTree>
    <p:extLst>
      <p:ext uri="{BB962C8B-B14F-4D97-AF65-F5344CB8AC3E}">
        <p14:creationId xmlns:p14="http://schemas.microsoft.com/office/powerpoint/2010/main" val="528231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AB657A-0151-42F0-A343-7717B2682A61}" type="slidenum">
              <a:rPr lang="en-IN" smtClean="0"/>
              <a:t>‹#›</a:t>
            </a:fld>
            <a:endParaRPr lang="en-IN"/>
          </a:p>
        </p:txBody>
      </p:sp>
      <p:sp>
        <p:nvSpPr>
          <p:cNvPr id="5" name="Date Placeholder 4"/>
          <p:cNvSpPr>
            <a:spLocks noGrp="1"/>
          </p:cNvSpPr>
          <p:nvPr>
            <p:ph type="dt" sz="half" idx="10"/>
          </p:nvPr>
        </p:nvSpPr>
        <p:spPr/>
        <p:txBody>
          <a:bodyPr/>
          <a:lstStyle/>
          <a:p>
            <a:fld id="{605F4A40-8057-4BFF-9DBC-8863C145DC02}" type="datetimeFigureOut">
              <a:rPr lang="en-IN" smtClean="0"/>
              <a:t>03-05-2023</a:t>
            </a:fld>
            <a:endParaRPr lang="en-IN"/>
          </a:p>
        </p:txBody>
      </p:sp>
    </p:spTree>
    <p:extLst>
      <p:ext uri="{BB962C8B-B14F-4D97-AF65-F5344CB8AC3E}">
        <p14:creationId xmlns:p14="http://schemas.microsoft.com/office/powerpoint/2010/main" val="1156120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05F4A40-8057-4BFF-9DBC-8863C145DC02}" type="datetimeFigureOut">
              <a:rPr lang="en-IN" smtClean="0"/>
              <a:t>03-05-2023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EAB657A-0151-42F0-A343-7717B2682A61}" type="slidenum">
              <a:rPr lang="en-IN" smtClean="0"/>
              <a:t>‹#›</a:t>
            </a:fld>
            <a:endParaRPr lang="en-IN"/>
          </a:p>
        </p:txBody>
      </p:sp>
    </p:spTree>
    <p:extLst>
      <p:ext uri="{BB962C8B-B14F-4D97-AF65-F5344CB8AC3E}">
        <p14:creationId xmlns:p14="http://schemas.microsoft.com/office/powerpoint/2010/main" val="1363747576"/>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 id="214748377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oi.org/10.1155/2021/3111676"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kaggle.com/" TargetMode="Externa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oi.org/10.1145/3206004.3206009"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oi.org/10.3390/app10010370"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E6E7249-C586-49DF-81E0-7D4CB31DACB8}"/>
              </a:ext>
            </a:extLst>
          </p:cNvPr>
          <p:cNvSpPr txBox="1"/>
          <p:nvPr/>
        </p:nvSpPr>
        <p:spPr>
          <a:xfrm>
            <a:off x="1419519" y="1881565"/>
            <a:ext cx="9352961" cy="646331"/>
          </a:xfrm>
          <a:prstGeom prst="rect">
            <a:avLst/>
          </a:prstGeom>
          <a:noFill/>
        </p:spPr>
        <p:txBody>
          <a:bodyPr wrap="square" rtlCol="0">
            <a:spAutoFit/>
          </a:bodyPr>
          <a:lstStyle/>
          <a:p>
            <a:r>
              <a:rPr lang="en-IN" sz="3600" b="1" dirty="0"/>
              <a:t>A CNN Based Approach to Detect Deepfake</a:t>
            </a:r>
            <a:endParaRPr lang="en-IN" sz="3600" dirty="0"/>
          </a:p>
        </p:txBody>
      </p:sp>
      <p:sp>
        <p:nvSpPr>
          <p:cNvPr id="5" name="TextBox 4">
            <a:extLst>
              <a:ext uri="{FF2B5EF4-FFF2-40B4-BE49-F238E27FC236}">
                <a16:creationId xmlns:a16="http://schemas.microsoft.com/office/drawing/2014/main" id="{75C4BD2C-9BE0-4BB7-B6D9-AEB4EA3ACF4E}"/>
              </a:ext>
            </a:extLst>
          </p:cNvPr>
          <p:cNvSpPr txBox="1"/>
          <p:nvPr/>
        </p:nvSpPr>
        <p:spPr>
          <a:xfrm>
            <a:off x="820132" y="4392891"/>
            <a:ext cx="3601039" cy="923330"/>
          </a:xfrm>
          <a:prstGeom prst="rect">
            <a:avLst/>
          </a:prstGeom>
          <a:noFill/>
        </p:spPr>
        <p:txBody>
          <a:bodyPr wrap="square" rtlCol="0">
            <a:spAutoFit/>
          </a:bodyPr>
          <a:lstStyle/>
          <a:p>
            <a:r>
              <a:rPr lang="en-IN" dirty="0"/>
              <a:t>Team</a:t>
            </a:r>
            <a:br>
              <a:rPr lang="en-IN" dirty="0"/>
            </a:br>
            <a:r>
              <a:rPr lang="en-IN" dirty="0"/>
              <a:t>Pritam Mondal [22MCA0129]</a:t>
            </a:r>
            <a:br>
              <a:rPr lang="en-IN" dirty="0"/>
            </a:br>
            <a:r>
              <a:rPr lang="en-IN" dirty="0"/>
              <a:t>Arya Panja [22MCA0355]</a:t>
            </a:r>
          </a:p>
        </p:txBody>
      </p:sp>
      <p:sp>
        <p:nvSpPr>
          <p:cNvPr id="6" name="TextBox 5">
            <a:extLst>
              <a:ext uri="{FF2B5EF4-FFF2-40B4-BE49-F238E27FC236}">
                <a16:creationId xmlns:a16="http://schemas.microsoft.com/office/drawing/2014/main" id="{965BFD2A-D3A5-4C2A-AF1B-7B34C2E3778E}"/>
              </a:ext>
            </a:extLst>
          </p:cNvPr>
          <p:cNvSpPr txBox="1"/>
          <p:nvPr/>
        </p:nvSpPr>
        <p:spPr>
          <a:xfrm>
            <a:off x="8408709" y="4553146"/>
            <a:ext cx="3601039" cy="646331"/>
          </a:xfrm>
          <a:prstGeom prst="rect">
            <a:avLst/>
          </a:prstGeom>
          <a:noFill/>
        </p:spPr>
        <p:txBody>
          <a:bodyPr wrap="square" rtlCol="0">
            <a:spAutoFit/>
          </a:bodyPr>
          <a:lstStyle/>
          <a:p>
            <a:r>
              <a:rPr lang="en-IN" dirty="0"/>
              <a:t>Guide</a:t>
            </a:r>
            <a:br>
              <a:rPr lang="en-IN" dirty="0"/>
            </a:br>
            <a:r>
              <a:rPr lang="en-US" dirty="0"/>
              <a:t>Prof. </a:t>
            </a:r>
            <a:r>
              <a:rPr lang="en-US" dirty="0" err="1"/>
              <a:t>Nivedhitha</a:t>
            </a:r>
            <a:r>
              <a:rPr lang="en-US" dirty="0"/>
              <a:t> M</a:t>
            </a:r>
            <a:endParaRPr lang="en-IN" dirty="0"/>
          </a:p>
        </p:txBody>
      </p:sp>
      <p:sp>
        <p:nvSpPr>
          <p:cNvPr id="7" name="TextBox 6">
            <a:extLst>
              <a:ext uri="{FF2B5EF4-FFF2-40B4-BE49-F238E27FC236}">
                <a16:creationId xmlns:a16="http://schemas.microsoft.com/office/drawing/2014/main" id="{8B526642-D9E0-45C9-834D-8AE53AB3D08A}"/>
              </a:ext>
            </a:extLst>
          </p:cNvPr>
          <p:cNvSpPr txBox="1"/>
          <p:nvPr/>
        </p:nvSpPr>
        <p:spPr>
          <a:xfrm>
            <a:off x="4421171" y="779646"/>
            <a:ext cx="7032396" cy="369332"/>
          </a:xfrm>
          <a:prstGeom prst="rect">
            <a:avLst/>
          </a:prstGeom>
          <a:noFill/>
        </p:spPr>
        <p:txBody>
          <a:bodyPr wrap="square" rtlCol="0">
            <a:spAutoFit/>
          </a:bodyPr>
          <a:lstStyle/>
          <a:p>
            <a:r>
              <a:rPr lang="en-IN" dirty="0"/>
              <a:t>SET Conference First Review</a:t>
            </a:r>
          </a:p>
        </p:txBody>
      </p:sp>
    </p:spTree>
    <p:extLst>
      <p:ext uri="{BB962C8B-B14F-4D97-AF65-F5344CB8AC3E}">
        <p14:creationId xmlns:p14="http://schemas.microsoft.com/office/powerpoint/2010/main" val="2047506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A696FE-E88B-47FA-98B0-4E4977E5580C}"/>
              </a:ext>
            </a:extLst>
          </p:cNvPr>
          <p:cNvSpPr txBox="1"/>
          <p:nvPr/>
        </p:nvSpPr>
        <p:spPr>
          <a:xfrm>
            <a:off x="1216058" y="1166842"/>
            <a:ext cx="10218656" cy="4524315"/>
          </a:xfrm>
          <a:prstGeom prst="rect">
            <a:avLst/>
          </a:prstGeom>
          <a:noFill/>
        </p:spPr>
        <p:txBody>
          <a:bodyPr wrap="square" rtlCol="0">
            <a:spAutoFit/>
          </a:bodyPr>
          <a:lstStyle/>
          <a:p>
            <a:pPr lvl="0"/>
            <a:r>
              <a:rPr lang="en-US" b="1" dirty="0" err="1"/>
              <a:t>Hasin</a:t>
            </a:r>
            <a:r>
              <a:rPr lang="en-US" b="1" dirty="0"/>
              <a:t> Shahed Shad, Md. </a:t>
            </a:r>
            <a:r>
              <a:rPr lang="en-US" b="1" dirty="0" err="1"/>
              <a:t>Mashfiq</a:t>
            </a:r>
            <a:r>
              <a:rPr lang="en-US" b="1" dirty="0"/>
              <a:t> </a:t>
            </a:r>
            <a:r>
              <a:rPr lang="en-US" b="1" dirty="0" err="1"/>
              <a:t>Rizvee</a:t>
            </a:r>
            <a:r>
              <a:rPr lang="en-US" b="1" dirty="0"/>
              <a:t>, Nishat </a:t>
            </a:r>
            <a:r>
              <a:rPr lang="en-US" b="1" dirty="0" err="1"/>
              <a:t>Tasnim</a:t>
            </a:r>
            <a:r>
              <a:rPr lang="en-US" b="1" dirty="0"/>
              <a:t> </a:t>
            </a:r>
            <a:r>
              <a:rPr lang="en-US" b="1" dirty="0" err="1"/>
              <a:t>Roza</a:t>
            </a:r>
            <a:r>
              <a:rPr lang="en-US" b="1" dirty="0"/>
              <a:t>, S. M. </a:t>
            </a:r>
            <a:r>
              <a:rPr lang="en-US" b="1" dirty="0" err="1"/>
              <a:t>Ahsanul</a:t>
            </a:r>
            <a:r>
              <a:rPr lang="en-US" b="1" dirty="0"/>
              <a:t> </a:t>
            </a:r>
            <a:r>
              <a:rPr lang="en-US" b="1" dirty="0" err="1"/>
              <a:t>Hoq</a:t>
            </a:r>
            <a:r>
              <a:rPr lang="en-US" b="1" dirty="0"/>
              <a:t>, Mohammad </a:t>
            </a:r>
            <a:r>
              <a:rPr lang="en-US" b="1" dirty="0" err="1"/>
              <a:t>Monirujjaman</a:t>
            </a:r>
            <a:r>
              <a:rPr lang="en-US" b="1" dirty="0"/>
              <a:t> Khan, Arjun Singh, Atef </a:t>
            </a:r>
            <a:r>
              <a:rPr lang="en-US" b="1" dirty="0" err="1"/>
              <a:t>Zaguia</a:t>
            </a:r>
            <a:r>
              <a:rPr lang="en-US" b="1" dirty="0"/>
              <a:t>, Sami </a:t>
            </a:r>
            <a:r>
              <a:rPr lang="en-US" b="1" dirty="0" err="1"/>
              <a:t>Bourouis</a:t>
            </a:r>
            <a:r>
              <a:rPr lang="en-US" b="1" dirty="0"/>
              <a:t>, "Comparative Analysis of Deepfake Image Detection Method Using Convolutional Neural Network", Computational Intelligence and Neuroscience, vol. 2021, Article ID 3111676, 18 pages, 2021. </a:t>
            </a:r>
            <a:r>
              <a:rPr lang="en-US" b="1" u="sng" dirty="0">
                <a:hlinkClick r:id="rId2"/>
              </a:rPr>
              <a:t>https://doi.org/10.1155/2021/3111676</a:t>
            </a:r>
            <a:r>
              <a:rPr lang="en-US" b="1" dirty="0"/>
              <a:t>.</a:t>
            </a:r>
            <a:endParaRPr lang="en-IN" dirty="0"/>
          </a:p>
          <a:p>
            <a:r>
              <a:rPr lang="en-US" dirty="0"/>
              <a:t> </a:t>
            </a:r>
            <a:endParaRPr lang="en-IN" dirty="0"/>
          </a:p>
          <a:p>
            <a:pPr algn="just"/>
            <a:r>
              <a:rPr lang="en-US" dirty="0"/>
              <a:t>In order to improve the findings achieved, the authors of this work employed the CNN basic architecture in conjunction with pre-training the model using several </a:t>
            </a:r>
            <a:r>
              <a:rPr lang="en-US" dirty="0" err="1"/>
              <a:t>DenseNet</a:t>
            </a:r>
            <a:r>
              <a:rPr lang="en-US" dirty="0"/>
              <a:t> and </a:t>
            </a:r>
            <a:r>
              <a:rPr lang="en-US" dirty="0" err="1"/>
              <a:t>ResNet</a:t>
            </a:r>
            <a:r>
              <a:rPr lang="en-US" dirty="0"/>
              <a:t> iterations. Following that, there are layers for pooling and layers for fully connected. Data are supplied into the model, and the matching output is produced. The Flickr dataset, which was compiled by Nvidia Corporation, had 70,000 genuine faces in the dataset that was purchased from Kaggle. In addition, out of the one million </a:t>
            </a:r>
            <a:r>
              <a:rPr lang="en-US" dirty="0" err="1"/>
              <a:t>phoney</a:t>
            </a:r>
            <a:r>
              <a:rPr lang="en-US" dirty="0"/>
              <a:t> faces created by </a:t>
            </a:r>
            <a:r>
              <a:rPr lang="en-US" dirty="0" err="1"/>
              <a:t>styleGAN</a:t>
            </a:r>
            <a:r>
              <a:rPr lang="en-US" dirty="0"/>
              <a:t>, 70,000 were real. Later, the images were downsized to 256 pixels and combined from the two datasets. Lastly, the dataset was divided into three parts, including the train, validation, and test set the architecture achieves an accuracy of 81.6% with ResNet50 which is the highest.</a:t>
            </a:r>
            <a:endParaRPr lang="en-IN" dirty="0"/>
          </a:p>
          <a:p>
            <a:endParaRPr lang="en-IN" dirty="0"/>
          </a:p>
        </p:txBody>
      </p:sp>
    </p:spTree>
    <p:extLst>
      <p:ext uri="{BB962C8B-B14F-4D97-AF65-F5344CB8AC3E}">
        <p14:creationId xmlns:p14="http://schemas.microsoft.com/office/powerpoint/2010/main" val="4003779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EAAF7AE-641C-422B-B24A-88B6E4FB1B78}"/>
              </a:ext>
            </a:extLst>
          </p:cNvPr>
          <p:cNvSpPr txBox="1"/>
          <p:nvPr/>
        </p:nvSpPr>
        <p:spPr>
          <a:xfrm>
            <a:off x="1395167" y="1291473"/>
            <a:ext cx="10124387" cy="3631763"/>
          </a:xfrm>
          <a:prstGeom prst="rect">
            <a:avLst/>
          </a:prstGeom>
          <a:noFill/>
        </p:spPr>
        <p:txBody>
          <a:bodyPr wrap="square" rtlCol="0">
            <a:spAutoFit/>
          </a:bodyPr>
          <a:lstStyle/>
          <a:p>
            <a:r>
              <a:rPr lang="en-IN" sz="3600" b="1" dirty="0"/>
              <a:t>Features to distinguish real and deepfake image </a:t>
            </a:r>
            <a:br>
              <a:rPr lang="en-IN" dirty="0"/>
            </a:br>
            <a:endParaRPr lang="en-IN" dirty="0"/>
          </a:p>
          <a:p>
            <a:pPr marL="285750" indent="-285750">
              <a:buFont typeface="Arial" panose="020B0604020202020204" pitchFamily="34" charset="0"/>
              <a:buChar char="•"/>
            </a:pPr>
            <a:r>
              <a:rPr lang="en-US" sz="2800" dirty="0"/>
              <a:t>Facial landmarks</a:t>
            </a:r>
          </a:p>
          <a:p>
            <a:pPr marL="285750" indent="-285750">
              <a:buFont typeface="Arial" panose="020B0604020202020204" pitchFamily="34" charset="0"/>
              <a:buChar char="•"/>
            </a:pPr>
            <a:r>
              <a:rPr lang="en-US" sz="2800" dirty="0"/>
              <a:t>Skin texture</a:t>
            </a:r>
          </a:p>
          <a:p>
            <a:pPr marL="285750" indent="-285750">
              <a:buFont typeface="Arial" panose="020B0604020202020204" pitchFamily="34" charset="0"/>
              <a:buChar char="•"/>
            </a:pPr>
            <a:r>
              <a:rPr lang="en-US" sz="2800" dirty="0"/>
              <a:t>Lighting and shadows</a:t>
            </a:r>
          </a:p>
          <a:p>
            <a:pPr marL="285750" indent="-285750">
              <a:buFont typeface="Arial" panose="020B0604020202020204" pitchFamily="34" charset="0"/>
              <a:buChar char="•"/>
            </a:pPr>
            <a:r>
              <a:rPr lang="en-US" sz="2800" dirty="0"/>
              <a:t>Depth and perspective</a:t>
            </a:r>
          </a:p>
          <a:p>
            <a:pPr marL="285750" indent="-285750">
              <a:buFont typeface="Arial" panose="020B0604020202020204" pitchFamily="34" charset="0"/>
              <a:buChar char="•"/>
            </a:pPr>
            <a:r>
              <a:rPr lang="en-US" sz="2800" dirty="0"/>
              <a:t>Motion</a:t>
            </a:r>
            <a:endParaRPr lang="en-IN" sz="2800" dirty="0"/>
          </a:p>
        </p:txBody>
      </p:sp>
    </p:spTree>
    <p:extLst>
      <p:ext uri="{BB962C8B-B14F-4D97-AF65-F5344CB8AC3E}">
        <p14:creationId xmlns:p14="http://schemas.microsoft.com/office/powerpoint/2010/main" val="3755287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9C0634-1BEE-4D4B-AD95-D75674C8591B}"/>
              </a:ext>
            </a:extLst>
          </p:cNvPr>
          <p:cNvSpPr txBox="1"/>
          <p:nvPr/>
        </p:nvSpPr>
        <p:spPr>
          <a:xfrm>
            <a:off x="1313468" y="1187777"/>
            <a:ext cx="9068586" cy="3293209"/>
          </a:xfrm>
          <a:prstGeom prst="rect">
            <a:avLst/>
          </a:prstGeom>
          <a:noFill/>
        </p:spPr>
        <p:txBody>
          <a:bodyPr wrap="square" rtlCol="0">
            <a:spAutoFit/>
          </a:bodyPr>
          <a:lstStyle/>
          <a:p>
            <a:r>
              <a:rPr lang="en-IN" sz="2800" dirty="0"/>
              <a:t>Dataset</a:t>
            </a:r>
            <a:br>
              <a:rPr lang="en-IN" dirty="0"/>
            </a:br>
            <a:br>
              <a:rPr lang="en-IN" dirty="0"/>
            </a:br>
            <a:r>
              <a:rPr lang="en-US" dirty="0"/>
              <a:t>Our goal is to make our model dataset independent. Hence at the moment we have downloaded two datasets from </a:t>
            </a:r>
            <a:r>
              <a:rPr lang="en-US" u="sng" dirty="0">
                <a:hlinkClick r:id="rId2"/>
              </a:rPr>
              <a:t>https://www.kaggle.com/</a:t>
            </a:r>
            <a:r>
              <a:rPr lang="en-US" dirty="0"/>
              <a:t> . The first one contains 70,000 real image and 70,000 fake images. The second one has 1000 real images and 1000 fake images. Every data from both datasets is labeled data. </a:t>
            </a:r>
            <a:endParaRPr lang="en-IN" dirty="0"/>
          </a:p>
          <a:p>
            <a:br>
              <a:rPr lang="en-IN" dirty="0"/>
            </a:br>
            <a:br>
              <a:rPr lang="en-IN" dirty="0"/>
            </a:br>
            <a:r>
              <a:rPr lang="en-IN" dirty="0"/>
              <a:t>Fake Image								Real Image</a:t>
            </a:r>
            <a:br>
              <a:rPr lang="en-IN" dirty="0"/>
            </a:br>
            <a:br>
              <a:rPr lang="en-IN" dirty="0"/>
            </a:br>
            <a:endParaRPr lang="en-IN" dirty="0"/>
          </a:p>
        </p:txBody>
      </p:sp>
      <p:pic>
        <p:nvPicPr>
          <p:cNvPr id="8" name="Picture 7">
            <a:extLst>
              <a:ext uri="{FF2B5EF4-FFF2-40B4-BE49-F238E27FC236}">
                <a16:creationId xmlns:a16="http://schemas.microsoft.com/office/drawing/2014/main" id="{D3407F29-AF98-455D-9558-11E6015D03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4594" y="4151609"/>
            <a:ext cx="1788062" cy="1788062"/>
          </a:xfrm>
          <a:prstGeom prst="rect">
            <a:avLst/>
          </a:prstGeom>
        </p:spPr>
      </p:pic>
      <p:pic>
        <p:nvPicPr>
          <p:cNvPr id="10" name="Picture 9">
            <a:extLst>
              <a:ext uri="{FF2B5EF4-FFF2-40B4-BE49-F238E27FC236}">
                <a16:creationId xmlns:a16="http://schemas.microsoft.com/office/drawing/2014/main" id="{769699D7-6267-4127-9CD8-A934F4594B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76155" y="4151609"/>
            <a:ext cx="1788062" cy="1788062"/>
          </a:xfrm>
          <a:prstGeom prst="rect">
            <a:avLst/>
          </a:prstGeom>
        </p:spPr>
      </p:pic>
      <p:pic>
        <p:nvPicPr>
          <p:cNvPr id="12" name="Picture 11">
            <a:extLst>
              <a:ext uri="{FF2B5EF4-FFF2-40B4-BE49-F238E27FC236}">
                <a16:creationId xmlns:a16="http://schemas.microsoft.com/office/drawing/2014/main" id="{3224E6F1-E953-4BA6-A607-8C7E59DD39E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00328" y="4151609"/>
            <a:ext cx="1788062" cy="1788062"/>
          </a:xfrm>
          <a:prstGeom prst="rect">
            <a:avLst/>
          </a:prstGeom>
        </p:spPr>
      </p:pic>
      <p:pic>
        <p:nvPicPr>
          <p:cNvPr id="14" name="Picture 13">
            <a:extLst>
              <a:ext uri="{FF2B5EF4-FFF2-40B4-BE49-F238E27FC236}">
                <a16:creationId xmlns:a16="http://schemas.microsoft.com/office/drawing/2014/main" id="{7A99DD34-0533-4930-8F6E-B0EF170515A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88390" y="4151609"/>
            <a:ext cx="1788063" cy="1788063"/>
          </a:xfrm>
          <a:prstGeom prst="rect">
            <a:avLst/>
          </a:prstGeom>
        </p:spPr>
      </p:pic>
    </p:spTree>
    <p:extLst>
      <p:ext uri="{BB962C8B-B14F-4D97-AF65-F5344CB8AC3E}">
        <p14:creationId xmlns:p14="http://schemas.microsoft.com/office/powerpoint/2010/main" val="3643472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6B9A1C-32F0-4708-B7A3-37A3EFA348DD}"/>
              </a:ext>
            </a:extLst>
          </p:cNvPr>
          <p:cNvSpPr txBox="1"/>
          <p:nvPr/>
        </p:nvSpPr>
        <p:spPr>
          <a:xfrm>
            <a:off x="3414073" y="1120676"/>
            <a:ext cx="5363853" cy="5724644"/>
          </a:xfrm>
          <a:prstGeom prst="rect">
            <a:avLst/>
          </a:prstGeom>
          <a:noFill/>
        </p:spPr>
        <p:txBody>
          <a:bodyPr wrap="square" rtlCol="0">
            <a:spAutoFit/>
          </a:bodyPr>
          <a:lstStyle/>
          <a:p>
            <a:r>
              <a:rPr lang="en-IN" sz="2400" b="1" dirty="0"/>
              <a:t>Data Pre-processing </a:t>
            </a:r>
            <a:br>
              <a:rPr lang="en-IN" dirty="0"/>
            </a:br>
            <a:endParaRPr lang="en-IN" sz="2400" dirty="0"/>
          </a:p>
          <a:p>
            <a:pPr marL="285750" indent="-285750">
              <a:buFont typeface="Arial" panose="020B0604020202020204" pitchFamily="34" charset="0"/>
              <a:buChar char="•"/>
            </a:pPr>
            <a:r>
              <a:rPr lang="en-US" sz="2400" dirty="0"/>
              <a:t>Data cleaning</a:t>
            </a:r>
          </a:p>
          <a:p>
            <a:pPr marL="285750" indent="-285750">
              <a:buFont typeface="Arial" panose="020B0604020202020204" pitchFamily="34" charset="0"/>
              <a:buChar char="•"/>
            </a:pPr>
            <a:r>
              <a:rPr lang="en-US" sz="2400" dirty="0"/>
              <a:t>Resizing data</a:t>
            </a:r>
            <a:endParaRPr lang="en-IN" sz="2400" dirty="0"/>
          </a:p>
          <a:p>
            <a:pPr marL="285750" lvl="0" indent="-285750">
              <a:buFont typeface="Arial" panose="020B0604020202020204" pitchFamily="34" charset="0"/>
              <a:buChar char="•"/>
            </a:pPr>
            <a:r>
              <a:rPr lang="en-US" sz="2400" dirty="0"/>
              <a:t>Data augmentation</a:t>
            </a:r>
            <a:br>
              <a:rPr lang="en-US" sz="2400" dirty="0"/>
            </a:br>
            <a:r>
              <a:rPr lang="en-US" sz="2400" dirty="0"/>
              <a:t>			1. rescale.</a:t>
            </a:r>
          </a:p>
          <a:p>
            <a:pPr lvl="3"/>
            <a:r>
              <a:rPr lang="en-US" sz="2400" dirty="0"/>
              <a:t>2. </a:t>
            </a:r>
            <a:r>
              <a:rPr lang="en-US" sz="2400" dirty="0" err="1"/>
              <a:t>rotation_range</a:t>
            </a:r>
            <a:endParaRPr lang="en-IN" sz="2400" dirty="0"/>
          </a:p>
          <a:p>
            <a:pPr lvl="0"/>
            <a:r>
              <a:rPr lang="en-US" sz="2400" dirty="0"/>
              <a:t>			3. </a:t>
            </a:r>
            <a:r>
              <a:rPr lang="en-US" sz="2400" dirty="0" err="1"/>
              <a:t>width_shift_range</a:t>
            </a:r>
            <a:endParaRPr lang="en-IN" sz="2400" dirty="0"/>
          </a:p>
          <a:p>
            <a:pPr lvl="0"/>
            <a:r>
              <a:rPr lang="en-US" sz="2400" dirty="0"/>
              <a:t>			4. </a:t>
            </a:r>
            <a:r>
              <a:rPr lang="en-US" sz="2400" dirty="0" err="1"/>
              <a:t>height_shift_range</a:t>
            </a:r>
            <a:endParaRPr lang="en-IN" sz="2400" dirty="0"/>
          </a:p>
          <a:p>
            <a:pPr lvl="0"/>
            <a:r>
              <a:rPr lang="en-US" sz="2400" dirty="0"/>
              <a:t>			5. </a:t>
            </a:r>
            <a:r>
              <a:rPr lang="en-US" sz="2400" dirty="0" err="1"/>
              <a:t>shear_range</a:t>
            </a:r>
            <a:endParaRPr lang="en-IN" sz="2400" dirty="0"/>
          </a:p>
          <a:p>
            <a:pPr lvl="0"/>
            <a:r>
              <a:rPr lang="en-US" sz="2400" dirty="0"/>
              <a:t>			6. </a:t>
            </a:r>
            <a:r>
              <a:rPr lang="en-US" sz="2400" dirty="0" err="1"/>
              <a:t>zoom_range</a:t>
            </a:r>
            <a:endParaRPr lang="en-IN" sz="2400" dirty="0"/>
          </a:p>
          <a:p>
            <a:pPr lvl="0"/>
            <a:r>
              <a:rPr lang="en-US" sz="2400" dirty="0"/>
              <a:t>			7. </a:t>
            </a:r>
            <a:r>
              <a:rPr lang="en-US" sz="2400" dirty="0" err="1"/>
              <a:t>horizontal_flip</a:t>
            </a:r>
            <a:endParaRPr lang="en-US" sz="2400" dirty="0"/>
          </a:p>
          <a:p>
            <a:pPr lvl="0"/>
            <a:r>
              <a:rPr lang="en-US" sz="2400" dirty="0"/>
              <a:t>			8. </a:t>
            </a:r>
            <a:r>
              <a:rPr lang="en-US" sz="2400" dirty="0" err="1"/>
              <a:t>fill_mode</a:t>
            </a:r>
            <a:br>
              <a:rPr lang="en-IN" dirty="0"/>
            </a:br>
            <a:endParaRPr lang="en-IN" dirty="0"/>
          </a:p>
          <a:p>
            <a:r>
              <a:rPr lang="en-IN" dirty="0"/>
              <a:t>		</a:t>
            </a:r>
            <a:br>
              <a:rPr lang="en-IN" dirty="0"/>
            </a:br>
            <a:r>
              <a:rPr lang="en-IN" dirty="0"/>
              <a:t>	</a:t>
            </a:r>
          </a:p>
        </p:txBody>
      </p:sp>
    </p:spTree>
    <p:extLst>
      <p:ext uri="{BB962C8B-B14F-4D97-AF65-F5344CB8AC3E}">
        <p14:creationId xmlns:p14="http://schemas.microsoft.com/office/powerpoint/2010/main" val="786252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FF1E576-0170-4059-873D-34A2791E3804}"/>
              </a:ext>
            </a:extLst>
          </p:cNvPr>
          <p:cNvSpPr txBox="1"/>
          <p:nvPr/>
        </p:nvSpPr>
        <p:spPr>
          <a:xfrm>
            <a:off x="1583703" y="791851"/>
            <a:ext cx="9313682" cy="1569660"/>
          </a:xfrm>
          <a:prstGeom prst="rect">
            <a:avLst/>
          </a:prstGeom>
          <a:noFill/>
        </p:spPr>
        <p:txBody>
          <a:bodyPr wrap="square" rtlCol="0">
            <a:spAutoFit/>
          </a:bodyPr>
          <a:lstStyle/>
          <a:p>
            <a:r>
              <a:rPr lang="en-IN" sz="3200" b="1" dirty="0"/>
              <a:t>Proposed Model</a:t>
            </a:r>
            <a:br>
              <a:rPr lang="en-IN" sz="3200" b="1" dirty="0"/>
            </a:br>
            <a:br>
              <a:rPr lang="en-IN" sz="3200" b="1" dirty="0"/>
            </a:br>
            <a:endParaRPr lang="en-IN" sz="3200" b="1" dirty="0"/>
          </a:p>
        </p:txBody>
      </p:sp>
      <p:pic>
        <p:nvPicPr>
          <p:cNvPr id="5" name="Picture 4">
            <a:extLst>
              <a:ext uri="{FF2B5EF4-FFF2-40B4-BE49-F238E27FC236}">
                <a16:creationId xmlns:a16="http://schemas.microsoft.com/office/drawing/2014/main" id="{E1CF456E-4126-456C-AE22-A208188BA103}"/>
              </a:ext>
            </a:extLst>
          </p:cNvPr>
          <p:cNvPicPr/>
          <p:nvPr/>
        </p:nvPicPr>
        <p:blipFill>
          <a:blip r:embed="rId2"/>
          <a:stretch>
            <a:fillRect/>
          </a:stretch>
        </p:blipFill>
        <p:spPr>
          <a:xfrm>
            <a:off x="2278144" y="1955661"/>
            <a:ext cx="7635712" cy="365328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091843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085E5FF-4E89-4881-A7F2-9BFD391084BA}"/>
              </a:ext>
            </a:extLst>
          </p:cNvPr>
          <p:cNvSpPr txBox="1"/>
          <p:nvPr/>
        </p:nvSpPr>
        <p:spPr>
          <a:xfrm>
            <a:off x="1989056" y="1253765"/>
            <a:ext cx="9078012" cy="2677656"/>
          </a:xfrm>
          <a:prstGeom prst="rect">
            <a:avLst/>
          </a:prstGeom>
          <a:noFill/>
        </p:spPr>
        <p:txBody>
          <a:bodyPr wrap="square" rtlCol="0">
            <a:spAutoFit/>
          </a:bodyPr>
          <a:lstStyle/>
          <a:p>
            <a:r>
              <a:rPr lang="en-IN" sz="2800" b="1" dirty="0"/>
              <a:t>Implementation</a:t>
            </a:r>
            <a:br>
              <a:rPr lang="en-IN" sz="2800" b="1" dirty="0"/>
            </a:br>
            <a:endParaRPr lang="en-IN" sz="2800" b="1" dirty="0"/>
          </a:p>
          <a:p>
            <a:r>
              <a:rPr lang="en-US" sz="2800" b="1" dirty="0" err="1"/>
              <a:t>prepare_dataset.ipynb</a:t>
            </a:r>
            <a:endParaRPr lang="en-US" sz="2800" b="1" dirty="0"/>
          </a:p>
          <a:p>
            <a:endParaRPr lang="en-IN" sz="2800" b="1" dirty="0"/>
          </a:p>
          <a:p>
            <a:endParaRPr lang="en-IN" sz="2800" b="1" dirty="0"/>
          </a:p>
          <a:p>
            <a:endParaRPr lang="en-IN" sz="2800" b="1" dirty="0"/>
          </a:p>
        </p:txBody>
      </p:sp>
      <p:pic>
        <p:nvPicPr>
          <p:cNvPr id="5" name="Picture 4">
            <a:extLst>
              <a:ext uri="{FF2B5EF4-FFF2-40B4-BE49-F238E27FC236}">
                <a16:creationId xmlns:a16="http://schemas.microsoft.com/office/drawing/2014/main" id="{6132C9B0-2F81-4B01-B15C-49FEF0189045}"/>
              </a:ext>
            </a:extLst>
          </p:cNvPr>
          <p:cNvPicPr/>
          <p:nvPr/>
        </p:nvPicPr>
        <p:blipFill>
          <a:blip r:embed="rId2"/>
          <a:stretch>
            <a:fillRect/>
          </a:stretch>
        </p:blipFill>
        <p:spPr>
          <a:xfrm>
            <a:off x="1989056" y="3096093"/>
            <a:ext cx="7839965" cy="2534066"/>
          </a:xfrm>
          <a:prstGeom prst="rect">
            <a:avLst/>
          </a:prstGeom>
        </p:spPr>
      </p:pic>
    </p:spTree>
    <p:extLst>
      <p:ext uri="{BB962C8B-B14F-4D97-AF65-F5344CB8AC3E}">
        <p14:creationId xmlns:p14="http://schemas.microsoft.com/office/powerpoint/2010/main" val="11057421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94D757-A24A-4CAC-B3C0-78402DAFA75A}"/>
              </a:ext>
            </a:extLst>
          </p:cNvPr>
          <p:cNvSpPr txBox="1"/>
          <p:nvPr/>
        </p:nvSpPr>
        <p:spPr>
          <a:xfrm>
            <a:off x="1847654" y="1046375"/>
            <a:ext cx="7786540" cy="1569660"/>
          </a:xfrm>
          <a:prstGeom prst="rect">
            <a:avLst/>
          </a:prstGeom>
          <a:noFill/>
        </p:spPr>
        <p:txBody>
          <a:bodyPr wrap="square" rtlCol="0">
            <a:spAutoFit/>
          </a:bodyPr>
          <a:lstStyle/>
          <a:p>
            <a:r>
              <a:rPr lang="en-US" sz="2400" dirty="0" err="1"/>
              <a:t>train_CNN.ipynb</a:t>
            </a:r>
            <a:endParaRPr lang="en-IN" sz="2400" dirty="0"/>
          </a:p>
          <a:p>
            <a:endParaRPr lang="en-IN" sz="2400" dirty="0"/>
          </a:p>
          <a:p>
            <a:endParaRPr lang="en-IN" sz="2400" dirty="0"/>
          </a:p>
          <a:p>
            <a:endParaRPr lang="en-IN" sz="2400" dirty="0"/>
          </a:p>
        </p:txBody>
      </p:sp>
      <p:pic>
        <p:nvPicPr>
          <p:cNvPr id="3" name="Picture 2">
            <a:extLst>
              <a:ext uri="{FF2B5EF4-FFF2-40B4-BE49-F238E27FC236}">
                <a16:creationId xmlns:a16="http://schemas.microsoft.com/office/drawing/2014/main" id="{FDAE9398-0D48-4EDA-941B-55E0F7D7AAAB}"/>
              </a:ext>
            </a:extLst>
          </p:cNvPr>
          <p:cNvPicPr/>
          <p:nvPr/>
        </p:nvPicPr>
        <p:blipFill>
          <a:blip r:embed="rId2"/>
          <a:stretch>
            <a:fillRect/>
          </a:stretch>
        </p:blipFill>
        <p:spPr>
          <a:xfrm>
            <a:off x="1938772" y="1809995"/>
            <a:ext cx="8600393" cy="4264175"/>
          </a:xfrm>
          <a:prstGeom prst="rect">
            <a:avLst/>
          </a:prstGeom>
        </p:spPr>
      </p:pic>
    </p:spTree>
    <p:extLst>
      <p:ext uri="{BB962C8B-B14F-4D97-AF65-F5344CB8AC3E}">
        <p14:creationId xmlns:p14="http://schemas.microsoft.com/office/powerpoint/2010/main" val="31402549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2615D2A-E5C2-4EC9-939D-7F8F37BD1C96}"/>
              </a:ext>
            </a:extLst>
          </p:cNvPr>
          <p:cNvPicPr/>
          <p:nvPr/>
        </p:nvPicPr>
        <p:blipFill>
          <a:blip r:embed="rId2"/>
          <a:stretch>
            <a:fillRect/>
          </a:stretch>
        </p:blipFill>
        <p:spPr>
          <a:xfrm>
            <a:off x="2111604" y="1433654"/>
            <a:ext cx="6966408" cy="3854783"/>
          </a:xfrm>
          <a:prstGeom prst="rect">
            <a:avLst/>
          </a:prstGeom>
        </p:spPr>
      </p:pic>
    </p:spTree>
    <p:extLst>
      <p:ext uri="{BB962C8B-B14F-4D97-AF65-F5344CB8AC3E}">
        <p14:creationId xmlns:p14="http://schemas.microsoft.com/office/powerpoint/2010/main" val="2811266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B8B6BB1-88FB-4DFC-AACD-5A3DEED11BD5}"/>
              </a:ext>
            </a:extLst>
          </p:cNvPr>
          <p:cNvSpPr txBox="1"/>
          <p:nvPr/>
        </p:nvSpPr>
        <p:spPr>
          <a:xfrm>
            <a:off x="1377884" y="895546"/>
            <a:ext cx="9436231" cy="5355312"/>
          </a:xfrm>
          <a:prstGeom prst="rect">
            <a:avLst/>
          </a:prstGeom>
          <a:noFill/>
        </p:spPr>
        <p:txBody>
          <a:bodyPr wrap="square" rtlCol="0">
            <a:spAutoFit/>
          </a:bodyPr>
          <a:lstStyle/>
          <a:p>
            <a:r>
              <a:rPr lang="en-IN" sz="2400" dirty="0"/>
              <a:t>Problem Statement </a:t>
            </a:r>
            <a:br>
              <a:rPr lang="en-IN" dirty="0"/>
            </a:br>
            <a:endParaRPr lang="en-US" dirty="0"/>
          </a:p>
          <a:p>
            <a:pPr marL="457200" indent="-457200" algn="just">
              <a:buAutoNum type="arabicPeriod"/>
            </a:pPr>
            <a:r>
              <a:rPr lang="en-US" sz="2000" dirty="0"/>
              <a:t>Deepfake images are created using AI techniques, where a person's face or body is replaced with someone else’s.</a:t>
            </a:r>
          </a:p>
          <a:p>
            <a:pPr algn="just"/>
            <a:endParaRPr lang="en-US" sz="2000" dirty="0"/>
          </a:p>
          <a:p>
            <a:pPr algn="just"/>
            <a:r>
              <a:rPr lang="en-US" sz="2000" dirty="0"/>
              <a:t>2. Deepfake images can be created with malicious intent, such as spreading false information, blackmailing, or defaming individuals.</a:t>
            </a:r>
          </a:p>
          <a:p>
            <a:pPr algn="just"/>
            <a:endParaRPr lang="en-US" sz="2000" dirty="0"/>
          </a:p>
          <a:p>
            <a:pPr algn="just"/>
            <a:r>
              <a:rPr lang="en-US" sz="2000" dirty="0"/>
              <a:t>3. Deepfake images can also be created for entertainment purposes, such as creating memes or parody videos.</a:t>
            </a:r>
          </a:p>
          <a:p>
            <a:pPr algn="just"/>
            <a:endParaRPr lang="en-US" sz="2000" dirty="0"/>
          </a:p>
          <a:p>
            <a:pPr algn="just"/>
            <a:r>
              <a:rPr lang="en-US" sz="2000" dirty="0"/>
              <a:t>4. Deepfake images are difficult to identify as they look realistic, making it challenging to differentiate between real and fake images.</a:t>
            </a:r>
          </a:p>
          <a:p>
            <a:pPr algn="just"/>
            <a:endParaRPr lang="en-US" sz="2000" dirty="0"/>
          </a:p>
          <a:p>
            <a:pPr algn="just"/>
            <a:r>
              <a:rPr lang="en-US" sz="2000" dirty="0"/>
              <a:t>5. The spread of deepfake images can cause significant harm to individuals or organizations, leading to reputational damage, financial loss, or even physical harm.</a:t>
            </a:r>
          </a:p>
        </p:txBody>
      </p:sp>
    </p:spTree>
    <p:extLst>
      <p:ext uri="{BB962C8B-B14F-4D97-AF65-F5344CB8AC3E}">
        <p14:creationId xmlns:p14="http://schemas.microsoft.com/office/powerpoint/2010/main" val="1845601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7AEF5C-B9BD-4803-BBF8-4766C4EBD916}"/>
              </a:ext>
            </a:extLst>
          </p:cNvPr>
          <p:cNvSpPr txBox="1"/>
          <p:nvPr/>
        </p:nvSpPr>
        <p:spPr>
          <a:xfrm>
            <a:off x="1102937" y="914400"/>
            <a:ext cx="9539926" cy="3785652"/>
          </a:xfrm>
          <a:prstGeom prst="rect">
            <a:avLst/>
          </a:prstGeom>
          <a:noFill/>
        </p:spPr>
        <p:txBody>
          <a:bodyPr wrap="square" rtlCol="0">
            <a:spAutoFit/>
          </a:bodyPr>
          <a:lstStyle/>
          <a:p>
            <a:r>
              <a:rPr lang="en-US" sz="2400" b="1" dirty="0"/>
              <a:t>Introduction</a:t>
            </a:r>
            <a:br>
              <a:rPr lang="en-US" b="1" dirty="0"/>
            </a:br>
            <a:endParaRPr lang="en-IN" dirty="0"/>
          </a:p>
          <a:p>
            <a:pPr algn="just"/>
            <a:r>
              <a:rPr lang="en-US" dirty="0"/>
              <a:t>Deepfakes are an emerging threat to our society as they can be used to manipulate and deceive people with false information. Deepfake detection is a challenging task, and traditional methods are limited in their effectiveness. Therefore, in this study, we propose a deep learning-based approach for Deepfake prediction using convolutional neural networks (CNN). Our proposed method involves training a CNN model on a dataset of real and fake images obtained in Kaggle. Prior to it, we performed transfer learning using EfficientNetB0 which has already been trained on the ImageNet dataset. The model learns to distinguish between real and fake images by identifying patterns and features that are unique to each class. The results show that our proposed CNN-based approach performs decently in predicting fake images. We are aiming forward in achieving better results.</a:t>
            </a:r>
            <a:endParaRPr lang="en-IN" dirty="0"/>
          </a:p>
          <a:p>
            <a:endParaRPr lang="en-IN" dirty="0"/>
          </a:p>
        </p:txBody>
      </p:sp>
    </p:spTree>
    <p:extLst>
      <p:ext uri="{BB962C8B-B14F-4D97-AF65-F5344CB8AC3E}">
        <p14:creationId xmlns:p14="http://schemas.microsoft.com/office/powerpoint/2010/main" val="2793110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DFC443-D9EA-46AC-BAD5-C5618FCA75BD}"/>
              </a:ext>
            </a:extLst>
          </p:cNvPr>
          <p:cNvSpPr txBox="1"/>
          <p:nvPr/>
        </p:nvSpPr>
        <p:spPr>
          <a:xfrm>
            <a:off x="3242821" y="2525887"/>
            <a:ext cx="8229600" cy="923330"/>
          </a:xfrm>
          <a:prstGeom prst="rect">
            <a:avLst/>
          </a:prstGeom>
          <a:noFill/>
        </p:spPr>
        <p:txBody>
          <a:bodyPr wrap="square" rtlCol="0">
            <a:spAutoFit/>
          </a:bodyPr>
          <a:lstStyle/>
          <a:p>
            <a:r>
              <a:rPr lang="en-IN" sz="5400" dirty="0"/>
              <a:t>Literature Survey</a:t>
            </a:r>
          </a:p>
        </p:txBody>
      </p:sp>
    </p:spTree>
    <p:extLst>
      <p:ext uri="{BB962C8B-B14F-4D97-AF65-F5344CB8AC3E}">
        <p14:creationId xmlns:p14="http://schemas.microsoft.com/office/powerpoint/2010/main" val="1336450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0ABBA9-79CC-4970-B08C-2DCAF6D9899E}"/>
              </a:ext>
            </a:extLst>
          </p:cNvPr>
          <p:cNvSpPr txBox="1"/>
          <p:nvPr/>
        </p:nvSpPr>
        <p:spPr>
          <a:xfrm>
            <a:off x="1282045" y="1414020"/>
            <a:ext cx="9982986" cy="4247317"/>
          </a:xfrm>
          <a:prstGeom prst="rect">
            <a:avLst/>
          </a:prstGeom>
          <a:noFill/>
        </p:spPr>
        <p:txBody>
          <a:bodyPr wrap="square" rtlCol="0">
            <a:spAutoFit/>
          </a:bodyPr>
          <a:lstStyle/>
          <a:p>
            <a:pPr lvl="0"/>
            <a:r>
              <a:rPr lang="en-US" b="1" dirty="0"/>
              <a:t>X. Chang, J. Wu, T. Yang and G. Feng, "</a:t>
            </a:r>
            <a:r>
              <a:rPr lang="en-US" b="1" dirty="0" err="1"/>
              <a:t>DeepFake</a:t>
            </a:r>
            <a:r>
              <a:rPr lang="en-US" b="1" dirty="0"/>
              <a:t> Face Image Detection based on Improved VGG Convolutional Neural Network," 2020 39th Chinese Control Conference (CCC), Shenyang, China, 2020, pp. 7252-7256, </a:t>
            </a:r>
            <a:r>
              <a:rPr lang="en-US" b="1" dirty="0" err="1"/>
              <a:t>doi</a:t>
            </a:r>
            <a:r>
              <a:rPr lang="en-US" b="1" dirty="0"/>
              <a:t>: 10.23919/CCC50068.2020.9189596.</a:t>
            </a:r>
            <a:endParaRPr lang="en-IN" dirty="0"/>
          </a:p>
          <a:p>
            <a:r>
              <a:rPr lang="en-US" dirty="0"/>
              <a:t> </a:t>
            </a:r>
            <a:endParaRPr lang="en-IN" dirty="0"/>
          </a:p>
          <a:p>
            <a:r>
              <a:rPr lang="en-US" dirty="0"/>
              <a:t>The chosen main architecture is VGG16. It is possible to separate the convolution layer and pooling layer of VGG16 into several blocks. 13 volume layers, 3 completely linked layers, and 5 pool layers make up each block, which also has many volume layers and a pool layer. This paper proposes a type of VGG network based on noise and image augmentation (NA-VGG) by adding an SRM filter layer and an image augmentation layer in front of the VGG16 network.</a:t>
            </a:r>
            <a:endParaRPr lang="en-IN" dirty="0"/>
          </a:p>
          <a:p>
            <a:r>
              <a:rPr lang="en-US" dirty="0"/>
              <a:t>Celeb-DF dataset is used for training evaluation. The image is extracted from the </a:t>
            </a:r>
            <a:r>
              <a:rPr lang="en-US" dirty="0" err="1"/>
              <a:t>DeepFake</a:t>
            </a:r>
            <a:r>
              <a:rPr lang="en-US" dirty="0"/>
              <a:t> video. 12416 training set images (including 5334 original images and 7082 </a:t>
            </a:r>
            <a:r>
              <a:rPr lang="en-US" dirty="0" err="1"/>
              <a:t>DeepFake</a:t>
            </a:r>
            <a:r>
              <a:rPr lang="en-US" dirty="0"/>
              <a:t> images) are extracted, 1376 verification set images (including 573 original images and 803 </a:t>
            </a:r>
            <a:r>
              <a:rPr lang="en-US" dirty="0" err="1"/>
              <a:t>DeepFake</a:t>
            </a:r>
            <a:r>
              <a:rPr lang="en-US" dirty="0"/>
              <a:t> images) and 1376 test set images (including 552 original images and 552 </a:t>
            </a:r>
            <a:r>
              <a:rPr lang="en-US" dirty="0" err="1"/>
              <a:t>DeepFake</a:t>
            </a:r>
            <a:r>
              <a:rPr lang="en-US" dirty="0"/>
              <a:t> images) are extracted 824 </a:t>
            </a:r>
            <a:r>
              <a:rPr lang="en-US" dirty="0" err="1"/>
              <a:t>DeepFake</a:t>
            </a:r>
            <a:r>
              <a:rPr lang="en-US" dirty="0"/>
              <a:t> images. The model achieved an accuracy of 85.7 %.</a:t>
            </a:r>
            <a:endParaRPr lang="en-IN" dirty="0"/>
          </a:p>
          <a:p>
            <a:endParaRPr lang="en-IN" dirty="0"/>
          </a:p>
        </p:txBody>
      </p:sp>
    </p:spTree>
    <p:extLst>
      <p:ext uri="{BB962C8B-B14F-4D97-AF65-F5344CB8AC3E}">
        <p14:creationId xmlns:p14="http://schemas.microsoft.com/office/powerpoint/2010/main" val="2821801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8F9AE6-7A8A-45CC-B72A-945A43A53840}"/>
              </a:ext>
            </a:extLst>
          </p:cNvPr>
          <p:cNvSpPr txBox="1"/>
          <p:nvPr/>
        </p:nvSpPr>
        <p:spPr>
          <a:xfrm>
            <a:off x="1470581" y="1390902"/>
            <a:ext cx="9511646" cy="3693319"/>
          </a:xfrm>
          <a:prstGeom prst="rect">
            <a:avLst/>
          </a:prstGeom>
          <a:noFill/>
        </p:spPr>
        <p:txBody>
          <a:bodyPr wrap="square" rtlCol="0">
            <a:spAutoFit/>
          </a:bodyPr>
          <a:lstStyle/>
          <a:p>
            <a:pPr lvl="0"/>
            <a:r>
              <a:rPr lang="en-US" b="1" dirty="0" err="1"/>
              <a:t>Huaxiao</a:t>
            </a:r>
            <a:r>
              <a:rPr lang="en-US" b="1" dirty="0"/>
              <a:t> Mo, Bolin Chen, and </a:t>
            </a:r>
            <a:r>
              <a:rPr lang="en-US" b="1" dirty="0" err="1"/>
              <a:t>Weiqi</a:t>
            </a:r>
            <a:r>
              <a:rPr lang="en-US" b="1" dirty="0"/>
              <a:t> Luo. 2018. Fake Faces Identification via Convolutional Neural Network. In Proceedings of the 6th ACM Workshop on Information Hiding and Multimedia Security (</a:t>
            </a:r>
            <a:r>
              <a:rPr lang="en-US" b="1" dirty="0" err="1"/>
              <a:t>IH&amp;amp;MMSec</a:t>
            </a:r>
            <a:r>
              <a:rPr lang="en-US" b="1" dirty="0"/>
              <a:t> '18). Association for Computing Machinery, New York, NY, USA, 43–47. </a:t>
            </a:r>
            <a:r>
              <a:rPr lang="en-US" b="1" u="sng" dirty="0">
                <a:hlinkClick r:id="rId2"/>
              </a:rPr>
              <a:t>https://doi.org/10.1145/3206004.3206009</a:t>
            </a:r>
            <a:r>
              <a:rPr lang="en-US" b="1" dirty="0"/>
              <a:t>. </a:t>
            </a:r>
            <a:endParaRPr lang="en-IN" dirty="0"/>
          </a:p>
          <a:p>
            <a:r>
              <a:rPr lang="en-US" dirty="0"/>
              <a:t> </a:t>
            </a:r>
            <a:br>
              <a:rPr lang="en-US" dirty="0"/>
            </a:br>
            <a:endParaRPr lang="en-IN" dirty="0"/>
          </a:p>
          <a:p>
            <a:pPr algn="just"/>
            <a:r>
              <a:rPr lang="en-US" dirty="0"/>
              <a:t>The proposed architecture inputs an RGB picture which is transformed into residuals using high-pass filter and fed into three-layer groups containing a convolutional layer fitted with </a:t>
            </a:r>
            <a:r>
              <a:rPr lang="en-US" dirty="0" err="1"/>
              <a:t>LReLu</a:t>
            </a:r>
            <a:r>
              <a:rPr lang="en-US" dirty="0"/>
              <a:t> and a max pooling layer. The output is then fed into two fully-connected layers. SoftMax layer is finally used to produce the output in the end. Dataset is prepared from CELEBAHQ dataset by taking 30000 true face images and furthermore, 30000 fake images are selected from fake face image database.</a:t>
            </a:r>
            <a:endParaRPr lang="en-IN" dirty="0"/>
          </a:p>
          <a:p>
            <a:endParaRPr lang="en-IN" dirty="0"/>
          </a:p>
        </p:txBody>
      </p:sp>
    </p:spTree>
    <p:extLst>
      <p:ext uri="{BB962C8B-B14F-4D97-AF65-F5344CB8AC3E}">
        <p14:creationId xmlns:p14="http://schemas.microsoft.com/office/powerpoint/2010/main" val="3140873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107F00-2651-4C3F-A3C0-28EA875FCAE3}"/>
              </a:ext>
            </a:extLst>
          </p:cNvPr>
          <p:cNvSpPr txBox="1"/>
          <p:nvPr/>
        </p:nvSpPr>
        <p:spPr>
          <a:xfrm>
            <a:off x="980387" y="1305341"/>
            <a:ext cx="10435472" cy="4247317"/>
          </a:xfrm>
          <a:prstGeom prst="rect">
            <a:avLst/>
          </a:prstGeom>
          <a:noFill/>
        </p:spPr>
        <p:txBody>
          <a:bodyPr wrap="square" rtlCol="0">
            <a:spAutoFit/>
          </a:bodyPr>
          <a:lstStyle/>
          <a:p>
            <a:pPr lvl="0"/>
            <a:r>
              <a:rPr lang="en-US" b="1" dirty="0"/>
              <a:t>Deepfake Video Detection through Optical Flow Based CNN</a:t>
            </a:r>
            <a:endParaRPr lang="en-IN" dirty="0"/>
          </a:p>
          <a:p>
            <a:r>
              <a:rPr lang="en-US" b="1" dirty="0"/>
              <a:t>Irene </a:t>
            </a:r>
            <a:r>
              <a:rPr lang="en-US" b="1" dirty="0" err="1"/>
              <a:t>Amerini</a:t>
            </a:r>
            <a:r>
              <a:rPr lang="en-US" b="1" dirty="0"/>
              <a:t>, Leonardo </a:t>
            </a:r>
            <a:r>
              <a:rPr lang="en-US" b="1" dirty="0" err="1"/>
              <a:t>Galteri</a:t>
            </a:r>
            <a:r>
              <a:rPr lang="en-US" b="1" dirty="0"/>
              <a:t>, Roberto </a:t>
            </a:r>
            <a:r>
              <a:rPr lang="en-US" b="1" dirty="0" err="1"/>
              <a:t>Caldelli</a:t>
            </a:r>
            <a:r>
              <a:rPr lang="en-US" b="1" dirty="0"/>
              <a:t>, Alberto Del Bimbo; Proceedings of the IEEE/CVF International Conference on Computer Vision (ICCV), 2019, pp. 0-0.</a:t>
            </a:r>
            <a:endParaRPr lang="en-IN" dirty="0"/>
          </a:p>
          <a:p>
            <a:r>
              <a:rPr lang="en-US" dirty="0"/>
              <a:t> </a:t>
            </a:r>
            <a:endParaRPr lang="en-IN" dirty="0"/>
          </a:p>
          <a:p>
            <a:pPr algn="just"/>
            <a:r>
              <a:rPr lang="en-US" dirty="0"/>
              <a:t>The suggested approach in this study uses optical flow to differentiate between a deepfake and the genuine picture. It is said that optical flow takes use of differences in motion between frames that are artificially made in comparison to those that are naturally generated by a video camera. It is computed on two successive frames. The CNN (pre-trained with VGG-16/ResNet50) is fed optical flows. After that, a final completely linked layer with one output unit is added to the network, and it is followed by a sigmoid activation to determine if a frame is false or real. The dataset </a:t>
            </a:r>
            <a:r>
              <a:rPr lang="en-US" dirty="0" err="1"/>
              <a:t>utilised</a:t>
            </a:r>
            <a:r>
              <a:rPr lang="en-US" dirty="0"/>
              <a:t> is the </a:t>
            </a:r>
            <a:r>
              <a:rPr lang="en-US" dirty="0" err="1"/>
              <a:t>FaceForensics</a:t>
            </a:r>
            <a:r>
              <a:rPr lang="en-US" dirty="0"/>
              <a:t>++ dataset, which is made up of 1000 original video clips that have undergone three automated face alteration techniques. Training set consists of 720 videos while validation and test set contain 120 videos each. The model gives an accuracy of 81.61% with VGG16 and 75.46% with ResNet50.</a:t>
            </a:r>
            <a:endParaRPr lang="en-IN" dirty="0"/>
          </a:p>
          <a:p>
            <a:endParaRPr lang="en-IN" dirty="0"/>
          </a:p>
        </p:txBody>
      </p:sp>
    </p:spTree>
    <p:extLst>
      <p:ext uri="{BB962C8B-B14F-4D97-AF65-F5344CB8AC3E}">
        <p14:creationId xmlns:p14="http://schemas.microsoft.com/office/powerpoint/2010/main" val="245977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E37787-F5CF-4F96-9EA9-124D05262A24}"/>
              </a:ext>
            </a:extLst>
          </p:cNvPr>
          <p:cNvSpPr txBox="1"/>
          <p:nvPr/>
        </p:nvSpPr>
        <p:spPr>
          <a:xfrm>
            <a:off x="1062087" y="1443841"/>
            <a:ext cx="10067826" cy="3970318"/>
          </a:xfrm>
          <a:prstGeom prst="rect">
            <a:avLst/>
          </a:prstGeom>
          <a:noFill/>
        </p:spPr>
        <p:txBody>
          <a:bodyPr wrap="square" rtlCol="0">
            <a:spAutoFit/>
          </a:bodyPr>
          <a:lstStyle/>
          <a:p>
            <a:pPr lvl="0"/>
            <a:r>
              <a:rPr lang="en-US" b="1" dirty="0"/>
              <a:t>D. </a:t>
            </a:r>
            <a:r>
              <a:rPr lang="en-US" b="1" dirty="0" err="1"/>
              <a:t>Güera</a:t>
            </a:r>
            <a:r>
              <a:rPr lang="en-US" b="1" dirty="0"/>
              <a:t> and E. J. </a:t>
            </a:r>
            <a:r>
              <a:rPr lang="en-US" b="1" dirty="0" err="1"/>
              <a:t>Delp</a:t>
            </a:r>
            <a:r>
              <a:rPr lang="en-US" b="1" dirty="0"/>
              <a:t>, "Deepfake Video Detection Using Recurrent Neural Networks," 2018 15th IEEE International Conference on Advanced Video and Signal Based Surveillance (AVSS), Auckland, New Zealand, 2018, pp. 1-6, </a:t>
            </a:r>
            <a:r>
              <a:rPr lang="en-US" b="1" dirty="0" err="1"/>
              <a:t>doi</a:t>
            </a:r>
            <a:r>
              <a:rPr lang="en-US" b="1" dirty="0"/>
              <a:t>: 10.1109/AVSS.2018.8639163. </a:t>
            </a:r>
            <a:endParaRPr lang="en-IN" dirty="0"/>
          </a:p>
          <a:p>
            <a:r>
              <a:rPr lang="en-US" dirty="0"/>
              <a:t> </a:t>
            </a:r>
            <a:endParaRPr lang="en-IN" dirty="0"/>
          </a:p>
          <a:p>
            <a:r>
              <a:rPr lang="en-US" dirty="0"/>
              <a:t>This paper uses two essential components: CNN is used for frame feature extraction and LSTM is used for temporal sequence analysis. To provide a temporal sequence descriptor for the shot frame's picture processing, a convolutional LSTM is used. The high-dimensional LSTM descriptor is mapped to a final detection probability via the integration of fully-connected layers, with the goal of achieving end-to-end learning. To reduce training over-fitting, the shallow network specifically comprises two fully-connected layers and one dropout layer. The dataset used contains 300 deepfake videos from multiple video-hosting websites are obtained. We further incorporate 300 more videos randomly selected from the HOHA dataset, which leads to a final dataset with 600 videos. The model achieved an accuracy of 97.1% with 80 frames.</a:t>
            </a:r>
            <a:endParaRPr lang="en-IN" dirty="0"/>
          </a:p>
          <a:p>
            <a:endParaRPr lang="en-IN" dirty="0"/>
          </a:p>
        </p:txBody>
      </p:sp>
    </p:spTree>
    <p:extLst>
      <p:ext uri="{BB962C8B-B14F-4D97-AF65-F5344CB8AC3E}">
        <p14:creationId xmlns:p14="http://schemas.microsoft.com/office/powerpoint/2010/main" val="2038971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DE1BE7-0350-45F4-8A7E-5B66CB300648}"/>
              </a:ext>
            </a:extLst>
          </p:cNvPr>
          <p:cNvSpPr txBox="1"/>
          <p:nvPr/>
        </p:nvSpPr>
        <p:spPr>
          <a:xfrm>
            <a:off x="1404593" y="1166842"/>
            <a:ext cx="9728462" cy="4524315"/>
          </a:xfrm>
          <a:prstGeom prst="rect">
            <a:avLst/>
          </a:prstGeom>
          <a:noFill/>
        </p:spPr>
        <p:txBody>
          <a:bodyPr wrap="square" rtlCol="0">
            <a:spAutoFit/>
          </a:bodyPr>
          <a:lstStyle/>
          <a:p>
            <a:pPr lvl="0"/>
            <a:r>
              <a:rPr lang="en-US" b="1" dirty="0"/>
              <a:t>Hsu, </a:t>
            </a:r>
            <a:r>
              <a:rPr lang="en-US" b="1" dirty="0" err="1"/>
              <a:t>Chih</a:t>
            </a:r>
            <a:r>
              <a:rPr lang="en-US" b="1" dirty="0"/>
              <a:t>-Chung, Yi-</a:t>
            </a:r>
            <a:r>
              <a:rPr lang="en-US" b="1" dirty="0" err="1"/>
              <a:t>Xiu</a:t>
            </a:r>
            <a:r>
              <a:rPr lang="en-US" b="1" dirty="0"/>
              <a:t> Zhuang, and Chia-Yen Lee. 2020. "Deep Fake Image Detection Based on Pairwise Learning" Applied Sciences 10, no. 1: 370. </a:t>
            </a:r>
            <a:r>
              <a:rPr lang="en-US" b="1" u="sng" dirty="0">
                <a:hlinkClick r:id="rId2"/>
              </a:rPr>
              <a:t>https://doi.org/10.3390/app10010370</a:t>
            </a:r>
            <a:r>
              <a:rPr lang="en-US" b="1" dirty="0"/>
              <a:t>.</a:t>
            </a:r>
            <a:endParaRPr lang="en-IN" dirty="0"/>
          </a:p>
          <a:p>
            <a:r>
              <a:rPr lang="en-US" dirty="0"/>
              <a:t> </a:t>
            </a:r>
            <a:endParaRPr lang="en-IN" dirty="0"/>
          </a:p>
          <a:p>
            <a:pPr algn="just"/>
            <a:r>
              <a:rPr lang="en-US" dirty="0"/>
              <a:t>The proposed CFFN consists of three dense units that include two, four, and three dense blocks. The parameter θ in the transition layer is 0.5 and the growth rate is 24. Then, a convolution layer with 128 channels and 3 × 3 kernel size is concatenated to the output layer of the last dense unit. Finally, the fully connected layer is added to obtain the discriminative feature representation. To obtain the cross-layer feature representation, they also reshape the last layers of the first and second dense units to aggregate the cross-layer features into the fully connected layer. Therefore, in the final feature representation, there are 128×3=384 neurons. </a:t>
            </a:r>
            <a:endParaRPr lang="en-IN" dirty="0"/>
          </a:p>
          <a:p>
            <a:pPr algn="just"/>
            <a:r>
              <a:rPr lang="en-US" dirty="0"/>
              <a:t>The dataset used in the experiments was extracted from </a:t>
            </a:r>
            <a:r>
              <a:rPr lang="en-US" dirty="0" err="1"/>
              <a:t>CelebA</a:t>
            </a:r>
            <a:r>
              <a:rPr lang="en-US" dirty="0"/>
              <a:t>. The images from the </a:t>
            </a:r>
            <a:r>
              <a:rPr lang="en-US" dirty="0" err="1"/>
              <a:t>CelebA</a:t>
            </a:r>
            <a:r>
              <a:rPr lang="en-US" dirty="0"/>
              <a:t> covered large pose variations and background clutter, including 10,177 of identities and 202,599 aligned face images. This method gives a recall value of 0.900. </a:t>
            </a:r>
            <a:endParaRPr lang="en-IN" dirty="0"/>
          </a:p>
          <a:p>
            <a:endParaRPr lang="en-IN" dirty="0"/>
          </a:p>
        </p:txBody>
      </p:sp>
    </p:spTree>
    <p:extLst>
      <p:ext uri="{BB962C8B-B14F-4D97-AF65-F5344CB8AC3E}">
        <p14:creationId xmlns:p14="http://schemas.microsoft.com/office/powerpoint/2010/main" val="428862063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53</TotalTime>
  <Words>1689</Words>
  <Application>Microsoft Office PowerPoint</Application>
  <PresentationFormat>Widescreen</PresentationFormat>
  <Paragraphs>64</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Pritam Mondal</dc:creator>
  <cp:lastModifiedBy>Pritam Mondal</cp:lastModifiedBy>
  <cp:revision>7</cp:revision>
  <dcterms:created xsi:type="dcterms:W3CDTF">2023-05-02T16:25:47Z</dcterms:created>
  <dcterms:modified xsi:type="dcterms:W3CDTF">2023-05-03T05:34:25Z</dcterms:modified>
</cp:coreProperties>
</file>