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9" r:id="rId4"/>
    <p:sldId id="260" r:id="rId5"/>
    <p:sldId id="273" r:id="rId6"/>
    <p:sldId id="274" r:id="rId7"/>
    <p:sldId id="275" r:id="rId8"/>
    <p:sldId id="268" r:id="rId9"/>
    <p:sldId id="264" r:id="rId10"/>
    <p:sldId id="261" r:id="rId11"/>
    <p:sldId id="269" r:id="rId12"/>
    <p:sldId id="280" r:id="rId13"/>
    <p:sldId id="276" r:id="rId14"/>
    <p:sldId id="277" r:id="rId15"/>
    <p:sldId id="278" r:id="rId16"/>
    <p:sldId id="279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4A40-8057-4BFF-9DBC-8863C145DC0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657A-0151-42F0-A343-7717B2682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93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4A40-8057-4BFF-9DBC-8863C145DC0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657A-0151-42F0-A343-7717B2682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03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4A40-8057-4BFF-9DBC-8863C145DC0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657A-0151-42F0-A343-7717B2682A6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2056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4A40-8057-4BFF-9DBC-8863C145DC0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657A-0151-42F0-A343-7717B2682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292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4A40-8057-4BFF-9DBC-8863C145DC0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657A-0151-42F0-A343-7717B2682A6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4514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4A40-8057-4BFF-9DBC-8863C145DC0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657A-0151-42F0-A343-7717B2682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082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4A40-8057-4BFF-9DBC-8863C145DC0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657A-0151-42F0-A343-7717B2682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793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4A40-8057-4BFF-9DBC-8863C145DC0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657A-0151-42F0-A343-7717B2682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00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4A40-8057-4BFF-9DBC-8863C145DC0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657A-0151-42F0-A343-7717B2682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35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4A40-8057-4BFF-9DBC-8863C145DC0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657A-0151-42F0-A343-7717B2682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3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4A40-8057-4BFF-9DBC-8863C145DC0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657A-0151-42F0-A343-7717B2682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88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4A40-8057-4BFF-9DBC-8863C145DC0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657A-0151-42F0-A343-7717B2682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77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4A40-8057-4BFF-9DBC-8863C145DC0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657A-0151-42F0-A343-7717B2682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8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4A40-8057-4BFF-9DBC-8863C145DC0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657A-0151-42F0-A343-7717B2682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19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4A40-8057-4BFF-9DBC-8863C145DC0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657A-0151-42F0-A343-7717B2682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23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657A-0151-42F0-A343-7717B2682A6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4A40-8057-4BFF-9DBC-8863C145DC02}" type="datetimeFigureOut">
              <a:rPr lang="en-IN" smtClean="0"/>
              <a:t>08-06-2023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12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F4A40-8057-4BFF-9DBC-8863C145DC02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AB657A-0151-42F0-A343-7717B2682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74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6E7249-C586-49DF-81E0-7D4CB31DACB8}"/>
              </a:ext>
            </a:extLst>
          </p:cNvPr>
          <p:cNvSpPr txBox="1"/>
          <p:nvPr/>
        </p:nvSpPr>
        <p:spPr>
          <a:xfrm>
            <a:off x="1419519" y="2782669"/>
            <a:ext cx="9352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A CNN Based Approach to Detect Deepfake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C4BD2C-9BE0-4BB7-B6D9-AEB4EA3ACF4E}"/>
              </a:ext>
            </a:extLst>
          </p:cNvPr>
          <p:cNvSpPr txBox="1"/>
          <p:nvPr/>
        </p:nvSpPr>
        <p:spPr>
          <a:xfrm>
            <a:off x="820132" y="4942620"/>
            <a:ext cx="3601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</a:t>
            </a:r>
            <a:br>
              <a:rPr lang="en-IN" dirty="0"/>
            </a:br>
            <a:r>
              <a:rPr lang="en-IN" dirty="0"/>
              <a:t>Pritam Mondal [22MCA0129]</a:t>
            </a:r>
            <a:br>
              <a:rPr lang="en-IN" dirty="0"/>
            </a:br>
            <a:r>
              <a:rPr lang="en-IN" dirty="0"/>
              <a:t>Arya Panja [22MCA0355]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5BFD2A-D3A5-4C2A-AF1B-7B34C2E3778E}"/>
              </a:ext>
            </a:extLst>
          </p:cNvPr>
          <p:cNvSpPr txBox="1"/>
          <p:nvPr/>
        </p:nvSpPr>
        <p:spPr>
          <a:xfrm>
            <a:off x="8376624" y="4942620"/>
            <a:ext cx="3601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Guide</a:t>
            </a:r>
            <a:br>
              <a:rPr lang="en-IN" dirty="0"/>
            </a:br>
            <a:r>
              <a:rPr lang="en-US" dirty="0"/>
              <a:t>Prof. </a:t>
            </a:r>
            <a:r>
              <a:rPr lang="en-US" dirty="0" err="1"/>
              <a:t>Nivedhitha</a:t>
            </a:r>
            <a:r>
              <a:rPr lang="en-US" dirty="0"/>
              <a:t> M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526642-D9E0-45C9-834D-8AE53AB3D08A}"/>
              </a:ext>
            </a:extLst>
          </p:cNvPr>
          <p:cNvSpPr txBox="1"/>
          <p:nvPr/>
        </p:nvSpPr>
        <p:spPr>
          <a:xfrm>
            <a:off x="4421171" y="539895"/>
            <a:ext cx="7032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/>
              <a:t>SET CONFERENCE</a:t>
            </a:r>
          </a:p>
        </p:txBody>
      </p:sp>
    </p:spTree>
    <p:extLst>
      <p:ext uri="{BB962C8B-B14F-4D97-AF65-F5344CB8AC3E}">
        <p14:creationId xmlns:p14="http://schemas.microsoft.com/office/powerpoint/2010/main" val="2047506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6B9A1C-32F0-4708-B7A3-37A3EFA348DD}"/>
              </a:ext>
            </a:extLst>
          </p:cNvPr>
          <p:cNvSpPr txBox="1"/>
          <p:nvPr/>
        </p:nvSpPr>
        <p:spPr>
          <a:xfrm>
            <a:off x="1216059" y="1120676"/>
            <a:ext cx="756186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Data Pre-processing </a:t>
            </a:r>
            <a:br>
              <a:rPr lang="en-IN" dirty="0"/>
            </a:b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Resizing data</a:t>
            </a:r>
            <a:endParaRPr lang="en-IN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Data augmentation</a:t>
            </a:r>
          </a:p>
          <a:p>
            <a:pPr marL="914400" lvl="1" indent="-457200">
              <a:buAutoNum type="arabicPeriod"/>
            </a:pPr>
            <a:r>
              <a:rPr lang="en-US" sz="2400" dirty="0"/>
              <a:t>rescale.</a:t>
            </a:r>
          </a:p>
          <a:p>
            <a:pPr marL="914400" lvl="1" indent="-457200">
              <a:buAutoNum type="arabicPeriod"/>
            </a:pPr>
            <a:r>
              <a:rPr lang="en-US" sz="2400" dirty="0" err="1"/>
              <a:t>rotation_range</a:t>
            </a:r>
            <a:endParaRPr lang="en-IN" sz="2400" dirty="0"/>
          </a:p>
          <a:p>
            <a:pPr lvl="0"/>
            <a:r>
              <a:rPr lang="en-US" sz="2400" dirty="0"/>
              <a:t>	3.  </a:t>
            </a:r>
            <a:r>
              <a:rPr lang="en-US" sz="2400" dirty="0" err="1"/>
              <a:t>width_shift_range</a:t>
            </a:r>
            <a:endParaRPr lang="en-IN" sz="2400" dirty="0"/>
          </a:p>
          <a:p>
            <a:pPr lvl="0"/>
            <a:r>
              <a:rPr lang="en-US" sz="2400" dirty="0"/>
              <a:t>	4.  </a:t>
            </a:r>
            <a:r>
              <a:rPr lang="en-US" sz="2400" dirty="0" err="1"/>
              <a:t>height_shift_range</a:t>
            </a:r>
            <a:endParaRPr lang="en-IN" sz="2400" dirty="0"/>
          </a:p>
          <a:p>
            <a:pPr lvl="0"/>
            <a:r>
              <a:rPr lang="en-US" sz="2400" dirty="0"/>
              <a:t>	5.  </a:t>
            </a:r>
            <a:r>
              <a:rPr lang="en-US" sz="2400" dirty="0" err="1"/>
              <a:t>shear_range</a:t>
            </a:r>
            <a:endParaRPr lang="en-IN" sz="2400" dirty="0"/>
          </a:p>
          <a:p>
            <a:pPr lvl="0"/>
            <a:r>
              <a:rPr lang="en-US" sz="2400" dirty="0"/>
              <a:t>	6.  </a:t>
            </a:r>
            <a:r>
              <a:rPr lang="en-US" sz="2400" dirty="0" err="1"/>
              <a:t>zoom_range</a:t>
            </a:r>
            <a:endParaRPr lang="en-IN" sz="2400" dirty="0"/>
          </a:p>
          <a:p>
            <a:pPr lvl="0"/>
            <a:r>
              <a:rPr lang="en-US" sz="2400" dirty="0"/>
              <a:t>	7.  </a:t>
            </a:r>
            <a:r>
              <a:rPr lang="en-US" sz="2400" dirty="0" err="1"/>
              <a:t>horizontal_flip</a:t>
            </a:r>
            <a:endParaRPr lang="en-US" sz="2400" dirty="0"/>
          </a:p>
          <a:p>
            <a:pPr lvl="0"/>
            <a:r>
              <a:rPr lang="en-US" sz="2400" dirty="0"/>
              <a:t>	8.  </a:t>
            </a:r>
            <a:r>
              <a:rPr lang="en-US" sz="2400" dirty="0" err="1"/>
              <a:t>fill_mode</a:t>
            </a:r>
            <a:br>
              <a:rPr lang="en-IN" dirty="0"/>
            </a:br>
            <a:endParaRPr lang="en-IN" dirty="0"/>
          </a:p>
          <a:p>
            <a:r>
              <a:rPr lang="en-IN" dirty="0"/>
              <a:t>		</a:t>
            </a:r>
            <a:br>
              <a:rPr lang="en-IN" dirty="0"/>
            </a:b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86252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F1E576-0170-4059-873D-34A2791E3804}"/>
              </a:ext>
            </a:extLst>
          </p:cNvPr>
          <p:cNvSpPr txBox="1"/>
          <p:nvPr/>
        </p:nvSpPr>
        <p:spPr>
          <a:xfrm>
            <a:off x="1583703" y="791851"/>
            <a:ext cx="93136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CNN Architecture:</a:t>
            </a:r>
            <a:br>
              <a:rPr lang="en-IN" sz="3200" b="1" dirty="0"/>
            </a:br>
            <a:br>
              <a:rPr lang="en-IN" sz="3200" b="1" dirty="0"/>
            </a:br>
            <a:endParaRPr lang="en-IN" sz="3200" b="1" dirty="0"/>
          </a:p>
        </p:txBody>
      </p:sp>
      <p:pic>
        <p:nvPicPr>
          <p:cNvPr id="3" name="Picture 2" descr="A picture containing text, post-it note, rectangle, diagram&#10;&#10;Description automatically generated">
            <a:extLst>
              <a:ext uri="{FF2B5EF4-FFF2-40B4-BE49-F238E27FC236}">
                <a16:creationId xmlns:a16="http://schemas.microsoft.com/office/drawing/2014/main" id="{AA799B30-AE47-7285-F070-94C7B2AA9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538" y="1781855"/>
            <a:ext cx="9016796" cy="34432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0DBE25-6643-684D-950D-94BE35E0CD13}"/>
              </a:ext>
            </a:extLst>
          </p:cNvPr>
          <p:cNvSpPr txBox="1"/>
          <p:nvPr/>
        </p:nvSpPr>
        <p:spPr>
          <a:xfrm>
            <a:off x="1098884" y="5443710"/>
            <a:ext cx="9994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Transfer is implemented using </a:t>
            </a:r>
            <a:r>
              <a:rPr lang="en-IN" dirty="0" err="1"/>
              <a:t>Xception</a:t>
            </a:r>
            <a:r>
              <a:rPr lang="en-IN" dirty="0"/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Pre-processed image is fed into 6-layered CNN architecture(Dropout-Dense x 2; Dense-Dense). </a:t>
            </a:r>
          </a:p>
        </p:txBody>
      </p:sp>
    </p:spTree>
    <p:extLst>
      <p:ext uri="{BB962C8B-B14F-4D97-AF65-F5344CB8AC3E}">
        <p14:creationId xmlns:p14="http://schemas.microsoft.com/office/powerpoint/2010/main" val="309184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7198D7-F4D9-C397-7930-D22C78A57B39}"/>
              </a:ext>
            </a:extLst>
          </p:cNvPr>
          <p:cNvSpPr txBox="1"/>
          <p:nvPr/>
        </p:nvSpPr>
        <p:spPr>
          <a:xfrm>
            <a:off x="1293043" y="754144"/>
            <a:ext cx="9785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Xception Model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945D8B-CE06-9E90-02AB-EE14DD15A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241" y="1272777"/>
            <a:ext cx="8669518" cy="483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92181-596D-4A73-C442-84B9D0FB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06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Experimental Result: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90D15B-441F-C07A-6D9D-3531742F0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318" y="1347775"/>
            <a:ext cx="4502345" cy="35765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0CA8E4-CDEB-54E7-65AE-C4AA2CC6E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339" y="1417321"/>
            <a:ext cx="4502345" cy="35070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91E304-0987-F22A-A163-BD6AF4053E15}"/>
              </a:ext>
            </a:extLst>
          </p:cNvPr>
          <p:cNvSpPr txBox="1"/>
          <p:nvPr/>
        </p:nvSpPr>
        <p:spPr>
          <a:xfrm>
            <a:off x="1309408" y="5471159"/>
            <a:ext cx="9573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Train generator : </a:t>
            </a:r>
            <a:r>
              <a:rPr lang="en-IN" sz="2400" b="0" i="0" dirty="0">
                <a:effectLst/>
                <a:latin typeface="Consolas" panose="020B0609020204030204" pitchFamily="49" charset="0"/>
              </a:rPr>
              <a:t>loss: 0.0458 - accuracy: 0.9856</a:t>
            </a:r>
          </a:p>
          <a:p>
            <a:r>
              <a:rPr lang="en-IN" sz="2400" dirty="0">
                <a:latin typeface="Consolas" panose="020B0609020204030204" pitchFamily="49" charset="0"/>
              </a:rPr>
              <a:t>Validator generator: </a:t>
            </a:r>
            <a:r>
              <a:rPr lang="en-IN" sz="2400" b="0" i="0" dirty="0">
                <a:effectLst/>
                <a:latin typeface="Consolas" panose="020B0609020204030204" pitchFamily="49" charset="0"/>
              </a:rPr>
              <a:t>loss: 0.1232 - accuracy: 0.9512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38677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C8EE-A8FE-BF9C-D787-16AD3A89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676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Confusion Matrix: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9251C-418C-8D17-4995-9C61B23CE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98" y="1539240"/>
            <a:ext cx="8161482" cy="492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07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8692-26FC-F972-F274-50A865B15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Classification Report: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B9CD7-65A1-8787-D0E3-54787D437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93" y="1669831"/>
            <a:ext cx="10125235" cy="404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03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2252BD-14E6-7F86-E15D-7B94D20B2C1F}"/>
              </a:ext>
            </a:extLst>
          </p:cNvPr>
          <p:cNvSpPr txBox="1"/>
          <p:nvPr/>
        </p:nvSpPr>
        <p:spPr>
          <a:xfrm>
            <a:off x="4424313" y="631283"/>
            <a:ext cx="4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User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D8729-01DB-B42D-51A7-D9427EE07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036" y="1691955"/>
            <a:ext cx="8437928" cy="42940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6189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814E91-1D40-333E-3265-06F5AFF2BB62}"/>
              </a:ext>
            </a:extLst>
          </p:cNvPr>
          <p:cNvSpPr txBox="1"/>
          <p:nvPr/>
        </p:nvSpPr>
        <p:spPr>
          <a:xfrm>
            <a:off x="3808429" y="2432190"/>
            <a:ext cx="80033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53940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8B6BB1-88FB-4DFC-AACD-5A3DEED11BD5}"/>
              </a:ext>
            </a:extLst>
          </p:cNvPr>
          <p:cNvSpPr txBox="1"/>
          <p:nvPr/>
        </p:nvSpPr>
        <p:spPr>
          <a:xfrm>
            <a:off x="1377884" y="895546"/>
            <a:ext cx="943623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Problem Statement:</a:t>
            </a:r>
          </a:p>
          <a:p>
            <a:br>
              <a:rPr lang="en-IN" dirty="0"/>
            </a:br>
            <a:endParaRPr lang="en-US" dirty="0"/>
          </a:p>
          <a:p>
            <a:pPr marL="457200" indent="-457200" algn="just">
              <a:buAutoNum type="arabicPeriod"/>
            </a:pPr>
            <a:r>
              <a:rPr lang="en-US" sz="2000" dirty="0"/>
              <a:t>Deepfake images are created using AI techniques, where a person's face or body is replaced with someone else’s.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2. 	Deepfake images can be created with malicious intent, such as spreading     	false information, blackmailing, or defaming individuals.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3. 	Deepfake images are difficult to identify as they look realistic, making it 	challenging to differentiate between real and fake images.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4. 	The spread of deepfake images can cause significant harm to individuals or 	organizations, leading to reputational damage, financial loss, or even 	physical harm.</a:t>
            </a:r>
          </a:p>
        </p:txBody>
      </p:sp>
    </p:spTree>
    <p:extLst>
      <p:ext uri="{BB962C8B-B14F-4D97-AF65-F5344CB8AC3E}">
        <p14:creationId xmlns:p14="http://schemas.microsoft.com/office/powerpoint/2010/main" val="184560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7AEF5C-B9BD-4803-BBF8-4766C4EBD916}"/>
              </a:ext>
            </a:extLst>
          </p:cNvPr>
          <p:cNvSpPr txBox="1"/>
          <p:nvPr/>
        </p:nvSpPr>
        <p:spPr>
          <a:xfrm>
            <a:off x="1027522" y="546755"/>
            <a:ext cx="990757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Objective:</a:t>
            </a:r>
            <a:br>
              <a:rPr lang="en-US" b="1" dirty="0"/>
            </a:b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 Deepfakes pose a threat to society by manipulating and deceiving people with false information.</a:t>
            </a:r>
          </a:p>
          <a:p>
            <a:pPr algn="l"/>
            <a:endParaRPr lang="en-US" sz="20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 Deepfake detection is challenging, and traditional methods are limited in effectiveness.</a:t>
            </a:r>
          </a:p>
          <a:p>
            <a:pPr algn="l"/>
            <a:endParaRPr lang="en-US" sz="20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 A deep learning-based approach using convolutional neural networks (CNN) is proposed for deepfake prediction.</a:t>
            </a:r>
          </a:p>
          <a:p>
            <a:pPr algn="l"/>
            <a:endParaRPr lang="en-US" sz="20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 Transfer learning is performed with Xception on a Kaggle dataset of real and fake images.</a:t>
            </a:r>
          </a:p>
          <a:p>
            <a:pPr algn="l"/>
            <a:endParaRPr lang="en-US" sz="20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 The CNN model learns to distinguish between real and fake images by identifying unique patterns and features.</a:t>
            </a:r>
          </a:p>
          <a:p>
            <a:pPr algn="l"/>
            <a:endParaRPr lang="en-US" sz="20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 The proposed CNN-based approach shows decent performance in predicting fake images. We are aiming forward in achieving better results.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311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DFC443-D9EA-46AC-BAD5-C5618FCA75BD}"/>
              </a:ext>
            </a:extLst>
          </p:cNvPr>
          <p:cNvSpPr txBox="1"/>
          <p:nvPr/>
        </p:nvSpPr>
        <p:spPr>
          <a:xfrm>
            <a:off x="2921979" y="2967335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133645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8F618F08-9B84-1DA1-92AE-3CC744E9D5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551165"/>
              </p:ext>
            </p:extLst>
          </p:nvPr>
        </p:nvGraphicFramePr>
        <p:xfrm>
          <a:off x="772067" y="1239912"/>
          <a:ext cx="10647865" cy="437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573">
                  <a:extLst>
                    <a:ext uri="{9D8B030D-6E8A-4147-A177-3AD203B41FA5}">
                      <a16:colId xmlns:a16="http://schemas.microsoft.com/office/drawing/2014/main" val="1788503482"/>
                    </a:ext>
                  </a:extLst>
                </a:gridCol>
                <a:gridCol w="2129573">
                  <a:extLst>
                    <a:ext uri="{9D8B030D-6E8A-4147-A177-3AD203B41FA5}">
                      <a16:colId xmlns:a16="http://schemas.microsoft.com/office/drawing/2014/main" val="2106235829"/>
                    </a:ext>
                  </a:extLst>
                </a:gridCol>
                <a:gridCol w="1656298">
                  <a:extLst>
                    <a:ext uri="{9D8B030D-6E8A-4147-A177-3AD203B41FA5}">
                      <a16:colId xmlns:a16="http://schemas.microsoft.com/office/drawing/2014/main" val="2120128635"/>
                    </a:ext>
                  </a:extLst>
                </a:gridCol>
                <a:gridCol w="2903621">
                  <a:extLst>
                    <a:ext uri="{9D8B030D-6E8A-4147-A177-3AD203B41FA5}">
                      <a16:colId xmlns:a16="http://schemas.microsoft.com/office/drawing/2014/main" val="153898493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57847472"/>
                    </a:ext>
                  </a:extLst>
                </a:gridCol>
              </a:tblGrid>
              <a:tr h="911268">
                <a:tc>
                  <a:txBody>
                    <a:bodyPr/>
                    <a:lstStyle/>
                    <a:p>
                      <a:r>
                        <a:rPr lang="en-IN" dirty="0"/>
                        <a:t>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Pre-Trained Model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Classification 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Dataset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470249"/>
                  </a:ext>
                </a:extLst>
              </a:tr>
              <a:tr h="189302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13 volume layers, 3 completely linked layers, and 5 pool layers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VGG16 network based on noise and image augmentation (NA-VGG) by adding an SRM filter layer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Fake/Real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12416 training set images. </a:t>
                      </a:r>
                    </a:p>
                    <a:p>
                      <a:pPr algn="l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1376 verification set images.</a:t>
                      </a:r>
                    </a:p>
                    <a:p>
                      <a:pPr algn="l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1376 test set images.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85.7 %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664587"/>
                  </a:ext>
                </a:extLst>
              </a:tr>
              <a:tr h="157388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CNN architecture is fed with optical flows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VGG-16/ResNet50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Fake/Real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FaceForensics + dataset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81.61% with VGG16 and 75.46% with ResNet50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77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40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4EACDC9-1018-AA1E-F805-8D68FA040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106757"/>
              </p:ext>
            </p:extLst>
          </p:nvPr>
        </p:nvGraphicFramePr>
        <p:xfrm>
          <a:off x="657860" y="1270282"/>
          <a:ext cx="10876280" cy="4317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5256">
                  <a:extLst>
                    <a:ext uri="{9D8B030D-6E8A-4147-A177-3AD203B41FA5}">
                      <a16:colId xmlns:a16="http://schemas.microsoft.com/office/drawing/2014/main" val="2085923561"/>
                    </a:ext>
                  </a:extLst>
                </a:gridCol>
                <a:gridCol w="2175256">
                  <a:extLst>
                    <a:ext uri="{9D8B030D-6E8A-4147-A177-3AD203B41FA5}">
                      <a16:colId xmlns:a16="http://schemas.microsoft.com/office/drawing/2014/main" val="1983977059"/>
                    </a:ext>
                  </a:extLst>
                </a:gridCol>
                <a:gridCol w="2175256">
                  <a:extLst>
                    <a:ext uri="{9D8B030D-6E8A-4147-A177-3AD203B41FA5}">
                      <a16:colId xmlns:a16="http://schemas.microsoft.com/office/drawing/2014/main" val="2888983795"/>
                    </a:ext>
                  </a:extLst>
                </a:gridCol>
                <a:gridCol w="2175256">
                  <a:extLst>
                    <a:ext uri="{9D8B030D-6E8A-4147-A177-3AD203B41FA5}">
                      <a16:colId xmlns:a16="http://schemas.microsoft.com/office/drawing/2014/main" val="4210327768"/>
                    </a:ext>
                  </a:extLst>
                </a:gridCol>
                <a:gridCol w="2175256">
                  <a:extLst>
                    <a:ext uri="{9D8B030D-6E8A-4147-A177-3AD203B41FA5}">
                      <a16:colId xmlns:a16="http://schemas.microsoft.com/office/drawing/2014/main" val="2638338490"/>
                    </a:ext>
                  </a:extLst>
                </a:gridCol>
              </a:tblGrid>
              <a:tr h="1139614">
                <a:tc>
                  <a:txBody>
                    <a:bodyPr/>
                    <a:lstStyle/>
                    <a:p>
                      <a:r>
                        <a:rPr lang="en-IN" dirty="0"/>
                        <a:t>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Pre-Trained Model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Classification 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Dataset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1985309"/>
                  </a:ext>
                </a:extLst>
              </a:tr>
              <a:tr h="1588911">
                <a:tc>
                  <a:txBody>
                    <a:bodyPr/>
                    <a:lstStyle/>
                    <a:p>
                      <a:r>
                        <a:rPr lang="en-US" dirty="0"/>
                        <a:t>3 layered groups (convolutional layer fitted with </a:t>
                      </a:r>
                      <a:r>
                        <a:rPr lang="en-US" dirty="0" err="1"/>
                        <a:t>LReLu</a:t>
                      </a:r>
                      <a:r>
                        <a:rPr lang="en-US" dirty="0"/>
                        <a:t> and a max pooling layer)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Fake/Real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CELEBAHQ dataset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92%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765946"/>
                  </a:ext>
                </a:extLst>
              </a:tr>
              <a:tr h="1588911">
                <a:tc>
                  <a:txBody>
                    <a:bodyPr/>
                    <a:lstStyle/>
                    <a:p>
                      <a:r>
                        <a:rPr lang="en-US" dirty="0"/>
                        <a:t>CNN(for frame feature extraction) LSTM(for temporal sequence analysis)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Fake/Real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 deepfake videos and HOHA dataset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97.1% with 80 frames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48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641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A57973D-2976-1C1B-D96F-912678B7F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942104"/>
              </p:ext>
            </p:extLst>
          </p:nvPr>
        </p:nvGraphicFramePr>
        <p:xfrm>
          <a:off x="629920" y="1176866"/>
          <a:ext cx="10952480" cy="4227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496">
                  <a:extLst>
                    <a:ext uri="{9D8B030D-6E8A-4147-A177-3AD203B41FA5}">
                      <a16:colId xmlns:a16="http://schemas.microsoft.com/office/drawing/2014/main" val="4172636127"/>
                    </a:ext>
                  </a:extLst>
                </a:gridCol>
                <a:gridCol w="2190496">
                  <a:extLst>
                    <a:ext uri="{9D8B030D-6E8A-4147-A177-3AD203B41FA5}">
                      <a16:colId xmlns:a16="http://schemas.microsoft.com/office/drawing/2014/main" val="1674654936"/>
                    </a:ext>
                  </a:extLst>
                </a:gridCol>
                <a:gridCol w="2190496">
                  <a:extLst>
                    <a:ext uri="{9D8B030D-6E8A-4147-A177-3AD203B41FA5}">
                      <a16:colId xmlns:a16="http://schemas.microsoft.com/office/drawing/2014/main" val="2652096729"/>
                    </a:ext>
                  </a:extLst>
                </a:gridCol>
                <a:gridCol w="2190496">
                  <a:extLst>
                    <a:ext uri="{9D8B030D-6E8A-4147-A177-3AD203B41FA5}">
                      <a16:colId xmlns:a16="http://schemas.microsoft.com/office/drawing/2014/main" val="1371019299"/>
                    </a:ext>
                  </a:extLst>
                </a:gridCol>
                <a:gridCol w="2190496">
                  <a:extLst>
                    <a:ext uri="{9D8B030D-6E8A-4147-A177-3AD203B41FA5}">
                      <a16:colId xmlns:a16="http://schemas.microsoft.com/office/drawing/2014/main" val="2493776014"/>
                    </a:ext>
                  </a:extLst>
                </a:gridCol>
              </a:tblGrid>
              <a:tr h="1170094">
                <a:tc>
                  <a:txBody>
                    <a:bodyPr/>
                    <a:lstStyle/>
                    <a:p>
                      <a:r>
                        <a:rPr lang="en-IN" dirty="0"/>
                        <a:t>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Pre-Trained Model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Classification 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Dataset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075438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dirty="0"/>
                        <a:t>CFFN(three dense units that include two, four, and three dense blocks)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Fake/Real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CelebA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Recall- 0.9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331112"/>
                  </a:ext>
                </a:extLst>
              </a:tr>
              <a:tr h="1593991">
                <a:tc>
                  <a:txBody>
                    <a:bodyPr/>
                    <a:lstStyle/>
                    <a:p>
                      <a:r>
                        <a:rPr lang="en-US" dirty="0"/>
                        <a:t>layers for pooling and fully connected layers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DenseNet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ResNet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Fake/Real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Flickr dataset(1 million fake and 70000 real image)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81.6%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092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69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AAF7AE-641C-422B-B24A-88B6E4FB1B78}"/>
              </a:ext>
            </a:extLst>
          </p:cNvPr>
          <p:cNvSpPr txBox="1"/>
          <p:nvPr/>
        </p:nvSpPr>
        <p:spPr>
          <a:xfrm>
            <a:off x="1395167" y="1291473"/>
            <a:ext cx="1012438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Features to distinguish real and deepfake image </a:t>
            </a: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Facial landmarks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Skin texture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Lighting and shadows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Depth and perspective</a:t>
            </a: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Hair Pattern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5287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9C0634-1BEE-4D4B-AD95-D75674C8591B}"/>
              </a:ext>
            </a:extLst>
          </p:cNvPr>
          <p:cNvSpPr txBox="1"/>
          <p:nvPr/>
        </p:nvSpPr>
        <p:spPr>
          <a:xfrm>
            <a:off x="1313468" y="1187777"/>
            <a:ext cx="906858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/>
              <a:t>Dataset</a:t>
            </a:r>
            <a:br>
              <a:rPr lang="en-IN" dirty="0"/>
            </a:br>
            <a:br>
              <a:rPr lang="en-IN" dirty="0"/>
            </a:br>
            <a:r>
              <a:rPr lang="en-US" sz="2000" b="0" i="0" dirty="0">
                <a:effectLst/>
                <a:latin typeface="Söhne"/>
              </a:rPr>
              <a:t>The goal is to create a dataset-independent model.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 Dataset </a:t>
            </a:r>
            <a:r>
              <a:rPr lang="en-US" sz="2000" dirty="0">
                <a:latin typeface="Söhne"/>
              </a:rPr>
              <a:t>was</a:t>
            </a:r>
            <a:r>
              <a:rPr lang="en-US" sz="2000" b="0" i="0" dirty="0">
                <a:effectLst/>
                <a:latin typeface="Söhne"/>
              </a:rPr>
              <a:t> downloaded from </a:t>
            </a:r>
            <a:r>
              <a:rPr lang="en-US" sz="2000" b="0" i="0" u="sng" dirty="0">
                <a:effectLst/>
                <a:latin typeface="Söhn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</a:t>
            </a:r>
            <a:r>
              <a:rPr lang="en-US" sz="2000" b="0" i="0" dirty="0">
                <a:effectLst/>
                <a:latin typeface="Söhne"/>
              </a:rPr>
              <a:t> to train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The dataset consists of 70,000 real images and 70,000 fake images.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All data in dataset is labeled, providing ground truth information.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Söhne"/>
              </a:rPr>
              <a:t>To train our model we took randomly 20000 image from the dataset. </a:t>
            </a:r>
            <a:endParaRPr lang="en-US" sz="2000" b="0" i="0" dirty="0">
              <a:effectLst/>
              <a:latin typeface="Söhne"/>
            </a:endParaRPr>
          </a:p>
          <a:p>
            <a:endParaRPr lang="en-IN" dirty="0"/>
          </a:p>
          <a:p>
            <a:br>
              <a:rPr lang="en-IN" dirty="0"/>
            </a:br>
            <a:br>
              <a:rPr lang="en-IN" dirty="0"/>
            </a:br>
            <a:r>
              <a:rPr lang="en-IN" dirty="0"/>
              <a:t>Fake Image								Real Image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407F29-AF98-455D-9558-11E6015D0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94" y="4151609"/>
            <a:ext cx="1788062" cy="17880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9699D7-6267-4127-9CD8-A934F4594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55" y="4151609"/>
            <a:ext cx="1788062" cy="17880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24E6F1-E953-4BA6-A607-8C7E59DD39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328" y="4151609"/>
            <a:ext cx="1788062" cy="17880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99DD34-0533-4930-8F6E-B0EF170515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390" y="4151609"/>
            <a:ext cx="1788063" cy="17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722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264</TotalTime>
  <Words>670</Words>
  <Application>Microsoft Office PowerPoint</Application>
  <PresentationFormat>Widescreen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Consolas</vt:lpstr>
      <vt:lpstr>Söhne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Experimental Result: </vt:lpstr>
      <vt:lpstr>Confusion Matrix:</vt:lpstr>
      <vt:lpstr>Classification Report: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Pritam Mondal</dc:creator>
  <cp:lastModifiedBy>Pritam Mondal</cp:lastModifiedBy>
  <cp:revision>10</cp:revision>
  <dcterms:created xsi:type="dcterms:W3CDTF">2023-05-02T16:25:47Z</dcterms:created>
  <dcterms:modified xsi:type="dcterms:W3CDTF">2023-06-08T09:30:51Z</dcterms:modified>
</cp:coreProperties>
</file>