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3"/>
  </p:notesMasterIdLst>
  <p:sldIdLst>
    <p:sldId id="300" r:id="rId5"/>
    <p:sldId id="314" r:id="rId6"/>
    <p:sldId id="315" r:id="rId7"/>
    <p:sldId id="312" r:id="rId8"/>
    <p:sldId id="328" r:id="rId9"/>
    <p:sldId id="313" r:id="rId10"/>
    <p:sldId id="326" r:id="rId11"/>
    <p:sldId id="317" r:id="rId12"/>
    <p:sldId id="316" r:id="rId13"/>
    <p:sldId id="318" r:id="rId14"/>
    <p:sldId id="327" r:id="rId15"/>
    <p:sldId id="319" r:id="rId16"/>
    <p:sldId id="321" r:id="rId17"/>
    <p:sldId id="320" r:id="rId18"/>
    <p:sldId id="322" r:id="rId19"/>
    <p:sldId id="323" r:id="rId20"/>
    <p:sldId id="325" r:id="rId21"/>
    <p:sldId id="32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7C1"/>
    <a:srgbClr val="594090"/>
    <a:srgbClr val="000044"/>
    <a:srgbClr val="000544"/>
    <a:srgbClr val="0000FE"/>
    <a:srgbClr val="1AC3B9"/>
    <a:srgbClr val="18B4AB"/>
    <a:srgbClr val="1FD9CF"/>
    <a:srgbClr val="D200FE"/>
    <a:srgbClr val="FD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4" autoAdjust="0"/>
    <p:restoredTop sz="88328" autoAdjust="0"/>
  </p:normalViewPr>
  <p:slideViewPr>
    <p:cSldViewPr snapToGrid="0" snapToObjects="1">
      <p:cViewPr varScale="1">
        <p:scale>
          <a:sx n="133" d="100"/>
          <a:sy n="133" d="100"/>
        </p:scale>
        <p:origin x="630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8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28B6-6598-BE70-78CE-4D8515ECF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8598F-CE8C-EFC7-53C3-802287BE2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C87CE-5E21-9B35-8163-45CA49645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20D8-100C-3923-9F89-1E7C276FB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3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F427-4D81-35B0-DF64-3FB397E3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792D8-F9B2-3285-863A-928C4EE9B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F988D9-9F41-0830-2326-6862AF03C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D131C-1CC6-3A2A-5BE1-E08FC447F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4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85A56-4821-8F77-FAF9-D9F28505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3D7EE-8444-BE12-B905-92080241B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697E6-E63D-D51A-4F1C-0AD11316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90D5E-4F7C-10ED-38AA-FC785A23F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49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E655F-2A8D-B982-7452-D0820F7B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D0865-02C8-1FDE-3428-5E72EF5A1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45293-A8A6-E21F-4934-8183E4478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00D8-AA69-1C62-1219-ACBBF7C71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7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6365B-66DC-F0F8-56EC-37D34B2E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02C73-EDF3-AD91-BDD4-48AEC860B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BB6C1-8619-32FF-565A-37731F4ED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531F3-C090-9756-6EE3-176FC795D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794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83EAE-5CE3-5E7D-7D23-B18CF739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AF9FA-2EDB-C1AA-603D-725EDA25C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E995F-9FD7-A0AB-504A-03F9D152E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44A92-F235-DD00-2E0F-F74D90520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96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F4226-1099-BF86-9308-35D2F54F6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AB6D6-9E18-2331-98A8-6CB023D46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73B99-9517-EB54-CDD7-94165D604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F66D2-A3EC-EB32-EE96-E5DFB13D9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091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63347-E022-EF08-014F-E672BBD1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228C1-9D74-3427-1B17-69F1FEDC2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59E7A1-B5B6-4731-DA07-EACD90B64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E666A-A8FC-C9AF-A6B9-350704CAE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90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24D4B-807D-0E9B-46E5-A6C61020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A4285D-695C-2A6A-E659-A33B9A78B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BE11A-BC69-A7F2-A381-D22AB416B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7103-10FC-F2FB-0E0E-370951DB9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7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EC7CE-EE0C-5334-150F-FAC4B29A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7D84A-A45B-BA1F-A966-96202BDD0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366E9-E430-60BA-3585-2005761D5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0791A-6698-7BF0-7706-4B6556D73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78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21CBA-13AA-A268-0703-5729A8D50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BD04F2-1315-0284-828D-7B399B9BF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9C1ED-B656-BE80-BAEE-4CA789B27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B26-2115-E388-12E0-5D4CD0559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4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F0DF0-2B75-2D91-1574-7FE3DC7B9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44DEC-EB1F-9D42-3639-C8E92F569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14C2A-03E7-EFA6-7363-C6943A0B2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4471-8AB3-96A5-5D4D-22337B3B14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12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C49E4-910B-D0F0-912F-8FB3D7772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E52E0-E0A1-67C8-7A33-DF65E506C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FBD237-7DF3-4FFB-30D4-44CF30467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A68F-4D8A-415F-9765-5173C867F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80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E680B-B27F-FAAE-8977-1E8C2ADB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14FC7-32F5-64D6-5DA2-9FC79B425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97CBE-EC22-6122-36F1-A25C4DBA4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A8FA-0175-4783-B841-2154F8BC6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1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FBB26-90B6-1DF2-C932-9B55D0AE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4DD51-4F93-3719-3C84-19FB676F5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172CE-BA66-37D0-9FFD-F7B59FF0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023DE-8255-BCB1-5111-79BF159FF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33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57FD-9C63-DBED-ABFA-5F291A7C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62A7F3-BA09-A01F-FE31-5408A1AB6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FB6CE-5C0A-C037-26F2-A06B97870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7C61B-D25C-CE99-03AF-AD2CD223F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9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98872"/>
            <a:ext cx="6858000" cy="1616136"/>
          </a:xfrm>
        </p:spPr>
        <p:txBody>
          <a:bodyPr anchor="b"/>
          <a:lstStyle>
            <a:lvl1pPr algn="l">
              <a:defRPr sz="45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247531"/>
            <a:ext cx="6858000" cy="51957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4368544"/>
            <a:ext cx="3167165" cy="672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100013" y="4704825"/>
            <a:ext cx="16334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5B5F92-075B-4129-B685-2F4B8F62A5A3}" type="datetime4">
              <a:rPr lang="en-GB" sz="1350" smtClean="0">
                <a:solidFill>
                  <a:schemeClr val="bg2">
                    <a:lumMod val="50000"/>
                  </a:schemeClr>
                </a:solidFill>
              </a:rPr>
              <a:pPr algn="r"/>
              <a:t>05 May 2025</a:t>
            </a:fld>
            <a:endParaRPr lang="en-GB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8650" y="2983707"/>
            <a:ext cx="2826544" cy="908447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4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C960-C2A3-43D0-952F-B0D860237809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21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F63-0505-46CB-B939-6B84591A4418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83D-14C9-4311-95FC-DBCE507100DE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F304-D47B-4F0D-9A82-8AF5B24252AC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6A4B-2732-4DC8-8D60-AEC194978154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923D-9FF6-459C-AFED-30D209902CF7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2C1-B9E5-4014-AD21-E0F869FD2C8E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27C8-310D-46CA-AD26-56DA6B64C52D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A98-D594-42D0-98FE-FFE653DC51D3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B1D-9052-4C65-9AC2-CDE345A2589A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FB-6C91-4191-899F-8AB15E445E89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1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7F16-2B82-4B4F-BF7D-A34C0C2C6C14}" type="datetime1">
              <a:rPr lang="en-US" altLang="zh-CN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0800000">
            <a:off x="-38100" y="5004309"/>
            <a:ext cx="9182099" cy="212968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5686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303" y="78856"/>
            <a:ext cx="3109424" cy="996770"/>
          </a:xfrm>
        </p:spPr>
        <p:txBody>
          <a:bodyPr>
            <a:noAutofit/>
          </a:bodyPr>
          <a:lstStyle/>
          <a:p>
            <a:pPr algn="l"/>
            <a:r>
              <a:rPr lang="en-GB" sz="4800" b="1" cap="all" spc="300" dirty="0">
                <a:solidFill>
                  <a:srgbClr val="594090"/>
                </a:solidFill>
                <a:latin typeface="+mn-lt"/>
                <a:cs typeface="Arial"/>
              </a:rPr>
              <a:t>INS 410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507" y="4286904"/>
            <a:ext cx="2368000" cy="50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BB807A-EF2F-4620-6A95-AEA0EF640758}"/>
              </a:ext>
            </a:extLst>
          </p:cNvPr>
          <p:cNvSpPr txBox="1"/>
          <p:nvPr/>
        </p:nvSpPr>
        <p:spPr>
          <a:xfrm>
            <a:off x="3871251" y="2633954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Group members: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73FD5-9AC5-19CE-1EE5-AAB692F91B1D}"/>
              </a:ext>
            </a:extLst>
          </p:cNvPr>
          <p:cNvSpPr txBox="1"/>
          <p:nvPr/>
        </p:nvSpPr>
        <p:spPr>
          <a:xfrm>
            <a:off x="5625433" y="2652294"/>
            <a:ext cx="35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     ID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999809-8E52-92DC-BDDC-2308B197F792}"/>
              </a:ext>
            </a:extLst>
          </p:cNvPr>
          <p:cNvSpPr txBox="1"/>
          <p:nvPr/>
        </p:nvSpPr>
        <p:spPr>
          <a:xfrm>
            <a:off x="694103" y="1288845"/>
            <a:ext cx="72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594090"/>
                </a:solidFill>
              </a:rPr>
              <a:t>Title:</a:t>
            </a:r>
            <a:endParaRPr lang="zh-CN" altLang="en-US" sz="3600" b="1" dirty="0">
              <a:solidFill>
                <a:srgbClr val="594090"/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30764AEA-7053-A14F-B587-BE611728A060}"/>
              </a:ext>
            </a:extLst>
          </p:cNvPr>
          <p:cNvSpPr txBox="1"/>
          <p:nvPr/>
        </p:nvSpPr>
        <p:spPr>
          <a:xfrm>
            <a:off x="8749913" y="4727067"/>
            <a:ext cx="39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77CC8-A8B9-4B4A-B74A-F461560BB8C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97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AD51-2664-2303-7255-7B9BE7719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2498FA-7769-D3C0-9F53-9B847EA22D02}"/>
              </a:ext>
            </a:extLst>
          </p:cNvPr>
          <p:cNvSpPr/>
          <p:nvPr/>
        </p:nvSpPr>
        <p:spPr>
          <a:xfrm>
            <a:off x="475200" y="1559432"/>
            <a:ext cx="1202400" cy="1663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AEA5256-FB82-9245-A256-80009FB794DD}"/>
              </a:ext>
            </a:extLst>
          </p:cNvPr>
          <p:cNvCxnSpPr>
            <a:cxnSpLocks/>
          </p:cNvCxnSpPr>
          <p:nvPr/>
        </p:nvCxnSpPr>
        <p:spPr>
          <a:xfrm>
            <a:off x="1440000" y="3216965"/>
            <a:ext cx="1015200" cy="100853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>
            <a:extLst>
              <a:ext uri="{FF2B5EF4-FFF2-40B4-BE49-F238E27FC236}">
                <a16:creationId xmlns:a16="http://schemas.microsoft.com/office/drawing/2014/main" id="{788889E8-3F36-AEAC-7FF7-82954CE0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Risks: calculation method 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20D5C-7D08-5801-195E-406E4AF081FA}"/>
              </a:ext>
            </a:extLst>
          </p:cNvPr>
          <p:cNvSpPr txBox="1"/>
          <p:nvPr/>
        </p:nvSpPr>
        <p:spPr>
          <a:xfrm>
            <a:off x="388800" y="1074750"/>
            <a:ext cx="37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E6ACFC-E6E7-5B28-644C-C397A3F0559C}"/>
              </a:ext>
            </a:extLst>
          </p:cNvPr>
          <p:cNvSpPr txBox="1"/>
          <p:nvPr/>
        </p:nvSpPr>
        <p:spPr>
          <a:xfrm>
            <a:off x="388800" y="1667610"/>
            <a:ext cx="87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=Instability of the CPI (a 5-year simple average).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128447-73B6-CC7C-DF0A-7FBDCF809436}"/>
              </a:ext>
            </a:extLst>
          </p:cNvPr>
          <p:cNvSpPr txBox="1"/>
          <p:nvPr/>
        </p:nvSpPr>
        <p:spPr>
          <a:xfrm>
            <a:off x="388800" y="2022969"/>
            <a:ext cx="859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=Sovereign ratings (an average of the 3 ratings components from Moody’s,  S&amp;P and Fitch).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E3586-53F4-47CF-9F0A-D3535E91D9E2}"/>
              </a:ext>
            </a:extLst>
          </p:cNvPr>
          <p:cNvSpPr txBox="1"/>
          <p:nvPr/>
        </p:nvSpPr>
        <p:spPr>
          <a:xfrm>
            <a:off x="434475" y="2748236"/>
            <a:ext cx="89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=Net international investment position (the difference between an economy’s    external financial assets and liabilities) as a percentage of GDP.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0A245F-E73B-8DEF-2C4F-5E40B044BAAB}"/>
              </a:ext>
            </a:extLst>
          </p:cNvPr>
          <p:cNvSpPr txBox="1"/>
          <p:nvPr/>
        </p:nvSpPr>
        <p:spPr>
          <a:xfrm>
            <a:off x="3981600" y="1107557"/>
            <a:ext cx="50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1CDB55-95C0-FA32-1DC3-849DF58C5257}"/>
              </a:ext>
            </a:extLst>
          </p:cNvPr>
          <p:cNvSpPr txBox="1"/>
          <p:nvPr/>
        </p:nvSpPr>
        <p:spPr>
          <a:xfrm>
            <a:off x="2333774" y="3748786"/>
            <a:ext cx="26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Principal component analysis method (PCA) to confirm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D70438-C94E-B9E7-70B9-B1EA496034B0}"/>
              </a:ext>
            </a:extLst>
          </p:cNvPr>
          <p:cNvSpPr txBox="1"/>
          <p:nvPr/>
        </p:nvSpPr>
        <p:spPr>
          <a:xfrm>
            <a:off x="305513" y="4425048"/>
            <a:ext cx="32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APEC, 2014, p. 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51D9-D940-208A-6C8E-FF2392E55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81072B-DCEA-E3C6-E138-94781D9F6A5D}"/>
              </a:ext>
            </a:extLst>
          </p:cNvPr>
          <p:cNvSpPr/>
          <p:nvPr/>
        </p:nvSpPr>
        <p:spPr>
          <a:xfrm>
            <a:off x="475200" y="1559432"/>
            <a:ext cx="1202400" cy="1663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8967989F-A368-CBD0-1824-DCE2ADB741D4}"/>
              </a:ext>
            </a:extLst>
          </p:cNvPr>
          <p:cNvCxnSpPr>
            <a:cxnSpLocks/>
          </p:cNvCxnSpPr>
          <p:nvPr/>
        </p:nvCxnSpPr>
        <p:spPr>
          <a:xfrm>
            <a:off x="1440000" y="3216965"/>
            <a:ext cx="1015200" cy="100853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>
            <a:extLst>
              <a:ext uri="{FF2B5EF4-FFF2-40B4-BE49-F238E27FC236}">
                <a16:creationId xmlns:a16="http://schemas.microsoft.com/office/drawing/2014/main" id="{0FEBBE1F-7092-0410-C103-B71F1459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Risk: calculation method 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4165E5-BB07-46DB-EA2D-F4F84F173D9D}"/>
              </a:ext>
            </a:extLst>
          </p:cNvPr>
          <p:cNvSpPr txBox="1"/>
          <p:nvPr/>
        </p:nvSpPr>
        <p:spPr>
          <a:xfrm>
            <a:off x="388800" y="1074750"/>
            <a:ext cx="37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444445-7682-D57D-74E9-F26A8756DDCE}"/>
              </a:ext>
            </a:extLst>
          </p:cNvPr>
          <p:cNvSpPr txBox="1"/>
          <p:nvPr/>
        </p:nvSpPr>
        <p:spPr>
          <a:xfrm>
            <a:off x="388800" y="1755759"/>
            <a:ext cx="87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-1*The WGI rule of law index.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3FA1C9-D3B2-5B9D-2BEB-27779C9CBBD8}"/>
              </a:ext>
            </a:extLst>
          </p:cNvPr>
          <p:cNvSpPr txBox="1"/>
          <p:nvPr/>
        </p:nvSpPr>
        <p:spPr>
          <a:xfrm>
            <a:off x="388800" y="2568763"/>
            <a:ext cx="85929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-1*The WGI control of corruption index.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DEE8E-85FD-6055-7DB6-3FEB0C6BC006}"/>
              </a:ext>
            </a:extLst>
          </p:cNvPr>
          <p:cNvSpPr txBox="1"/>
          <p:nvPr/>
        </p:nvSpPr>
        <p:spPr>
          <a:xfrm>
            <a:off x="3981600" y="1107557"/>
            <a:ext cx="50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00A8A-D599-0C67-8D34-4AB338A56B0C}"/>
              </a:ext>
            </a:extLst>
          </p:cNvPr>
          <p:cNvSpPr txBox="1"/>
          <p:nvPr/>
        </p:nvSpPr>
        <p:spPr>
          <a:xfrm>
            <a:off x="2455200" y="3870924"/>
            <a:ext cx="26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Principal component analysis method (PCA) to confirm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6B7B57-4DAA-3E21-5E18-82ECBA2F78D0}"/>
              </a:ext>
            </a:extLst>
          </p:cNvPr>
          <p:cNvSpPr txBox="1"/>
          <p:nvPr/>
        </p:nvSpPr>
        <p:spPr>
          <a:xfrm>
            <a:off x="305513" y="4425048"/>
            <a:ext cx="32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APEC, 2014, p.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600F5-DE67-0515-3FAB-B85FC33A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B0981756-623A-CFDB-F6C4-7C77B5CC1234}"/>
              </a:ext>
            </a:extLst>
          </p:cNvPr>
          <p:cNvSpPr/>
          <p:nvPr/>
        </p:nvSpPr>
        <p:spPr>
          <a:xfrm>
            <a:off x="305514" y="1764631"/>
            <a:ext cx="1202400" cy="1193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9A60C335-F9DA-7B64-BD0A-7798E12C35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36227" y="2990139"/>
            <a:ext cx="1112175" cy="5688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>
            <a:extLst>
              <a:ext uri="{FF2B5EF4-FFF2-40B4-BE49-F238E27FC236}">
                <a16:creationId xmlns:a16="http://schemas.microsoft.com/office/drawing/2014/main" id="{3F71C4D0-5BE9-72B6-0926-FB2BCB73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Risks: calculation method 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3DF64B-9DB1-8DD1-E194-6CE2764B430D}"/>
              </a:ext>
            </a:extLst>
          </p:cNvPr>
          <p:cNvSpPr txBox="1"/>
          <p:nvPr/>
        </p:nvSpPr>
        <p:spPr>
          <a:xfrm>
            <a:off x="388800" y="1074750"/>
            <a:ext cx="37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7C3DC0-EA13-AE7E-8D83-D5CDA9281B33}"/>
              </a:ext>
            </a:extLst>
          </p:cNvPr>
          <p:cNvSpPr txBox="1"/>
          <p:nvPr/>
        </p:nvSpPr>
        <p:spPr>
          <a:xfrm>
            <a:off x="305514" y="2071051"/>
            <a:ext cx="87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1" dirty="0" err="1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 err="1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-1* WGI political stability index ranges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181872-D0D0-66D8-6B96-7D48B947D8E3}"/>
              </a:ext>
            </a:extLst>
          </p:cNvPr>
          <p:cNvSpPr txBox="1"/>
          <p:nvPr/>
        </p:nvSpPr>
        <p:spPr>
          <a:xfrm>
            <a:off x="3981600" y="1107557"/>
            <a:ext cx="50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37E026-419B-86D0-C7C4-2467CDE9CEDD}"/>
              </a:ext>
            </a:extLst>
          </p:cNvPr>
          <p:cNvSpPr txBox="1"/>
          <p:nvPr/>
        </p:nvSpPr>
        <p:spPr>
          <a:xfrm>
            <a:off x="1653750" y="3774333"/>
            <a:ext cx="26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Principal component analysis method (PCA) to confirm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0174DE-A439-3AD7-6084-BA0451E14186}"/>
              </a:ext>
            </a:extLst>
          </p:cNvPr>
          <p:cNvSpPr txBox="1"/>
          <p:nvPr/>
        </p:nvSpPr>
        <p:spPr>
          <a:xfrm>
            <a:off x="305513" y="4324632"/>
            <a:ext cx="32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APEC, 2014, p. 15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45634-CFBD-6684-2FD0-102976D0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5E4E472-EC39-D427-98DB-0DBAAD41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Variable: the reason for establishment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02C48-9359-4D3F-4F06-2873D4FC1918}"/>
              </a:ext>
            </a:extLst>
          </p:cNvPr>
          <p:cNvSpPr txBox="1"/>
          <p:nvPr/>
        </p:nvSpPr>
        <p:spPr>
          <a:xfrm>
            <a:off x="516150" y="1719736"/>
            <a:ext cx="76320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Politics, the market and nature mostly adopt historical analysis methods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lacking a certain degree of timeliness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necessary to consider the potential risks brought about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recent changes.</a:t>
            </a:r>
            <a:endParaRPr lang="zh-CN" altLang="en-US" b="1" i="1" dirty="0">
              <a:solidFill>
                <a:srgbClr val="CE57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891B-0230-5EF2-7597-39001EF6D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A729AEEF-2C63-6C86-5CDF-BBA9132E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Variable: acquisition method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1B8FB-FB63-C50F-FC26-2EADC0A74F60}"/>
              </a:ext>
            </a:extLst>
          </p:cNvPr>
          <p:cNvSpPr txBox="1"/>
          <p:nvPr/>
        </p:nvSpPr>
        <p:spPr>
          <a:xfrm>
            <a:off x="465750" y="1244536"/>
            <a:ext cx="842625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news agencies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evaluation area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 (Egypt),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 (Tunisia), MAP (Morocco), APS (Algeria)</a:t>
            </a:r>
          </a:p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the key words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headlines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count the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their occurrence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 6 months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(Tunisia is this year)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DF1CC-69BE-542E-4136-22B06673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E44326-6DB5-DB7F-4D99-69A01259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Variable: Specific key words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55EF40-0439-A00E-ED4A-E78375F57586}"/>
              </a:ext>
            </a:extLst>
          </p:cNvPr>
          <p:cNvSpPr txBox="1"/>
          <p:nvPr/>
        </p:nvSpPr>
        <p:spPr>
          <a:xfrm>
            <a:off x="465750" y="1244536"/>
            <a:ext cx="842625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floating risks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inflation, recession, debt, crisis…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B72A3F-AFC7-9C6B-1176-5329B640132F}"/>
              </a:ext>
            </a:extLst>
          </p:cNvPr>
          <p:cNvSpPr txBox="1"/>
          <p:nvPr/>
        </p:nvSpPr>
        <p:spPr>
          <a:xfrm>
            <a:off x="465750" y="1969580"/>
            <a:ext cx="842625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floating risks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sanction, strike, protest, riot, instability…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23B91D-3A88-0E85-11D6-2858E81C99EF}"/>
              </a:ext>
            </a:extLst>
          </p:cNvPr>
          <p:cNvSpPr txBox="1"/>
          <p:nvPr/>
        </p:nvSpPr>
        <p:spPr>
          <a:xfrm>
            <a:off x="465750" y="2675756"/>
            <a:ext cx="842625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floating risks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drought, earthquake, storm, flood, extreme weather…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40A8B-122A-07D5-FE9C-53903CDC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2CF01EE-5BC5-331E-C677-913B2668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Variable: calculation method 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30CD0C-E90D-B81C-FF21-9B5F077391E3}"/>
              </a:ext>
            </a:extLst>
          </p:cNvPr>
          <p:cNvSpPr txBox="1"/>
          <p:nvPr/>
        </p:nvSpPr>
        <p:spPr>
          <a:xfrm>
            <a:off x="388800" y="1320414"/>
            <a:ext cx="59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Variable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6D9BD2-50AA-47E8-1D72-3E43AB4C0C5F}"/>
              </a:ext>
            </a:extLst>
          </p:cNvPr>
          <p:cNvSpPr txBox="1"/>
          <p:nvPr/>
        </p:nvSpPr>
        <p:spPr>
          <a:xfrm>
            <a:off x="388800" y="2394394"/>
            <a:ext cx="659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3F96A-9B94-710E-B36D-4607CD1FBEDC}"/>
              </a:ext>
            </a:extLst>
          </p:cNvPr>
          <p:cNvSpPr txBox="1"/>
          <p:nvPr/>
        </p:nvSpPr>
        <p:spPr>
          <a:xfrm>
            <a:off x="388800" y="1813227"/>
            <a:ext cx="579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0348B-8335-0FBD-1124-4CEC460A5E28}"/>
              </a:ext>
            </a:extLst>
          </p:cNvPr>
          <p:cNvSpPr txBox="1"/>
          <p:nvPr/>
        </p:nvSpPr>
        <p:spPr>
          <a:xfrm>
            <a:off x="388800" y="3549426"/>
            <a:ext cx="579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={Different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each Floating variable}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B03A2-AD54-3171-1404-149CB68E2E88}"/>
              </a:ext>
            </a:extLst>
          </p:cNvPr>
          <p:cNvSpPr txBox="1"/>
          <p:nvPr/>
        </p:nvSpPr>
        <p:spPr>
          <a:xfrm>
            <a:off x="388800" y="2963085"/>
            <a:ext cx="659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={Egypt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Tunisia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Morocco, Algeria 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0BD4E-5439-D285-F4FE-20D857C203CC}"/>
              </a:ext>
            </a:extLst>
          </p:cNvPr>
          <p:cNvSpPr txBox="1"/>
          <p:nvPr/>
        </p:nvSpPr>
        <p:spPr>
          <a:xfrm>
            <a:off x="3947850" y="2394394"/>
            <a:ext cx="579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={Natural Risk,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risk,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risk,}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4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EE3BB-835F-23AC-04EC-2B5ACA06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0EF65A7-8A10-2168-769C-AFE438EC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Variable: connection with the Normal variable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1EB8E7-F5D0-4A6E-AA34-C6B2EF44DA5A}"/>
              </a:ext>
            </a:extLst>
          </p:cNvPr>
          <p:cNvSpPr txBox="1"/>
          <p:nvPr/>
        </p:nvSpPr>
        <p:spPr>
          <a:xfrm>
            <a:off x="388800" y="1738028"/>
            <a:ext cx="837174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Variable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r>
              <a:rPr lang="en-US" altLang="zh-CN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varable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+Floating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aEgypt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aTunisia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Floating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aMorocco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Floating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aAlgeria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04AB12-ABB2-28A6-CF67-365965D56309}"/>
              </a:ext>
            </a:extLst>
          </p:cNvPr>
          <p:cNvSpPr txBox="1"/>
          <p:nvPr/>
        </p:nvSpPr>
        <p:spPr>
          <a:xfrm>
            <a:off x="388800" y="3030881"/>
            <a:ext cx="659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={Natural Risk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risk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risk }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12BB94-DB19-8209-57F4-9F6DD61B38CB}"/>
              </a:ext>
            </a:extLst>
          </p:cNvPr>
          <p:cNvSpPr txBox="1"/>
          <p:nvPr/>
        </p:nvSpPr>
        <p:spPr>
          <a:xfrm>
            <a:off x="388800" y="3634828"/>
            <a:ext cx="659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={Egypt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Tunisia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Morocco, Algeria 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9D03B4-001F-BFEF-5786-055F2A23461B}"/>
              </a:ext>
            </a:extLst>
          </p:cNvPr>
          <p:cNvSpPr txBox="1"/>
          <p:nvPr/>
        </p:nvSpPr>
        <p:spPr>
          <a:xfrm>
            <a:off x="5205600" y="3637362"/>
            <a:ext cx="459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Variable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Nr}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BD5CE1-0D37-5810-E348-CC9C4BAEB923}"/>
              </a:ext>
            </a:extLst>
          </p:cNvPr>
          <p:cNvSpPr txBox="1"/>
          <p:nvPr/>
        </p:nvSpPr>
        <p:spPr>
          <a:xfrm>
            <a:off x="5264400" y="3030881"/>
            <a:ext cx="459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Variable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DA6D2-C5FD-7FCE-E163-C57823EBC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CDA9173-06C5-1D27-2D03-D470192E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risk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calculation method 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C152F8-4F09-57D5-0758-E7CB2CECF014}"/>
              </a:ext>
            </a:extLst>
          </p:cNvPr>
          <p:cNvSpPr txBox="1"/>
          <p:nvPr/>
        </p:nvSpPr>
        <p:spPr>
          <a:xfrm>
            <a:off x="388800" y="1922694"/>
            <a:ext cx="59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Lir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0A0B5-F592-DD46-4C6B-205DE629152C}"/>
              </a:ext>
            </a:extLst>
          </p:cNvPr>
          <p:cNvSpPr txBox="1"/>
          <p:nvPr/>
        </p:nvSpPr>
        <p:spPr>
          <a:xfrm>
            <a:off x="388800" y="4331448"/>
            <a:ext cx="32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APEC, 2014, pp. 28-48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6E35B6-5F5E-3541-2478-DF6A8373E0C0}"/>
              </a:ext>
            </a:extLst>
          </p:cNvPr>
          <p:cNvSpPr txBox="1"/>
          <p:nvPr/>
        </p:nvSpPr>
        <p:spPr>
          <a:xfrm>
            <a:off x="468000" y="2970184"/>
            <a:ext cx="659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={Egypt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Tunisia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Morocco, Algeria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6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5B504-920C-53CB-D4B5-B777B74C1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1F353A2-9C97-E270-8640-F7F1B50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9" y="93600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Variable definition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9318BF-CB35-055E-EE4C-F0EC2E6F39BB}"/>
              </a:ext>
            </a:extLst>
          </p:cNvPr>
          <p:cNvSpPr txBox="1"/>
          <p:nvPr/>
        </p:nvSpPr>
        <p:spPr>
          <a:xfrm>
            <a:off x="243059" y="4402266"/>
            <a:ext cx="32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APEC, 2014, p. 11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A9E56-52BE-277B-BC49-872E0496777B}"/>
              </a:ext>
            </a:extLst>
          </p:cNvPr>
          <p:cNvSpPr txBox="1"/>
          <p:nvPr/>
        </p:nvSpPr>
        <p:spPr>
          <a:xfrm>
            <a:off x="243059" y="713060"/>
            <a:ext cx="8383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 i="1" u="none" strike="noStrike" baseline="0" dirty="0">
                <a:solidFill>
                  <a:srgbClr val="CE57C1"/>
                </a:solidFill>
                <a:latin typeface="Times New Roman" panose="02020603050405020304" pitchFamily="18" charset="0"/>
              </a:rPr>
              <a:t>Natural Disaster Risks: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possibility that economic activity may be impeded by natural disaster. </a:t>
            </a:r>
          </a:p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</a:rPr>
              <a:t>Logistics and Infrastructure Risks: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set of disruptions that can occur to supply chain processes when the markets or actors that connect supply chain operators to each other do not perform as expected. </a:t>
            </a:r>
          </a:p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</a:rPr>
              <a:t>Market Risks: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economic fluctuations that disrupt prices, output, or other economic fundamentals. </a:t>
            </a:r>
          </a:p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</a:rPr>
              <a:t>Regulatory and Policy Risks: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unexpected changes in regulatory stance, or inconsistency in enforcement, can increase business uncertainty, and thus the transaction costs associated with value chain processes. </a:t>
            </a:r>
          </a:p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</a:rPr>
              <a:t>Political Risks: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possibility that economic activity may be impeded by the occurrence of political or violent conflicts inside or outside the economy.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17FAC-55BD-EAB1-7210-6A67C477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53EBDAB-203C-01BE-69F3-DED8BCA6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44" y="0"/>
            <a:ext cx="7886700" cy="99417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Variable definition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38A660-E0CD-7F11-6F18-8B10C6DF247A}"/>
              </a:ext>
            </a:extLst>
          </p:cNvPr>
          <p:cNvSpPr txBox="1"/>
          <p:nvPr/>
        </p:nvSpPr>
        <p:spPr>
          <a:xfrm>
            <a:off x="364244" y="1010447"/>
            <a:ext cx="811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floating risks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floating weight reflecting the market risks in the designated area in the near future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E81A73-62B7-337F-1381-7AAAA57CB072}"/>
              </a:ext>
            </a:extLst>
          </p:cNvPr>
          <p:cNvSpPr txBox="1"/>
          <p:nvPr/>
        </p:nvSpPr>
        <p:spPr>
          <a:xfrm>
            <a:off x="364244" y="2307357"/>
            <a:ext cx="811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floating risks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floating weight reflecting the political risks in the designated area in the near future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0115A-B3C2-D141-CF3B-9C2C82BB1A20}"/>
              </a:ext>
            </a:extLst>
          </p:cNvPr>
          <p:cNvSpPr txBox="1"/>
          <p:nvPr/>
        </p:nvSpPr>
        <p:spPr>
          <a:xfrm>
            <a:off x="364244" y="3615734"/>
            <a:ext cx="811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floating risks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floating weight reflecting the </a:t>
            </a:r>
            <a:r>
              <a:rPr lang="en-US" altLang="zh-CN" dirty="0">
                <a:solidFill>
                  <a:srgbClr val="0000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in the designated area in the near future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B5BC98F-FFB8-C846-A3BF-B1639E4C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Abbreviation of the Main Variable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7EE5E4-9913-1E5C-951E-BB3D88FE109F}"/>
              </a:ext>
            </a:extLst>
          </p:cNvPr>
          <p:cNvSpPr txBox="1"/>
          <p:nvPr/>
        </p:nvSpPr>
        <p:spPr>
          <a:xfrm>
            <a:off x="628650" y="1421176"/>
            <a:ext cx="150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risk :TR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29DAC3-A810-04C1-D461-6A7728380284}"/>
              </a:ext>
            </a:extLst>
          </p:cNvPr>
          <p:cNvSpPr txBox="1"/>
          <p:nvPr/>
        </p:nvSpPr>
        <p:spPr>
          <a:xfrm>
            <a:off x="628650" y="1943668"/>
            <a:ext cx="181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Risk: Nr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C7411E-6996-CFF4-6384-402ACA26F69F}"/>
              </a:ext>
            </a:extLst>
          </p:cNvPr>
          <p:cNvSpPr txBox="1"/>
          <p:nvPr/>
        </p:nvSpPr>
        <p:spPr>
          <a:xfrm>
            <a:off x="628650" y="2467778"/>
            <a:ext cx="46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Infrastructure Risks: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72C58D-7223-A618-D95C-53AE948AE72A}"/>
              </a:ext>
            </a:extLst>
          </p:cNvPr>
          <p:cNvSpPr txBox="1"/>
          <p:nvPr/>
        </p:nvSpPr>
        <p:spPr>
          <a:xfrm>
            <a:off x="628650" y="2983661"/>
            <a:ext cx="181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Risk: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0CE58B-C476-18BA-E17E-3032EE408140}"/>
              </a:ext>
            </a:extLst>
          </p:cNvPr>
          <p:cNvSpPr txBox="1"/>
          <p:nvPr/>
        </p:nvSpPr>
        <p:spPr>
          <a:xfrm>
            <a:off x="628650" y="3512762"/>
            <a:ext cx="459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Regulatory and Policy Risks: Rr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5CCF3-8319-2AAC-C062-888CA925931B}"/>
              </a:ext>
            </a:extLst>
          </p:cNvPr>
          <p:cNvSpPr txBox="1"/>
          <p:nvPr/>
        </p:nvSpPr>
        <p:spPr>
          <a:xfrm>
            <a:off x="658258" y="4100882"/>
            <a:ext cx="459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Political Risk: </a:t>
            </a:r>
            <a:r>
              <a:rPr lang="en-US" altLang="zh-CN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13CDFD-285C-0628-BFE2-84743BC11D97}"/>
              </a:ext>
            </a:extLst>
          </p:cNvPr>
          <p:cNvSpPr txBox="1"/>
          <p:nvPr/>
        </p:nvSpPr>
        <p:spPr>
          <a:xfrm>
            <a:off x="4923392" y="1427785"/>
            <a:ext cx="32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floating risks: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246041-3CA8-C2E2-0AD0-D5194E98F3B5}"/>
              </a:ext>
            </a:extLst>
          </p:cNvPr>
          <p:cNvSpPr txBox="1"/>
          <p:nvPr/>
        </p:nvSpPr>
        <p:spPr>
          <a:xfrm>
            <a:off x="4923392" y="1951895"/>
            <a:ext cx="32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floating risks: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2F355C-C0D9-5F84-5DBC-2DE70C123DEE}"/>
              </a:ext>
            </a:extLst>
          </p:cNvPr>
          <p:cNvSpPr txBox="1"/>
          <p:nvPr/>
        </p:nvSpPr>
        <p:spPr>
          <a:xfrm>
            <a:off x="4923392" y="2504362"/>
            <a:ext cx="32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floating risks: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95A64-F331-9EE1-4A29-D09DD983F7B1}"/>
              </a:ext>
            </a:extLst>
          </p:cNvPr>
          <p:cNvSpPr txBox="1"/>
          <p:nvPr/>
        </p:nvSpPr>
        <p:spPr>
          <a:xfrm>
            <a:off x="4923392" y="3034036"/>
            <a:ext cx="32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political risks: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077EB6-63F0-13E2-CD99-A5B98720EB68}"/>
              </a:ext>
            </a:extLst>
          </p:cNvPr>
          <p:cNvSpPr txBox="1"/>
          <p:nvPr/>
        </p:nvSpPr>
        <p:spPr>
          <a:xfrm>
            <a:off x="4951271" y="3555160"/>
            <a:ext cx="32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market risks: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E1678A-7CEC-AC8A-5681-F2BE6B365CC5}"/>
              </a:ext>
            </a:extLst>
          </p:cNvPr>
          <p:cNvSpPr txBox="1"/>
          <p:nvPr/>
        </p:nvSpPr>
        <p:spPr>
          <a:xfrm>
            <a:off x="4951271" y="4058484"/>
            <a:ext cx="32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natural risks: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EB06-A80F-214C-671F-23BF94CD9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406D57B-5CFF-17C0-15B3-748B8D3C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&amp;Variable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27D8C9-64F6-819C-6421-E1896B8FC8FF}"/>
              </a:ext>
            </a:extLst>
          </p:cNvPr>
          <p:cNvSpPr/>
          <p:nvPr/>
        </p:nvSpPr>
        <p:spPr>
          <a:xfrm>
            <a:off x="2433600" y="3693600"/>
            <a:ext cx="1720800" cy="856800"/>
          </a:xfrm>
          <a:prstGeom prst="roundRect">
            <a:avLst/>
          </a:prstGeom>
          <a:noFill/>
          <a:ln>
            <a:solidFill>
              <a:srgbClr val="CE57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596E45-E498-B656-6015-C70330CBB803}"/>
              </a:ext>
            </a:extLst>
          </p:cNvPr>
          <p:cNvSpPr/>
          <p:nvPr/>
        </p:nvSpPr>
        <p:spPr>
          <a:xfrm>
            <a:off x="2433600" y="1402800"/>
            <a:ext cx="1720800" cy="856800"/>
          </a:xfrm>
          <a:prstGeom prst="roundRect">
            <a:avLst/>
          </a:prstGeom>
          <a:noFill/>
          <a:ln>
            <a:solidFill>
              <a:srgbClr val="CE57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57DD33-3943-068E-CB18-941958F654AF}"/>
              </a:ext>
            </a:extLst>
          </p:cNvPr>
          <p:cNvSpPr/>
          <p:nvPr/>
        </p:nvSpPr>
        <p:spPr>
          <a:xfrm>
            <a:off x="4965600" y="700056"/>
            <a:ext cx="1252800" cy="72639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55A63CE-E876-ED42-C808-1EA4B98CA049}"/>
              </a:ext>
            </a:extLst>
          </p:cNvPr>
          <p:cNvSpPr/>
          <p:nvPr/>
        </p:nvSpPr>
        <p:spPr>
          <a:xfrm>
            <a:off x="354000" y="1977216"/>
            <a:ext cx="1720800" cy="1514784"/>
          </a:xfrm>
          <a:prstGeom prst="roundRect">
            <a:avLst/>
          </a:prstGeom>
          <a:noFill/>
          <a:ln>
            <a:solidFill>
              <a:srgbClr val="5940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685AA0-8687-677D-D7A6-C8438105E06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082000" y="1831200"/>
            <a:ext cx="351600" cy="69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37ECE2-3BEA-2594-8AC7-044BC75CC284}"/>
              </a:ext>
            </a:extLst>
          </p:cNvPr>
          <p:cNvCxnSpPr>
            <a:cxnSpLocks/>
          </p:cNvCxnSpPr>
          <p:nvPr/>
        </p:nvCxnSpPr>
        <p:spPr>
          <a:xfrm flipV="1">
            <a:off x="4161600" y="1159821"/>
            <a:ext cx="750000" cy="46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B5873D0-810A-7B44-23C4-6D32145A3CF5}"/>
              </a:ext>
            </a:extLst>
          </p:cNvPr>
          <p:cNvCxnSpPr>
            <a:cxnSpLocks/>
          </p:cNvCxnSpPr>
          <p:nvPr/>
        </p:nvCxnSpPr>
        <p:spPr>
          <a:xfrm>
            <a:off x="4161600" y="2071596"/>
            <a:ext cx="750000" cy="3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B5283E-5AFB-F7B5-2E60-99BF02FE7FBB}"/>
              </a:ext>
            </a:extLst>
          </p:cNvPr>
          <p:cNvCxnSpPr>
            <a:cxnSpLocks/>
          </p:cNvCxnSpPr>
          <p:nvPr/>
        </p:nvCxnSpPr>
        <p:spPr>
          <a:xfrm>
            <a:off x="2096400" y="3166285"/>
            <a:ext cx="337200" cy="74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98C7B7-8980-BEF2-16F3-E99B734238C8}"/>
              </a:ext>
            </a:extLst>
          </p:cNvPr>
          <p:cNvCxnSpPr>
            <a:cxnSpLocks/>
          </p:cNvCxnSpPr>
          <p:nvPr/>
        </p:nvCxnSpPr>
        <p:spPr>
          <a:xfrm flipV="1">
            <a:off x="4197000" y="3492000"/>
            <a:ext cx="688800" cy="43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2806B8-5D57-F497-3D72-40288F18102A}"/>
              </a:ext>
            </a:extLst>
          </p:cNvPr>
          <p:cNvCxnSpPr>
            <a:cxnSpLocks/>
          </p:cNvCxnSpPr>
          <p:nvPr/>
        </p:nvCxnSpPr>
        <p:spPr>
          <a:xfrm>
            <a:off x="4179300" y="4193196"/>
            <a:ext cx="810302" cy="3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3C47E3F-020F-7BDA-43A6-DE8A1FCD92EC}"/>
              </a:ext>
            </a:extLst>
          </p:cNvPr>
          <p:cNvSpPr txBox="1"/>
          <p:nvPr/>
        </p:nvSpPr>
        <p:spPr>
          <a:xfrm>
            <a:off x="546600" y="2411442"/>
            <a:ext cx="12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risks(TR)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00FBB1-A00C-B42E-E8E5-C194C0717238}"/>
              </a:ext>
            </a:extLst>
          </p:cNvPr>
          <p:cNvSpPr txBox="1"/>
          <p:nvPr/>
        </p:nvSpPr>
        <p:spPr>
          <a:xfrm>
            <a:off x="2632800" y="1508034"/>
            <a:ext cx="12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Risk1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1EB6FC-7D71-C7F0-1222-7EAB4BD6B507}"/>
              </a:ext>
            </a:extLst>
          </p:cNvPr>
          <p:cNvSpPr txBox="1"/>
          <p:nvPr/>
        </p:nvSpPr>
        <p:spPr>
          <a:xfrm>
            <a:off x="2678400" y="3798834"/>
            <a:ext cx="12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85E7B4B-3AC7-EB50-9ADB-36CFCFCA2DAC}"/>
              </a:ext>
            </a:extLst>
          </p:cNvPr>
          <p:cNvSpPr txBox="1"/>
          <p:nvPr/>
        </p:nvSpPr>
        <p:spPr>
          <a:xfrm>
            <a:off x="5011202" y="3353056"/>
            <a:ext cx="123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Indicator1 of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riska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a1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EC07D19-89A8-AC6C-32C0-54A3349A8A6A}"/>
              </a:ext>
            </a:extLst>
          </p:cNvPr>
          <p:cNvSpPr/>
          <p:nvPr/>
        </p:nvSpPr>
        <p:spPr>
          <a:xfrm>
            <a:off x="4965600" y="2090214"/>
            <a:ext cx="1252800" cy="72639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CB9C1EF-0D62-7A63-EA4A-CAD62DE5712B}"/>
              </a:ext>
            </a:extLst>
          </p:cNvPr>
          <p:cNvSpPr txBox="1"/>
          <p:nvPr/>
        </p:nvSpPr>
        <p:spPr>
          <a:xfrm>
            <a:off x="4989602" y="2178342"/>
            <a:ext cx="1231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n of risk1</a:t>
            </a:r>
          </a:p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Indicator1n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A0FC31C-5A3F-9702-9F20-A11DC2017A83}"/>
              </a:ext>
            </a:extLst>
          </p:cNvPr>
          <p:cNvSpPr/>
          <p:nvPr/>
        </p:nvSpPr>
        <p:spPr>
          <a:xfrm>
            <a:off x="4989602" y="3174744"/>
            <a:ext cx="1252800" cy="72639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B983D2-8FDE-0B7A-9A20-25567E83A5B7}"/>
              </a:ext>
            </a:extLst>
          </p:cNvPr>
          <p:cNvSpPr txBox="1"/>
          <p:nvPr/>
        </p:nvSpPr>
        <p:spPr>
          <a:xfrm>
            <a:off x="4965600" y="837129"/>
            <a:ext cx="123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Indicator1 of risk1</a:t>
            </a:r>
          </a:p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11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11D2F4B-F731-0933-E029-1638131938DA}"/>
              </a:ext>
            </a:extLst>
          </p:cNvPr>
          <p:cNvSpPr/>
          <p:nvPr/>
        </p:nvSpPr>
        <p:spPr>
          <a:xfrm>
            <a:off x="5065802" y="4259274"/>
            <a:ext cx="1252800" cy="72639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122EDF9-2A84-6E6E-F53F-586D1E33CC52}"/>
              </a:ext>
            </a:extLst>
          </p:cNvPr>
          <p:cNvSpPr txBox="1"/>
          <p:nvPr/>
        </p:nvSpPr>
        <p:spPr>
          <a:xfrm>
            <a:off x="5087402" y="4417710"/>
            <a:ext cx="123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riska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0AB27D-B139-6B1E-21EC-02B67A9E6633}"/>
              </a:ext>
            </a:extLst>
          </p:cNvPr>
          <p:cNvSpPr txBox="1"/>
          <p:nvPr/>
        </p:nvSpPr>
        <p:spPr>
          <a:xfrm>
            <a:off x="5461369" y="2816610"/>
            <a:ext cx="461665" cy="533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 . .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7BFCAC-3F98-E9A0-4827-88950071D975}"/>
              </a:ext>
            </a:extLst>
          </p:cNvPr>
          <p:cNvSpPr txBox="1"/>
          <p:nvPr/>
        </p:nvSpPr>
        <p:spPr>
          <a:xfrm>
            <a:off x="5420735" y="1564582"/>
            <a:ext cx="461665" cy="533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 . .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0B623CD-FA1D-8962-F298-0926D229FC86}"/>
              </a:ext>
            </a:extLst>
          </p:cNvPr>
          <p:cNvSpPr txBox="1"/>
          <p:nvPr/>
        </p:nvSpPr>
        <p:spPr>
          <a:xfrm>
            <a:off x="5472169" y="3901140"/>
            <a:ext cx="461665" cy="533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 . .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3526CB7-331F-A484-3F6B-494D1014AE7D}"/>
              </a:ext>
            </a:extLst>
          </p:cNvPr>
          <p:cNvSpPr txBox="1"/>
          <p:nvPr/>
        </p:nvSpPr>
        <p:spPr>
          <a:xfrm>
            <a:off x="3063167" y="2418582"/>
            <a:ext cx="461665" cy="533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 . .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746BC5-5838-357E-9ED3-AF09DF7529A9}"/>
              </a:ext>
            </a:extLst>
          </p:cNvPr>
          <p:cNvSpPr txBox="1"/>
          <p:nvPr/>
        </p:nvSpPr>
        <p:spPr>
          <a:xfrm>
            <a:off x="3081599" y="3161325"/>
            <a:ext cx="461665" cy="533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 . .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8D2504-5A20-F792-B6A3-95E312B52F66}"/>
              </a:ext>
            </a:extLst>
          </p:cNvPr>
          <p:cNvSpPr txBox="1"/>
          <p:nvPr/>
        </p:nvSpPr>
        <p:spPr>
          <a:xfrm>
            <a:off x="6911401" y="2571750"/>
            <a:ext cx="182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 is the observed value</a:t>
            </a:r>
            <a:endParaRPr lang="zh-CN" altLang="en-US" b="1" i="1" dirty="0">
              <a:solidFill>
                <a:srgbClr val="CE57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8596E-6B29-1E48-2DAC-AEB21BFA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DC3EAF5-97DB-8B2A-8FFB-E9EC77A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</a:t>
            </a:r>
            <a: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indicators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be chosen from the official reports, etc.) &amp; variables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E4FF-F381-DFA5-E292-8F64A8A7BC99}"/>
              </a:ext>
            </a:extLst>
          </p:cNvPr>
          <p:cNvSpPr txBox="1"/>
          <p:nvPr/>
        </p:nvSpPr>
        <p:spPr>
          <a:xfrm>
            <a:off x="628650" y="1962855"/>
            <a:ext cx="59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+…+Z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A73A9D-4C7C-279B-95D3-89DB6FE28C59}"/>
              </a:ext>
            </a:extLst>
          </p:cNvPr>
          <p:cNvSpPr txBox="1"/>
          <p:nvPr/>
        </p:nvSpPr>
        <p:spPr>
          <a:xfrm>
            <a:off x="628650" y="2559470"/>
            <a:ext cx="579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A018F9-39B5-446B-7908-818E9BBA0754}"/>
              </a:ext>
            </a:extLst>
          </p:cNvPr>
          <p:cNvSpPr txBox="1"/>
          <p:nvPr/>
        </p:nvSpPr>
        <p:spPr>
          <a:xfrm>
            <a:off x="628650" y="1366240"/>
            <a:ext cx="459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8F4DEB-6613-ED09-FD39-71A6CE8245D2}"/>
              </a:ext>
            </a:extLst>
          </p:cNvPr>
          <p:cNvSpPr txBox="1"/>
          <p:nvPr/>
        </p:nvSpPr>
        <p:spPr>
          <a:xfrm>
            <a:off x="628650" y="3096984"/>
            <a:ext cx="659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={Egypt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Tunisia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Morocco, Algeria }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65498-1520-C073-BF75-9C319DD56117}"/>
              </a:ext>
            </a:extLst>
          </p:cNvPr>
          <p:cNvSpPr txBox="1"/>
          <p:nvPr/>
        </p:nvSpPr>
        <p:spPr>
          <a:xfrm>
            <a:off x="628650" y="3624309"/>
            <a:ext cx="773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={Natural Risk,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risk,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risk, Regulatory and Policy Risks, Logistics and Infrastructure Risks  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D7C29-BCA1-BDD7-F0C6-08BB68E985B9}"/>
              </a:ext>
            </a:extLst>
          </p:cNvPr>
          <p:cNvSpPr txBox="1"/>
          <p:nvPr/>
        </p:nvSpPr>
        <p:spPr>
          <a:xfrm>
            <a:off x="628650" y="4414557"/>
            <a:ext cx="579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={Different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each variable}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7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B7A05-B4EF-3C8F-C032-BD466428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F69BC48-F0DC-72A5-EB91-F800F945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Principal component analysis method (PCA)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9BB11C-5B03-8333-451F-511C18221E09}"/>
              </a:ext>
            </a:extLst>
          </p:cNvPr>
          <p:cNvSpPr txBox="1"/>
          <p:nvPr/>
        </p:nvSpPr>
        <p:spPr>
          <a:xfrm>
            <a:off x="628650" y="2571750"/>
            <a:ext cx="808335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 speaking, PCA recognition is not accurate enough for the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  recognition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(within this presentation). However, based on report of APEC (2014), it is an accepted method (which may be used in this presentation). In the future, methods such as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can be used to improve the recognition method.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A3A93C-A053-97C5-0285-C0F1A77308A5}"/>
              </a:ext>
            </a:extLst>
          </p:cNvPr>
          <p:cNvSpPr txBox="1"/>
          <p:nvPr/>
        </p:nvSpPr>
        <p:spPr>
          <a:xfrm>
            <a:off x="628650" y="1383957"/>
            <a:ext cx="711855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approach in econometrics to </a:t>
            </a:r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multicollinearity,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also identify the main influencing one among numerous variables.</a:t>
            </a:r>
            <a:endParaRPr lang="zh-CN" altLang="en-US" b="1" i="1" dirty="0">
              <a:solidFill>
                <a:srgbClr val="CE57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3C292-8D0F-6E88-2317-597ECF05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23B344E-E923-5397-8E6F-796A9DAB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250364"/>
            <a:ext cx="7886700" cy="99417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Risk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calculation method 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424AB1-2FE8-C415-6AB9-505B388F309E}"/>
              </a:ext>
            </a:extLst>
          </p:cNvPr>
          <p:cNvSpPr txBox="1"/>
          <p:nvPr/>
        </p:nvSpPr>
        <p:spPr>
          <a:xfrm>
            <a:off x="388800" y="1074750"/>
            <a:ext cx="37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 ={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indicator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indicator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AF9FFF-E5C8-AE0C-9733-05F1B6CC7DB5}"/>
              </a:ext>
            </a:extLst>
          </p:cNvPr>
          <p:cNvSpPr txBox="1"/>
          <p:nvPr/>
        </p:nvSpPr>
        <p:spPr>
          <a:xfrm>
            <a:off x="388800" y="2170849"/>
            <a:ext cx="87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indicator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=Total number of people affected by floods per year and per 100,000 population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1FC289-DCEA-D4F3-F89E-9635197F2645}"/>
              </a:ext>
            </a:extLst>
          </p:cNvPr>
          <p:cNvSpPr txBox="1"/>
          <p:nvPr/>
        </p:nvSpPr>
        <p:spPr>
          <a:xfrm>
            <a:off x="388800" y="1640462"/>
            <a:ext cx="7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Time:2014-2024 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is generally 20 years, but for ease of operation and use, the term is ten years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E57C1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1AB9D3-4078-D322-42AB-5A711539B2EF}"/>
              </a:ext>
            </a:extLst>
          </p:cNvPr>
          <p:cNvSpPr txBox="1"/>
          <p:nvPr/>
        </p:nvSpPr>
        <p:spPr>
          <a:xfrm>
            <a:off x="388800" y="2765930"/>
            <a:ext cx="87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indicator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=Total number of people affected by storms per year and per 100,000 population.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9AB072-36D8-ACE1-8102-32F637FCF9AB}"/>
              </a:ext>
            </a:extLst>
          </p:cNvPr>
          <p:cNvSpPr txBox="1"/>
          <p:nvPr/>
        </p:nvSpPr>
        <p:spPr>
          <a:xfrm>
            <a:off x="388800" y="3398635"/>
            <a:ext cx="89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indicator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E57C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=Total number of people affected by earthquakes per year and per 100,000 population.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CB1279-3E64-813A-36F6-2B49A4E98759}"/>
              </a:ext>
            </a:extLst>
          </p:cNvPr>
          <p:cNvSpPr txBox="1"/>
          <p:nvPr/>
        </p:nvSpPr>
        <p:spPr>
          <a:xfrm>
            <a:off x="3981600" y="1107557"/>
            <a:ext cx="50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Variable 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(Z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indicator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+…+Z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indicator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Nr3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/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1BF0F4-45FE-7143-78F3-99BFEBC6E86D}"/>
              </a:ext>
            </a:extLst>
          </p:cNvPr>
          <p:cNvSpPr/>
          <p:nvPr/>
        </p:nvSpPr>
        <p:spPr>
          <a:xfrm>
            <a:off x="439200" y="2102990"/>
            <a:ext cx="1202400" cy="1663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91989B3-BC8F-16B0-F6C3-D7A565276D5B}"/>
              </a:ext>
            </a:extLst>
          </p:cNvPr>
          <p:cNvCxnSpPr>
            <a:cxnSpLocks/>
          </p:cNvCxnSpPr>
          <p:nvPr/>
        </p:nvCxnSpPr>
        <p:spPr>
          <a:xfrm>
            <a:off x="1375200" y="3758398"/>
            <a:ext cx="1015200" cy="33899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2E83876-67E0-F65E-2F4C-8BAAAE8D466C}"/>
              </a:ext>
            </a:extLst>
          </p:cNvPr>
          <p:cNvSpPr txBox="1"/>
          <p:nvPr/>
        </p:nvSpPr>
        <p:spPr>
          <a:xfrm>
            <a:off x="2388150" y="3835780"/>
            <a:ext cx="26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Using Principal component analysis method (PCA) to confirm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E0C69-6F06-A1D6-2F98-10393A8B7C9D}"/>
              </a:ext>
            </a:extLst>
          </p:cNvPr>
          <p:cNvSpPr txBox="1"/>
          <p:nvPr/>
        </p:nvSpPr>
        <p:spPr>
          <a:xfrm>
            <a:off x="388800" y="4425048"/>
            <a:ext cx="32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Source: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APEC, 2014, pp. 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868FA-9866-A925-88AC-4BF04CCB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1C9D78-5DF2-FC96-37B4-ECF7C888F7A5}"/>
              </a:ext>
            </a:extLst>
          </p:cNvPr>
          <p:cNvSpPr txBox="1"/>
          <p:nvPr/>
        </p:nvSpPr>
        <p:spPr>
          <a:xfrm>
            <a:off x="388800" y="1074750"/>
            <a:ext cx="37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55C7B0-6E54-DE7E-88F9-D0474427D3A5}"/>
              </a:ext>
            </a:extLst>
          </p:cNvPr>
          <p:cNvSpPr txBox="1"/>
          <p:nvPr/>
        </p:nvSpPr>
        <p:spPr>
          <a:xfrm>
            <a:off x="388800" y="2149416"/>
            <a:ext cx="87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percentage of shipments that do not meet firms’ quality criteria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LIP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rate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(1- LIP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rate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B80756-6973-198E-930A-1AABBFEE50E2}"/>
              </a:ext>
            </a:extLst>
          </p:cNvPr>
          <p:cNvSpPr txBox="1"/>
          <p:nvPr/>
        </p:nvSpPr>
        <p:spPr>
          <a:xfrm>
            <a:off x="388800" y="2855605"/>
            <a:ext cx="87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solidFill>
                  <a:srgbClr val="CE57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LIP </a:t>
            </a:r>
            <a:r>
              <a:rPr lang="en-US" altLang="zh-CN" sz="1800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captures infrastructure risks 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E472AA-462E-7F0A-F906-7E7D62255D18}"/>
              </a:ext>
            </a:extLst>
          </p:cNvPr>
          <p:cNvSpPr txBox="1"/>
          <p:nvPr/>
        </p:nvSpPr>
        <p:spPr>
          <a:xfrm>
            <a:off x="3801600" y="1107557"/>
            <a:ext cx="52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+Z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1FF1B-738C-C5AB-1934-662A506F51D6}"/>
              </a:ext>
            </a:extLst>
          </p:cNvPr>
          <p:cNvSpPr/>
          <p:nvPr/>
        </p:nvSpPr>
        <p:spPr>
          <a:xfrm>
            <a:off x="439200" y="1897224"/>
            <a:ext cx="1202400" cy="1663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07AB1D14-DCFA-1E25-B718-9D91B1392172}"/>
              </a:ext>
            </a:extLst>
          </p:cNvPr>
          <p:cNvCxnSpPr>
            <a:cxnSpLocks/>
          </p:cNvCxnSpPr>
          <p:nvPr/>
        </p:nvCxnSpPr>
        <p:spPr>
          <a:xfrm>
            <a:off x="1372950" y="3558672"/>
            <a:ext cx="1015200" cy="33899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AA435B8-8DE7-B3B2-084C-0B49839263A7}"/>
              </a:ext>
            </a:extLst>
          </p:cNvPr>
          <p:cNvSpPr txBox="1"/>
          <p:nvPr/>
        </p:nvSpPr>
        <p:spPr>
          <a:xfrm>
            <a:off x="2333774" y="3636054"/>
            <a:ext cx="26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Principal component analysis method (PCA) to confirm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C8665C-8615-3297-9E1D-ED096BB18441}"/>
              </a:ext>
            </a:extLst>
          </p:cNvPr>
          <p:cNvSpPr txBox="1"/>
          <p:nvPr/>
        </p:nvSpPr>
        <p:spPr>
          <a:xfrm>
            <a:off x="388800" y="4425048"/>
            <a:ext cx="328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APEC, 2014, pp. 12-13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タイトル 5">
            <a:extLst>
              <a:ext uri="{FF2B5EF4-FFF2-40B4-BE49-F238E27FC236}">
                <a16:creationId xmlns:a16="http://schemas.microsoft.com/office/drawing/2014/main" id="{A4A5B2EE-C68A-F0B4-B19E-F9FE01342DCB}"/>
              </a:ext>
            </a:extLst>
          </p:cNvPr>
          <p:cNvSpPr txBox="1">
            <a:spLocks/>
          </p:cNvSpPr>
          <p:nvPr/>
        </p:nvSpPr>
        <p:spPr>
          <a:xfrm>
            <a:off x="357750" y="14227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Infrastructure : calculation method </a:t>
            </a:r>
            <a:endParaRPr lang="ja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"/>
    </mc:Choice>
    <mc:Fallback xmlns="">
      <p:transition spd="slow" advTm="1205"/>
    </mc:Fallback>
  </mc:AlternateContent>
</p:sld>
</file>

<file path=ppt/theme/theme1.xml><?xml version="1.0" encoding="utf-8"?>
<a:theme xmlns:a="http://schemas.openxmlformats.org/drawingml/2006/main" name="XJTLU Theme 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JTLU Theme 16-9" id="{255AEABC-2583-4D70-B787-0CEB120565A8}" vid="{8F0B5F30-0F8B-4586-990E-22476FB56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331262-de25-436d-8f05-154a071bbe3b"/>
    <hc6d7eca65f9478abad7d03f5cf64e0f xmlns="B75C04A8-2A57-44A9-84AB-13F77DA6060C">
      <Terms xmlns="http://schemas.microsoft.com/office/infopath/2007/PartnerControls"/>
    </hc6d7eca65f9478abad7d03f5cf64e0f>
    <IconOverlay xmlns="http://schemas.microsoft.com/sharepoint/v4" xsi:nil="true"/>
    <TaxKeywordTaxHTField xmlns="e8331262-de25-436d-8f05-154a071bbe3b">
      <Terms xmlns="http://schemas.microsoft.com/office/infopath/2007/PartnerControls"/>
    </TaxKeywordTaxHTField>
    <_dlc_BarcodeImage xmlns="b75c04a8-2a57-44a9-84ab-13f77da6060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1CCA2823884D4BBC53F7EEBAD5D3DA" ma:contentTypeVersion="13" ma:contentTypeDescription="Create a new document." ma:contentTypeScope="" ma:versionID="c7ccaf9f983ac701f8c0c79c93c92e47">
  <xsd:schema xmlns:xsd="http://www.w3.org/2001/XMLSchema" xmlns:xs="http://www.w3.org/2001/XMLSchema" xmlns:p="http://schemas.microsoft.com/office/2006/metadata/properties" xmlns:ns2="B75C04A8-2A57-44A9-84AB-13F77DA6060C" xmlns:ns3="e8331262-de25-436d-8f05-154a071bbe3b" xmlns:ns4="http://schemas.microsoft.com/sharepoint/v4" xmlns:ns5="b75c04a8-2a57-44a9-84ab-13f77da6060c" targetNamespace="http://schemas.microsoft.com/office/2006/metadata/properties" ma:root="true" ma:fieldsID="44e8b572b5fc42309469f5c74f42c7d7" ns2:_="" ns3:_="" ns4:_="" ns5:_="">
    <xsd:import namespace="B75C04A8-2A57-44A9-84AB-13F77DA6060C"/>
    <xsd:import namespace="e8331262-de25-436d-8f05-154a071bbe3b"/>
    <xsd:import namespace="http://schemas.microsoft.com/sharepoint/v4"/>
    <xsd:import namespace="b75c04a8-2a57-44a9-84ab-13f77da6060c"/>
    <xsd:element name="properties">
      <xsd:complexType>
        <xsd:sequence>
          <xsd:element name="documentManagement">
            <xsd:complexType>
              <xsd:all>
                <xsd:element ref="ns2:hc6d7eca65f9478abad7d03f5cf64e0f" minOccurs="0"/>
                <xsd:element ref="ns3:TaxCatchAll" minOccurs="0"/>
                <xsd:element ref="ns4:IconOverlay" minOccurs="0"/>
                <xsd:element ref="ns3:TaxKeywordTaxHTField" minOccurs="0"/>
                <xsd:element ref="ns5:_dlc_BarcodeValue" minOccurs="0"/>
                <xsd:element ref="ns5:_dlc_BarcodeImage" minOccurs="0"/>
                <xsd:element ref="ns5:_dlc_BarcodePreview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C04A8-2A57-44A9-84AB-13F77DA6060C" elementFormDefault="qualified">
    <xsd:import namespace="http://schemas.microsoft.com/office/2006/documentManagement/types"/>
    <xsd:import namespace="http://schemas.microsoft.com/office/infopath/2007/PartnerControls"/>
    <xsd:element name="hc6d7eca65f9478abad7d03f5cf64e0f" ma:index="9" nillable="true" ma:taxonomy="true" ma:internalName="hc6d7eca65f9478abad7d03f5cf64e0f" ma:taxonomyFieldName="Category" ma:displayName="Category" ma:default="" ma:fieldId="{1c6d7eca-65f9-478a-bad7-d03f5cf64e0f}" ma:sspId="202c0e86-dd13-49e1-9468-8a61cc7812e1" ma:termSetId="794b5192-67a4-4b44-b00c-5f52222485f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31262-de25-436d-8f05-154a071bbe3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7479AD9-2ED5-42BF-A196-566A36B0CBC1}" ma:internalName="TaxCatchAll" ma:showField="CatchAllData" ma:web="{28156377-0810-4808-961b-2227f163a1d9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3" nillable="true" ma:taxonomy="true" ma:internalName="TaxKeywordTaxHTField" ma:taxonomyFieldName="TaxKeyword" ma:displayName="Enterprise Keywords" ma:fieldId="{23f27201-bee3-471e-b2e7-b64fd8b7ca38}" ma:taxonomyMulti="true" ma:sspId="415ee74b-2602-4e7a-8fdc-0d76d9df16f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c04a8-2a57-44a9-84ab-13f77da6060c" elementFormDefault="qualified">
    <xsd:import namespace="http://schemas.microsoft.com/office/2006/documentManagement/types"/>
    <xsd:import namespace="http://schemas.microsoft.com/office/infopath/2007/PartnerControls"/>
    <xsd:element name="_dlc_BarcodeValue" ma:index="14" nillable="true" ma:displayName="Barcode Value" ma:description="The value of the barcode assigned to this item." ma:internalName="_dlc_BarcodeValue" ma:readOnly="true">
      <xsd:simpleType>
        <xsd:restriction base="dms:Text"/>
      </xsd:simpleType>
    </xsd:element>
    <xsd:element name="_dlc_BarcodeImage" ma:index="15" nillable="true" ma:displayName="Barcode Image" ma:description="" ma:hidden="true" ma:internalName="_dlc_BarcodeImage" ma:readOnly="false">
      <xsd:simpleType>
        <xsd:restriction base="dms:Note"/>
      </xsd:simpleType>
    </xsd:element>
    <xsd:element name="_dlc_BarcodePreview" ma:index="16" nillable="true" ma:displayName="Barcode" ma:description="The barcode assigned to this item." ma:format="Image" ma:hidden="true" ma:internalName="_dlc_BarcodePreview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CF8A76-1436-47FC-9370-1D27FEBE2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E0F55A-5ACE-4E81-A452-A8FF73E0354A}">
  <ds:schemaRefs>
    <ds:schemaRef ds:uri="B75C04A8-2A57-44A9-84AB-13F77DA6060C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sharepoint/v4"/>
    <ds:schemaRef ds:uri="http://schemas.openxmlformats.org/package/2006/metadata/core-properties"/>
    <ds:schemaRef ds:uri="http://purl.org/dc/terms/"/>
    <ds:schemaRef ds:uri="http://purl.org/dc/dcmitype/"/>
    <ds:schemaRef ds:uri="b75c04a8-2a57-44a9-84ab-13f77da6060c"/>
    <ds:schemaRef ds:uri="e8331262-de25-436d-8f05-154a071bbe3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0C28FE-3395-4CBD-B57F-62307E6F2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5C04A8-2A57-44A9-84AB-13F77DA6060C"/>
    <ds:schemaRef ds:uri="e8331262-de25-436d-8f05-154a071bbe3b"/>
    <ds:schemaRef ds:uri="http://schemas.microsoft.com/sharepoint/v4"/>
    <ds:schemaRef ds:uri="b75c04a8-2a57-44a9-84ab-13f77da606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XJTLU Theme 16-9</Template>
  <TotalTime>3628</TotalTime>
  <Words>1268</Words>
  <Application>Microsoft Office PowerPoint</Application>
  <PresentationFormat>全屏显示(16:9)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XJTLU Theme 16-9</vt:lpstr>
      <vt:lpstr>INS 410</vt:lpstr>
      <vt:lpstr>Main Variable definition</vt:lpstr>
      <vt:lpstr>Addition Variable definition</vt:lpstr>
      <vt:lpstr>Abbreviation of the Main Variable</vt:lpstr>
      <vt:lpstr>Indicator &amp;Variable</vt:lpstr>
      <vt:lpstr>The relationship between indicators (which be chosen from the official reports, etc.) &amp; variables</vt:lpstr>
      <vt:lpstr>Introduction of Principal component analysis method (PCA)</vt:lpstr>
      <vt:lpstr>Natural Risk : calculation method </vt:lpstr>
      <vt:lpstr>PowerPoint 演示文稿</vt:lpstr>
      <vt:lpstr>Market Risks: calculation method </vt:lpstr>
      <vt:lpstr>Regulatory Risk: calculation method </vt:lpstr>
      <vt:lpstr>Political Risks: calculation method </vt:lpstr>
      <vt:lpstr>Floating Variable: the reason for establishment</vt:lpstr>
      <vt:lpstr>Floating Variable: acquisition method</vt:lpstr>
      <vt:lpstr>Floating Variable: Specific key words</vt:lpstr>
      <vt:lpstr>Floating Variable: calculation method </vt:lpstr>
      <vt:lpstr>Floating Variable: connection with the Normal variable</vt:lpstr>
      <vt:lpstr>Total risk : calculation method </vt:lpstr>
    </vt:vector>
  </TitlesOfParts>
  <Company>Xi'an Jiaotong-Liverpool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XJTLU Language Centre</dc:creator>
  <cp:lastModifiedBy>萧菲 郇</cp:lastModifiedBy>
  <cp:revision>288</cp:revision>
  <cp:lastPrinted>2017-09-14T05:15:08Z</cp:lastPrinted>
  <dcterms:created xsi:type="dcterms:W3CDTF">2016-01-19T04:00:20Z</dcterms:created>
  <dcterms:modified xsi:type="dcterms:W3CDTF">2025-05-05T03:59:20Z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0x010100AF1CCA2823884D4BBC53F7EEBAD5D3DA</vt:lpwstr>
  </property>
  <property fmtid="{D5CDD505-2E9C-101B-9397-08002B2CF9AE}" pid="3" name="Category">
    <vt:lpwstr/>
  </property>
  <property fmtid="{D5CDD505-2E9C-101B-9397-08002B2CF9AE}" pid="4" name="_dlc_policyId">
    <vt:lpwstr/>
  </property>
  <property fmtid="{D5CDD505-2E9C-101B-9397-08002B2CF9AE}" pid="5" name="ItemRetentionFormula">
    <vt:lpwstr/>
  </property>
  <property fmtid="{D5CDD505-2E9C-101B-9397-08002B2CF9AE}" pid="6" name="TaxKeyword">
    <vt:lpwstr/>
  </property>
</Properties>
</file>