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75" r:id="rId3"/>
    <p:sldId id="312" r:id="rId4"/>
    <p:sldId id="263" r:id="rId5"/>
    <p:sldId id="274" r:id="rId6"/>
    <p:sldId id="277" r:id="rId7"/>
    <p:sldId id="278" r:id="rId8"/>
    <p:sldId id="279" r:id="rId9"/>
    <p:sldId id="283" r:id="rId10"/>
    <p:sldId id="284" r:id="rId11"/>
    <p:sldId id="285" r:id="rId12"/>
    <p:sldId id="286" r:id="rId13"/>
    <p:sldId id="287" r:id="rId14"/>
    <p:sldId id="288" r:id="rId15"/>
    <p:sldId id="289" r:id="rId16"/>
    <p:sldId id="290" r:id="rId17"/>
    <p:sldId id="300" r:id="rId18"/>
    <p:sldId id="264" r:id="rId19"/>
    <p:sldId id="262" r:id="rId20"/>
    <p:sldId id="294" r:id="rId21"/>
    <p:sldId id="295" r:id="rId22"/>
    <p:sldId id="296" r:id="rId23"/>
    <p:sldId id="297" r:id="rId24"/>
    <p:sldId id="298" r:id="rId25"/>
    <p:sldId id="299" r:id="rId26"/>
    <p:sldId id="273" r:id="rId27"/>
    <p:sldId id="291" r:id="rId28"/>
    <p:sldId id="292" r:id="rId29"/>
    <p:sldId id="293" r:id="rId30"/>
    <p:sldId id="266" r:id="rId31"/>
    <p:sldId id="301" r:id="rId32"/>
    <p:sldId id="302" r:id="rId33"/>
    <p:sldId id="265" r:id="rId34"/>
    <p:sldId id="303" r:id="rId35"/>
    <p:sldId id="267" r:id="rId36"/>
    <p:sldId id="304" r:id="rId37"/>
    <p:sldId id="268" r:id="rId38"/>
    <p:sldId id="305" r:id="rId39"/>
    <p:sldId id="269" r:id="rId40"/>
    <p:sldId id="307" r:id="rId41"/>
    <p:sldId id="271" r:id="rId42"/>
    <p:sldId id="308" r:id="rId43"/>
    <p:sldId id="309" r:id="rId44"/>
    <p:sldId id="310" r:id="rId45"/>
    <p:sldId id="272" r:id="rId46"/>
    <p:sldId id="306" r:id="rId47"/>
    <p:sldId id="276" r:id="rId48"/>
    <p:sldId id="311" r:id="rId4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9BFA"/>
    <a:srgbClr val="00A818"/>
    <a:srgbClr val="7603CD"/>
    <a:srgbClr val="7003C1"/>
    <a:srgbClr val="7C03D7"/>
    <a:srgbClr val="4900DA"/>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16" autoAdjust="0"/>
    <p:restoredTop sz="76796" autoAdjust="0"/>
  </p:normalViewPr>
  <p:slideViewPr>
    <p:cSldViewPr snapToGrid="0">
      <p:cViewPr varScale="1">
        <p:scale>
          <a:sx n="56" d="100"/>
          <a:sy n="56" d="100"/>
        </p:scale>
        <p:origin x="160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63049-DCDC-414B-B1EB-6C77465AD64F}" type="datetimeFigureOut">
              <a:rPr lang="tr-TR" smtClean="0"/>
              <a:t>29.03.2023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7217D-9B2E-425B-A802-2A36E3A4813D}" type="slidenum">
              <a:rPr lang="tr-TR" smtClean="0"/>
              <a:t>‹#›</a:t>
            </a:fld>
            <a:endParaRPr lang="tr-TR"/>
          </a:p>
        </p:txBody>
      </p:sp>
    </p:spTree>
    <p:extLst>
      <p:ext uri="{BB962C8B-B14F-4D97-AF65-F5344CB8AC3E}">
        <p14:creationId xmlns:p14="http://schemas.microsoft.com/office/powerpoint/2010/main" val="220268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mail@mail.co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1</a:t>
            </a:fld>
            <a:endParaRPr lang="tr-TR"/>
          </a:p>
        </p:txBody>
      </p:sp>
    </p:spTree>
    <p:extLst>
      <p:ext uri="{BB962C8B-B14F-4D97-AF65-F5344CB8AC3E}">
        <p14:creationId xmlns:p14="http://schemas.microsoft.com/office/powerpoint/2010/main" val="797572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GPT_SUMMARIZE: = GPT_SUMMARIZE("Bu bir makale örneğidir. Bu makale, GPT-3.5 tabanlı dil modellerinin Google Sheets ile entegrasyonu hakkında bilgi vermektedir.") Bu formül, "Bu bir makale örneğidir. Bu makale, GPT-3.5 tabanlı dil modellerinin Google Sheets ile entegrasyonu hakkında bilgi vermektedir." ifadesinin özetini oluşturacaktır.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41</a:t>
            </a:fld>
            <a:endParaRPr lang="tr-TR"/>
          </a:p>
        </p:txBody>
      </p:sp>
    </p:spTree>
    <p:extLst>
      <p:ext uri="{BB962C8B-B14F-4D97-AF65-F5344CB8AC3E}">
        <p14:creationId xmlns:p14="http://schemas.microsoft.com/office/powerpoint/2010/main" val="89477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GPT_TRANSLATE: = GPT_TRANSLATE("Merhaba, nasılsın?", "en") Bu formül, "Merhaba, nasılsın?" ifadesini </a:t>
            </a:r>
            <a:r>
              <a:rPr lang="tr-TR" sz="1200" b="0" i="0" kern="1200" dirty="0" err="1">
                <a:solidFill>
                  <a:schemeClr val="tx1"/>
                </a:solidFill>
                <a:effectLst/>
                <a:latin typeface="+mn-lt"/>
                <a:ea typeface="+mn-ea"/>
                <a:cs typeface="+mn-cs"/>
              </a:rPr>
              <a:t>İngilizce'ye</a:t>
            </a:r>
            <a:r>
              <a:rPr lang="tr-TR" sz="1200" b="0" i="0" kern="1200" dirty="0">
                <a:solidFill>
                  <a:schemeClr val="tx1"/>
                </a:solidFill>
                <a:effectLst/>
                <a:latin typeface="+mn-lt"/>
                <a:ea typeface="+mn-ea"/>
                <a:cs typeface="+mn-cs"/>
              </a:rPr>
              <a:t> ("en") çevirecektir.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45</a:t>
            </a:fld>
            <a:endParaRPr lang="tr-TR"/>
          </a:p>
        </p:txBody>
      </p:sp>
    </p:spTree>
    <p:extLst>
      <p:ext uri="{BB962C8B-B14F-4D97-AF65-F5344CB8AC3E}">
        <p14:creationId xmlns:p14="http://schemas.microsoft.com/office/powerpoint/2010/main" val="14442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https://www.youtube.com/watch?v=rKkBWN7N7IY&amp;t=84s</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2</a:t>
            </a:fld>
            <a:endParaRPr lang="tr-TR"/>
          </a:p>
        </p:txBody>
      </p:sp>
    </p:spTree>
    <p:extLst>
      <p:ext uri="{BB962C8B-B14F-4D97-AF65-F5344CB8AC3E}">
        <p14:creationId xmlns:p14="http://schemas.microsoft.com/office/powerpoint/2010/main" val="347214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GPT_LIST: = GPT_LIST("yazılım") Bu formül, "yazılım" kelimesi ile ilişkili diğer kelimeleri listeleyerek bir kelime dağarcığı oluşturacaktır. Örneğin, "yazılım geliştirme, yazılım mühendisliği, yazılım testi" gibi kelimeleri listeleyebilir.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26</a:t>
            </a:fld>
            <a:endParaRPr lang="tr-TR"/>
          </a:p>
        </p:txBody>
      </p:sp>
    </p:spTree>
    <p:extLst>
      <p:ext uri="{BB962C8B-B14F-4D97-AF65-F5344CB8AC3E}">
        <p14:creationId xmlns:p14="http://schemas.microsoft.com/office/powerpoint/2010/main" val="1847239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i="0" kern="1200" dirty="0">
                <a:solidFill>
                  <a:schemeClr val="tx1"/>
                </a:solidFill>
                <a:effectLst/>
                <a:latin typeface="+mn-lt"/>
                <a:ea typeface="+mn-ea"/>
                <a:cs typeface="+mn-cs"/>
              </a:rPr>
              <a:t>GPT_LIST, doğal dil işleme alanında kullanılan bir teknolojidir. Bu teknoloji, metinlerdeki liste yapısını tanıyarak, listeleri otomatik olarak sıralar ve düzenler. GPT_LIST, özellikle makine öğrenmesi ve yapay zeka uygulamalarında sıklıkla kullanılır. Bu teknoloji sayesinde, metinlerdeki listeler daha anlaşılır ve okunaklı hale getirilir. Ayrıca, GPT_LIST ile metinlerdeki listelerin analizi ve sınıflandırılması da kolaylaşır. Bu sayede, birçok farklı alanda kullanılan metinlerdeki listeler daha etkili bir şekilde yönetilebilir.</a:t>
            </a:r>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27</a:t>
            </a:fld>
            <a:endParaRPr lang="tr-TR"/>
          </a:p>
        </p:txBody>
      </p:sp>
    </p:spTree>
    <p:extLst>
      <p:ext uri="{BB962C8B-B14F-4D97-AF65-F5344CB8AC3E}">
        <p14:creationId xmlns:p14="http://schemas.microsoft.com/office/powerpoint/2010/main" val="6687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GPT_TABLE: = GPT_TABLE(A1:C5) Bu formül, A1:C5 arasındaki veriler için bir tablo oluşturacak ve tablodaki hücreleri metin veya sayılarla dolduracaktır.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30</a:t>
            </a:fld>
            <a:endParaRPr lang="tr-TR"/>
          </a:p>
        </p:txBody>
      </p:sp>
    </p:spTree>
    <p:extLst>
      <p:ext uri="{BB962C8B-B14F-4D97-AF65-F5344CB8AC3E}">
        <p14:creationId xmlns:p14="http://schemas.microsoft.com/office/powerpoint/2010/main" val="3926738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GPT_TAG: = GPT_TAG("Bu yazılım hakkında daha fazla bilgi alabilir miyim?") Bu formül, "yazılım" kelimesini anahtar kelime olarak etiketleyecek ve "bilgi" kelimesini konu olarak etiketleyecektir.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33</a:t>
            </a:fld>
            <a:endParaRPr lang="tr-TR"/>
          </a:p>
        </p:txBody>
      </p:sp>
    </p:spTree>
    <p:extLst>
      <p:ext uri="{BB962C8B-B14F-4D97-AF65-F5344CB8AC3E}">
        <p14:creationId xmlns:p14="http://schemas.microsoft.com/office/powerpoint/2010/main" val="83992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GPT_CLASSIFY: = GPT_CLASSIFY("Bu bir roman mı yoksa bir şiir mi?") Bu formül, "Bu bir roman mı yoksa bir şiir mi?" ifadesini belirli bir kategoriye sınıflandıracaktır.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35</a:t>
            </a:fld>
            <a:endParaRPr lang="tr-TR"/>
          </a:p>
        </p:txBody>
      </p:sp>
    </p:spTree>
    <p:extLst>
      <p:ext uri="{BB962C8B-B14F-4D97-AF65-F5344CB8AC3E}">
        <p14:creationId xmlns:p14="http://schemas.microsoft.com/office/powerpoint/2010/main" val="1777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GPT_EXTRACT: = GPT_EXTRACT("E-posta adresim: </a:t>
            </a:r>
            <a:r>
              <a:rPr lang="tr-TR" sz="1200" b="0" i="0" u="sng" kern="1200" dirty="0">
                <a:solidFill>
                  <a:schemeClr val="tx1"/>
                </a:solidFill>
                <a:effectLst/>
                <a:latin typeface="+mn-lt"/>
                <a:ea typeface="+mn-ea"/>
                <a:cs typeface="+mn-cs"/>
                <a:hlinkClick r:id="rId3"/>
              </a:rPr>
              <a:t>mail@mail.com</a:t>
            </a:r>
            <a:r>
              <a:rPr lang="tr-TR" sz="1200" b="0" i="0" kern="1200" dirty="0">
                <a:solidFill>
                  <a:schemeClr val="tx1"/>
                </a:solidFill>
                <a:effectLst/>
                <a:latin typeface="+mn-lt"/>
                <a:ea typeface="+mn-ea"/>
                <a:cs typeface="+mn-cs"/>
              </a:rPr>
              <a:t>") Bu formül, "</a:t>
            </a:r>
            <a:r>
              <a:rPr lang="tr-TR" sz="1200" b="0" i="0" u="sng" kern="1200" dirty="0">
                <a:solidFill>
                  <a:schemeClr val="tx1"/>
                </a:solidFill>
                <a:effectLst/>
                <a:latin typeface="+mn-lt"/>
                <a:ea typeface="+mn-ea"/>
                <a:cs typeface="+mn-cs"/>
                <a:hlinkClick r:id="rId3"/>
              </a:rPr>
              <a:t>mail@mail.com</a:t>
            </a:r>
            <a:r>
              <a:rPr lang="tr-TR" sz="1200" b="0" i="0" kern="1200" dirty="0">
                <a:solidFill>
                  <a:schemeClr val="tx1"/>
                </a:solidFill>
                <a:effectLst/>
                <a:latin typeface="+mn-lt"/>
                <a:ea typeface="+mn-ea"/>
                <a:cs typeface="+mn-cs"/>
              </a:rPr>
              <a:t>" ifadesini çıkararak e-posta adresinizi elde etmenizi sağlayacaktır.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37</a:t>
            </a:fld>
            <a:endParaRPr lang="tr-TR"/>
          </a:p>
        </p:txBody>
      </p:sp>
    </p:spTree>
    <p:extLst>
      <p:ext uri="{BB962C8B-B14F-4D97-AF65-F5344CB8AC3E}">
        <p14:creationId xmlns:p14="http://schemas.microsoft.com/office/powerpoint/2010/main" val="211794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a:solidFill>
                  <a:schemeClr val="tx1"/>
                </a:solidFill>
                <a:effectLst/>
                <a:latin typeface="+mn-lt"/>
                <a:ea typeface="+mn-ea"/>
                <a:cs typeface="+mn-cs"/>
              </a:rPr>
              <a:t>GPT_EDIT: = GPT_EDIT("Bu bir </a:t>
            </a:r>
            <a:r>
              <a:rPr lang="tr-TR" sz="1200" b="0" i="0" kern="1200" dirty="0" err="1">
                <a:solidFill>
                  <a:schemeClr val="tx1"/>
                </a:solidFill>
                <a:effectLst/>
                <a:latin typeface="+mn-lt"/>
                <a:ea typeface="+mn-ea"/>
                <a:cs typeface="+mn-cs"/>
              </a:rPr>
              <a:t>örnektirr</a:t>
            </a:r>
            <a:r>
              <a:rPr lang="tr-TR" sz="1200" b="0" i="0" kern="1200" dirty="0">
                <a:solidFill>
                  <a:schemeClr val="tx1"/>
                </a:solidFill>
                <a:effectLst/>
                <a:latin typeface="+mn-lt"/>
                <a:ea typeface="+mn-ea"/>
                <a:cs typeface="+mn-cs"/>
              </a:rPr>
              <a:t>.") Bu formül, "</a:t>
            </a:r>
            <a:r>
              <a:rPr lang="tr-TR" sz="1200" b="0" i="0" kern="1200" dirty="0" err="1">
                <a:solidFill>
                  <a:schemeClr val="tx1"/>
                </a:solidFill>
                <a:effectLst/>
                <a:latin typeface="+mn-lt"/>
                <a:ea typeface="+mn-ea"/>
                <a:cs typeface="+mn-cs"/>
              </a:rPr>
              <a:t>örnektirr</a:t>
            </a:r>
            <a:r>
              <a:rPr lang="tr-TR" sz="1200" b="0" i="0" kern="1200" dirty="0">
                <a:solidFill>
                  <a:schemeClr val="tx1"/>
                </a:solidFill>
                <a:effectLst/>
                <a:latin typeface="+mn-lt"/>
                <a:ea typeface="+mn-ea"/>
                <a:cs typeface="+mn-cs"/>
              </a:rPr>
              <a:t>" kelimesinin "örnektir" şeklinde yazılması gerektiğini düzeltir.</a:t>
            </a:r>
          </a:p>
          <a:p>
            <a:endParaRPr lang="tr-TR" dirty="0"/>
          </a:p>
        </p:txBody>
      </p:sp>
      <p:sp>
        <p:nvSpPr>
          <p:cNvPr id="4" name="Slayt Numarası Yer Tutucusu 3"/>
          <p:cNvSpPr>
            <a:spLocks noGrp="1"/>
          </p:cNvSpPr>
          <p:nvPr>
            <p:ph type="sldNum" sz="quarter" idx="5"/>
          </p:nvPr>
        </p:nvSpPr>
        <p:spPr/>
        <p:txBody>
          <a:bodyPr/>
          <a:lstStyle/>
          <a:p>
            <a:fld id="{7CE7217D-9B2E-425B-A802-2A36E3A4813D}" type="slidenum">
              <a:rPr lang="tr-TR" smtClean="0"/>
              <a:t>39</a:t>
            </a:fld>
            <a:endParaRPr lang="tr-TR"/>
          </a:p>
        </p:txBody>
      </p:sp>
    </p:spTree>
    <p:extLst>
      <p:ext uri="{BB962C8B-B14F-4D97-AF65-F5344CB8AC3E}">
        <p14:creationId xmlns:p14="http://schemas.microsoft.com/office/powerpoint/2010/main" val="2470821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4B2DFB47-9C25-494A-A287-EB687899C68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Metin Yer Tutucusu 2">
            <a:extLst>
              <a:ext uri="{FF2B5EF4-FFF2-40B4-BE49-F238E27FC236}">
                <a16:creationId xmlns:a16="http://schemas.microsoft.com/office/drawing/2014/main" id="{A045C807-D1F3-41A0-B462-AF5A78CDB23E}"/>
              </a:ext>
            </a:extLst>
          </p:cNvPr>
          <p:cNvSpPr>
            <a:spLocks noGrp="1"/>
          </p:cNvSpPr>
          <p:nvPr>
            <p:ph type="body" idx="1" hasCustomPrompt="1"/>
          </p:nvPr>
        </p:nvSpPr>
        <p:spPr>
          <a:xfrm>
            <a:off x="4385761" y="2110399"/>
            <a:ext cx="3862127" cy="660233"/>
          </a:xfrm>
          <a:prstGeom prst="rect">
            <a:avLst/>
          </a:prstGeom>
        </p:spPr>
        <p:txBody>
          <a:bodyPr/>
          <a:lstStyle>
            <a:lvl1pPr marL="0" indent="0">
              <a:buNone/>
              <a:defRPr sz="4000">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BATCH</a:t>
            </a:r>
          </a:p>
        </p:txBody>
      </p:sp>
      <p:sp>
        <p:nvSpPr>
          <p:cNvPr id="18" name="Metin Yer Tutucusu 2">
            <a:extLst>
              <a:ext uri="{FF2B5EF4-FFF2-40B4-BE49-F238E27FC236}">
                <a16:creationId xmlns:a16="http://schemas.microsoft.com/office/drawing/2014/main" id="{883D7A1C-9D47-48E8-866E-E3301FB1D9B3}"/>
              </a:ext>
            </a:extLst>
          </p:cNvPr>
          <p:cNvSpPr>
            <a:spLocks noGrp="1"/>
          </p:cNvSpPr>
          <p:nvPr>
            <p:ph type="body" idx="10" hasCustomPrompt="1"/>
          </p:nvPr>
        </p:nvSpPr>
        <p:spPr>
          <a:xfrm>
            <a:off x="4385761" y="2841919"/>
            <a:ext cx="3862127" cy="660233"/>
          </a:xfrm>
          <a:prstGeom prst="rect">
            <a:avLst/>
          </a:prstGeom>
        </p:spPr>
        <p:txBody>
          <a:bodyPr/>
          <a:lstStyle>
            <a:lvl1pPr marL="0" indent="0">
              <a:buNone/>
              <a:defRPr sz="4000" b="1">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SELENIUM</a:t>
            </a:r>
          </a:p>
        </p:txBody>
      </p:sp>
      <p:sp>
        <p:nvSpPr>
          <p:cNvPr id="19" name="Metin Yer Tutucusu 2">
            <a:extLst>
              <a:ext uri="{FF2B5EF4-FFF2-40B4-BE49-F238E27FC236}">
                <a16:creationId xmlns:a16="http://schemas.microsoft.com/office/drawing/2014/main" id="{49D443E9-2E64-43DD-9DF9-FFF18E348244}"/>
              </a:ext>
            </a:extLst>
          </p:cNvPr>
          <p:cNvSpPr>
            <a:spLocks noGrp="1"/>
          </p:cNvSpPr>
          <p:nvPr>
            <p:ph type="body" idx="11" hasCustomPrompt="1"/>
          </p:nvPr>
        </p:nvSpPr>
        <p:spPr>
          <a:xfrm>
            <a:off x="4385761" y="3582583"/>
            <a:ext cx="3862127" cy="660233"/>
          </a:xfrm>
          <a:prstGeom prst="rect">
            <a:avLst/>
          </a:prstGeom>
        </p:spPr>
        <p:txBody>
          <a:bodyPr/>
          <a:lstStyle>
            <a:lvl1pPr marL="0" indent="0">
              <a:buNone/>
              <a:defRPr sz="4000">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10.12.2021</a:t>
            </a:r>
          </a:p>
        </p:txBody>
      </p:sp>
      <p:sp>
        <p:nvSpPr>
          <p:cNvPr id="20" name="Metin Yer Tutucusu 2">
            <a:extLst>
              <a:ext uri="{FF2B5EF4-FFF2-40B4-BE49-F238E27FC236}">
                <a16:creationId xmlns:a16="http://schemas.microsoft.com/office/drawing/2014/main" id="{9A350331-B818-45A3-AA85-8DDD87A8B4FD}"/>
              </a:ext>
            </a:extLst>
          </p:cNvPr>
          <p:cNvSpPr>
            <a:spLocks noGrp="1"/>
          </p:cNvSpPr>
          <p:nvPr>
            <p:ph type="body" idx="12" hasCustomPrompt="1"/>
          </p:nvPr>
        </p:nvSpPr>
        <p:spPr>
          <a:xfrm>
            <a:off x="4385761" y="4277527"/>
            <a:ext cx="3862127" cy="660233"/>
          </a:xfrm>
          <a:prstGeom prst="rect">
            <a:avLst/>
          </a:prstGeom>
        </p:spPr>
        <p:txBody>
          <a:bodyPr/>
          <a:lstStyle>
            <a:lvl1pPr marL="0" indent="0">
              <a:buNone/>
              <a:defRPr sz="4000" b="1">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LOCATORS</a:t>
            </a:r>
          </a:p>
        </p:txBody>
      </p:sp>
    </p:spTree>
    <p:extLst>
      <p:ext uri="{BB962C8B-B14F-4D97-AF65-F5344CB8AC3E}">
        <p14:creationId xmlns:p14="http://schemas.microsoft.com/office/powerpoint/2010/main" val="151429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2835CA42-D903-453D-9616-3774ED63E16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8105" y="973015"/>
            <a:ext cx="6467295" cy="3431487"/>
          </a:xfrm>
          <a:prstGeom prst="rect">
            <a:avLst/>
          </a:prstGeom>
        </p:spPr>
      </p:pic>
      <p:sp>
        <p:nvSpPr>
          <p:cNvPr id="2" name="Title 1"/>
          <p:cNvSpPr>
            <a:spLocks noGrp="1"/>
          </p:cNvSpPr>
          <p:nvPr>
            <p:ph type="title" hasCustomPrompt="1"/>
          </p:nvPr>
        </p:nvSpPr>
        <p:spPr>
          <a:xfrm>
            <a:off x="845749" y="2146185"/>
            <a:ext cx="5895599" cy="139504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ctr" defTabSz="457200" rtl="0" eaLnBrk="1" latinLnBrk="0" hangingPunct="1">
              <a:spcBef>
                <a:spcPct val="0"/>
              </a:spcBef>
              <a:buNone/>
              <a:defRPr sz="4000" b="1" kern="1200">
                <a:solidFill>
                  <a:srgbClr val="FEFEFE"/>
                </a:solidFill>
                <a:latin typeface="Century Gothic" panose="020B0502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Başlık ekleyebilirsiniz</a:t>
            </a:r>
            <a:endParaRPr lang="en-US" dirty="0"/>
          </a:p>
        </p:txBody>
      </p:sp>
      <p:sp>
        <p:nvSpPr>
          <p:cNvPr id="3" name="Text Placeholder 2"/>
          <p:cNvSpPr>
            <a:spLocks noGrp="1"/>
          </p:cNvSpPr>
          <p:nvPr>
            <p:ph type="body" idx="1" hasCustomPrompt="1"/>
          </p:nvPr>
        </p:nvSpPr>
        <p:spPr>
          <a:xfrm>
            <a:off x="631698" y="4537185"/>
            <a:ext cx="6323702" cy="8354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3200" b="1" kern="1200">
                <a:solidFill>
                  <a:schemeClr val="tx1">
                    <a:lumMod val="85000"/>
                    <a:lumOff val="15000"/>
                  </a:schemeClr>
                </a:solidFill>
                <a:latin typeface="Century Gothic" panose="020B0502020202020204" pitchFamily="34"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a:t>Alt Başlık</a:t>
            </a:r>
            <a:endParaRPr lang="en-US" dirty="0"/>
          </a:p>
        </p:txBody>
      </p:sp>
      <p:sp>
        <p:nvSpPr>
          <p:cNvPr id="12" name="Oval 11">
            <a:extLst>
              <a:ext uri="{FF2B5EF4-FFF2-40B4-BE49-F238E27FC236}">
                <a16:creationId xmlns:a16="http://schemas.microsoft.com/office/drawing/2014/main" id="{B122749A-1C12-4BF2-8757-AE8175FB749F}"/>
              </a:ext>
            </a:extLst>
          </p:cNvPr>
          <p:cNvSpPr/>
          <p:nvPr userDrawn="1"/>
        </p:nvSpPr>
        <p:spPr>
          <a:xfrm>
            <a:off x="2860431" y="582794"/>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48E6897D-BEEC-4583-B3D3-5E748E41148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93369" y="711006"/>
            <a:ext cx="1069078" cy="1143819"/>
          </a:xfrm>
          <a:prstGeom prst="rect">
            <a:avLst/>
          </a:prstGeom>
        </p:spPr>
      </p:pic>
      <p:sp>
        <p:nvSpPr>
          <p:cNvPr id="17" name="İçerik Yer Tutucusu 16">
            <a:extLst>
              <a:ext uri="{FF2B5EF4-FFF2-40B4-BE49-F238E27FC236}">
                <a16:creationId xmlns:a16="http://schemas.microsoft.com/office/drawing/2014/main" id="{E22B0C5E-9A03-43D6-8D73-138115BBB0F9}"/>
              </a:ext>
            </a:extLst>
          </p:cNvPr>
          <p:cNvSpPr>
            <a:spLocks noGrp="1"/>
          </p:cNvSpPr>
          <p:nvPr>
            <p:ph sz="quarter" idx="10"/>
          </p:nvPr>
        </p:nvSpPr>
        <p:spPr>
          <a:xfrm>
            <a:off x="7245350" y="1125538"/>
            <a:ext cx="4314825" cy="4246562"/>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64840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6A942E9-B88B-4488-956A-1FDFB7DF607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4818185"/>
          </a:xfrm>
          <a:prstGeom prst="rect">
            <a:avLst/>
          </a:prstGeom>
        </p:spPr>
      </p:pic>
      <p:sp>
        <p:nvSpPr>
          <p:cNvPr id="2" name="Başlık 1">
            <a:extLst>
              <a:ext uri="{FF2B5EF4-FFF2-40B4-BE49-F238E27FC236}">
                <a16:creationId xmlns:a16="http://schemas.microsoft.com/office/drawing/2014/main" id="{4ECB2E09-6F40-4FFB-8E34-A84E362B54B2}"/>
              </a:ext>
            </a:extLst>
          </p:cNvPr>
          <p:cNvSpPr>
            <a:spLocks noGrp="1"/>
          </p:cNvSpPr>
          <p:nvPr>
            <p:ph type="title" hasCustomPrompt="1"/>
          </p:nvPr>
        </p:nvSpPr>
        <p:spPr>
          <a:xfrm>
            <a:off x="2543907" y="3645105"/>
            <a:ext cx="9454662" cy="1110395"/>
          </a:xfrm>
          <a:prstGeom prst="rect">
            <a:avLst/>
          </a:prstGeom>
        </p:spPr>
        <p:txBody>
          <a:bodyPr anchor="ctr"/>
          <a:lstStyle>
            <a:lvl1pPr>
              <a:defRPr b="1">
                <a:solidFill>
                  <a:schemeClr val="tx1">
                    <a:lumMod val="75000"/>
                    <a:lumOff val="25000"/>
                  </a:schemeClr>
                </a:solidFill>
                <a:latin typeface="Century Gothic" panose="020B0502020202020204" pitchFamily="34" charset="0"/>
              </a:defRPr>
            </a:lvl1pPr>
          </a:lstStyle>
          <a:p>
            <a:r>
              <a:rPr lang="tr-TR" dirty="0"/>
              <a:t>Başlık ekleyebilirsiniz</a:t>
            </a:r>
          </a:p>
        </p:txBody>
      </p:sp>
      <p:sp>
        <p:nvSpPr>
          <p:cNvPr id="9" name="Metin Yer Tutucusu 8">
            <a:extLst>
              <a:ext uri="{FF2B5EF4-FFF2-40B4-BE49-F238E27FC236}">
                <a16:creationId xmlns:a16="http://schemas.microsoft.com/office/drawing/2014/main" id="{BDE3E704-D569-4FD5-B866-4250BD7F5605}"/>
              </a:ext>
            </a:extLst>
          </p:cNvPr>
          <p:cNvSpPr>
            <a:spLocks noGrp="1"/>
          </p:cNvSpPr>
          <p:nvPr>
            <p:ph type="body" sz="quarter" idx="10" hasCustomPrompt="1"/>
          </p:nvPr>
        </p:nvSpPr>
        <p:spPr>
          <a:xfrm>
            <a:off x="5556250" y="5153025"/>
            <a:ext cx="6442075" cy="614363"/>
          </a:xfrm>
          <a:prstGeom prst="rect">
            <a:avLst/>
          </a:prstGeom>
        </p:spPr>
        <p:txBody>
          <a:bodyPr/>
          <a:lstStyle>
            <a:lvl1pPr marL="0" indent="0">
              <a:buNone/>
              <a:defRPr>
                <a:latin typeface="Century Gothic" panose="020B0502020202020204" pitchFamily="34" charset="0"/>
              </a:defRPr>
            </a:lvl1pPr>
          </a:lstStyle>
          <a:p>
            <a:pPr lvl="0"/>
            <a:r>
              <a:rPr lang="tr-TR" dirty="0"/>
              <a:t>Alt Başlık Ekleyebilirsiniz</a:t>
            </a:r>
          </a:p>
        </p:txBody>
      </p:sp>
      <p:sp>
        <p:nvSpPr>
          <p:cNvPr id="11" name="Dikdörtgen 10">
            <a:extLst>
              <a:ext uri="{FF2B5EF4-FFF2-40B4-BE49-F238E27FC236}">
                <a16:creationId xmlns:a16="http://schemas.microsoft.com/office/drawing/2014/main" id="{26A75483-0EFB-4D83-8ED2-61D46C07F77F}"/>
              </a:ext>
            </a:extLst>
          </p:cNvPr>
          <p:cNvSpPr/>
          <p:nvPr userDrawn="1"/>
        </p:nvSpPr>
        <p:spPr>
          <a:xfrm>
            <a:off x="0" y="4789142"/>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1A9ADAD9-E11D-4F53-8DE7-113255256455}"/>
              </a:ext>
            </a:extLst>
          </p:cNvPr>
          <p:cNvSpPr/>
          <p:nvPr userDrawn="1"/>
        </p:nvSpPr>
        <p:spPr>
          <a:xfrm>
            <a:off x="0" y="4685859"/>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577AE173-14AC-4FD6-AB4B-E84E6525E8A0}"/>
              </a:ext>
            </a:extLst>
          </p:cNvPr>
          <p:cNvSpPr/>
          <p:nvPr userDrawn="1"/>
        </p:nvSpPr>
        <p:spPr>
          <a:xfrm>
            <a:off x="548053" y="3604845"/>
            <a:ext cx="1802423" cy="18024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a:extLst>
              <a:ext uri="{FF2B5EF4-FFF2-40B4-BE49-F238E27FC236}">
                <a16:creationId xmlns:a16="http://schemas.microsoft.com/office/drawing/2014/main" id="{A81CF918-904C-4404-AEED-8F129AE5027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9556" y="3728367"/>
            <a:ext cx="1453742" cy="1555375"/>
          </a:xfrm>
          <a:prstGeom prst="rect">
            <a:avLst/>
          </a:prstGeom>
        </p:spPr>
      </p:pic>
    </p:spTree>
    <p:extLst>
      <p:ext uri="{BB962C8B-B14F-4D97-AF65-F5344CB8AC3E}">
        <p14:creationId xmlns:p14="http://schemas.microsoft.com/office/powerpoint/2010/main" val="3198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ntent">
    <p:bg>
      <p:bgPr>
        <a:solidFill>
          <a:schemeClr val="bg1">
            <a:alpha val="23000"/>
          </a:schemeClr>
        </a:solidFill>
        <a:effectLst/>
      </p:bgPr>
    </p:bg>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2C5DCDE-CD0C-4DC9-A7A8-8883A6EBABE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a16="http://schemas.microsoft.com/office/drawing/2014/main" id="{0DA7B2DF-6603-4030-BBB1-B4C6B5ACD683}"/>
              </a:ext>
            </a:extLst>
          </p:cNvPr>
          <p:cNvSpPr>
            <a:spLocks noGrp="1"/>
          </p:cNvSpPr>
          <p:nvPr>
            <p:ph sz="quarter" idx="11"/>
          </p:nvPr>
        </p:nvSpPr>
        <p:spPr>
          <a:xfrm>
            <a:off x="661669" y="1743836"/>
            <a:ext cx="10986046" cy="4770438"/>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a16="http://schemas.microsoft.com/office/drawing/2014/main" id="{81D6A544-9757-4DA2-8D7E-CEFB74A0143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213045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1702284"/>
            <a:ext cx="5181600" cy="4474679"/>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1702284"/>
            <a:ext cx="5181600" cy="4474679"/>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7196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With Images">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2783526"/>
            <a:ext cx="5181600" cy="3393437"/>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2783526"/>
            <a:ext cx="5181600" cy="3393437"/>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sim Yer Tutucusu 4">
            <a:extLst>
              <a:ext uri="{FF2B5EF4-FFF2-40B4-BE49-F238E27FC236}">
                <a16:creationId xmlns:a16="http://schemas.microsoft.com/office/drawing/2014/main" id="{9A8A5EDE-6D33-437E-9E3D-4C25834FF974}"/>
              </a:ext>
            </a:extLst>
          </p:cNvPr>
          <p:cNvSpPr>
            <a:spLocks noGrp="1"/>
          </p:cNvSpPr>
          <p:nvPr>
            <p:ph type="pic" sz="quarter" idx="12"/>
          </p:nvPr>
        </p:nvSpPr>
        <p:spPr>
          <a:xfrm>
            <a:off x="838200" y="1624013"/>
            <a:ext cx="5181600" cy="1096962"/>
          </a:xfrm>
          <a:prstGeom prst="rect">
            <a:avLst/>
          </a:prstGeom>
        </p:spPr>
        <p:txBody>
          <a:bodyPr/>
          <a:lstStyle/>
          <a:p>
            <a:endParaRPr lang="tr-TR"/>
          </a:p>
        </p:txBody>
      </p:sp>
      <p:sp>
        <p:nvSpPr>
          <p:cNvPr id="15" name="Resim Yer Tutucusu 4">
            <a:extLst>
              <a:ext uri="{FF2B5EF4-FFF2-40B4-BE49-F238E27FC236}">
                <a16:creationId xmlns:a16="http://schemas.microsoft.com/office/drawing/2014/main" id="{A2D7425F-5011-48D0-ADA4-DED225E587DD}"/>
              </a:ext>
            </a:extLst>
          </p:cNvPr>
          <p:cNvSpPr>
            <a:spLocks noGrp="1"/>
          </p:cNvSpPr>
          <p:nvPr>
            <p:ph type="pic" sz="quarter" idx="13"/>
          </p:nvPr>
        </p:nvSpPr>
        <p:spPr>
          <a:xfrm>
            <a:off x="6172200" y="1636286"/>
            <a:ext cx="5181600" cy="1096962"/>
          </a:xfrm>
          <a:prstGeom prst="rect">
            <a:avLst/>
          </a:prstGeom>
        </p:spPr>
        <p:txBody>
          <a:bodyPr/>
          <a:lstStyle/>
          <a:p>
            <a:endParaRPr lang="tr-TR"/>
          </a:p>
        </p:txBody>
      </p:sp>
    </p:spTree>
    <p:extLst>
      <p:ext uri="{BB962C8B-B14F-4D97-AF65-F5344CB8AC3E}">
        <p14:creationId xmlns:p14="http://schemas.microsoft.com/office/powerpoint/2010/main" val="370276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2308192"/>
            <a:ext cx="5181600" cy="3868771"/>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2308192"/>
            <a:ext cx="5181600" cy="3868771"/>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4">
            <a:extLst>
              <a:ext uri="{FF2B5EF4-FFF2-40B4-BE49-F238E27FC236}">
                <a16:creationId xmlns:a16="http://schemas.microsoft.com/office/drawing/2014/main" id="{012A7ED7-D58B-4344-AA5B-F1A805D8C992}"/>
              </a:ext>
            </a:extLst>
          </p:cNvPr>
          <p:cNvSpPr>
            <a:spLocks noGrp="1"/>
          </p:cNvSpPr>
          <p:nvPr>
            <p:ph type="body" sz="quarter" idx="12" hasCustomPrompt="1"/>
          </p:nvPr>
        </p:nvSpPr>
        <p:spPr>
          <a:xfrm>
            <a:off x="838200" y="1701851"/>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5" name="Metin Yer Tutucusu 4">
            <a:extLst>
              <a:ext uri="{FF2B5EF4-FFF2-40B4-BE49-F238E27FC236}">
                <a16:creationId xmlns:a16="http://schemas.microsoft.com/office/drawing/2014/main" id="{650E23FC-2C1A-4520-8F9D-4B020EDBEEC7}"/>
              </a:ext>
            </a:extLst>
          </p:cNvPr>
          <p:cNvSpPr>
            <a:spLocks noGrp="1"/>
          </p:cNvSpPr>
          <p:nvPr>
            <p:ph type="body" sz="quarter" idx="13" hasCustomPrompt="1"/>
          </p:nvPr>
        </p:nvSpPr>
        <p:spPr>
          <a:xfrm>
            <a:off x="6172200" y="1701818"/>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Tree>
    <p:extLst>
      <p:ext uri="{BB962C8B-B14F-4D97-AF65-F5344CB8AC3E}">
        <p14:creationId xmlns:p14="http://schemas.microsoft.com/office/powerpoint/2010/main" val="213324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With Image and Title">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3343614"/>
            <a:ext cx="5181600" cy="2833350"/>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3343614"/>
            <a:ext cx="5181600" cy="2833350"/>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4">
            <a:extLst>
              <a:ext uri="{FF2B5EF4-FFF2-40B4-BE49-F238E27FC236}">
                <a16:creationId xmlns:a16="http://schemas.microsoft.com/office/drawing/2014/main" id="{012A7ED7-D58B-4344-AA5B-F1A805D8C992}"/>
              </a:ext>
            </a:extLst>
          </p:cNvPr>
          <p:cNvSpPr>
            <a:spLocks noGrp="1"/>
          </p:cNvSpPr>
          <p:nvPr>
            <p:ph type="body" sz="quarter" idx="12" hasCustomPrompt="1"/>
          </p:nvPr>
        </p:nvSpPr>
        <p:spPr>
          <a:xfrm>
            <a:off x="838200" y="2729107"/>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5" name="Metin Yer Tutucusu 4">
            <a:extLst>
              <a:ext uri="{FF2B5EF4-FFF2-40B4-BE49-F238E27FC236}">
                <a16:creationId xmlns:a16="http://schemas.microsoft.com/office/drawing/2014/main" id="{650E23FC-2C1A-4520-8F9D-4B020EDBEEC7}"/>
              </a:ext>
            </a:extLst>
          </p:cNvPr>
          <p:cNvSpPr>
            <a:spLocks noGrp="1"/>
          </p:cNvSpPr>
          <p:nvPr>
            <p:ph type="body" sz="quarter" idx="13" hasCustomPrompt="1"/>
          </p:nvPr>
        </p:nvSpPr>
        <p:spPr>
          <a:xfrm>
            <a:off x="6172200" y="2729074"/>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7" name="Resim Yer Tutucusu 4">
            <a:extLst>
              <a:ext uri="{FF2B5EF4-FFF2-40B4-BE49-F238E27FC236}">
                <a16:creationId xmlns:a16="http://schemas.microsoft.com/office/drawing/2014/main" id="{2DCDF228-10DC-4D26-9CC1-C3DA933707C7}"/>
              </a:ext>
            </a:extLst>
          </p:cNvPr>
          <p:cNvSpPr>
            <a:spLocks noGrp="1"/>
          </p:cNvSpPr>
          <p:nvPr>
            <p:ph type="pic" sz="quarter" idx="14"/>
          </p:nvPr>
        </p:nvSpPr>
        <p:spPr>
          <a:xfrm>
            <a:off x="838200" y="1624013"/>
            <a:ext cx="5181600" cy="1096962"/>
          </a:xfrm>
          <a:prstGeom prst="rect">
            <a:avLst/>
          </a:prstGeom>
        </p:spPr>
        <p:txBody>
          <a:bodyPr/>
          <a:lstStyle/>
          <a:p>
            <a:endParaRPr lang="tr-TR"/>
          </a:p>
        </p:txBody>
      </p:sp>
      <p:sp>
        <p:nvSpPr>
          <p:cNvPr id="18" name="Resim Yer Tutucusu 4">
            <a:extLst>
              <a:ext uri="{FF2B5EF4-FFF2-40B4-BE49-F238E27FC236}">
                <a16:creationId xmlns:a16="http://schemas.microsoft.com/office/drawing/2014/main" id="{7D0DA630-5F9E-46EA-A884-6A09488CEBF3}"/>
              </a:ext>
            </a:extLst>
          </p:cNvPr>
          <p:cNvSpPr>
            <a:spLocks noGrp="1"/>
          </p:cNvSpPr>
          <p:nvPr>
            <p:ph type="pic" sz="quarter" idx="15"/>
          </p:nvPr>
        </p:nvSpPr>
        <p:spPr>
          <a:xfrm>
            <a:off x="6172200" y="1596161"/>
            <a:ext cx="5181600" cy="1096962"/>
          </a:xfrm>
          <a:prstGeom prst="rect">
            <a:avLst/>
          </a:prstGeom>
        </p:spPr>
        <p:txBody>
          <a:bodyPr/>
          <a:lstStyle/>
          <a:p>
            <a:endParaRPr lang="tr-TR"/>
          </a:p>
        </p:txBody>
      </p:sp>
    </p:spTree>
    <p:extLst>
      <p:ext uri="{BB962C8B-B14F-4D97-AF65-F5344CB8AC3E}">
        <p14:creationId xmlns:p14="http://schemas.microsoft.com/office/powerpoint/2010/main" val="67432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iple Content">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614522" y="1702284"/>
            <a:ext cx="3374571" cy="4671628"/>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çerik Yer Tutucusu 2">
            <a:extLst>
              <a:ext uri="{FF2B5EF4-FFF2-40B4-BE49-F238E27FC236}">
                <a16:creationId xmlns:a16="http://schemas.microsoft.com/office/drawing/2014/main" id="{2B4A57F8-BCD9-4954-8282-C0B0FFE2BA60}"/>
              </a:ext>
            </a:extLst>
          </p:cNvPr>
          <p:cNvSpPr>
            <a:spLocks noGrp="1"/>
          </p:cNvSpPr>
          <p:nvPr>
            <p:ph sz="half" idx="12"/>
          </p:nvPr>
        </p:nvSpPr>
        <p:spPr>
          <a:xfrm>
            <a:off x="4408714" y="1701850"/>
            <a:ext cx="3374571" cy="4671628"/>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5" name="İçerik Yer Tutucusu 2">
            <a:extLst>
              <a:ext uri="{FF2B5EF4-FFF2-40B4-BE49-F238E27FC236}">
                <a16:creationId xmlns:a16="http://schemas.microsoft.com/office/drawing/2014/main" id="{812BDFCF-5A6A-4551-AD20-3F096E3018C5}"/>
              </a:ext>
            </a:extLst>
          </p:cNvPr>
          <p:cNvSpPr>
            <a:spLocks noGrp="1"/>
          </p:cNvSpPr>
          <p:nvPr>
            <p:ph sz="half" idx="13"/>
          </p:nvPr>
        </p:nvSpPr>
        <p:spPr>
          <a:xfrm>
            <a:off x="8202906" y="1701851"/>
            <a:ext cx="3374571" cy="4671628"/>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181353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riple Content">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614522" y="2219228"/>
            <a:ext cx="3374571" cy="4154684"/>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çerik Yer Tutucusu 2">
            <a:extLst>
              <a:ext uri="{FF2B5EF4-FFF2-40B4-BE49-F238E27FC236}">
                <a16:creationId xmlns:a16="http://schemas.microsoft.com/office/drawing/2014/main" id="{2B4A57F8-BCD9-4954-8282-C0B0FFE2BA60}"/>
              </a:ext>
            </a:extLst>
          </p:cNvPr>
          <p:cNvSpPr>
            <a:spLocks noGrp="1"/>
          </p:cNvSpPr>
          <p:nvPr>
            <p:ph sz="half" idx="12"/>
          </p:nvPr>
        </p:nvSpPr>
        <p:spPr>
          <a:xfrm>
            <a:off x="4408714" y="2218794"/>
            <a:ext cx="3374571" cy="4154684"/>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5" name="İçerik Yer Tutucusu 2">
            <a:extLst>
              <a:ext uri="{FF2B5EF4-FFF2-40B4-BE49-F238E27FC236}">
                <a16:creationId xmlns:a16="http://schemas.microsoft.com/office/drawing/2014/main" id="{812BDFCF-5A6A-4551-AD20-3F096E3018C5}"/>
              </a:ext>
            </a:extLst>
          </p:cNvPr>
          <p:cNvSpPr>
            <a:spLocks noGrp="1"/>
          </p:cNvSpPr>
          <p:nvPr>
            <p:ph sz="half" idx="13"/>
          </p:nvPr>
        </p:nvSpPr>
        <p:spPr>
          <a:xfrm>
            <a:off x="8202906" y="2218795"/>
            <a:ext cx="3374571" cy="4154684"/>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6" name="Metin Yer Tutucusu 4">
            <a:extLst>
              <a:ext uri="{FF2B5EF4-FFF2-40B4-BE49-F238E27FC236}">
                <a16:creationId xmlns:a16="http://schemas.microsoft.com/office/drawing/2014/main" id="{257500A3-56D8-48BB-A3EF-81F432D747A9}"/>
              </a:ext>
            </a:extLst>
          </p:cNvPr>
          <p:cNvSpPr>
            <a:spLocks noGrp="1"/>
          </p:cNvSpPr>
          <p:nvPr>
            <p:ph type="body" sz="quarter" idx="14" hasCustomPrompt="1"/>
          </p:nvPr>
        </p:nvSpPr>
        <p:spPr>
          <a:xfrm>
            <a:off x="614522" y="1558661"/>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7" name="Metin Yer Tutucusu 4">
            <a:extLst>
              <a:ext uri="{FF2B5EF4-FFF2-40B4-BE49-F238E27FC236}">
                <a16:creationId xmlns:a16="http://schemas.microsoft.com/office/drawing/2014/main" id="{F4EF3C18-9E35-4DD8-862E-EC1B695863AD}"/>
              </a:ext>
            </a:extLst>
          </p:cNvPr>
          <p:cNvSpPr>
            <a:spLocks noGrp="1"/>
          </p:cNvSpPr>
          <p:nvPr>
            <p:ph type="body" sz="quarter" idx="15" hasCustomPrompt="1"/>
          </p:nvPr>
        </p:nvSpPr>
        <p:spPr>
          <a:xfrm>
            <a:off x="4408713" y="1575701"/>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8" name="Metin Yer Tutucusu 4">
            <a:extLst>
              <a:ext uri="{FF2B5EF4-FFF2-40B4-BE49-F238E27FC236}">
                <a16:creationId xmlns:a16="http://schemas.microsoft.com/office/drawing/2014/main" id="{139FEE47-CFA5-48EB-84FD-D45249ABD63E}"/>
              </a:ext>
            </a:extLst>
          </p:cNvPr>
          <p:cNvSpPr>
            <a:spLocks noGrp="1"/>
          </p:cNvSpPr>
          <p:nvPr>
            <p:ph type="body" sz="quarter" idx="16" hasCustomPrompt="1"/>
          </p:nvPr>
        </p:nvSpPr>
        <p:spPr>
          <a:xfrm>
            <a:off x="8202904" y="1586824"/>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Tree>
    <p:extLst>
      <p:ext uri="{BB962C8B-B14F-4D97-AF65-F5344CB8AC3E}">
        <p14:creationId xmlns:p14="http://schemas.microsoft.com/office/powerpoint/2010/main" val="174799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CD1F3B27-B42C-40E0-B0C5-47A9678833C6}"/>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6465838" y="-123825"/>
            <a:ext cx="6412964" cy="6858000"/>
          </a:xfrm>
          <a:prstGeom prst="rect">
            <a:avLst/>
          </a:prstGeom>
        </p:spPr>
      </p:pic>
    </p:spTree>
    <p:extLst>
      <p:ext uri="{BB962C8B-B14F-4D97-AF65-F5344CB8AC3E}">
        <p14:creationId xmlns:p14="http://schemas.microsoft.com/office/powerpoint/2010/main" val="4939262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 id="2147483661" r:id="rId5"/>
    <p:sldLayoutId id="2147483659" r:id="rId6"/>
    <p:sldLayoutId id="2147483662" r:id="rId7"/>
    <p:sldLayoutId id="2147483658" r:id="rId8"/>
    <p:sldLayoutId id="2147483660" r:id="rId9"/>
    <p:sldLayoutId id="214748365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A6E2AD2F-E343-4E8E-AECD-BE2FEE02E1BE}"/>
              </a:ext>
            </a:extLst>
          </p:cNvPr>
          <p:cNvSpPr>
            <a:spLocks noGrp="1"/>
          </p:cNvSpPr>
          <p:nvPr>
            <p:ph type="body" idx="1"/>
          </p:nvPr>
        </p:nvSpPr>
        <p:spPr>
          <a:xfrm>
            <a:off x="4385761" y="2110399"/>
            <a:ext cx="4173023" cy="523073"/>
          </a:xfrm>
        </p:spPr>
        <p:txBody>
          <a:bodyPr>
            <a:normAutofit fontScale="62500" lnSpcReduction="20000"/>
          </a:bodyPr>
          <a:lstStyle/>
          <a:p>
            <a:r>
              <a:rPr lang="tr-TR" b="1" dirty="0"/>
              <a:t>BATCH 150 DATA SCIENCE</a:t>
            </a:r>
          </a:p>
        </p:txBody>
      </p:sp>
      <p:sp>
        <p:nvSpPr>
          <p:cNvPr id="3" name="Metin Yer Tutucusu 2">
            <a:extLst>
              <a:ext uri="{FF2B5EF4-FFF2-40B4-BE49-F238E27FC236}">
                <a16:creationId xmlns:a16="http://schemas.microsoft.com/office/drawing/2014/main" id="{8AABBA58-F495-4E74-B569-D2F437D92BD4}"/>
              </a:ext>
            </a:extLst>
          </p:cNvPr>
          <p:cNvSpPr>
            <a:spLocks noGrp="1"/>
          </p:cNvSpPr>
          <p:nvPr>
            <p:ph type="body" idx="10"/>
          </p:nvPr>
        </p:nvSpPr>
        <p:spPr>
          <a:xfrm>
            <a:off x="4385761" y="2841919"/>
            <a:ext cx="4538783" cy="660233"/>
          </a:xfrm>
        </p:spPr>
        <p:txBody>
          <a:bodyPr/>
          <a:lstStyle/>
          <a:p>
            <a:r>
              <a:rPr lang="tr-TR" dirty="0"/>
              <a:t>GOOGLE SHEETS</a:t>
            </a:r>
          </a:p>
        </p:txBody>
      </p:sp>
      <p:sp>
        <p:nvSpPr>
          <p:cNvPr id="4" name="Metin Yer Tutucusu 3">
            <a:extLst>
              <a:ext uri="{FF2B5EF4-FFF2-40B4-BE49-F238E27FC236}">
                <a16:creationId xmlns:a16="http://schemas.microsoft.com/office/drawing/2014/main" id="{4A5EC339-8DB2-4A0E-8FC7-A4FF21946331}"/>
              </a:ext>
            </a:extLst>
          </p:cNvPr>
          <p:cNvSpPr>
            <a:spLocks noGrp="1"/>
          </p:cNvSpPr>
          <p:nvPr>
            <p:ph type="body" idx="11"/>
          </p:nvPr>
        </p:nvSpPr>
        <p:spPr/>
        <p:txBody>
          <a:bodyPr/>
          <a:lstStyle/>
          <a:p>
            <a:r>
              <a:rPr lang="tr-TR" dirty="0"/>
              <a:t>28.03.2023</a:t>
            </a:r>
          </a:p>
        </p:txBody>
      </p:sp>
      <p:sp>
        <p:nvSpPr>
          <p:cNvPr id="5" name="Metin Yer Tutucusu 4">
            <a:extLst>
              <a:ext uri="{FF2B5EF4-FFF2-40B4-BE49-F238E27FC236}">
                <a16:creationId xmlns:a16="http://schemas.microsoft.com/office/drawing/2014/main" id="{FD2B2DBC-3091-44CC-8653-E13480798B50}"/>
              </a:ext>
            </a:extLst>
          </p:cNvPr>
          <p:cNvSpPr>
            <a:spLocks noGrp="1"/>
          </p:cNvSpPr>
          <p:nvPr>
            <p:ph type="body" idx="12"/>
          </p:nvPr>
        </p:nvSpPr>
        <p:spPr>
          <a:xfrm>
            <a:off x="4385761" y="4277527"/>
            <a:ext cx="4315327" cy="660233"/>
          </a:xfrm>
        </p:spPr>
        <p:txBody>
          <a:bodyPr/>
          <a:lstStyle/>
          <a:p>
            <a:r>
              <a:rPr lang="tr-TR" b="0" dirty="0"/>
              <a:t>ChatGPT on Google Sheets</a:t>
            </a:r>
            <a:endParaRPr lang="en-US" b="0" dirty="0"/>
          </a:p>
          <a:p>
            <a:endParaRPr lang="tr-TR" dirty="0"/>
          </a:p>
        </p:txBody>
      </p:sp>
    </p:spTree>
    <p:extLst>
      <p:ext uri="{BB962C8B-B14F-4D97-AF65-F5344CB8AC3E}">
        <p14:creationId xmlns:p14="http://schemas.microsoft.com/office/powerpoint/2010/main" val="281266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22A7D635-1933-496A-8A57-9DF336DFE130}"/>
              </a:ext>
            </a:extLst>
          </p:cNvPr>
          <p:cNvGraphicFramePr>
            <a:graphicFrameLocks noGrp="1"/>
          </p:cNvGraphicFramePr>
          <p:nvPr/>
        </p:nvGraphicFramePr>
        <p:xfrm>
          <a:off x="506730" y="1837214"/>
          <a:ext cx="8545830" cy="914400"/>
        </p:xfrm>
        <a:graphic>
          <a:graphicData uri="http://schemas.openxmlformats.org/drawingml/2006/table">
            <a:tbl>
              <a:tblPr/>
              <a:tblGrid>
                <a:gridCol w="8545830">
                  <a:extLst>
                    <a:ext uri="{9D8B030D-6E8A-4147-A177-3AD203B41FA5}">
                      <a16:colId xmlns:a16="http://schemas.microsoft.com/office/drawing/2014/main" val="1442578055"/>
                    </a:ext>
                  </a:extLst>
                </a:gridCol>
              </a:tblGrid>
              <a:tr h="160020">
                <a:tc>
                  <a:txBody>
                    <a:bodyPr/>
                    <a:lstStyle/>
                    <a:p>
                      <a:pPr rtl="0" fontAlgn="b"/>
                      <a:r>
                        <a:rPr lang="tr-TR">
                          <a:effectLst/>
                        </a:rPr>
                        <a:t>Bilgi ve Belge Yöntetimi alanında 7 adet doktora tezi konusu söyle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88294332"/>
                  </a:ext>
                </a:extLst>
              </a:tr>
              <a:tr h="160020">
                <a:tc>
                  <a:txBody>
                    <a:bodyPr/>
                    <a:lstStyle/>
                    <a:p>
                      <a:pPr rtl="0" fontAlgn="b"/>
                      <a:r>
                        <a:rPr lang="tr-TR">
                          <a:effectLst/>
                        </a:rPr>
                        <a:t>Görsel ve İşitsel alanda olsun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60325238"/>
                  </a:ext>
                </a:extLst>
              </a:tr>
              <a:tr h="160020">
                <a:tc>
                  <a:txBody>
                    <a:bodyPr/>
                    <a:lstStyle/>
                    <a:p>
                      <a:pPr rtl="0" fontAlgn="b"/>
                      <a:r>
                        <a:rPr lang="tr-TR" dirty="0">
                          <a:effectLst/>
                        </a:rPr>
                        <a:t>Yapay Zeka ile ilişkisi olsun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5813227"/>
                  </a:ext>
                </a:extLst>
              </a:tr>
            </a:tbl>
          </a:graphicData>
        </a:graphic>
      </p:graphicFrame>
      <p:sp>
        <p:nvSpPr>
          <p:cNvPr id="3" name="Dikdörtgen 2">
            <a:extLst>
              <a:ext uri="{FF2B5EF4-FFF2-40B4-BE49-F238E27FC236}">
                <a16:creationId xmlns:a16="http://schemas.microsoft.com/office/drawing/2014/main" id="{EA1B4217-62EF-44D9-96F1-59353102F9E1}"/>
              </a:ext>
            </a:extLst>
          </p:cNvPr>
          <p:cNvSpPr/>
          <p:nvPr/>
        </p:nvSpPr>
        <p:spPr>
          <a:xfrm>
            <a:off x="596182" y="3090724"/>
            <a:ext cx="8545830" cy="2031325"/>
          </a:xfrm>
          <a:prstGeom prst="rect">
            <a:avLst/>
          </a:prstGeom>
        </p:spPr>
        <p:txBody>
          <a:bodyPr wrap="square">
            <a:spAutoFit/>
          </a:bodyPr>
          <a:lstStyle/>
          <a:p>
            <a:r>
              <a:rPr lang="tr-TR" dirty="0">
                <a:latin typeface="Arial" panose="020B0604020202020204" pitchFamily="34" charset="0"/>
              </a:rPr>
              <a:t>1. "Bilgi Yönetimi ve Yapay Zeka: Veri Madenciliği Yaklaşımı"</a:t>
            </a:r>
            <a:br>
              <a:rPr lang="tr-TR" dirty="0">
                <a:latin typeface="Arial" panose="020B0604020202020204" pitchFamily="34" charset="0"/>
              </a:rPr>
            </a:br>
            <a:r>
              <a:rPr lang="tr-TR" dirty="0">
                <a:latin typeface="Arial" panose="020B0604020202020204" pitchFamily="34" charset="0"/>
              </a:rPr>
              <a:t>2. "Dijital Belge Yönetimi ve Görsel Arşivleme: Sanat Tarihi Örneği"</a:t>
            </a:r>
            <a:br>
              <a:rPr lang="tr-TR" dirty="0">
                <a:latin typeface="Arial" panose="020B0604020202020204" pitchFamily="34" charset="0"/>
              </a:rPr>
            </a:br>
            <a:r>
              <a:rPr lang="tr-TR" dirty="0">
                <a:latin typeface="Arial" panose="020B0604020202020204" pitchFamily="34" charset="0"/>
              </a:rPr>
              <a:t>3. "Bilgi Yönetimi ve İşitsel Arşivleme: Müzik Endüstrisi Perspektifi"</a:t>
            </a:r>
            <a:br>
              <a:rPr lang="tr-TR" dirty="0">
                <a:latin typeface="Arial" panose="020B0604020202020204" pitchFamily="34" charset="0"/>
              </a:rPr>
            </a:br>
            <a:r>
              <a:rPr lang="tr-TR" dirty="0">
                <a:latin typeface="Arial" panose="020B0604020202020204" pitchFamily="34" charset="0"/>
              </a:rPr>
              <a:t>4. "Yapay Zeka Destekli Bilgi Yönetimi: Sağlık Sektörü Uygulamaları"</a:t>
            </a:r>
            <a:br>
              <a:rPr lang="tr-TR" dirty="0">
                <a:latin typeface="Arial" panose="020B0604020202020204" pitchFamily="34" charset="0"/>
              </a:rPr>
            </a:br>
            <a:r>
              <a:rPr lang="tr-TR" dirty="0">
                <a:latin typeface="Arial" panose="020B0604020202020204" pitchFamily="34" charset="0"/>
              </a:rPr>
              <a:t>5. "Görsel Veri Analizi ve Bilgi Yönetimi: Sosyal Medya Örneği"</a:t>
            </a:r>
            <a:br>
              <a:rPr lang="tr-TR" dirty="0">
                <a:latin typeface="Arial" panose="020B0604020202020204" pitchFamily="34" charset="0"/>
              </a:rPr>
            </a:br>
            <a:r>
              <a:rPr lang="tr-TR" dirty="0">
                <a:latin typeface="Arial" panose="020B0604020202020204" pitchFamily="34" charset="0"/>
              </a:rPr>
              <a:t>6. "Bilgi Yönetimi ve Sanal Gerçeklik: Eğitim Sektöründe Kullanımı"</a:t>
            </a:r>
            <a:br>
              <a:rPr lang="tr-TR" dirty="0">
                <a:latin typeface="Arial" panose="020B0604020202020204" pitchFamily="34" charset="0"/>
              </a:rPr>
            </a:br>
            <a:r>
              <a:rPr lang="tr-TR" dirty="0">
                <a:latin typeface="Arial" panose="020B0604020202020204" pitchFamily="34" charset="0"/>
              </a:rPr>
              <a:t>7. "Yapay Zeka Tabanlı Belge Yönetimi: Hukuk Sektörü Uygulamaları"</a:t>
            </a:r>
            <a:endParaRPr lang="tr-TR" dirty="0"/>
          </a:p>
        </p:txBody>
      </p:sp>
    </p:spTree>
    <p:extLst>
      <p:ext uri="{BB962C8B-B14F-4D97-AF65-F5344CB8AC3E}">
        <p14:creationId xmlns:p14="http://schemas.microsoft.com/office/powerpoint/2010/main" val="21376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75F37FCF-AEE4-4231-94C0-CF580A527D1E}"/>
              </a:ext>
            </a:extLst>
          </p:cNvPr>
          <p:cNvGraphicFramePr>
            <a:graphicFrameLocks noGrp="1"/>
          </p:cNvGraphicFramePr>
          <p:nvPr/>
        </p:nvGraphicFramePr>
        <p:xfrm>
          <a:off x="3080412" y="1490942"/>
          <a:ext cx="7437120" cy="1493520"/>
        </p:xfrm>
        <a:graphic>
          <a:graphicData uri="http://schemas.openxmlformats.org/drawingml/2006/table">
            <a:tbl>
              <a:tblPr/>
              <a:tblGrid>
                <a:gridCol w="3558540">
                  <a:extLst>
                    <a:ext uri="{9D8B030D-6E8A-4147-A177-3AD203B41FA5}">
                      <a16:colId xmlns:a16="http://schemas.microsoft.com/office/drawing/2014/main" val="1087111964"/>
                    </a:ext>
                  </a:extLst>
                </a:gridCol>
                <a:gridCol w="3878580">
                  <a:extLst>
                    <a:ext uri="{9D8B030D-6E8A-4147-A177-3AD203B41FA5}">
                      <a16:colId xmlns:a16="http://schemas.microsoft.com/office/drawing/2014/main" val="2336877396"/>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bir e-mail yaz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89299100"/>
                  </a:ext>
                </a:extLst>
              </a:tr>
              <a:tr h="160020">
                <a:tc>
                  <a:txBody>
                    <a:bodyPr/>
                    <a:lstStyle/>
                    <a:p>
                      <a:pPr rtl="0" fontAlgn="b"/>
                      <a:r>
                        <a:rPr lang="tr-TR">
                          <a:effectLst/>
                        </a:rPr>
                        <a:t>Ton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kızgın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35500584"/>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alınan üründen duyulan memnuniyetsizlik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11335046"/>
                  </a:ext>
                </a:extLst>
              </a:tr>
              <a:tr h="160020">
                <a:tc>
                  <a:txBody>
                    <a:bodyPr/>
                    <a:lstStyle/>
                    <a:p>
                      <a:pPr rtl="0" fontAlgn="b"/>
                      <a:r>
                        <a:rPr lang="tr-TR">
                          <a:effectLst/>
                        </a:rPr>
                        <a:t>Kime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Müşteri Hizmetlerine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55324865"/>
                  </a:ext>
                </a:extLst>
              </a:tr>
            </a:tbl>
          </a:graphicData>
        </a:graphic>
      </p:graphicFrame>
      <p:sp>
        <p:nvSpPr>
          <p:cNvPr id="3" name="Dikdörtgen 2">
            <a:extLst>
              <a:ext uri="{FF2B5EF4-FFF2-40B4-BE49-F238E27FC236}">
                <a16:creationId xmlns:a16="http://schemas.microsoft.com/office/drawing/2014/main" id="{87480A6A-EFBD-4832-B70D-0896803C6266}"/>
              </a:ext>
            </a:extLst>
          </p:cNvPr>
          <p:cNvSpPr/>
          <p:nvPr/>
        </p:nvSpPr>
        <p:spPr>
          <a:xfrm>
            <a:off x="150870" y="2984462"/>
            <a:ext cx="11858250" cy="3693319"/>
          </a:xfrm>
          <a:prstGeom prst="rect">
            <a:avLst/>
          </a:prstGeom>
        </p:spPr>
        <p:txBody>
          <a:bodyPr wrap="square">
            <a:spAutoFit/>
          </a:bodyPr>
          <a:lstStyle/>
          <a:p>
            <a:r>
              <a:rPr lang="tr-TR" dirty="0">
                <a:latin typeface="Arial" panose="020B0604020202020204" pitchFamily="34" charset="0"/>
              </a:rPr>
              <a:t>Sayın Müşteri Hizmetleri,</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Bugün aldığım ürünle ilgili olarak size yazmak zorunda kaldım. Maalesef, üründen oldukça memnuniyetsizim ve bu durum beni oldukça kızdırdı.</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Ürünü aldığımda, kalitesine güvenerek satın aldım. Ancak ürünü kullanmaya başladığımda, beklediğim performansı göstermediğini fark ettim. Ürünün özellikleri, reklamlarda belirtildiği gibi değildi ve beni hayal kırıklığına uğrattı.</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Bu durum beni oldukça rahatsız etti ve ürünü iade etmek istiyorum. Lütfen, iade işlemleri için bana yardımcı olun.</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Bu tür durumların tekrar yaşanmaması için, ürünlerinizin kalitesine daha fazla özen göstermenizi rica ediyorum.</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Saygılarımla,</a:t>
            </a:r>
            <a:endParaRPr lang="tr-TR" dirty="0"/>
          </a:p>
        </p:txBody>
      </p:sp>
    </p:spTree>
    <p:extLst>
      <p:ext uri="{BB962C8B-B14F-4D97-AF65-F5344CB8AC3E}">
        <p14:creationId xmlns:p14="http://schemas.microsoft.com/office/powerpoint/2010/main" val="276046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EB8075E1-5927-4826-A1E5-F99B8E69D6A0}"/>
              </a:ext>
            </a:extLst>
          </p:cNvPr>
          <p:cNvGraphicFramePr>
            <a:graphicFrameLocks noGrp="1"/>
          </p:cNvGraphicFramePr>
          <p:nvPr/>
        </p:nvGraphicFramePr>
        <p:xfrm>
          <a:off x="2377440" y="1197134"/>
          <a:ext cx="7437120" cy="1493520"/>
        </p:xfrm>
        <a:graphic>
          <a:graphicData uri="http://schemas.openxmlformats.org/drawingml/2006/table">
            <a:tbl>
              <a:tblPr/>
              <a:tblGrid>
                <a:gridCol w="3558540">
                  <a:extLst>
                    <a:ext uri="{9D8B030D-6E8A-4147-A177-3AD203B41FA5}">
                      <a16:colId xmlns:a16="http://schemas.microsoft.com/office/drawing/2014/main" val="2122521981"/>
                    </a:ext>
                  </a:extLst>
                </a:gridCol>
                <a:gridCol w="3878580">
                  <a:extLst>
                    <a:ext uri="{9D8B030D-6E8A-4147-A177-3AD203B41FA5}">
                      <a16:colId xmlns:a16="http://schemas.microsoft.com/office/drawing/2014/main" val="1088485077"/>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bir e-mail yazınız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6937813"/>
                  </a:ext>
                </a:extLst>
              </a:tr>
              <a:tr h="160020">
                <a:tc>
                  <a:txBody>
                    <a:bodyPr/>
                    <a:lstStyle/>
                    <a:p>
                      <a:pPr rtl="0" fontAlgn="b"/>
                      <a:r>
                        <a:rPr lang="tr-TR">
                          <a:effectLst/>
                        </a:rPr>
                        <a:t>Ton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çok kibar ve üzgün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38880817"/>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alınan üründen duyulan memnuniyetsizlik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66109176"/>
                  </a:ext>
                </a:extLst>
              </a:tr>
              <a:tr h="160020">
                <a:tc>
                  <a:txBody>
                    <a:bodyPr/>
                    <a:lstStyle/>
                    <a:p>
                      <a:pPr rtl="0" fontAlgn="b"/>
                      <a:r>
                        <a:rPr lang="tr-TR">
                          <a:effectLst/>
                        </a:rPr>
                        <a:t>Kime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Müşteri Hizmetlerine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1930772"/>
                  </a:ext>
                </a:extLst>
              </a:tr>
            </a:tbl>
          </a:graphicData>
        </a:graphic>
      </p:graphicFrame>
      <p:sp>
        <p:nvSpPr>
          <p:cNvPr id="3" name="Dikdörtgen 2">
            <a:extLst>
              <a:ext uri="{FF2B5EF4-FFF2-40B4-BE49-F238E27FC236}">
                <a16:creationId xmlns:a16="http://schemas.microsoft.com/office/drawing/2014/main" id="{12F2BD1D-E94C-462B-A90D-D5A6EE121673}"/>
              </a:ext>
            </a:extLst>
          </p:cNvPr>
          <p:cNvSpPr/>
          <p:nvPr/>
        </p:nvSpPr>
        <p:spPr>
          <a:xfrm>
            <a:off x="129540" y="2649182"/>
            <a:ext cx="11932920" cy="3970318"/>
          </a:xfrm>
          <a:prstGeom prst="rect">
            <a:avLst/>
          </a:prstGeom>
        </p:spPr>
        <p:txBody>
          <a:bodyPr wrap="square">
            <a:spAutoFit/>
          </a:bodyPr>
          <a:lstStyle/>
          <a:p>
            <a:r>
              <a:rPr lang="tr-TR" dirty="0">
                <a:latin typeface="Arial" panose="020B0604020202020204" pitchFamily="34" charset="0"/>
              </a:rPr>
              <a:t>Sayın Müşteri Hizmetleri,</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Öncelikle, size yazmaktan dolayı üzgünüm. Ancak, son aldığım üründen oldukça memnuniyetsiz kaldım ve bu konuda sizinle iletişime geçmek istedim.</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Ürünü aldığımda, beklentilerimi karşılamadığını fark ettim. Ürünün kalitesi ve işlevselliği, benim için yeterli değildi. Bu nedenle, ürünü iade etmek istiyorum.</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Sizden ricam, bu konuda bana yardımcı olmanız. İade işlemleri hakkında bilgi almak ve süreci başlatmak için sizinle iletişime geçmek istiyorum.</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Umarım, bu konuda bana yardımcı olabilirsiniz. İyi çalışmalar dilerim.</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Saygılarımla,</a:t>
            </a:r>
            <a:endParaRPr lang="tr-TR" dirty="0"/>
          </a:p>
        </p:txBody>
      </p:sp>
    </p:spTree>
    <p:extLst>
      <p:ext uri="{BB962C8B-B14F-4D97-AF65-F5344CB8AC3E}">
        <p14:creationId xmlns:p14="http://schemas.microsoft.com/office/powerpoint/2010/main" val="51103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9AFE8C55-028E-48A9-8658-E07C2920F04C}"/>
              </a:ext>
            </a:extLst>
          </p:cNvPr>
          <p:cNvGraphicFramePr>
            <a:graphicFrameLocks noGrp="1"/>
          </p:cNvGraphicFramePr>
          <p:nvPr/>
        </p:nvGraphicFramePr>
        <p:xfrm>
          <a:off x="2377440" y="1227614"/>
          <a:ext cx="7437120" cy="1219200"/>
        </p:xfrm>
        <a:graphic>
          <a:graphicData uri="http://schemas.openxmlformats.org/drawingml/2006/table">
            <a:tbl>
              <a:tblPr/>
              <a:tblGrid>
                <a:gridCol w="3558540">
                  <a:extLst>
                    <a:ext uri="{9D8B030D-6E8A-4147-A177-3AD203B41FA5}">
                      <a16:colId xmlns:a16="http://schemas.microsoft.com/office/drawing/2014/main" val="217421519"/>
                    </a:ext>
                  </a:extLst>
                </a:gridCol>
                <a:gridCol w="3878580">
                  <a:extLst>
                    <a:ext uri="{9D8B030D-6E8A-4147-A177-3AD203B41FA5}">
                      <a16:colId xmlns:a16="http://schemas.microsoft.com/office/drawing/2014/main" val="2730387133"/>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Bir mesaj hazırla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3538047"/>
                  </a:ext>
                </a:extLst>
              </a:tr>
              <a:tr h="160020">
                <a:tc>
                  <a:txBody>
                    <a:bodyPr/>
                    <a:lstStyle/>
                    <a:p>
                      <a:pPr rtl="0" fontAlgn="b"/>
                      <a:r>
                        <a:rPr lang="tr-TR">
                          <a:effectLst/>
                        </a:rPr>
                        <a:t>Kime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Arkadaşım Recep</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3698056"/>
                  </a:ext>
                </a:extLst>
              </a:tr>
              <a:tr h="160020">
                <a:tc>
                  <a:txBody>
                    <a:bodyPr/>
                    <a:lstStyle/>
                    <a:p>
                      <a:pPr rtl="0" fontAlgn="b"/>
                      <a:r>
                        <a:rPr lang="tr-TR">
                          <a:effectLst/>
                        </a:rPr>
                        <a:t>Ton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Neşeli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90032305"/>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Kurban Bayramı Kutlaması</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91934779"/>
                  </a:ext>
                </a:extLst>
              </a:tr>
            </a:tbl>
          </a:graphicData>
        </a:graphic>
      </p:graphicFrame>
      <p:sp>
        <p:nvSpPr>
          <p:cNvPr id="3" name="Dikdörtgen 2">
            <a:extLst>
              <a:ext uri="{FF2B5EF4-FFF2-40B4-BE49-F238E27FC236}">
                <a16:creationId xmlns:a16="http://schemas.microsoft.com/office/drawing/2014/main" id="{9098B4FE-3840-40FD-8F33-CE688B9E452E}"/>
              </a:ext>
            </a:extLst>
          </p:cNvPr>
          <p:cNvSpPr/>
          <p:nvPr/>
        </p:nvSpPr>
        <p:spPr>
          <a:xfrm>
            <a:off x="243840" y="3117374"/>
            <a:ext cx="11704320" cy="3139321"/>
          </a:xfrm>
          <a:prstGeom prst="rect">
            <a:avLst/>
          </a:prstGeom>
        </p:spPr>
        <p:txBody>
          <a:bodyPr wrap="square">
            <a:spAutoFit/>
          </a:bodyPr>
          <a:lstStyle/>
          <a:p>
            <a:r>
              <a:rPr lang="tr-TR" dirty="0">
                <a:latin typeface="Arial" panose="020B0604020202020204" pitchFamily="34" charset="0"/>
              </a:rPr>
              <a:t>Merhaba Recep,</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Kurban Bayramı'nın coşkusunu hep birlikte yaşayacağız! Seninle bu özel günü kutlamak için sabırsızlanıyorum. Bayramın sana ve sevdiklerine mutluluk, huzur ve bereket getirmesini diliyorum.</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Birlikte bol bol gülecek, lezzetli yemekler yiyecek ve sevdiklerimizle bir arada olmanın keyfini çıkaracağız. Bayramın tadını doyasıya çıkarmak için hazır mısın?</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Sevgilerimle, </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[İsim]</a:t>
            </a:r>
            <a:endParaRPr lang="tr-TR" dirty="0"/>
          </a:p>
        </p:txBody>
      </p:sp>
    </p:spTree>
    <p:extLst>
      <p:ext uri="{BB962C8B-B14F-4D97-AF65-F5344CB8AC3E}">
        <p14:creationId xmlns:p14="http://schemas.microsoft.com/office/powerpoint/2010/main" val="53035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31D50FF6-AC2F-4081-8E26-5BF140234398}"/>
              </a:ext>
            </a:extLst>
          </p:cNvPr>
          <p:cNvGraphicFramePr>
            <a:graphicFrameLocks noGrp="1"/>
          </p:cNvGraphicFramePr>
          <p:nvPr/>
        </p:nvGraphicFramePr>
        <p:xfrm>
          <a:off x="2377440" y="1456214"/>
          <a:ext cx="7437120" cy="1219200"/>
        </p:xfrm>
        <a:graphic>
          <a:graphicData uri="http://schemas.openxmlformats.org/drawingml/2006/table">
            <a:tbl>
              <a:tblPr/>
              <a:tblGrid>
                <a:gridCol w="3558540">
                  <a:extLst>
                    <a:ext uri="{9D8B030D-6E8A-4147-A177-3AD203B41FA5}">
                      <a16:colId xmlns:a16="http://schemas.microsoft.com/office/drawing/2014/main" val="1209174041"/>
                    </a:ext>
                  </a:extLst>
                </a:gridCol>
                <a:gridCol w="3878580">
                  <a:extLst>
                    <a:ext uri="{9D8B030D-6E8A-4147-A177-3AD203B41FA5}">
                      <a16:colId xmlns:a16="http://schemas.microsoft.com/office/drawing/2014/main" val="2572430783"/>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Bir mesaj hazırla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8959881"/>
                  </a:ext>
                </a:extLst>
              </a:tr>
              <a:tr h="160020">
                <a:tc>
                  <a:txBody>
                    <a:bodyPr/>
                    <a:lstStyle/>
                    <a:p>
                      <a:pPr rtl="0" fontAlgn="b"/>
                      <a:r>
                        <a:rPr lang="tr-TR">
                          <a:effectLst/>
                        </a:rPr>
                        <a:t>Kime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Arkadaşım Recep</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162530"/>
                  </a:ext>
                </a:extLst>
              </a:tr>
              <a:tr h="160020">
                <a:tc>
                  <a:txBody>
                    <a:bodyPr/>
                    <a:lstStyle/>
                    <a:p>
                      <a:pPr rtl="0" fontAlgn="b"/>
                      <a:r>
                        <a:rPr lang="tr-TR">
                          <a:effectLst/>
                        </a:rPr>
                        <a:t>Ton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Komik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00158296"/>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Kurban Bayramı Kutlaması</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01173907"/>
                  </a:ext>
                </a:extLst>
              </a:tr>
            </a:tbl>
          </a:graphicData>
        </a:graphic>
      </p:graphicFrame>
      <p:sp>
        <p:nvSpPr>
          <p:cNvPr id="3" name="Dikdörtgen 2">
            <a:extLst>
              <a:ext uri="{FF2B5EF4-FFF2-40B4-BE49-F238E27FC236}">
                <a16:creationId xmlns:a16="http://schemas.microsoft.com/office/drawing/2014/main" id="{E5556E2C-F506-474B-99CC-0954997CE735}"/>
              </a:ext>
            </a:extLst>
          </p:cNvPr>
          <p:cNvSpPr/>
          <p:nvPr/>
        </p:nvSpPr>
        <p:spPr>
          <a:xfrm>
            <a:off x="251460" y="2675414"/>
            <a:ext cx="11689080" cy="3693319"/>
          </a:xfrm>
          <a:prstGeom prst="rect">
            <a:avLst/>
          </a:prstGeom>
        </p:spPr>
        <p:txBody>
          <a:bodyPr wrap="square">
            <a:spAutoFit/>
          </a:bodyPr>
          <a:lstStyle/>
          <a:p>
            <a:r>
              <a:rPr lang="tr-TR" dirty="0">
                <a:latin typeface="Arial" panose="020B0604020202020204" pitchFamily="34" charset="0"/>
              </a:rPr>
              <a:t>Merhaba Recep,</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Kurban Bayramı geldi çattı! Senin de kurbanın var mı yoksa benim gibi sadece bayramın tadını mı çıkaracaksın? </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Eğer kurbanın varsa, ben de sana bir tavsiyede bulunayım: Kurban keserken sakın "Allah'ım, bu kurbanı benim yerime kabul et" deme. Çünkü senin yerine kurban kesmek isteyen kimse yok! </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Şaka bir yana, Kurban Bayramı'nı en içten dileklerimle kutlarım. Umarım bu bayram senin için sevdiklerinle birlikte geçen mutlu anılarla dolu olur.</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Sevgilerimle, </a:t>
            </a:r>
            <a:br>
              <a:rPr lang="tr-TR" dirty="0">
                <a:latin typeface="Arial" panose="020B0604020202020204" pitchFamily="34" charset="0"/>
              </a:rPr>
            </a:br>
            <a:br>
              <a:rPr lang="tr-TR" dirty="0">
                <a:latin typeface="Arial" panose="020B0604020202020204" pitchFamily="34" charset="0"/>
              </a:rPr>
            </a:br>
            <a:r>
              <a:rPr lang="tr-TR" dirty="0">
                <a:latin typeface="Arial" panose="020B0604020202020204" pitchFamily="34" charset="0"/>
              </a:rPr>
              <a:t>[İsim]</a:t>
            </a:r>
            <a:endParaRPr lang="tr-TR" dirty="0"/>
          </a:p>
        </p:txBody>
      </p:sp>
    </p:spTree>
    <p:extLst>
      <p:ext uri="{BB962C8B-B14F-4D97-AF65-F5344CB8AC3E}">
        <p14:creationId xmlns:p14="http://schemas.microsoft.com/office/powerpoint/2010/main" val="170642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D223FF9D-BA64-40E2-B2D2-4272D419FC3C}"/>
              </a:ext>
            </a:extLst>
          </p:cNvPr>
          <p:cNvSpPr/>
          <p:nvPr/>
        </p:nvSpPr>
        <p:spPr>
          <a:xfrm>
            <a:off x="640080" y="2384745"/>
            <a:ext cx="11161075" cy="3785652"/>
          </a:xfrm>
          <a:prstGeom prst="rect">
            <a:avLst/>
          </a:prstGeom>
        </p:spPr>
        <p:txBody>
          <a:bodyPr wrap="square">
            <a:spAutoFit/>
          </a:bodyPr>
          <a:lstStyle/>
          <a:p>
            <a:r>
              <a:rPr lang="tr-TR" sz="2400" dirty="0">
                <a:latin typeface="Google Sans Mono"/>
              </a:rPr>
              <a:t>Selam Recep,</a:t>
            </a:r>
            <a:br>
              <a:rPr lang="tr-TR" sz="2400" dirty="0">
                <a:latin typeface="Google Sans Mono"/>
              </a:rPr>
            </a:br>
            <a:br>
              <a:rPr lang="tr-TR" sz="2400" dirty="0">
                <a:latin typeface="Google Sans Mono"/>
              </a:rPr>
            </a:br>
            <a:r>
              <a:rPr lang="tr-TR" sz="2400" dirty="0">
                <a:latin typeface="Google Sans Mono"/>
              </a:rPr>
              <a:t>Bu Kurban Bayramı'nın tadını doyasıya çıkarman dileğiyle! Umarım etlerinize kar yağar ve sevdiklerinle birlikte doyumsuz bir ziyafet çekersiniz. Ama dikkat et, kestiğimiz kurbanlar bizi takip ediyor, ürkütme onları! 😂 </a:t>
            </a:r>
            <a:br>
              <a:rPr lang="tr-TR" sz="2400" dirty="0">
                <a:latin typeface="Google Sans Mono"/>
              </a:rPr>
            </a:br>
            <a:br>
              <a:rPr lang="tr-TR" sz="2400" dirty="0">
                <a:latin typeface="Google Sans Mono"/>
              </a:rPr>
            </a:br>
            <a:r>
              <a:rPr lang="tr-TR" sz="2400" dirty="0">
                <a:latin typeface="Google Sans Mono"/>
              </a:rPr>
              <a:t>Bayramın kutlu olsun, sevgiler. </a:t>
            </a:r>
            <a:br>
              <a:rPr lang="tr-TR" sz="2400" dirty="0">
                <a:latin typeface="Google Sans Mono"/>
              </a:rPr>
            </a:br>
            <a:br>
              <a:rPr lang="tr-TR" sz="2400" dirty="0">
                <a:latin typeface="Google Sans Mono"/>
              </a:rPr>
            </a:br>
            <a:r>
              <a:rPr lang="tr-TR" sz="2400" dirty="0">
                <a:latin typeface="Google Sans Mono"/>
              </a:rPr>
              <a:t>Not: Şaka yapmak bir yana, hayvan haklarına saygılı olmak da önemlidir. Kurban kesimi sırasında hayvanların zarar görmemesi için gerekli tedbirleri almak da unutulmamalıdır.</a:t>
            </a:r>
            <a:endParaRPr lang="tr-TR" sz="2400" dirty="0"/>
          </a:p>
        </p:txBody>
      </p:sp>
      <p:sp>
        <p:nvSpPr>
          <p:cNvPr id="3" name="Dikdörtgen 2">
            <a:extLst>
              <a:ext uri="{FF2B5EF4-FFF2-40B4-BE49-F238E27FC236}">
                <a16:creationId xmlns:a16="http://schemas.microsoft.com/office/drawing/2014/main" id="{A6FEFAF8-E664-4B03-81BF-4A3074B1D93F}"/>
              </a:ext>
            </a:extLst>
          </p:cNvPr>
          <p:cNvSpPr/>
          <p:nvPr/>
        </p:nvSpPr>
        <p:spPr>
          <a:xfrm>
            <a:off x="3809460" y="1676859"/>
            <a:ext cx="3970318" cy="707886"/>
          </a:xfrm>
          <a:prstGeom prst="rect">
            <a:avLst/>
          </a:prstGeom>
        </p:spPr>
        <p:txBody>
          <a:bodyPr wrap="none">
            <a:spAutoFit/>
          </a:bodyPr>
          <a:lstStyle/>
          <a:p>
            <a:r>
              <a:rPr lang="tr-TR" sz="4000" dirty="0">
                <a:solidFill>
                  <a:srgbClr val="000000"/>
                </a:solidFill>
                <a:latin typeface="Google Sans Mono"/>
              </a:rPr>
              <a:t>=GPT(</a:t>
            </a:r>
            <a:r>
              <a:rPr lang="tr-TR" sz="4000" dirty="0">
                <a:solidFill>
                  <a:srgbClr val="F7981D"/>
                </a:solidFill>
                <a:latin typeface="Google Sans Mono"/>
              </a:rPr>
              <a:t>A45:B48</a:t>
            </a:r>
            <a:r>
              <a:rPr lang="tr-TR" sz="4000" dirty="0">
                <a:solidFill>
                  <a:srgbClr val="000000"/>
                </a:solidFill>
                <a:latin typeface="Google Sans Mono"/>
              </a:rPr>
              <a:t>, ,</a:t>
            </a:r>
            <a:r>
              <a:rPr lang="tr-TR" sz="4000" dirty="0">
                <a:solidFill>
                  <a:srgbClr val="1155CC"/>
                </a:solidFill>
                <a:latin typeface="Google Sans Mono"/>
              </a:rPr>
              <a:t>1</a:t>
            </a:r>
            <a:r>
              <a:rPr lang="tr-TR" sz="4000" dirty="0">
                <a:solidFill>
                  <a:srgbClr val="000000"/>
                </a:solidFill>
                <a:latin typeface="Google Sans Mono"/>
              </a:rPr>
              <a:t>)</a:t>
            </a:r>
            <a:endParaRPr lang="tr-TR" sz="4000" dirty="0"/>
          </a:p>
        </p:txBody>
      </p:sp>
    </p:spTree>
    <p:extLst>
      <p:ext uri="{BB962C8B-B14F-4D97-AF65-F5344CB8AC3E}">
        <p14:creationId xmlns:p14="http://schemas.microsoft.com/office/powerpoint/2010/main" val="268083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04F9D8FC-5E86-4760-B9D7-55DEDB599AFB}"/>
              </a:ext>
            </a:extLst>
          </p:cNvPr>
          <p:cNvGraphicFramePr>
            <a:graphicFrameLocks noGrp="1"/>
          </p:cNvGraphicFramePr>
          <p:nvPr/>
        </p:nvGraphicFramePr>
        <p:xfrm>
          <a:off x="2377440" y="1303814"/>
          <a:ext cx="7437120" cy="1219200"/>
        </p:xfrm>
        <a:graphic>
          <a:graphicData uri="http://schemas.openxmlformats.org/drawingml/2006/table">
            <a:tbl>
              <a:tblPr/>
              <a:tblGrid>
                <a:gridCol w="3558540">
                  <a:extLst>
                    <a:ext uri="{9D8B030D-6E8A-4147-A177-3AD203B41FA5}">
                      <a16:colId xmlns:a16="http://schemas.microsoft.com/office/drawing/2014/main" val="2327133552"/>
                    </a:ext>
                  </a:extLst>
                </a:gridCol>
                <a:gridCol w="3878580">
                  <a:extLst>
                    <a:ext uri="{9D8B030D-6E8A-4147-A177-3AD203B41FA5}">
                      <a16:colId xmlns:a16="http://schemas.microsoft.com/office/drawing/2014/main" val="1453748303"/>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Şiir yaz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82641416"/>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Bahar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984755"/>
                  </a:ext>
                </a:extLst>
              </a:tr>
              <a:tr h="160020">
                <a:tc>
                  <a:txBody>
                    <a:bodyPr/>
                    <a:lstStyle/>
                    <a:p>
                      <a:pPr rtl="0" fontAlgn="b"/>
                      <a:r>
                        <a:rPr lang="tr-TR">
                          <a:effectLst/>
                        </a:rPr>
                        <a:t>Ülke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Fransa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70746279"/>
                  </a:ext>
                </a:extLst>
              </a:tr>
              <a:tr h="160020">
                <a:tc>
                  <a:txBody>
                    <a:bodyPr/>
                    <a:lstStyle/>
                    <a:p>
                      <a:pPr rtl="0" fontAlgn="b"/>
                      <a:r>
                        <a:rPr lang="tr-TR">
                          <a:effectLst/>
                        </a:rPr>
                        <a:t>Uzunluk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4 satır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11774621"/>
                  </a:ext>
                </a:extLst>
              </a:tr>
            </a:tbl>
          </a:graphicData>
        </a:graphic>
      </p:graphicFrame>
      <p:sp>
        <p:nvSpPr>
          <p:cNvPr id="3" name="Dikdörtgen 2">
            <a:extLst>
              <a:ext uri="{FF2B5EF4-FFF2-40B4-BE49-F238E27FC236}">
                <a16:creationId xmlns:a16="http://schemas.microsoft.com/office/drawing/2014/main" id="{0D97883F-3784-4F2A-9B5B-7CF62A50A8C1}"/>
              </a:ext>
            </a:extLst>
          </p:cNvPr>
          <p:cNvSpPr/>
          <p:nvPr/>
        </p:nvSpPr>
        <p:spPr>
          <a:xfrm>
            <a:off x="1796789" y="3429000"/>
            <a:ext cx="9118915" cy="2554545"/>
          </a:xfrm>
          <a:prstGeom prst="rect">
            <a:avLst/>
          </a:prstGeom>
        </p:spPr>
        <p:txBody>
          <a:bodyPr wrap="square">
            <a:spAutoFit/>
          </a:bodyPr>
          <a:lstStyle/>
          <a:p>
            <a:r>
              <a:rPr lang="tr-TR" sz="4000" dirty="0">
                <a:latin typeface="Arial" panose="020B0604020202020204" pitchFamily="34" charset="0"/>
              </a:rPr>
              <a:t>Bahar geldi, doğaya can verdi</a:t>
            </a:r>
            <a:br>
              <a:rPr lang="tr-TR" sz="4000" dirty="0">
                <a:latin typeface="Arial" panose="020B0604020202020204" pitchFamily="34" charset="0"/>
              </a:rPr>
            </a:br>
            <a:r>
              <a:rPr lang="tr-TR" sz="4000" dirty="0">
                <a:latin typeface="Arial" panose="020B0604020202020204" pitchFamily="34" charset="0"/>
              </a:rPr>
              <a:t>Çiçekler açtı, gökyüzü mavileşti</a:t>
            </a:r>
            <a:br>
              <a:rPr lang="tr-TR" sz="4000" dirty="0">
                <a:latin typeface="Arial" panose="020B0604020202020204" pitchFamily="34" charset="0"/>
              </a:rPr>
            </a:br>
            <a:r>
              <a:rPr lang="tr-TR" sz="4000" dirty="0">
                <a:latin typeface="Arial" panose="020B0604020202020204" pitchFamily="34" charset="0"/>
              </a:rPr>
              <a:t>Fransa'nın sokakları renklendi</a:t>
            </a:r>
            <a:br>
              <a:rPr lang="tr-TR" sz="4000" dirty="0">
                <a:latin typeface="Arial" panose="020B0604020202020204" pitchFamily="34" charset="0"/>
              </a:rPr>
            </a:br>
            <a:r>
              <a:rPr lang="tr-TR" sz="4000" dirty="0">
                <a:latin typeface="Arial" panose="020B0604020202020204" pitchFamily="34" charset="0"/>
              </a:rPr>
              <a:t>Baharın güzelliği her yerde hissedildi.</a:t>
            </a:r>
            <a:endParaRPr lang="tr-TR" sz="4000" dirty="0"/>
          </a:p>
        </p:txBody>
      </p:sp>
    </p:spTree>
    <p:extLst>
      <p:ext uri="{BB962C8B-B14F-4D97-AF65-F5344CB8AC3E}">
        <p14:creationId xmlns:p14="http://schemas.microsoft.com/office/powerpoint/2010/main" val="803176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535A799C-750C-4D61-AAFD-D85F1D92104D}"/>
              </a:ext>
            </a:extLst>
          </p:cNvPr>
          <p:cNvGraphicFramePr>
            <a:graphicFrameLocks noGrp="1"/>
          </p:cNvGraphicFramePr>
          <p:nvPr/>
        </p:nvGraphicFramePr>
        <p:xfrm>
          <a:off x="1924050" y="1554266"/>
          <a:ext cx="8865870" cy="1219200"/>
        </p:xfrm>
        <a:graphic>
          <a:graphicData uri="http://schemas.openxmlformats.org/drawingml/2006/table">
            <a:tbl>
              <a:tblPr/>
              <a:tblGrid>
                <a:gridCol w="7150883">
                  <a:extLst>
                    <a:ext uri="{9D8B030D-6E8A-4147-A177-3AD203B41FA5}">
                      <a16:colId xmlns:a16="http://schemas.microsoft.com/office/drawing/2014/main" val="2869115004"/>
                    </a:ext>
                  </a:extLst>
                </a:gridCol>
                <a:gridCol w="1714987">
                  <a:extLst>
                    <a:ext uri="{9D8B030D-6E8A-4147-A177-3AD203B41FA5}">
                      <a16:colId xmlns:a16="http://schemas.microsoft.com/office/drawing/2014/main" val="4200040558"/>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Fıkra yaz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47300798"/>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Doktor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54852815"/>
                  </a:ext>
                </a:extLst>
              </a:tr>
              <a:tr h="160020">
                <a:tc>
                  <a:txBody>
                    <a:bodyPr/>
                    <a:lstStyle/>
                    <a:p>
                      <a:pPr rtl="0" fontAlgn="b"/>
                      <a:r>
                        <a:rPr lang="tr-TR" dirty="0">
                          <a:effectLst/>
                        </a:rPr>
                        <a:t>Mekan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Hastane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8547473"/>
                  </a:ext>
                </a:extLst>
              </a:tr>
              <a:tr h="160020">
                <a:tc>
                  <a:txBody>
                    <a:bodyPr/>
                    <a:lstStyle/>
                    <a:p>
                      <a:pPr rtl="0" fontAlgn="b"/>
                      <a:r>
                        <a:rPr lang="tr-TR" dirty="0">
                          <a:effectLst/>
                        </a:rPr>
                        <a:t>Sınır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50 kelime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67782357"/>
                  </a:ext>
                </a:extLst>
              </a:tr>
            </a:tbl>
          </a:graphicData>
        </a:graphic>
      </p:graphicFrame>
      <p:sp>
        <p:nvSpPr>
          <p:cNvPr id="3" name="Dikdörtgen 2">
            <a:extLst>
              <a:ext uri="{FF2B5EF4-FFF2-40B4-BE49-F238E27FC236}">
                <a16:creationId xmlns:a16="http://schemas.microsoft.com/office/drawing/2014/main" id="{08AD8819-7B40-495D-A463-903D9B133005}"/>
              </a:ext>
            </a:extLst>
          </p:cNvPr>
          <p:cNvSpPr/>
          <p:nvPr/>
        </p:nvSpPr>
        <p:spPr>
          <a:xfrm>
            <a:off x="1796789" y="3108960"/>
            <a:ext cx="8753155" cy="3108543"/>
          </a:xfrm>
          <a:prstGeom prst="rect">
            <a:avLst/>
          </a:prstGeom>
        </p:spPr>
        <p:txBody>
          <a:bodyPr wrap="square">
            <a:spAutoFit/>
          </a:bodyPr>
          <a:lstStyle/>
          <a:p>
            <a:r>
              <a:rPr lang="tr-TR" sz="2800" dirty="0">
                <a:latin typeface="Arial" panose="020B0604020202020204" pitchFamily="34" charset="0"/>
              </a:rPr>
              <a:t>Bir doktor, hastane koridorunda yürürken yanındaki hemşireye döner ve şöyle der: "Biliyor musun, bazen bu işin stresi beni çok yoruyor."</a:t>
            </a:r>
            <a:br>
              <a:rPr lang="tr-TR" sz="2800" dirty="0">
                <a:latin typeface="Arial" panose="020B0604020202020204" pitchFamily="34" charset="0"/>
              </a:rPr>
            </a:br>
            <a:br>
              <a:rPr lang="tr-TR" sz="2800" dirty="0">
                <a:latin typeface="Arial" panose="020B0604020202020204" pitchFamily="34" charset="0"/>
              </a:rPr>
            </a:br>
            <a:r>
              <a:rPr lang="tr-TR" sz="2800" dirty="0">
                <a:latin typeface="Arial" panose="020B0604020202020204" pitchFamily="34" charset="0"/>
              </a:rPr>
              <a:t>Hemşire gülümser ve cevap verir: "Doğru doktor bey, ama en azından bizim hastalarımızdan kaçış şansımız var."</a:t>
            </a:r>
            <a:endParaRPr lang="tr-TR" sz="2800" dirty="0"/>
          </a:p>
        </p:txBody>
      </p:sp>
    </p:spTree>
    <p:extLst>
      <p:ext uri="{BB962C8B-B14F-4D97-AF65-F5344CB8AC3E}">
        <p14:creationId xmlns:p14="http://schemas.microsoft.com/office/powerpoint/2010/main" val="139434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6156D358-12CA-42CB-8D81-12DC5E398B42}"/>
              </a:ext>
            </a:extLst>
          </p:cNvPr>
          <p:cNvSpPr/>
          <p:nvPr/>
        </p:nvSpPr>
        <p:spPr>
          <a:xfrm>
            <a:off x="743297" y="1820823"/>
            <a:ext cx="10705406" cy="4524315"/>
          </a:xfrm>
          <a:prstGeom prst="rect">
            <a:avLst/>
          </a:prstGeom>
        </p:spPr>
        <p:txBody>
          <a:bodyPr wrap="square">
            <a:spAutoFit/>
          </a:bodyPr>
          <a:lstStyle/>
          <a:p>
            <a:pPr fontAlgn="base">
              <a:spcBef>
                <a:spcPts val="1500"/>
              </a:spcBef>
              <a:buFont typeface="+mj-lt"/>
              <a:buAutoNum type="arabicPeriod"/>
            </a:pPr>
            <a:r>
              <a:rPr lang="tr-TR" sz="2400" dirty="0">
                <a:solidFill>
                  <a:srgbClr val="374151"/>
                </a:solidFill>
                <a:latin typeface="Roboto" panose="02000000000000000000" pitchFamily="2" charset="0"/>
              </a:rPr>
              <a:t>GPT_FILL: Belirtilen metnin ardından devam eden metni otomatik olarak doldurur.</a:t>
            </a:r>
          </a:p>
          <a:p>
            <a:pPr fontAlgn="base">
              <a:buFont typeface="+mj-lt"/>
              <a:buAutoNum type="arabicPeriod"/>
            </a:pPr>
            <a:r>
              <a:rPr lang="tr-TR" sz="2400" dirty="0">
                <a:solidFill>
                  <a:srgbClr val="374151"/>
                </a:solidFill>
                <a:latin typeface="Roboto" panose="02000000000000000000" pitchFamily="2" charset="0"/>
              </a:rPr>
              <a:t>GPT_LIST: Belirtilen kelimeler veya kelime öbekleri ile ilişkili diğer kelimeleri listeleyerek bir kelime dağarcığı oluşturur.</a:t>
            </a:r>
          </a:p>
          <a:p>
            <a:pPr fontAlgn="base">
              <a:buFont typeface="+mj-lt"/>
              <a:buAutoNum type="arabicPeriod"/>
            </a:pPr>
            <a:r>
              <a:rPr lang="tr-TR" sz="2400" dirty="0">
                <a:solidFill>
                  <a:srgbClr val="374151"/>
                </a:solidFill>
                <a:latin typeface="Roboto" panose="02000000000000000000" pitchFamily="2" charset="0"/>
              </a:rPr>
              <a:t>GPT_TABLE: Belirtilen veri kümesi için tablo oluşturur ve tablodaki hücreleri metin veya sayılarla doldurur.</a:t>
            </a:r>
          </a:p>
          <a:p>
            <a:pPr fontAlgn="base">
              <a:buFont typeface="+mj-lt"/>
              <a:buAutoNum type="arabicPeriod"/>
            </a:pPr>
            <a:r>
              <a:rPr lang="tr-TR" sz="2400" dirty="0">
                <a:solidFill>
                  <a:srgbClr val="374151"/>
                </a:solidFill>
                <a:latin typeface="Roboto" panose="02000000000000000000" pitchFamily="2" charset="0"/>
              </a:rPr>
              <a:t>GPT_TAG: Belirtilen metindeki anahtar kelimeleri ve konuları etiketler.</a:t>
            </a:r>
          </a:p>
          <a:p>
            <a:pPr fontAlgn="base">
              <a:buFont typeface="+mj-lt"/>
              <a:buAutoNum type="arabicPeriod"/>
            </a:pPr>
            <a:r>
              <a:rPr lang="tr-TR" sz="2400" dirty="0">
                <a:solidFill>
                  <a:srgbClr val="374151"/>
                </a:solidFill>
                <a:latin typeface="Roboto" panose="02000000000000000000" pitchFamily="2" charset="0"/>
              </a:rPr>
              <a:t>GPT_CLASSIFY: Belirtilen metni belirli bir kategoriye sınıflandırır.</a:t>
            </a:r>
          </a:p>
          <a:p>
            <a:pPr fontAlgn="base">
              <a:buFont typeface="+mj-lt"/>
              <a:buAutoNum type="arabicPeriod"/>
            </a:pPr>
            <a:r>
              <a:rPr lang="tr-TR" sz="2400" dirty="0">
                <a:solidFill>
                  <a:srgbClr val="374151"/>
                </a:solidFill>
                <a:latin typeface="Roboto" panose="02000000000000000000" pitchFamily="2" charset="0"/>
              </a:rPr>
              <a:t>GPT_EXTRACT: Belirtilen metindeki belirli bilgileri veya öğeleri çıkarır.</a:t>
            </a:r>
          </a:p>
          <a:p>
            <a:pPr fontAlgn="base">
              <a:buFont typeface="+mj-lt"/>
              <a:buAutoNum type="arabicPeriod"/>
            </a:pPr>
            <a:r>
              <a:rPr lang="tr-TR" sz="2400" dirty="0">
                <a:solidFill>
                  <a:srgbClr val="374151"/>
                </a:solidFill>
                <a:latin typeface="Roboto" panose="02000000000000000000" pitchFamily="2" charset="0"/>
              </a:rPr>
              <a:t>GPT_EDIT: Belirtilen metindeki dilbilgisi veya yazım hatalarını düzeltir.</a:t>
            </a:r>
          </a:p>
          <a:p>
            <a:pPr fontAlgn="base">
              <a:buFont typeface="+mj-lt"/>
              <a:buAutoNum type="arabicPeriod"/>
            </a:pPr>
            <a:r>
              <a:rPr lang="tr-TR" sz="2400" dirty="0">
                <a:solidFill>
                  <a:srgbClr val="374151"/>
                </a:solidFill>
                <a:latin typeface="Roboto" panose="02000000000000000000" pitchFamily="2" charset="0"/>
              </a:rPr>
              <a:t>GPT_SUMMARIZE: Belirtilen metnin özetini oluşturur.</a:t>
            </a:r>
          </a:p>
          <a:p>
            <a:pPr fontAlgn="base">
              <a:buFont typeface="+mj-lt"/>
              <a:buAutoNum type="arabicPeriod"/>
            </a:pPr>
            <a:r>
              <a:rPr lang="tr-TR" sz="2400" dirty="0">
                <a:solidFill>
                  <a:srgbClr val="374151"/>
                </a:solidFill>
                <a:latin typeface="Roboto" panose="02000000000000000000" pitchFamily="2" charset="0"/>
              </a:rPr>
              <a:t>GPT_TRANSLATE: Belirtilen metni başka bir dile çevirir.</a:t>
            </a:r>
          </a:p>
        </p:txBody>
      </p:sp>
    </p:spTree>
    <p:extLst>
      <p:ext uri="{BB962C8B-B14F-4D97-AF65-F5344CB8AC3E}">
        <p14:creationId xmlns:p14="http://schemas.microsoft.com/office/powerpoint/2010/main" val="2485881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3" name="Dikdörtgen 2">
            <a:extLst>
              <a:ext uri="{FF2B5EF4-FFF2-40B4-BE49-F238E27FC236}">
                <a16:creationId xmlns:a16="http://schemas.microsoft.com/office/drawing/2014/main" id="{BE8415B1-C4F4-458F-A858-818CF07F177C}"/>
              </a:ext>
            </a:extLst>
          </p:cNvPr>
          <p:cNvSpPr/>
          <p:nvPr/>
        </p:nvSpPr>
        <p:spPr>
          <a:xfrm>
            <a:off x="790948" y="4102354"/>
            <a:ext cx="11010207" cy="2131353"/>
          </a:xfrm>
          <a:prstGeom prst="rect">
            <a:avLst/>
          </a:prstGeom>
        </p:spPr>
        <p:txBody>
          <a:bodyPr wrap="square">
            <a:spAutoFit/>
          </a:bodyPr>
          <a:lstStyle/>
          <a:p>
            <a:pPr fontAlgn="base">
              <a:spcBef>
                <a:spcPts val="1500"/>
              </a:spcBef>
            </a:pPr>
            <a:r>
              <a:rPr lang="tr-TR" sz="2400" dirty="0">
                <a:solidFill>
                  <a:srgbClr val="374151"/>
                </a:solidFill>
                <a:latin typeface="Roboto" panose="02000000000000000000" pitchFamily="2" charset="0"/>
                <a:ea typeface="Roboto" panose="02000000000000000000" pitchFamily="2" charset="0"/>
              </a:rPr>
              <a:t>GPT_FILL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ea typeface="Roboto" panose="02000000000000000000" pitchFamily="2" charset="0"/>
              </a:rPr>
              <a:t>Örnek metin: "John </a:t>
            </a:r>
            <a:r>
              <a:rPr lang="tr-TR" sz="2400" dirty="0" err="1">
                <a:solidFill>
                  <a:srgbClr val="374151"/>
                </a:solidFill>
                <a:latin typeface="Roboto" panose="02000000000000000000" pitchFamily="2" charset="0"/>
                <a:ea typeface="Roboto" panose="02000000000000000000" pitchFamily="2" charset="0"/>
              </a:rPr>
              <a:t>went</a:t>
            </a:r>
            <a:r>
              <a:rPr lang="tr-TR" sz="2400" dirty="0">
                <a:solidFill>
                  <a:srgbClr val="374151"/>
                </a:solidFill>
                <a:latin typeface="Roboto" panose="02000000000000000000" pitchFamily="2" charset="0"/>
                <a:ea typeface="Roboto" panose="02000000000000000000" pitchFamily="2" charset="0"/>
              </a:rPr>
              <a:t> to </a:t>
            </a:r>
            <a:r>
              <a:rPr lang="tr-TR" sz="2400" dirty="0" err="1">
                <a:solidFill>
                  <a:srgbClr val="374151"/>
                </a:solidFill>
                <a:latin typeface="Roboto" panose="02000000000000000000" pitchFamily="2" charset="0"/>
                <a:ea typeface="Roboto" panose="02000000000000000000" pitchFamily="2" charset="0"/>
              </a:rPr>
              <a:t>the</a:t>
            </a:r>
            <a:r>
              <a:rPr lang="tr-TR" sz="2400" dirty="0">
                <a:solidFill>
                  <a:srgbClr val="374151"/>
                </a:solidFill>
                <a:latin typeface="Roboto" panose="02000000000000000000" pitchFamily="2" charset="0"/>
                <a:ea typeface="Roboto" panose="02000000000000000000" pitchFamily="2" charset="0"/>
              </a:rPr>
              <a:t> ______ to buy </a:t>
            </a:r>
            <a:r>
              <a:rPr lang="tr-TR" sz="2400" dirty="0" err="1">
                <a:solidFill>
                  <a:srgbClr val="374151"/>
                </a:solidFill>
                <a:latin typeface="Roboto" panose="02000000000000000000" pitchFamily="2" charset="0"/>
                <a:ea typeface="Roboto" panose="02000000000000000000" pitchFamily="2" charset="0"/>
              </a:rPr>
              <a:t>some</a:t>
            </a:r>
            <a:r>
              <a:rPr lang="tr-TR" sz="2400" dirty="0">
                <a:solidFill>
                  <a:srgbClr val="374151"/>
                </a:solidFill>
                <a:latin typeface="Roboto" panose="02000000000000000000" pitchFamily="2" charset="0"/>
                <a:ea typeface="Roboto" panose="02000000000000000000" pitchFamily="2" charset="0"/>
              </a:rPr>
              <a:t> ______."</a:t>
            </a:r>
          </a:p>
          <a:p>
            <a:pPr marL="742950" lvl="1" indent="-285750" fontAlgn="base">
              <a:spcBef>
                <a:spcPts val="1500"/>
              </a:spcBef>
              <a:buFont typeface="Arial" panose="020B0604020202020204" pitchFamily="34" charset="0"/>
              <a:buChar char="•"/>
            </a:pPr>
            <a:r>
              <a:rPr lang="tr-TR" sz="2400" dirty="0">
                <a:solidFill>
                  <a:srgbClr val="374151"/>
                </a:solidFill>
                <a:latin typeface="Roboto" panose="02000000000000000000" pitchFamily="2" charset="0"/>
                <a:ea typeface="Roboto" panose="02000000000000000000" pitchFamily="2" charset="0"/>
              </a:rPr>
              <a:t>GPT_FILL fonksiyonu kullanılarak, boş bırakılan yerlere "</a:t>
            </a:r>
            <a:r>
              <a:rPr lang="tr-TR" sz="2400" dirty="0" err="1">
                <a:solidFill>
                  <a:srgbClr val="374151"/>
                </a:solidFill>
                <a:latin typeface="Roboto" panose="02000000000000000000" pitchFamily="2" charset="0"/>
                <a:ea typeface="Roboto" panose="02000000000000000000" pitchFamily="2" charset="0"/>
              </a:rPr>
              <a:t>store</a:t>
            </a:r>
            <a:r>
              <a:rPr lang="tr-TR" sz="2400" dirty="0">
                <a:solidFill>
                  <a:srgbClr val="374151"/>
                </a:solidFill>
                <a:latin typeface="Roboto" panose="02000000000000000000" pitchFamily="2" charset="0"/>
                <a:ea typeface="Roboto" panose="02000000000000000000" pitchFamily="2" charset="0"/>
              </a:rPr>
              <a:t>" ve "</a:t>
            </a:r>
            <a:r>
              <a:rPr lang="tr-TR" sz="2400" dirty="0" err="1">
                <a:solidFill>
                  <a:srgbClr val="374151"/>
                </a:solidFill>
                <a:latin typeface="Roboto" panose="02000000000000000000" pitchFamily="2" charset="0"/>
                <a:ea typeface="Roboto" panose="02000000000000000000" pitchFamily="2" charset="0"/>
              </a:rPr>
              <a:t>apples</a:t>
            </a:r>
            <a:r>
              <a:rPr lang="tr-TR" sz="2400" dirty="0">
                <a:solidFill>
                  <a:srgbClr val="374151"/>
                </a:solidFill>
                <a:latin typeface="Roboto" panose="02000000000000000000" pitchFamily="2" charset="0"/>
                <a:ea typeface="Roboto" panose="02000000000000000000" pitchFamily="2" charset="0"/>
              </a:rPr>
              <a:t>" kelime öbekleri doldurulabilir. Böylece, "John </a:t>
            </a:r>
            <a:r>
              <a:rPr lang="tr-TR" sz="2400" dirty="0" err="1">
                <a:solidFill>
                  <a:srgbClr val="374151"/>
                </a:solidFill>
                <a:latin typeface="Roboto" panose="02000000000000000000" pitchFamily="2" charset="0"/>
                <a:ea typeface="Roboto" panose="02000000000000000000" pitchFamily="2" charset="0"/>
              </a:rPr>
              <a:t>went</a:t>
            </a:r>
            <a:r>
              <a:rPr lang="tr-TR" sz="2400" dirty="0">
                <a:solidFill>
                  <a:srgbClr val="374151"/>
                </a:solidFill>
                <a:latin typeface="Roboto" panose="02000000000000000000" pitchFamily="2" charset="0"/>
                <a:ea typeface="Roboto" panose="02000000000000000000" pitchFamily="2" charset="0"/>
              </a:rPr>
              <a:t> to </a:t>
            </a:r>
            <a:r>
              <a:rPr lang="tr-TR" sz="2400" dirty="0" err="1">
                <a:solidFill>
                  <a:srgbClr val="374151"/>
                </a:solidFill>
                <a:latin typeface="Roboto" panose="02000000000000000000" pitchFamily="2" charset="0"/>
                <a:ea typeface="Roboto" panose="02000000000000000000" pitchFamily="2" charset="0"/>
              </a:rPr>
              <a:t>the</a:t>
            </a:r>
            <a:r>
              <a:rPr lang="tr-TR" sz="2400" dirty="0">
                <a:solidFill>
                  <a:srgbClr val="374151"/>
                </a:solidFill>
                <a:latin typeface="Roboto" panose="02000000000000000000" pitchFamily="2" charset="0"/>
                <a:ea typeface="Roboto" panose="02000000000000000000" pitchFamily="2" charset="0"/>
              </a:rPr>
              <a:t> </a:t>
            </a:r>
            <a:r>
              <a:rPr lang="tr-TR" sz="2400" dirty="0" err="1">
                <a:solidFill>
                  <a:srgbClr val="374151"/>
                </a:solidFill>
                <a:latin typeface="Roboto" panose="02000000000000000000" pitchFamily="2" charset="0"/>
                <a:ea typeface="Roboto" panose="02000000000000000000" pitchFamily="2" charset="0"/>
              </a:rPr>
              <a:t>store</a:t>
            </a:r>
            <a:r>
              <a:rPr lang="tr-TR" sz="2400" dirty="0">
                <a:solidFill>
                  <a:srgbClr val="374151"/>
                </a:solidFill>
                <a:latin typeface="Roboto" panose="02000000000000000000" pitchFamily="2" charset="0"/>
                <a:ea typeface="Roboto" panose="02000000000000000000" pitchFamily="2" charset="0"/>
              </a:rPr>
              <a:t> to buy </a:t>
            </a:r>
            <a:r>
              <a:rPr lang="tr-TR" sz="2400" dirty="0" err="1">
                <a:solidFill>
                  <a:srgbClr val="374151"/>
                </a:solidFill>
                <a:latin typeface="Roboto" panose="02000000000000000000" pitchFamily="2" charset="0"/>
                <a:ea typeface="Roboto" panose="02000000000000000000" pitchFamily="2" charset="0"/>
              </a:rPr>
              <a:t>some</a:t>
            </a:r>
            <a:r>
              <a:rPr lang="tr-TR" sz="2400" dirty="0">
                <a:solidFill>
                  <a:srgbClr val="374151"/>
                </a:solidFill>
                <a:latin typeface="Roboto" panose="02000000000000000000" pitchFamily="2" charset="0"/>
                <a:ea typeface="Roboto" panose="02000000000000000000" pitchFamily="2" charset="0"/>
              </a:rPr>
              <a:t> </a:t>
            </a:r>
            <a:r>
              <a:rPr lang="tr-TR" sz="2400" dirty="0" err="1">
                <a:solidFill>
                  <a:srgbClr val="374151"/>
                </a:solidFill>
                <a:latin typeface="Roboto" panose="02000000000000000000" pitchFamily="2" charset="0"/>
                <a:ea typeface="Roboto" panose="02000000000000000000" pitchFamily="2" charset="0"/>
              </a:rPr>
              <a:t>apples</a:t>
            </a:r>
            <a:r>
              <a:rPr lang="tr-TR" sz="2400" dirty="0">
                <a:solidFill>
                  <a:srgbClr val="374151"/>
                </a:solidFill>
                <a:latin typeface="Roboto" panose="02000000000000000000" pitchFamily="2" charset="0"/>
                <a:ea typeface="Roboto" panose="02000000000000000000" pitchFamily="2" charset="0"/>
              </a:rPr>
              <a:t>." cümlesi oluşur.</a:t>
            </a:r>
            <a:endParaRPr lang="tr-TR" sz="2400" b="0" i="0" u="none" strike="noStrike" dirty="0">
              <a:solidFill>
                <a:srgbClr val="374151"/>
              </a:solidFill>
              <a:effectLst/>
              <a:latin typeface="Roboto" panose="02000000000000000000" pitchFamily="2" charset="0"/>
              <a:ea typeface="Roboto" panose="02000000000000000000" pitchFamily="2" charset="0"/>
            </a:endParaRPr>
          </a:p>
        </p:txBody>
      </p:sp>
      <p:sp>
        <p:nvSpPr>
          <p:cNvPr id="7" name="Dikdörtgen 6">
            <a:extLst>
              <a:ext uri="{FF2B5EF4-FFF2-40B4-BE49-F238E27FC236}">
                <a16:creationId xmlns:a16="http://schemas.microsoft.com/office/drawing/2014/main" id="{5EBE48ED-F697-4263-811C-A98B49C1F34D}"/>
              </a:ext>
            </a:extLst>
          </p:cNvPr>
          <p:cNvSpPr/>
          <p:nvPr/>
        </p:nvSpPr>
        <p:spPr>
          <a:xfrm>
            <a:off x="790948" y="1775936"/>
            <a:ext cx="10776212" cy="1569660"/>
          </a:xfrm>
          <a:prstGeom prst="rect">
            <a:avLst/>
          </a:prstGeom>
        </p:spPr>
        <p:txBody>
          <a:bodyPr wrap="square">
            <a:spAutoFit/>
          </a:bodyPr>
          <a:lstStyle/>
          <a:p>
            <a:r>
              <a:rPr lang="tr-TR" sz="2400" b="1" dirty="0">
                <a:solidFill>
                  <a:srgbClr val="374151"/>
                </a:solidFill>
                <a:latin typeface="Roboto" panose="02000000000000000000" pitchFamily="2" charset="0"/>
                <a:ea typeface="Roboto" panose="02000000000000000000" pitchFamily="2" charset="0"/>
              </a:rPr>
              <a:t>GPT_FILL </a:t>
            </a:r>
            <a:r>
              <a:rPr lang="tr-TR" sz="2400" dirty="0">
                <a:solidFill>
                  <a:srgbClr val="374151"/>
                </a:solidFill>
                <a:latin typeface="Roboto" panose="02000000000000000000" pitchFamily="2" charset="0"/>
                <a:ea typeface="Roboto" panose="02000000000000000000" pitchFamily="2" charset="0"/>
              </a:rPr>
              <a:t>fonksiyonu, bir metin içindeki belirli bir kelime veya kelime grubunu değiştirerek yeni bir metin oluşturmanıza olanak tanır. GPT_LIST fonksiyonu ise, GPT-3.5 tabanlı dil modeli kullanarak bir kelime veya kelime grubu listesi oluşturmanıza olanak tanır.</a:t>
            </a:r>
            <a:endParaRPr lang="tr-TR"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3424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A4A30C3-2B05-4FCB-8454-B2BA326AF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23" y="3085022"/>
            <a:ext cx="6262777" cy="3522812"/>
          </a:xfrm>
          <a:prstGeom prst="rect">
            <a:avLst/>
          </a:prstGeom>
        </p:spPr>
      </p:pic>
      <p:pic>
        <p:nvPicPr>
          <p:cNvPr id="4" name="Resim 3">
            <a:extLst>
              <a:ext uri="{FF2B5EF4-FFF2-40B4-BE49-F238E27FC236}">
                <a16:creationId xmlns:a16="http://schemas.microsoft.com/office/drawing/2014/main" id="{A99FE785-2A7A-4C1F-92DB-3AEA94AA3782}"/>
              </a:ext>
            </a:extLst>
          </p:cNvPr>
          <p:cNvPicPr>
            <a:picLocks noChangeAspect="1"/>
          </p:cNvPicPr>
          <p:nvPr/>
        </p:nvPicPr>
        <p:blipFill>
          <a:blip r:embed="rId4"/>
          <a:stretch>
            <a:fillRect/>
          </a:stretch>
        </p:blipFill>
        <p:spPr>
          <a:xfrm>
            <a:off x="6465726" y="1220908"/>
            <a:ext cx="5588252" cy="3109552"/>
          </a:xfrm>
          <a:prstGeom prst="rect">
            <a:avLst/>
          </a:prstGeom>
        </p:spPr>
      </p:pic>
    </p:spTree>
    <p:extLst>
      <p:ext uri="{BB962C8B-B14F-4D97-AF65-F5344CB8AC3E}">
        <p14:creationId xmlns:p14="http://schemas.microsoft.com/office/powerpoint/2010/main" val="411832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3" name="Tablo 2">
            <a:extLst>
              <a:ext uri="{FF2B5EF4-FFF2-40B4-BE49-F238E27FC236}">
                <a16:creationId xmlns:a16="http://schemas.microsoft.com/office/drawing/2014/main" id="{5D5BA1FA-0719-459E-A9FE-CD0A09D374AE}"/>
              </a:ext>
            </a:extLst>
          </p:cNvPr>
          <p:cNvGraphicFramePr>
            <a:graphicFrameLocks noGrp="1"/>
          </p:cNvGraphicFramePr>
          <p:nvPr/>
        </p:nvGraphicFramePr>
        <p:xfrm>
          <a:off x="533400" y="1676400"/>
          <a:ext cx="11267755" cy="1737360"/>
        </p:xfrm>
        <a:graphic>
          <a:graphicData uri="http://schemas.openxmlformats.org/drawingml/2006/table">
            <a:tbl>
              <a:tblPr/>
              <a:tblGrid>
                <a:gridCol w="5391436">
                  <a:extLst>
                    <a:ext uri="{9D8B030D-6E8A-4147-A177-3AD203B41FA5}">
                      <a16:colId xmlns:a16="http://schemas.microsoft.com/office/drawing/2014/main" val="1385918940"/>
                    </a:ext>
                  </a:extLst>
                </a:gridCol>
                <a:gridCol w="5876319">
                  <a:extLst>
                    <a:ext uri="{9D8B030D-6E8A-4147-A177-3AD203B41FA5}">
                      <a16:colId xmlns:a16="http://schemas.microsoft.com/office/drawing/2014/main" val="3734429019"/>
                    </a:ext>
                  </a:extLst>
                </a:gridCol>
              </a:tblGrid>
              <a:tr h="160020">
                <a:tc>
                  <a:txBody>
                    <a:bodyPr/>
                    <a:lstStyle/>
                    <a:p>
                      <a:pPr rtl="0" fontAlgn="b"/>
                      <a:r>
                        <a:rPr lang="tr-TR">
                          <a:effectLst/>
                        </a:rPr>
                        <a:t>Ürün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tr-TR">
                          <a:effectLst/>
                        </a:rPr>
                        <a:t>Açıklaması</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300615"/>
                      </a:solidFill>
                      <a:prstDash val="solid"/>
                      <a:round/>
                      <a:headEnd type="none" w="med" len="med"/>
                      <a:tailEnd type="none" w="med" len="med"/>
                    </a:lnB>
                    <a:solidFill>
                      <a:srgbClr val="FFFF00"/>
                    </a:solidFill>
                  </a:tcPr>
                </a:tc>
                <a:extLst>
                  <a:ext uri="{0D108BD9-81ED-4DB2-BD59-A6C34878D82A}">
                    <a16:rowId xmlns:a16="http://schemas.microsoft.com/office/drawing/2014/main" val="458790077"/>
                  </a:ext>
                </a:extLst>
              </a:tr>
              <a:tr h="160020">
                <a:tc>
                  <a:txBody>
                    <a:bodyPr/>
                    <a:lstStyle/>
                    <a:p>
                      <a:pPr rtl="0" fontAlgn="b"/>
                      <a:r>
                        <a:rPr lang="tr-TR">
                          <a:effectLst/>
                        </a:rPr>
                        <a:t>Elma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300615"/>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Yeşil yada kırmızı renkli olan ve oldukça vitaminli bir meyvedir. Elma parlak ve sert kabuklu bir meyve olarak bilinmektedir. Kırmızıdan yeşile kadar çeşitli renklerde olabilmektedir..</a:t>
                      </a:r>
                    </a:p>
                  </a:txBody>
                  <a:tcPr marL="22860" marR="22860" marT="15240" marB="15240" anchor="b">
                    <a:lnL w="7620" cap="flat" cmpd="sng" algn="ctr">
                      <a:solidFill>
                        <a:srgbClr val="300615"/>
                      </a:solidFill>
                      <a:prstDash val="solid"/>
                      <a:round/>
                      <a:headEnd type="none" w="med" len="med"/>
                      <a:tailEnd type="none" w="med" len="med"/>
                    </a:lnL>
                    <a:lnR w="7620" cap="flat" cmpd="sng" algn="ctr">
                      <a:solidFill>
                        <a:srgbClr val="300615"/>
                      </a:solidFill>
                      <a:prstDash val="solid"/>
                      <a:round/>
                      <a:headEnd type="none" w="med" len="med"/>
                      <a:tailEnd type="none" w="med" len="med"/>
                    </a:lnR>
                    <a:lnT w="7620" cap="flat" cmpd="sng" algn="ctr">
                      <a:solidFill>
                        <a:srgbClr val="300615"/>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14636086"/>
                  </a:ext>
                </a:extLst>
              </a:tr>
              <a:tr h="160020">
                <a:tc>
                  <a:txBody>
                    <a:bodyPr/>
                    <a:lstStyle/>
                    <a:p>
                      <a:pPr rtl="0" fontAlgn="b"/>
                      <a:r>
                        <a:rPr lang="tr-TR">
                          <a:effectLst/>
                        </a:rPr>
                        <a:t>Portakal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Portakal ise sarı renktedir. C vitamini içinde çoktur.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65472500"/>
                  </a:ext>
                </a:extLst>
              </a:tr>
            </a:tbl>
          </a:graphicData>
        </a:graphic>
      </p:graphicFrame>
      <p:sp>
        <p:nvSpPr>
          <p:cNvPr id="5" name="Dikdörtgen 4">
            <a:extLst>
              <a:ext uri="{FF2B5EF4-FFF2-40B4-BE49-F238E27FC236}">
                <a16:creationId xmlns:a16="http://schemas.microsoft.com/office/drawing/2014/main" id="{1AA954D1-96DE-4D54-B43E-871CA3FCD60D}"/>
              </a:ext>
            </a:extLst>
          </p:cNvPr>
          <p:cNvSpPr/>
          <p:nvPr/>
        </p:nvSpPr>
        <p:spPr>
          <a:xfrm>
            <a:off x="5229701" y="4535269"/>
            <a:ext cx="6322115" cy="646331"/>
          </a:xfrm>
          <a:prstGeom prst="rect">
            <a:avLst/>
          </a:prstGeom>
        </p:spPr>
        <p:txBody>
          <a:bodyPr wrap="none">
            <a:spAutoFit/>
          </a:bodyPr>
          <a:lstStyle/>
          <a:p>
            <a:r>
              <a:rPr lang="en-US" sz="3600" dirty="0">
                <a:solidFill>
                  <a:srgbClr val="000000"/>
                </a:solidFill>
                <a:latin typeface="Google Sans Mono"/>
              </a:rPr>
              <a:t>=</a:t>
            </a:r>
            <a:r>
              <a:rPr lang="en-US" sz="3600" dirty="0" err="1">
                <a:solidFill>
                  <a:srgbClr val="000000"/>
                </a:solidFill>
                <a:latin typeface="Google Sans Mono"/>
              </a:rPr>
              <a:t>gpt_fill</a:t>
            </a:r>
            <a:r>
              <a:rPr lang="en-US" sz="3600" dirty="0">
                <a:solidFill>
                  <a:srgbClr val="000000"/>
                </a:solidFill>
                <a:latin typeface="Google Sans Mono"/>
              </a:rPr>
              <a:t>(</a:t>
            </a:r>
            <a:r>
              <a:rPr lang="en-US" sz="3600" dirty="0">
                <a:solidFill>
                  <a:srgbClr val="F7981D"/>
                </a:solidFill>
                <a:latin typeface="Google Sans Mono"/>
              </a:rPr>
              <a:t>A107:B108</a:t>
            </a:r>
            <a:r>
              <a:rPr lang="en-US" sz="3600" dirty="0">
                <a:solidFill>
                  <a:srgbClr val="000000"/>
                </a:solidFill>
                <a:latin typeface="Google Sans Mono"/>
              </a:rPr>
              <a:t>, </a:t>
            </a:r>
            <a:r>
              <a:rPr lang="en-US" sz="3600" dirty="0">
                <a:solidFill>
                  <a:srgbClr val="7E3794"/>
                </a:solidFill>
                <a:latin typeface="Google Sans Mono"/>
              </a:rPr>
              <a:t>A109:A115</a:t>
            </a:r>
            <a:r>
              <a:rPr lang="en-US" sz="3600" dirty="0">
                <a:solidFill>
                  <a:srgbClr val="000000"/>
                </a:solidFill>
                <a:latin typeface="Google Sans Mono"/>
              </a:rPr>
              <a:t>)</a:t>
            </a:r>
            <a:endParaRPr lang="tr-TR" sz="3600" dirty="0"/>
          </a:p>
        </p:txBody>
      </p:sp>
      <p:graphicFrame>
        <p:nvGraphicFramePr>
          <p:cNvPr id="7" name="Tablo 6">
            <a:extLst>
              <a:ext uri="{FF2B5EF4-FFF2-40B4-BE49-F238E27FC236}">
                <a16:creationId xmlns:a16="http://schemas.microsoft.com/office/drawing/2014/main" id="{D9EF8F38-201C-408C-94BE-F5833969042B}"/>
              </a:ext>
            </a:extLst>
          </p:cNvPr>
          <p:cNvGraphicFramePr>
            <a:graphicFrameLocks noGrp="1"/>
          </p:cNvGraphicFramePr>
          <p:nvPr/>
        </p:nvGraphicFramePr>
        <p:xfrm>
          <a:off x="533400" y="3659386"/>
          <a:ext cx="3558540" cy="2133600"/>
        </p:xfrm>
        <a:graphic>
          <a:graphicData uri="http://schemas.openxmlformats.org/drawingml/2006/table">
            <a:tbl>
              <a:tblPr/>
              <a:tblGrid>
                <a:gridCol w="3558540">
                  <a:extLst>
                    <a:ext uri="{9D8B030D-6E8A-4147-A177-3AD203B41FA5}">
                      <a16:colId xmlns:a16="http://schemas.microsoft.com/office/drawing/2014/main" val="763554792"/>
                    </a:ext>
                  </a:extLst>
                </a:gridCol>
              </a:tblGrid>
              <a:tr h="160020">
                <a:tc>
                  <a:txBody>
                    <a:bodyPr/>
                    <a:lstStyle/>
                    <a:p>
                      <a:pPr rtl="0" fontAlgn="b"/>
                      <a:r>
                        <a:rPr lang="tr-TR">
                          <a:effectLst/>
                        </a:rPr>
                        <a:t>Muz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99843033"/>
                  </a:ext>
                </a:extLst>
              </a:tr>
              <a:tr h="160020">
                <a:tc>
                  <a:txBody>
                    <a:bodyPr/>
                    <a:lstStyle/>
                    <a:p>
                      <a:pPr rtl="0" fontAlgn="b"/>
                      <a:r>
                        <a:rPr lang="tr-TR">
                          <a:effectLst/>
                        </a:rPr>
                        <a:t>Erik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42752335"/>
                  </a:ext>
                </a:extLst>
              </a:tr>
              <a:tr h="160020">
                <a:tc>
                  <a:txBody>
                    <a:bodyPr/>
                    <a:lstStyle/>
                    <a:p>
                      <a:pPr rtl="0" fontAlgn="b"/>
                      <a:r>
                        <a:rPr lang="tr-TR">
                          <a:effectLst/>
                        </a:rPr>
                        <a:t>Kiraz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86625690"/>
                  </a:ext>
                </a:extLst>
              </a:tr>
              <a:tr h="160020">
                <a:tc>
                  <a:txBody>
                    <a:bodyPr/>
                    <a:lstStyle/>
                    <a:p>
                      <a:pPr rtl="0" fontAlgn="b"/>
                      <a:r>
                        <a:rPr lang="tr-TR">
                          <a:effectLst/>
                        </a:rPr>
                        <a:t>Domates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5596324"/>
                  </a:ext>
                </a:extLst>
              </a:tr>
              <a:tr h="160020">
                <a:tc>
                  <a:txBody>
                    <a:bodyPr/>
                    <a:lstStyle/>
                    <a:p>
                      <a:pPr rtl="0" fontAlgn="b"/>
                      <a:r>
                        <a:rPr lang="tr-TR">
                          <a:effectLst/>
                        </a:rPr>
                        <a:t>Biber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80813707"/>
                  </a:ext>
                </a:extLst>
              </a:tr>
              <a:tr h="160020">
                <a:tc>
                  <a:txBody>
                    <a:bodyPr/>
                    <a:lstStyle/>
                    <a:p>
                      <a:pPr rtl="0" fontAlgn="b"/>
                      <a:r>
                        <a:rPr lang="tr-TR">
                          <a:effectLst/>
                        </a:rPr>
                        <a:t>Patlıcan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8015298"/>
                  </a:ext>
                </a:extLst>
              </a:tr>
              <a:tr h="160020">
                <a:tc>
                  <a:txBody>
                    <a:bodyPr/>
                    <a:lstStyle/>
                    <a:p>
                      <a:pPr rtl="0" fontAlgn="b"/>
                      <a:r>
                        <a:rPr lang="tr-TR" dirty="0">
                          <a:effectLst/>
                        </a:rPr>
                        <a:t>Armut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35978583"/>
                  </a:ext>
                </a:extLst>
              </a:tr>
            </a:tbl>
          </a:graphicData>
        </a:graphic>
      </p:graphicFrame>
    </p:spTree>
    <p:extLst>
      <p:ext uri="{BB962C8B-B14F-4D97-AF65-F5344CB8AC3E}">
        <p14:creationId xmlns:p14="http://schemas.microsoft.com/office/powerpoint/2010/main" val="395112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2" name="Resim 1">
            <a:extLst>
              <a:ext uri="{FF2B5EF4-FFF2-40B4-BE49-F238E27FC236}">
                <a16:creationId xmlns:a16="http://schemas.microsoft.com/office/drawing/2014/main" id="{569182C1-2D88-43E9-8000-C2CE5CA4F8A6}"/>
              </a:ext>
            </a:extLst>
          </p:cNvPr>
          <p:cNvPicPr>
            <a:picLocks noChangeAspect="1"/>
          </p:cNvPicPr>
          <p:nvPr/>
        </p:nvPicPr>
        <p:blipFill>
          <a:blip r:embed="rId2"/>
          <a:stretch>
            <a:fillRect/>
          </a:stretch>
        </p:blipFill>
        <p:spPr>
          <a:xfrm>
            <a:off x="74245" y="2434590"/>
            <a:ext cx="11726910" cy="2274570"/>
          </a:xfrm>
          <a:prstGeom prst="rect">
            <a:avLst/>
          </a:prstGeom>
        </p:spPr>
      </p:pic>
    </p:spTree>
    <p:extLst>
      <p:ext uri="{BB962C8B-B14F-4D97-AF65-F5344CB8AC3E}">
        <p14:creationId xmlns:p14="http://schemas.microsoft.com/office/powerpoint/2010/main" val="277897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463A09BF-64B3-47C5-B968-79DB56F4D787}"/>
              </a:ext>
            </a:extLst>
          </p:cNvPr>
          <p:cNvGraphicFramePr>
            <a:graphicFrameLocks noGrp="1"/>
          </p:cNvGraphicFramePr>
          <p:nvPr/>
        </p:nvGraphicFramePr>
        <p:xfrm>
          <a:off x="716280" y="1986514"/>
          <a:ext cx="11084875" cy="4354575"/>
        </p:xfrm>
        <a:graphic>
          <a:graphicData uri="http://schemas.openxmlformats.org/drawingml/2006/table">
            <a:tbl>
              <a:tblPr/>
              <a:tblGrid>
                <a:gridCol w="5303931">
                  <a:extLst>
                    <a:ext uri="{9D8B030D-6E8A-4147-A177-3AD203B41FA5}">
                      <a16:colId xmlns:a16="http://schemas.microsoft.com/office/drawing/2014/main" val="3243043714"/>
                    </a:ext>
                  </a:extLst>
                </a:gridCol>
                <a:gridCol w="5780944">
                  <a:extLst>
                    <a:ext uri="{9D8B030D-6E8A-4147-A177-3AD203B41FA5}">
                      <a16:colId xmlns:a16="http://schemas.microsoft.com/office/drawing/2014/main" val="4157630238"/>
                    </a:ext>
                  </a:extLst>
                </a:gridCol>
              </a:tblGrid>
              <a:tr h="199603">
                <a:tc>
                  <a:txBody>
                    <a:bodyPr/>
                    <a:lstStyle/>
                    <a:p>
                      <a:pPr rtl="0" fontAlgn="b"/>
                      <a:r>
                        <a:rPr lang="tr-TR" sz="1200" b="1">
                          <a:effectLst/>
                        </a:rPr>
                        <a:t>DIRTY EMAIL</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200" b="1">
                          <a:effectLst/>
                        </a:rPr>
                        <a:t>CLEAN EMAIL</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8082330"/>
                  </a:ext>
                </a:extLst>
              </a:tr>
              <a:tr h="379245">
                <a:tc>
                  <a:txBody>
                    <a:bodyPr/>
                    <a:lstStyle/>
                    <a:p>
                      <a:pPr rtl="0" fontAlgn="b"/>
                      <a:r>
                        <a:rPr lang="tr-TR" sz="1200">
                          <a:effectLst/>
                        </a:rPr>
                        <a:t>hasanyildiz@gmail.com fkjflkjş.lkjfadsljfadsşjf.fadkfjaşdf</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200">
                          <a:effectLst/>
                        </a:rPr>
                        <a:t>hasanyildiz@gmail.com</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58922401"/>
                  </a:ext>
                </a:extLst>
              </a:tr>
              <a:tr h="738530">
                <a:tc>
                  <a:txBody>
                    <a:bodyPr/>
                    <a:lstStyle/>
                    <a:p>
                      <a:pPr rtl="0" fontAlgn="b"/>
                      <a:r>
                        <a:rPr lang="tr-TR" sz="1200">
                          <a:effectLst/>
                        </a:rPr>
                        <a:t>zx&lt;&lt;&lt;&lt; cerentere@hotmail.com ffjdflkdfld &lt;&lt;lkjlkj&lt;&lt;lkj&lt;lj&lt;l&lt;k&lt;xxas</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200">
                          <a:effectLst/>
                        </a:rPr>
                        <a:t>cerentere@hotmail.com</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44305159"/>
                  </a:ext>
                </a:extLst>
              </a:tr>
              <a:tr h="379245">
                <a:tc>
                  <a:txBody>
                    <a:bodyPr/>
                    <a:lstStyle/>
                    <a:p>
                      <a:pPr rtl="0" fontAlgn="b"/>
                      <a:r>
                        <a:rPr lang="tr-TR" sz="1200">
                          <a:effectLst/>
                        </a:rPr>
                        <a:t>snere@gmail.com fkjflkjş.lkjfadsljfadsşjf.fadkfjaşdf</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tr-TR" sz="1200">
                          <a:effectLst/>
                        </a:rPr>
                        <a:t>#ERROR!</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35283672"/>
                  </a:ext>
                </a:extLst>
              </a:tr>
              <a:tr h="379245">
                <a:tc>
                  <a:txBody>
                    <a:bodyPr/>
                    <a:lstStyle/>
                    <a:p>
                      <a:pPr rtl="0" fontAlgn="b"/>
                      <a:r>
                        <a:rPr lang="tr-TR" sz="1200">
                          <a:effectLst/>
                        </a:rPr>
                        <a:t>jjıul@hotmail.com ffjdflkdfld &lt;&lt;lkjlkj&lt;&lt;lkj&lt;lj&lt;l&lt;k</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79655691"/>
                  </a:ext>
                </a:extLst>
              </a:tr>
              <a:tr h="379245">
                <a:tc>
                  <a:txBody>
                    <a:bodyPr/>
                    <a:lstStyle/>
                    <a:p>
                      <a:pPr rtl="0" fontAlgn="b"/>
                      <a:r>
                        <a:rPr lang="tr-TR" sz="1200">
                          <a:effectLst/>
                        </a:rPr>
                        <a:t>&lt;&lt;&lt;&lt;&lt;&lt; sonar@gmail.com fkjflkjş.lkjfadsljfadsşjf.fadkfjaşdf</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4153458"/>
                  </a:ext>
                </a:extLst>
              </a:tr>
              <a:tr h="379245">
                <a:tc>
                  <a:txBody>
                    <a:bodyPr/>
                    <a:lstStyle/>
                    <a:p>
                      <a:pPr rtl="0" fontAlgn="b"/>
                      <a:r>
                        <a:rPr lang="tr-TR" sz="1200">
                          <a:effectLst/>
                        </a:rPr>
                        <a:t>kreme@hotmail.com ffjdflkdfld &lt;&lt;lkjlkj&lt;&lt;lkj&lt;lj&lt;l&lt;k</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69552030"/>
                  </a:ext>
                </a:extLst>
              </a:tr>
              <a:tr h="379245">
                <a:tc>
                  <a:txBody>
                    <a:bodyPr/>
                    <a:lstStyle/>
                    <a:p>
                      <a:pPr rtl="0" fontAlgn="b"/>
                      <a:r>
                        <a:rPr lang="tr-TR" sz="1200">
                          <a:effectLst/>
                        </a:rPr>
                        <a:t>sevgiyildiz@gmail.com fkjflkjş.lkjfadsljfadsşjf.fadkfjaşdf</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31567575"/>
                  </a:ext>
                </a:extLst>
              </a:tr>
              <a:tr h="379245">
                <a:tc>
                  <a:txBody>
                    <a:bodyPr/>
                    <a:lstStyle/>
                    <a:p>
                      <a:pPr rtl="0" fontAlgn="b"/>
                      <a:r>
                        <a:rPr lang="tr-TR" sz="1200">
                          <a:effectLst/>
                        </a:rPr>
                        <a:t>tariktere@hotmail.com ffjdflkdfld &lt;&lt;lkjlkj&lt;&lt;lkj&lt;lj&lt;l&lt;k</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64153920"/>
                  </a:ext>
                </a:extLst>
              </a:tr>
              <a:tr h="379245">
                <a:tc>
                  <a:txBody>
                    <a:bodyPr/>
                    <a:lstStyle/>
                    <a:p>
                      <a:pPr rtl="0" fontAlgn="b"/>
                      <a:r>
                        <a:rPr lang="tr-TR" sz="1200">
                          <a:effectLst/>
                        </a:rPr>
                        <a:t>nuraynyildiz@gmail.com fkjflkjş.lkjfadsljfadsşjf.fadkfjaşdf</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7786998"/>
                  </a:ext>
                </a:extLst>
              </a:tr>
              <a:tr h="379245">
                <a:tc>
                  <a:txBody>
                    <a:bodyPr/>
                    <a:lstStyle/>
                    <a:p>
                      <a:pPr rtl="0" fontAlgn="b"/>
                      <a:r>
                        <a:rPr lang="tr-TR" sz="1200">
                          <a:effectLst/>
                        </a:rPr>
                        <a:t>korayre@hotmail.com ffjdflkdfld &lt;&lt;lkjlkj&lt;&lt;lkj&lt;lj&lt;l&lt;k</a:t>
                      </a: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tr-TR" sz="1200" dirty="0">
                        <a:effectLst/>
                      </a:endParaRPr>
                    </a:p>
                  </a:txBody>
                  <a:tcPr marL="14970" marR="14970" marT="9980" marB="998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714361"/>
                  </a:ext>
                </a:extLst>
              </a:tr>
            </a:tbl>
          </a:graphicData>
        </a:graphic>
      </p:graphicFrame>
      <p:sp>
        <p:nvSpPr>
          <p:cNvPr id="3" name="Dikdörtgen 2">
            <a:extLst>
              <a:ext uri="{FF2B5EF4-FFF2-40B4-BE49-F238E27FC236}">
                <a16:creationId xmlns:a16="http://schemas.microsoft.com/office/drawing/2014/main" id="{8C0C08BC-53B9-4F72-97BF-121196D2ECDD}"/>
              </a:ext>
            </a:extLst>
          </p:cNvPr>
          <p:cNvSpPr/>
          <p:nvPr/>
        </p:nvSpPr>
        <p:spPr>
          <a:xfrm rot="19496258">
            <a:off x="5433144" y="3105835"/>
            <a:ext cx="6322115" cy="646331"/>
          </a:xfrm>
          <a:prstGeom prst="rect">
            <a:avLst/>
          </a:prstGeom>
        </p:spPr>
        <p:txBody>
          <a:bodyPr wrap="none">
            <a:spAutoFit/>
          </a:bodyPr>
          <a:lstStyle/>
          <a:p>
            <a:r>
              <a:rPr lang="en-US" sz="3600" dirty="0">
                <a:solidFill>
                  <a:srgbClr val="000000"/>
                </a:solidFill>
                <a:latin typeface="Google Sans Mono"/>
              </a:rPr>
              <a:t>=</a:t>
            </a:r>
            <a:r>
              <a:rPr lang="en-US" sz="3600" dirty="0" err="1">
                <a:solidFill>
                  <a:srgbClr val="000000"/>
                </a:solidFill>
                <a:latin typeface="Google Sans Mono"/>
              </a:rPr>
              <a:t>gpt_fill</a:t>
            </a:r>
            <a:r>
              <a:rPr lang="en-US" sz="3600" dirty="0">
                <a:solidFill>
                  <a:srgbClr val="000000"/>
                </a:solidFill>
                <a:latin typeface="Google Sans Mono"/>
              </a:rPr>
              <a:t>(</a:t>
            </a:r>
            <a:r>
              <a:rPr lang="en-US" sz="3600" dirty="0">
                <a:solidFill>
                  <a:srgbClr val="F7981D"/>
                </a:solidFill>
                <a:latin typeface="Google Sans Mono"/>
              </a:rPr>
              <a:t>A122:B123</a:t>
            </a:r>
            <a:r>
              <a:rPr lang="en-US" sz="3600" dirty="0">
                <a:solidFill>
                  <a:srgbClr val="000000"/>
                </a:solidFill>
                <a:latin typeface="Google Sans Mono"/>
              </a:rPr>
              <a:t>, </a:t>
            </a:r>
            <a:r>
              <a:rPr lang="en-US" sz="3600" dirty="0">
                <a:solidFill>
                  <a:srgbClr val="7E3794"/>
                </a:solidFill>
                <a:latin typeface="Google Sans Mono"/>
              </a:rPr>
              <a:t>A124:A131</a:t>
            </a:r>
            <a:r>
              <a:rPr lang="en-US" sz="3600" dirty="0">
                <a:solidFill>
                  <a:srgbClr val="000000"/>
                </a:solidFill>
                <a:latin typeface="Google Sans Mono"/>
              </a:rPr>
              <a:t>)</a:t>
            </a:r>
            <a:endParaRPr lang="tr-TR" sz="3600" dirty="0"/>
          </a:p>
        </p:txBody>
      </p:sp>
    </p:spTree>
    <p:extLst>
      <p:ext uri="{BB962C8B-B14F-4D97-AF65-F5344CB8AC3E}">
        <p14:creationId xmlns:p14="http://schemas.microsoft.com/office/powerpoint/2010/main" val="2349687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2" name="Resim 1">
            <a:extLst>
              <a:ext uri="{FF2B5EF4-FFF2-40B4-BE49-F238E27FC236}">
                <a16:creationId xmlns:a16="http://schemas.microsoft.com/office/drawing/2014/main" id="{46322379-11EB-46EB-81D5-E085E3544DD2}"/>
              </a:ext>
            </a:extLst>
          </p:cNvPr>
          <p:cNvPicPr>
            <a:picLocks noChangeAspect="1"/>
          </p:cNvPicPr>
          <p:nvPr/>
        </p:nvPicPr>
        <p:blipFill>
          <a:blip r:embed="rId2"/>
          <a:stretch>
            <a:fillRect/>
          </a:stretch>
        </p:blipFill>
        <p:spPr>
          <a:xfrm>
            <a:off x="402587" y="2133600"/>
            <a:ext cx="11398568" cy="4151224"/>
          </a:xfrm>
          <a:prstGeom prst="rect">
            <a:avLst/>
          </a:prstGeom>
        </p:spPr>
      </p:pic>
    </p:spTree>
    <p:extLst>
      <p:ext uri="{BB962C8B-B14F-4D97-AF65-F5344CB8AC3E}">
        <p14:creationId xmlns:p14="http://schemas.microsoft.com/office/powerpoint/2010/main" val="388884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3" name="Resim 2">
            <a:extLst>
              <a:ext uri="{FF2B5EF4-FFF2-40B4-BE49-F238E27FC236}">
                <a16:creationId xmlns:a16="http://schemas.microsoft.com/office/drawing/2014/main" id="{AB4F9A39-2CD6-4F63-B014-769B7118F714}"/>
              </a:ext>
            </a:extLst>
          </p:cNvPr>
          <p:cNvPicPr>
            <a:picLocks noChangeAspect="1"/>
          </p:cNvPicPr>
          <p:nvPr/>
        </p:nvPicPr>
        <p:blipFill>
          <a:blip r:embed="rId2"/>
          <a:stretch>
            <a:fillRect/>
          </a:stretch>
        </p:blipFill>
        <p:spPr>
          <a:xfrm>
            <a:off x="154759" y="1643419"/>
            <a:ext cx="11882481" cy="2081213"/>
          </a:xfrm>
          <a:prstGeom prst="rect">
            <a:avLst/>
          </a:prstGeom>
        </p:spPr>
      </p:pic>
      <p:sp>
        <p:nvSpPr>
          <p:cNvPr id="2" name="Dikdörtgen 1">
            <a:extLst>
              <a:ext uri="{FF2B5EF4-FFF2-40B4-BE49-F238E27FC236}">
                <a16:creationId xmlns:a16="http://schemas.microsoft.com/office/drawing/2014/main" id="{B3CB103E-F486-4378-BE77-D2BB91430570}"/>
              </a:ext>
            </a:extLst>
          </p:cNvPr>
          <p:cNvSpPr/>
          <p:nvPr/>
        </p:nvSpPr>
        <p:spPr>
          <a:xfrm>
            <a:off x="5180240" y="2684025"/>
            <a:ext cx="6620915" cy="646331"/>
          </a:xfrm>
          <a:prstGeom prst="rect">
            <a:avLst/>
          </a:prstGeom>
        </p:spPr>
        <p:txBody>
          <a:bodyPr wrap="none">
            <a:spAutoFit/>
          </a:bodyPr>
          <a:lstStyle/>
          <a:p>
            <a:r>
              <a:rPr lang="en-US" sz="3600" dirty="0">
                <a:solidFill>
                  <a:srgbClr val="000000"/>
                </a:solidFill>
                <a:latin typeface="Google Sans Mono"/>
              </a:rPr>
              <a:t>=GPT_FILL(</a:t>
            </a:r>
            <a:r>
              <a:rPr lang="en-US" sz="3600" dirty="0">
                <a:solidFill>
                  <a:srgbClr val="F7981D"/>
                </a:solidFill>
                <a:latin typeface="Google Sans Mono"/>
              </a:rPr>
              <a:t>A136:B137</a:t>
            </a:r>
            <a:r>
              <a:rPr lang="en-US" sz="3600" dirty="0">
                <a:solidFill>
                  <a:srgbClr val="000000"/>
                </a:solidFill>
                <a:latin typeface="Google Sans Mono"/>
              </a:rPr>
              <a:t>,</a:t>
            </a:r>
            <a:r>
              <a:rPr lang="en-US" sz="3600" dirty="0">
                <a:solidFill>
                  <a:srgbClr val="7E3794"/>
                </a:solidFill>
                <a:latin typeface="Google Sans Mono"/>
              </a:rPr>
              <a:t>A138:A140</a:t>
            </a:r>
            <a:r>
              <a:rPr lang="en-US" sz="3600" dirty="0">
                <a:solidFill>
                  <a:srgbClr val="000000"/>
                </a:solidFill>
                <a:latin typeface="Google Sans Mono"/>
              </a:rPr>
              <a:t>)</a:t>
            </a:r>
            <a:endParaRPr lang="tr-TR" sz="3600" dirty="0"/>
          </a:p>
        </p:txBody>
      </p:sp>
      <p:pic>
        <p:nvPicPr>
          <p:cNvPr id="5" name="Resim 4">
            <a:extLst>
              <a:ext uri="{FF2B5EF4-FFF2-40B4-BE49-F238E27FC236}">
                <a16:creationId xmlns:a16="http://schemas.microsoft.com/office/drawing/2014/main" id="{F77FCE42-016F-4562-BB66-20CF59491558}"/>
              </a:ext>
            </a:extLst>
          </p:cNvPr>
          <p:cNvPicPr>
            <a:picLocks noChangeAspect="1"/>
          </p:cNvPicPr>
          <p:nvPr/>
        </p:nvPicPr>
        <p:blipFill>
          <a:blip r:embed="rId3"/>
          <a:stretch>
            <a:fillRect/>
          </a:stretch>
        </p:blipFill>
        <p:spPr>
          <a:xfrm>
            <a:off x="428413" y="3968898"/>
            <a:ext cx="11335173" cy="2081212"/>
          </a:xfrm>
          <a:prstGeom prst="rect">
            <a:avLst/>
          </a:prstGeom>
        </p:spPr>
      </p:pic>
    </p:spTree>
    <p:extLst>
      <p:ext uri="{BB962C8B-B14F-4D97-AF65-F5344CB8AC3E}">
        <p14:creationId xmlns:p14="http://schemas.microsoft.com/office/powerpoint/2010/main" val="2836095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3" name="Resim 2">
            <a:extLst>
              <a:ext uri="{FF2B5EF4-FFF2-40B4-BE49-F238E27FC236}">
                <a16:creationId xmlns:a16="http://schemas.microsoft.com/office/drawing/2014/main" id="{B41B81CB-EFB4-42D2-A831-82575284F01F}"/>
              </a:ext>
            </a:extLst>
          </p:cNvPr>
          <p:cNvPicPr>
            <a:picLocks noChangeAspect="1"/>
          </p:cNvPicPr>
          <p:nvPr/>
        </p:nvPicPr>
        <p:blipFill>
          <a:blip r:embed="rId2"/>
          <a:stretch>
            <a:fillRect/>
          </a:stretch>
        </p:blipFill>
        <p:spPr>
          <a:xfrm>
            <a:off x="-21908" y="1664969"/>
            <a:ext cx="12169295" cy="660233"/>
          </a:xfrm>
          <a:prstGeom prst="rect">
            <a:avLst/>
          </a:prstGeom>
        </p:spPr>
      </p:pic>
      <p:pic>
        <p:nvPicPr>
          <p:cNvPr id="5" name="Resim 4">
            <a:extLst>
              <a:ext uri="{FF2B5EF4-FFF2-40B4-BE49-F238E27FC236}">
                <a16:creationId xmlns:a16="http://schemas.microsoft.com/office/drawing/2014/main" id="{26ABE15A-9A9E-4718-AE88-1399AC0904F8}"/>
              </a:ext>
            </a:extLst>
          </p:cNvPr>
          <p:cNvPicPr>
            <a:picLocks noChangeAspect="1"/>
          </p:cNvPicPr>
          <p:nvPr/>
        </p:nvPicPr>
        <p:blipFill>
          <a:blip r:embed="rId3"/>
          <a:stretch>
            <a:fillRect/>
          </a:stretch>
        </p:blipFill>
        <p:spPr>
          <a:xfrm>
            <a:off x="415414" y="2831782"/>
            <a:ext cx="11294649" cy="3066098"/>
          </a:xfrm>
          <a:prstGeom prst="rect">
            <a:avLst/>
          </a:prstGeom>
        </p:spPr>
      </p:pic>
      <p:sp>
        <p:nvSpPr>
          <p:cNvPr id="2" name="Dikdörtgen 1">
            <a:extLst>
              <a:ext uri="{FF2B5EF4-FFF2-40B4-BE49-F238E27FC236}">
                <a16:creationId xmlns:a16="http://schemas.microsoft.com/office/drawing/2014/main" id="{84D5A810-4F80-4629-8BF2-62DEC3D7B186}"/>
              </a:ext>
            </a:extLst>
          </p:cNvPr>
          <p:cNvSpPr/>
          <p:nvPr/>
        </p:nvSpPr>
        <p:spPr>
          <a:xfrm>
            <a:off x="3240852" y="5850059"/>
            <a:ext cx="4890185" cy="769441"/>
          </a:xfrm>
          <a:prstGeom prst="rect">
            <a:avLst/>
          </a:prstGeom>
        </p:spPr>
        <p:txBody>
          <a:bodyPr wrap="none">
            <a:spAutoFit/>
          </a:bodyPr>
          <a:lstStyle/>
          <a:p>
            <a:r>
              <a:rPr lang="tr-TR" sz="4400" dirty="0">
                <a:solidFill>
                  <a:srgbClr val="000000"/>
                </a:solidFill>
                <a:latin typeface="Google Sans Mono"/>
              </a:rPr>
              <a:t>=</a:t>
            </a:r>
            <a:r>
              <a:rPr lang="tr-TR" sz="4400" dirty="0" err="1">
                <a:solidFill>
                  <a:srgbClr val="000000"/>
                </a:solidFill>
                <a:latin typeface="Google Sans Mono"/>
              </a:rPr>
              <a:t>gpt_fill</a:t>
            </a:r>
            <a:r>
              <a:rPr lang="tr-TR" sz="4400" dirty="0">
                <a:solidFill>
                  <a:srgbClr val="000000"/>
                </a:solidFill>
                <a:latin typeface="Google Sans Mono"/>
              </a:rPr>
              <a:t>(</a:t>
            </a:r>
            <a:r>
              <a:rPr lang="tr-TR" sz="4400" dirty="0">
                <a:solidFill>
                  <a:srgbClr val="F7981D"/>
                </a:solidFill>
                <a:latin typeface="Google Sans Mono"/>
              </a:rPr>
              <a:t>A145:C146</a:t>
            </a:r>
            <a:r>
              <a:rPr lang="tr-TR" sz="4400" dirty="0">
                <a:solidFill>
                  <a:srgbClr val="000000"/>
                </a:solidFill>
                <a:latin typeface="Google Sans Mono"/>
              </a:rPr>
              <a:t>)</a:t>
            </a:r>
            <a:endParaRPr lang="tr-TR" sz="4400" dirty="0"/>
          </a:p>
        </p:txBody>
      </p:sp>
    </p:spTree>
    <p:extLst>
      <p:ext uri="{BB962C8B-B14F-4D97-AF65-F5344CB8AC3E}">
        <p14:creationId xmlns:p14="http://schemas.microsoft.com/office/powerpoint/2010/main" val="424771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82265E6E-E1D4-4B65-B574-4621B537FB64}"/>
              </a:ext>
            </a:extLst>
          </p:cNvPr>
          <p:cNvSpPr/>
          <p:nvPr/>
        </p:nvSpPr>
        <p:spPr>
          <a:xfrm>
            <a:off x="853440" y="3880351"/>
            <a:ext cx="10713720" cy="2500685"/>
          </a:xfrm>
          <a:prstGeom prst="rect">
            <a:avLst/>
          </a:prstGeom>
        </p:spPr>
        <p:txBody>
          <a:bodyPr wrap="square">
            <a:spAutoFit/>
          </a:bodyPr>
          <a:lstStyle/>
          <a:p>
            <a:pPr fontAlgn="base">
              <a:spcBef>
                <a:spcPts val="1500"/>
              </a:spcBef>
            </a:pPr>
            <a:r>
              <a:rPr lang="tr-TR" sz="2400" dirty="0">
                <a:solidFill>
                  <a:srgbClr val="374151"/>
                </a:solidFill>
                <a:latin typeface="Roboto" panose="02000000000000000000" pitchFamily="2" charset="0"/>
              </a:rPr>
              <a:t>GPT_LIST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Örnek metin: "Bu kelime listesi için başlangıç olarak aşağıdaki kelimeleri kullanabilirsiniz: ev, araba, yemek, bisiklet, hayvan."</a:t>
            </a:r>
          </a:p>
          <a:p>
            <a:pPr marL="742950" lvl="1" indent="-285750" fontAlgn="base">
              <a:spcBef>
                <a:spcPts val="1500"/>
              </a:spcBef>
              <a:buFont typeface="Arial" panose="020B0604020202020204" pitchFamily="34" charset="0"/>
              <a:buChar char="•"/>
            </a:pPr>
            <a:r>
              <a:rPr lang="tr-TR" sz="2400" dirty="0">
                <a:solidFill>
                  <a:srgbClr val="374151"/>
                </a:solidFill>
                <a:latin typeface="Roboto" panose="02000000000000000000" pitchFamily="2" charset="0"/>
              </a:rPr>
              <a:t>GPT_LIST fonksiyonu kullanılarak, bu kelimelerle ilişkili diğer kelimeler listelenebilir. Örneğin, "ev" kelimesi için listelenen diğer kelimeler şunlar olabilir: "oda, evcil hayvan, bahçe, apartman."</a:t>
            </a:r>
            <a:endParaRPr lang="tr-TR" sz="2400" b="0" i="0" u="none" strike="noStrike" dirty="0">
              <a:solidFill>
                <a:srgbClr val="374151"/>
              </a:solidFill>
              <a:effectLst/>
              <a:latin typeface="Roboto" panose="02000000000000000000" pitchFamily="2" charset="0"/>
            </a:endParaRPr>
          </a:p>
        </p:txBody>
      </p:sp>
      <p:sp>
        <p:nvSpPr>
          <p:cNvPr id="3" name="Dikdörtgen 2">
            <a:extLst>
              <a:ext uri="{FF2B5EF4-FFF2-40B4-BE49-F238E27FC236}">
                <a16:creationId xmlns:a16="http://schemas.microsoft.com/office/drawing/2014/main" id="{5434B9B0-564E-4582-B70A-02238020E3B2}"/>
              </a:ext>
            </a:extLst>
          </p:cNvPr>
          <p:cNvSpPr/>
          <p:nvPr/>
        </p:nvSpPr>
        <p:spPr>
          <a:xfrm>
            <a:off x="853440" y="1751335"/>
            <a:ext cx="10485120" cy="1569660"/>
          </a:xfrm>
          <a:prstGeom prst="rect">
            <a:avLst/>
          </a:prstGeom>
        </p:spPr>
        <p:txBody>
          <a:bodyPr wrap="square">
            <a:spAutoFit/>
          </a:bodyPr>
          <a:lstStyle/>
          <a:p>
            <a:r>
              <a:rPr lang="tr-TR" sz="2400" b="1" dirty="0">
                <a:solidFill>
                  <a:srgbClr val="374151"/>
                </a:solidFill>
                <a:latin typeface="Roboto" panose="02000000000000000000" pitchFamily="2" charset="0"/>
                <a:ea typeface="Roboto" panose="02000000000000000000" pitchFamily="2" charset="0"/>
              </a:rPr>
              <a:t>GPT_LIST </a:t>
            </a:r>
            <a:r>
              <a:rPr lang="tr-TR" sz="2400" dirty="0">
                <a:solidFill>
                  <a:srgbClr val="374151"/>
                </a:solidFill>
                <a:latin typeface="Roboto" panose="02000000000000000000" pitchFamily="2" charset="0"/>
                <a:ea typeface="Roboto" panose="02000000000000000000" pitchFamily="2" charset="0"/>
              </a:rPr>
              <a:t>fonksiyonu, belirli bir anahtar kelime veya kelime grubuna dayalı olarak GPT-3.5 modeli tarafından üretilen bir dizi metin önerisi sağlayarak, Google Sheets gibi elektronik tabloları otomatik olarak doldurma veya raporlama işlemlerinde kullanmak için oldukça yararlı bir araçtır.</a:t>
            </a:r>
            <a:endParaRPr lang="tr-TR"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7730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C590AE40-8F1A-41C4-9F5F-CBA1BE7C0E26}"/>
              </a:ext>
            </a:extLst>
          </p:cNvPr>
          <p:cNvSpPr/>
          <p:nvPr/>
        </p:nvSpPr>
        <p:spPr>
          <a:xfrm>
            <a:off x="1842559" y="1537454"/>
            <a:ext cx="8506881" cy="646331"/>
          </a:xfrm>
          <a:prstGeom prst="rect">
            <a:avLst/>
          </a:prstGeom>
        </p:spPr>
        <p:txBody>
          <a:bodyPr wrap="none">
            <a:spAutoFit/>
          </a:bodyPr>
          <a:lstStyle/>
          <a:p>
            <a:r>
              <a:rPr lang="tr-TR" sz="3600" b="1" dirty="0">
                <a:solidFill>
                  <a:srgbClr val="000000"/>
                </a:solidFill>
                <a:latin typeface="Google Sans Mono"/>
              </a:rPr>
              <a:t>=GPT_LIST(</a:t>
            </a:r>
            <a:r>
              <a:rPr lang="tr-TR" sz="3600" b="1" dirty="0">
                <a:solidFill>
                  <a:srgbClr val="008000"/>
                </a:solidFill>
                <a:latin typeface="Google Sans Mono"/>
              </a:rPr>
              <a:t>"10 BEST UNIVERSITIES IN USA"</a:t>
            </a:r>
            <a:r>
              <a:rPr lang="tr-TR" sz="3600" b="1" dirty="0">
                <a:solidFill>
                  <a:srgbClr val="000000"/>
                </a:solidFill>
                <a:latin typeface="Google Sans Mono"/>
              </a:rPr>
              <a:t>)</a:t>
            </a:r>
            <a:endParaRPr lang="tr-TR" sz="3600" b="1" dirty="0"/>
          </a:p>
        </p:txBody>
      </p:sp>
      <p:graphicFrame>
        <p:nvGraphicFramePr>
          <p:cNvPr id="5" name="Tablo 4">
            <a:extLst>
              <a:ext uri="{FF2B5EF4-FFF2-40B4-BE49-F238E27FC236}">
                <a16:creationId xmlns:a16="http://schemas.microsoft.com/office/drawing/2014/main" id="{E734B8DE-6934-4C31-86D8-225BAE60FFA9}"/>
              </a:ext>
            </a:extLst>
          </p:cNvPr>
          <p:cNvGraphicFramePr>
            <a:graphicFrameLocks noGrp="1"/>
          </p:cNvGraphicFramePr>
          <p:nvPr/>
        </p:nvGraphicFramePr>
        <p:xfrm>
          <a:off x="912918" y="2442865"/>
          <a:ext cx="9958597" cy="3962400"/>
        </p:xfrm>
        <a:graphic>
          <a:graphicData uri="http://schemas.openxmlformats.org/drawingml/2006/table">
            <a:tbl>
              <a:tblPr/>
              <a:tblGrid>
                <a:gridCol w="9958597">
                  <a:extLst>
                    <a:ext uri="{9D8B030D-6E8A-4147-A177-3AD203B41FA5}">
                      <a16:colId xmlns:a16="http://schemas.microsoft.com/office/drawing/2014/main" val="1595243608"/>
                    </a:ext>
                  </a:extLst>
                </a:gridCol>
              </a:tblGrid>
              <a:tr h="160020">
                <a:tc>
                  <a:txBody>
                    <a:bodyPr/>
                    <a:lstStyle/>
                    <a:p>
                      <a:pPr rtl="0" fontAlgn="b"/>
                      <a:r>
                        <a:rPr lang="tr-TR" sz="2400" b="0">
                          <a:effectLst/>
                          <a:latin typeface="Google Sans Mono"/>
                        </a:rPr>
                        <a:t>Harvard University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1106296"/>
                  </a:ext>
                </a:extLst>
              </a:tr>
              <a:tr h="160020">
                <a:tc>
                  <a:txBody>
                    <a:bodyPr/>
                    <a:lstStyle/>
                    <a:p>
                      <a:pPr rtl="0" fontAlgn="b"/>
                      <a:r>
                        <a:rPr lang="en-US" sz="2400">
                          <a:effectLst/>
                        </a:rPr>
                        <a:t>Massachusetts Institute of Technology (MIT)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16400567"/>
                  </a:ext>
                </a:extLst>
              </a:tr>
              <a:tr h="160020">
                <a:tc>
                  <a:txBody>
                    <a:bodyPr/>
                    <a:lstStyle/>
                    <a:p>
                      <a:pPr rtl="0" fontAlgn="b"/>
                      <a:r>
                        <a:rPr lang="tr-TR" sz="2400">
                          <a:effectLst/>
                        </a:rPr>
                        <a:t>Stanford University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78075263"/>
                  </a:ext>
                </a:extLst>
              </a:tr>
              <a:tr h="160020">
                <a:tc>
                  <a:txBody>
                    <a:bodyPr/>
                    <a:lstStyle/>
                    <a:p>
                      <a:pPr rtl="0" fontAlgn="b"/>
                      <a:r>
                        <a:rPr lang="en-US" sz="2400">
                          <a:effectLst/>
                        </a:rPr>
                        <a:t>California Institute of Technology (Caltech)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8533292"/>
                  </a:ext>
                </a:extLst>
              </a:tr>
              <a:tr h="160020">
                <a:tc>
                  <a:txBody>
                    <a:bodyPr/>
                    <a:lstStyle/>
                    <a:p>
                      <a:pPr rtl="0" fontAlgn="b"/>
                      <a:r>
                        <a:rPr lang="tr-TR" sz="2400">
                          <a:effectLst/>
                        </a:rPr>
                        <a:t>Princeton University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17848148"/>
                  </a:ext>
                </a:extLst>
              </a:tr>
              <a:tr h="160020">
                <a:tc>
                  <a:txBody>
                    <a:bodyPr/>
                    <a:lstStyle/>
                    <a:p>
                      <a:pPr rtl="0" fontAlgn="b"/>
                      <a:r>
                        <a:rPr lang="tr-TR" sz="2400">
                          <a:effectLst/>
                        </a:rPr>
                        <a:t>Yale University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7958222"/>
                  </a:ext>
                </a:extLst>
              </a:tr>
              <a:tr h="160020">
                <a:tc>
                  <a:txBody>
                    <a:bodyPr/>
                    <a:lstStyle/>
                    <a:p>
                      <a:pPr rtl="0" fontAlgn="b"/>
                      <a:r>
                        <a:rPr lang="tr-TR" sz="2400">
                          <a:effectLst/>
                        </a:rPr>
                        <a:t>Columbia University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76632925"/>
                  </a:ext>
                </a:extLst>
              </a:tr>
              <a:tr h="160020">
                <a:tc>
                  <a:txBody>
                    <a:bodyPr/>
                    <a:lstStyle/>
                    <a:p>
                      <a:pPr rtl="0" fontAlgn="b"/>
                      <a:r>
                        <a:rPr lang="tr-TR" sz="2400">
                          <a:effectLst/>
                        </a:rPr>
                        <a:t>University of Chicago</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82780525"/>
                  </a:ext>
                </a:extLst>
              </a:tr>
              <a:tr h="160020">
                <a:tc>
                  <a:txBody>
                    <a:bodyPr/>
                    <a:lstStyle/>
                    <a:p>
                      <a:pPr rtl="0" fontAlgn="b"/>
                      <a:r>
                        <a:rPr lang="tr-TR" sz="2400">
                          <a:effectLst/>
                        </a:rPr>
                        <a:t>Duke University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4432658"/>
                  </a:ext>
                </a:extLst>
              </a:tr>
              <a:tr h="160020">
                <a:tc>
                  <a:txBody>
                    <a:bodyPr/>
                    <a:lstStyle/>
                    <a:p>
                      <a:pPr rtl="0" fontAlgn="b"/>
                      <a:r>
                        <a:rPr lang="tr-TR" sz="2400" dirty="0" err="1">
                          <a:effectLst/>
                        </a:rPr>
                        <a:t>University</a:t>
                      </a:r>
                      <a:r>
                        <a:rPr lang="tr-TR" sz="2400" dirty="0">
                          <a:effectLst/>
                        </a:rPr>
                        <a:t> of Pennsylvania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7193094"/>
                  </a:ext>
                </a:extLst>
              </a:tr>
            </a:tbl>
          </a:graphicData>
        </a:graphic>
      </p:graphicFrame>
    </p:spTree>
    <p:extLst>
      <p:ext uri="{BB962C8B-B14F-4D97-AF65-F5344CB8AC3E}">
        <p14:creationId xmlns:p14="http://schemas.microsoft.com/office/powerpoint/2010/main" val="424334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67F928BD-FFA6-4858-AE64-5BA27AE06F98}"/>
              </a:ext>
            </a:extLst>
          </p:cNvPr>
          <p:cNvSpPr/>
          <p:nvPr/>
        </p:nvSpPr>
        <p:spPr>
          <a:xfrm>
            <a:off x="2274894" y="1506974"/>
            <a:ext cx="7873694" cy="584775"/>
          </a:xfrm>
          <a:prstGeom prst="rect">
            <a:avLst/>
          </a:prstGeom>
        </p:spPr>
        <p:txBody>
          <a:bodyPr wrap="none">
            <a:spAutoFit/>
          </a:bodyPr>
          <a:lstStyle/>
          <a:p>
            <a:r>
              <a:rPr lang="en-US" sz="3200" dirty="0">
                <a:solidFill>
                  <a:srgbClr val="000000"/>
                </a:solidFill>
                <a:latin typeface="Google Sans Mono"/>
              </a:rPr>
              <a:t>=GPT_LIST(</a:t>
            </a:r>
            <a:r>
              <a:rPr lang="en-US" sz="3200" dirty="0">
                <a:solidFill>
                  <a:srgbClr val="008000"/>
                </a:solidFill>
                <a:latin typeface="Google Sans Mono"/>
              </a:rPr>
              <a:t>"5 MOTTO FOR EARLY GET UP"</a:t>
            </a:r>
            <a:r>
              <a:rPr lang="en-US" sz="3200" dirty="0">
                <a:solidFill>
                  <a:srgbClr val="000000"/>
                </a:solidFill>
                <a:latin typeface="Google Sans Mono"/>
              </a:rPr>
              <a:t>, , </a:t>
            </a:r>
            <a:r>
              <a:rPr lang="en-US" sz="3200" dirty="0">
                <a:solidFill>
                  <a:srgbClr val="1155CC"/>
                </a:solidFill>
                <a:latin typeface="Google Sans Mono"/>
              </a:rPr>
              <a:t>1</a:t>
            </a:r>
            <a:r>
              <a:rPr lang="en-US" sz="3200" dirty="0">
                <a:solidFill>
                  <a:srgbClr val="000000"/>
                </a:solidFill>
                <a:latin typeface="Google Sans Mono"/>
              </a:rPr>
              <a:t>)</a:t>
            </a:r>
            <a:endParaRPr lang="tr-TR" sz="3200" dirty="0"/>
          </a:p>
        </p:txBody>
      </p:sp>
      <p:graphicFrame>
        <p:nvGraphicFramePr>
          <p:cNvPr id="3" name="Tablo 2">
            <a:extLst>
              <a:ext uri="{FF2B5EF4-FFF2-40B4-BE49-F238E27FC236}">
                <a16:creationId xmlns:a16="http://schemas.microsoft.com/office/drawing/2014/main" id="{F6394D99-552F-4B4F-B34F-3EB00A9D1B4C}"/>
              </a:ext>
            </a:extLst>
          </p:cNvPr>
          <p:cNvGraphicFramePr>
            <a:graphicFrameLocks noGrp="1"/>
          </p:cNvGraphicFramePr>
          <p:nvPr/>
        </p:nvGraphicFramePr>
        <p:xfrm>
          <a:off x="655320" y="2699990"/>
          <a:ext cx="11003280" cy="3444240"/>
        </p:xfrm>
        <a:graphic>
          <a:graphicData uri="http://schemas.openxmlformats.org/drawingml/2006/table">
            <a:tbl>
              <a:tblPr/>
              <a:tblGrid>
                <a:gridCol w="11003280">
                  <a:extLst>
                    <a:ext uri="{9D8B030D-6E8A-4147-A177-3AD203B41FA5}">
                      <a16:colId xmlns:a16="http://schemas.microsoft.com/office/drawing/2014/main" val="1987801736"/>
                    </a:ext>
                  </a:extLst>
                </a:gridCol>
              </a:tblGrid>
              <a:tr h="160020">
                <a:tc>
                  <a:txBody>
                    <a:bodyPr/>
                    <a:lstStyle/>
                    <a:p>
                      <a:pPr rtl="0" fontAlgn="b"/>
                      <a:r>
                        <a:rPr lang="en-US" sz="3600" b="0">
                          <a:effectLst/>
                          <a:latin typeface="Google Sans Mono"/>
                        </a:rPr>
                        <a:t>Early bird catches the worm!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8671255"/>
                  </a:ext>
                </a:extLst>
              </a:tr>
              <a:tr h="160020">
                <a:tc>
                  <a:txBody>
                    <a:bodyPr/>
                    <a:lstStyle/>
                    <a:p>
                      <a:pPr rtl="0" fontAlgn="b"/>
                      <a:r>
                        <a:rPr lang="en-US" sz="3600">
                          <a:effectLst/>
                        </a:rPr>
                        <a:t>Rise and shine for a productive day!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6289283"/>
                  </a:ext>
                </a:extLst>
              </a:tr>
              <a:tr h="160020">
                <a:tc>
                  <a:txBody>
                    <a:bodyPr/>
                    <a:lstStyle/>
                    <a:p>
                      <a:pPr rtl="0" fontAlgn="b"/>
                      <a:r>
                        <a:rPr lang="en-US" sz="3600">
                          <a:effectLst/>
                        </a:rPr>
                        <a:t>Start your day with purpose by rising early!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6167038"/>
                  </a:ext>
                </a:extLst>
              </a:tr>
              <a:tr h="160020">
                <a:tc>
                  <a:txBody>
                    <a:bodyPr/>
                    <a:lstStyle/>
                    <a:p>
                      <a:pPr rtl="0" fontAlgn="b"/>
                      <a:r>
                        <a:rPr lang="en-US" sz="3600">
                          <a:effectLst/>
                        </a:rPr>
                        <a:t>A successful day begins with an early morning!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25818739"/>
                  </a:ext>
                </a:extLst>
              </a:tr>
              <a:tr h="160020">
                <a:tc>
                  <a:txBody>
                    <a:bodyPr/>
                    <a:lstStyle/>
                    <a:p>
                      <a:pPr rtl="0" fontAlgn="b"/>
                      <a:r>
                        <a:rPr lang="en-US" sz="3600" dirty="0">
                          <a:effectLst/>
                        </a:rPr>
                        <a:t>Make the most of each day by getting up early and getting started!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55884612"/>
                  </a:ext>
                </a:extLst>
              </a:tr>
            </a:tbl>
          </a:graphicData>
        </a:graphic>
      </p:graphicFrame>
    </p:spTree>
    <p:extLst>
      <p:ext uri="{BB962C8B-B14F-4D97-AF65-F5344CB8AC3E}">
        <p14:creationId xmlns:p14="http://schemas.microsoft.com/office/powerpoint/2010/main" val="300707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239E709C-1831-42DE-9971-545389FC500F}"/>
              </a:ext>
            </a:extLst>
          </p:cNvPr>
          <p:cNvGraphicFramePr>
            <a:graphicFrameLocks noGrp="1"/>
          </p:cNvGraphicFramePr>
          <p:nvPr/>
        </p:nvGraphicFramePr>
        <p:xfrm>
          <a:off x="2484120" y="1922036"/>
          <a:ext cx="7437120" cy="609600"/>
        </p:xfrm>
        <a:graphic>
          <a:graphicData uri="http://schemas.openxmlformats.org/drawingml/2006/table">
            <a:tbl>
              <a:tblPr/>
              <a:tblGrid>
                <a:gridCol w="3558540">
                  <a:extLst>
                    <a:ext uri="{9D8B030D-6E8A-4147-A177-3AD203B41FA5}">
                      <a16:colId xmlns:a16="http://schemas.microsoft.com/office/drawing/2014/main" val="825784822"/>
                    </a:ext>
                  </a:extLst>
                </a:gridCol>
                <a:gridCol w="3878580">
                  <a:extLst>
                    <a:ext uri="{9D8B030D-6E8A-4147-A177-3AD203B41FA5}">
                      <a16:colId xmlns:a16="http://schemas.microsoft.com/office/drawing/2014/main" val="2736623828"/>
                    </a:ext>
                  </a:extLst>
                </a:gridCol>
              </a:tblGrid>
              <a:tr h="160020">
                <a:tc>
                  <a:txBody>
                    <a:bodyPr/>
                    <a:lstStyle/>
                    <a:p>
                      <a:pPr rtl="0" fontAlgn="b"/>
                      <a:r>
                        <a:rPr lang="tr-TR">
                          <a:effectLst/>
                        </a:rPr>
                        <a:t>görev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5 atasözü</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63411368"/>
                  </a:ext>
                </a:extLst>
              </a:tr>
              <a:tr h="160020">
                <a:tc>
                  <a:txBody>
                    <a:bodyPr/>
                    <a:lstStyle/>
                    <a:p>
                      <a:pPr rtl="0" fontAlgn="b"/>
                      <a:r>
                        <a:rPr lang="tr-TR">
                          <a:effectLst/>
                        </a:rPr>
                        <a:t>konu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çalışmak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80451857"/>
                  </a:ext>
                </a:extLst>
              </a:tr>
            </a:tbl>
          </a:graphicData>
        </a:graphic>
      </p:graphicFrame>
      <p:graphicFrame>
        <p:nvGraphicFramePr>
          <p:cNvPr id="3" name="Tablo 2">
            <a:extLst>
              <a:ext uri="{FF2B5EF4-FFF2-40B4-BE49-F238E27FC236}">
                <a16:creationId xmlns:a16="http://schemas.microsoft.com/office/drawing/2014/main" id="{807B493B-1347-4E9A-987C-164F53872BC3}"/>
              </a:ext>
            </a:extLst>
          </p:cNvPr>
          <p:cNvGraphicFramePr>
            <a:graphicFrameLocks noGrp="1"/>
          </p:cNvGraphicFramePr>
          <p:nvPr/>
        </p:nvGraphicFramePr>
        <p:xfrm>
          <a:off x="201930" y="4336574"/>
          <a:ext cx="6476541" cy="1798320"/>
        </p:xfrm>
        <a:graphic>
          <a:graphicData uri="http://schemas.openxmlformats.org/drawingml/2006/table">
            <a:tbl>
              <a:tblPr/>
              <a:tblGrid>
                <a:gridCol w="6476541">
                  <a:extLst>
                    <a:ext uri="{9D8B030D-6E8A-4147-A177-3AD203B41FA5}">
                      <a16:colId xmlns:a16="http://schemas.microsoft.com/office/drawing/2014/main" val="1395895398"/>
                    </a:ext>
                  </a:extLst>
                </a:gridCol>
              </a:tblGrid>
              <a:tr h="160020">
                <a:tc>
                  <a:txBody>
                    <a:bodyPr/>
                    <a:lstStyle/>
                    <a:p>
                      <a:pPr rtl="0" fontAlgn="b"/>
                      <a:r>
                        <a:rPr lang="tr-TR">
                          <a:effectLst/>
                        </a:rPr>
                        <a:t>Çalışan demir pas tutmaz.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94143930"/>
                  </a:ext>
                </a:extLst>
              </a:tr>
              <a:tr h="160020">
                <a:tc>
                  <a:txBody>
                    <a:bodyPr/>
                    <a:lstStyle/>
                    <a:p>
                      <a:pPr rtl="0" fontAlgn="b"/>
                      <a:r>
                        <a:rPr lang="tr-TR" dirty="0">
                          <a:effectLst/>
                        </a:rPr>
                        <a:t>Çalışmadan, yorulmadan rahat yaşamanın yolu yoktur.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51702481"/>
                  </a:ext>
                </a:extLst>
              </a:tr>
              <a:tr h="160020">
                <a:tc>
                  <a:txBody>
                    <a:bodyPr/>
                    <a:lstStyle/>
                    <a:p>
                      <a:pPr rtl="0" fontAlgn="b"/>
                      <a:r>
                        <a:rPr lang="tr-TR">
                          <a:effectLst/>
                        </a:rPr>
                        <a:t>Çalışmakla tencere, kapak bulunur.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05983201"/>
                  </a:ext>
                </a:extLst>
              </a:tr>
              <a:tr h="160020">
                <a:tc>
                  <a:txBody>
                    <a:bodyPr/>
                    <a:lstStyle/>
                    <a:p>
                      <a:pPr rtl="0" fontAlgn="b"/>
                      <a:r>
                        <a:rPr lang="tr-TR" dirty="0">
                          <a:effectLst/>
                        </a:rPr>
                        <a:t>Çalışanın emeği, yemeyenin duası olmaz.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76744784"/>
                  </a:ext>
                </a:extLst>
              </a:tr>
              <a:tr h="160020">
                <a:tc>
                  <a:txBody>
                    <a:bodyPr/>
                    <a:lstStyle/>
                    <a:p>
                      <a:pPr rtl="0" fontAlgn="b"/>
                      <a:r>
                        <a:rPr lang="tr-TR" dirty="0">
                          <a:effectLst/>
                        </a:rPr>
                        <a:t>Çalışmadan, kazanmadan rahat yaşamak isteyenlerin sonu hüsrandır.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54683520"/>
                  </a:ext>
                </a:extLst>
              </a:tr>
            </a:tbl>
          </a:graphicData>
        </a:graphic>
      </p:graphicFrame>
      <p:sp>
        <p:nvSpPr>
          <p:cNvPr id="5" name="Dikdörtgen 4">
            <a:extLst>
              <a:ext uri="{FF2B5EF4-FFF2-40B4-BE49-F238E27FC236}">
                <a16:creationId xmlns:a16="http://schemas.microsoft.com/office/drawing/2014/main" id="{FA7F0E40-3565-4353-BB40-7FD6DA7EA434}"/>
              </a:ext>
            </a:extLst>
          </p:cNvPr>
          <p:cNvSpPr/>
          <p:nvPr/>
        </p:nvSpPr>
        <p:spPr>
          <a:xfrm>
            <a:off x="201930" y="3013501"/>
            <a:ext cx="4815742" cy="830997"/>
          </a:xfrm>
          <a:prstGeom prst="rect">
            <a:avLst/>
          </a:prstGeom>
        </p:spPr>
        <p:txBody>
          <a:bodyPr wrap="none">
            <a:spAutoFit/>
          </a:bodyPr>
          <a:lstStyle/>
          <a:p>
            <a:r>
              <a:rPr lang="tr-TR" sz="4800" dirty="0">
                <a:solidFill>
                  <a:srgbClr val="000000"/>
                </a:solidFill>
                <a:latin typeface="Google Sans Mono"/>
              </a:rPr>
              <a:t>=</a:t>
            </a:r>
            <a:r>
              <a:rPr lang="tr-TR" sz="4800" dirty="0" err="1">
                <a:solidFill>
                  <a:srgbClr val="000000"/>
                </a:solidFill>
                <a:latin typeface="Google Sans Mono"/>
              </a:rPr>
              <a:t>gpt_list</a:t>
            </a:r>
            <a:r>
              <a:rPr lang="tr-TR" sz="4800" dirty="0">
                <a:solidFill>
                  <a:srgbClr val="000000"/>
                </a:solidFill>
                <a:latin typeface="Google Sans Mono"/>
              </a:rPr>
              <a:t>(</a:t>
            </a:r>
            <a:r>
              <a:rPr lang="tr-TR" sz="4800" dirty="0">
                <a:solidFill>
                  <a:srgbClr val="F7981D"/>
                </a:solidFill>
                <a:latin typeface="Google Sans Mono"/>
              </a:rPr>
              <a:t>A89:B90</a:t>
            </a:r>
            <a:r>
              <a:rPr lang="tr-TR" sz="4800" dirty="0">
                <a:solidFill>
                  <a:srgbClr val="000000"/>
                </a:solidFill>
                <a:latin typeface="Google Sans Mono"/>
              </a:rPr>
              <a:t>)</a:t>
            </a:r>
            <a:endParaRPr lang="tr-TR" sz="4800" dirty="0"/>
          </a:p>
        </p:txBody>
      </p:sp>
      <p:sp>
        <p:nvSpPr>
          <p:cNvPr id="6" name="Dikdörtgen 5">
            <a:extLst>
              <a:ext uri="{FF2B5EF4-FFF2-40B4-BE49-F238E27FC236}">
                <a16:creationId xmlns:a16="http://schemas.microsoft.com/office/drawing/2014/main" id="{942833FD-3DDA-4C03-BC64-D47EE9B13935}"/>
              </a:ext>
            </a:extLst>
          </p:cNvPr>
          <p:cNvSpPr/>
          <p:nvPr/>
        </p:nvSpPr>
        <p:spPr>
          <a:xfrm>
            <a:off x="6678471" y="3149059"/>
            <a:ext cx="5122684" cy="769441"/>
          </a:xfrm>
          <a:prstGeom prst="rect">
            <a:avLst/>
          </a:prstGeom>
        </p:spPr>
        <p:txBody>
          <a:bodyPr wrap="none">
            <a:spAutoFit/>
          </a:bodyPr>
          <a:lstStyle/>
          <a:p>
            <a:r>
              <a:rPr lang="en-US" sz="4400" dirty="0">
                <a:solidFill>
                  <a:srgbClr val="000000"/>
                </a:solidFill>
                <a:latin typeface="Google Sans Mono"/>
              </a:rPr>
              <a:t>=</a:t>
            </a:r>
            <a:r>
              <a:rPr lang="en-US" sz="4400" dirty="0" err="1">
                <a:solidFill>
                  <a:srgbClr val="000000"/>
                </a:solidFill>
                <a:latin typeface="Google Sans Mono"/>
              </a:rPr>
              <a:t>gpt_list</a:t>
            </a:r>
            <a:r>
              <a:rPr lang="en-US" sz="4400" dirty="0">
                <a:solidFill>
                  <a:srgbClr val="000000"/>
                </a:solidFill>
                <a:latin typeface="Google Sans Mono"/>
              </a:rPr>
              <a:t>(</a:t>
            </a:r>
            <a:r>
              <a:rPr lang="en-US" sz="4400" dirty="0">
                <a:solidFill>
                  <a:srgbClr val="F7981D"/>
                </a:solidFill>
                <a:latin typeface="Google Sans Mono"/>
              </a:rPr>
              <a:t>A89:B90</a:t>
            </a:r>
            <a:r>
              <a:rPr lang="en-US" sz="4400" dirty="0">
                <a:solidFill>
                  <a:srgbClr val="000000"/>
                </a:solidFill>
                <a:latin typeface="Google Sans Mono"/>
              </a:rPr>
              <a:t>, ,</a:t>
            </a:r>
            <a:r>
              <a:rPr lang="en-US" sz="4400" dirty="0">
                <a:solidFill>
                  <a:srgbClr val="1155CC"/>
                </a:solidFill>
                <a:latin typeface="Google Sans Mono"/>
              </a:rPr>
              <a:t>1</a:t>
            </a:r>
            <a:r>
              <a:rPr lang="en-US" sz="4400" dirty="0">
                <a:solidFill>
                  <a:srgbClr val="000000"/>
                </a:solidFill>
                <a:latin typeface="Google Sans Mono"/>
              </a:rPr>
              <a:t>)</a:t>
            </a:r>
            <a:endParaRPr lang="tr-TR" sz="4400" dirty="0"/>
          </a:p>
        </p:txBody>
      </p:sp>
      <p:graphicFrame>
        <p:nvGraphicFramePr>
          <p:cNvPr id="7" name="Tablo 6">
            <a:extLst>
              <a:ext uri="{FF2B5EF4-FFF2-40B4-BE49-F238E27FC236}">
                <a16:creationId xmlns:a16="http://schemas.microsoft.com/office/drawing/2014/main" id="{03977A7B-3F35-4972-9983-0B7683BCAF45}"/>
              </a:ext>
            </a:extLst>
          </p:cNvPr>
          <p:cNvGraphicFramePr>
            <a:graphicFrameLocks noGrp="1"/>
          </p:cNvGraphicFramePr>
          <p:nvPr/>
        </p:nvGraphicFramePr>
        <p:xfrm>
          <a:off x="6798972" y="4164538"/>
          <a:ext cx="5122684" cy="1798320"/>
        </p:xfrm>
        <a:graphic>
          <a:graphicData uri="http://schemas.openxmlformats.org/drawingml/2006/table">
            <a:tbl>
              <a:tblPr/>
              <a:tblGrid>
                <a:gridCol w="5122684">
                  <a:extLst>
                    <a:ext uri="{9D8B030D-6E8A-4147-A177-3AD203B41FA5}">
                      <a16:colId xmlns:a16="http://schemas.microsoft.com/office/drawing/2014/main" val="3686725009"/>
                    </a:ext>
                  </a:extLst>
                </a:gridCol>
              </a:tblGrid>
              <a:tr h="160020">
                <a:tc>
                  <a:txBody>
                    <a:bodyPr/>
                    <a:lstStyle/>
                    <a:p>
                      <a:pPr rtl="0" fontAlgn="b"/>
                      <a:r>
                        <a:rPr lang="tr-TR">
                          <a:effectLst/>
                        </a:rPr>
                        <a:t>Çalışan demir pas tutmaz.</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21444591"/>
                  </a:ext>
                </a:extLst>
              </a:tr>
              <a:tr h="160020">
                <a:tc>
                  <a:txBody>
                    <a:bodyPr/>
                    <a:lstStyle/>
                    <a:p>
                      <a:pPr rtl="0" fontAlgn="b"/>
                      <a:r>
                        <a:rPr lang="tr-TR">
                          <a:effectLst/>
                        </a:rPr>
                        <a:t>İşleyen demir ışıldar.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17660000"/>
                  </a:ext>
                </a:extLst>
              </a:tr>
              <a:tr h="160020">
                <a:tc>
                  <a:txBody>
                    <a:bodyPr/>
                    <a:lstStyle/>
                    <a:p>
                      <a:pPr rtl="0" fontAlgn="b"/>
                      <a:r>
                        <a:rPr lang="tr-TR" dirty="0">
                          <a:effectLst/>
                        </a:rPr>
                        <a:t>Ekmek aslanın ağzında, çalışanın elindedir.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81526506"/>
                  </a:ext>
                </a:extLst>
              </a:tr>
              <a:tr h="160020">
                <a:tc>
                  <a:txBody>
                    <a:bodyPr/>
                    <a:lstStyle/>
                    <a:p>
                      <a:pPr rtl="0" fontAlgn="b"/>
                      <a:r>
                        <a:rPr lang="tr-TR">
                          <a:effectLst/>
                        </a:rPr>
                        <a:t>Çalışmadan, güneşin batmasını bekleyemezsin.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99647199"/>
                  </a:ext>
                </a:extLst>
              </a:tr>
              <a:tr h="160020">
                <a:tc>
                  <a:txBody>
                    <a:bodyPr/>
                    <a:lstStyle/>
                    <a:p>
                      <a:pPr rtl="0" fontAlgn="b"/>
                      <a:r>
                        <a:rPr lang="tr-TR" dirty="0">
                          <a:effectLst/>
                        </a:rPr>
                        <a:t>Bir şeyi elde etmek için ter dökmek gerekir.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7377995"/>
                  </a:ext>
                </a:extLst>
              </a:tr>
            </a:tbl>
          </a:graphicData>
        </a:graphic>
      </p:graphicFrame>
    </p:spTree>
    <p:extLst>
      <p:ext uri="{BB962C8B-B14F-4D97-AF65-F5344CB8AC3E}">
        <p14:creationId xmlns:p14="http://schemas.microsoft.com/office/powerpoint/2010/main" val="2390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19458" name="Picture 2" descr="https://slack-imgs.com/?c=1&amp;o1=ro&amp;url=https%3A%2F%2Fi.etsystatic.com%2F40359430%2Fr%2Fil%2F1b3618%2F4569146803%2Fil_1080xN.4569146803_tp7t.jpg">
            <a:extLst>
              <a:ext uri="{FF2B5EF4-FFF2-40B4-BE49-F238E27FC236}">
                <a16:creationId xmlns:a16="http://schemas.microsoft.com/office/drawing/2014/main" id="{48469C39-8558-4797-9634-2094D667F2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05" b="15749"/>
          <a:stretch/>
        </p:blipFill>
        <p:spPr bwMode="auto">
          <a:xfrm>
            <a:off x="2157351" y="1015091"/>
            <a:ext cx="7877298" cy="560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34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4E1B0BC5-9258-4F8D-82A2-79F5AD8D17D5}"/>
              </a:ext>
            </a:extLst>
          </p:cNvPr>
          <p:cNvSpPr/>
          <p:nvPr/>
        </p:nvSpPr>
        <p:spPr>
          <a:xfrm>
            <a:off x="853440" y="3957488"/>
            <a:ext cx="10713720" cy="1938992"/>
          </a:xfrm>
          <a:prstGeom prst="rect">
            <a:avLst/>
          </a:prstGeom>
        </p:spPr>
        <p:txBody>
          <a:bodyPr wrap="square">
            <a:spAutoFit/>
          </a:bodyPr>
          <a:lstStyle/>
          <a:p>
            <a:pPr fontAlgn="base"/>
            <a:r>
              <a:rPr lang="tr-TR" sz="2400" dirty="0">
                <a:solidFill>
                  <a:srgbClr val="374151"/>
                </a:solidFill>
                <a:latin typeface="Roboto" panose="02000000000000000000" pitchFamily="2" charset="0"/>
              </a:rPr>
              <a:t>GPT_TABLE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Örnek veri kümesi: Bir restoranda yapılan haftalık satışlar.</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GPT_TABLE fonksiyonu kullanılarak, bu veri kümesi için bir tablo oluşturulabilir. Böylece, tabloda haftalık satışlar kolonu, tarih kolonu gibi sütunlar yer alabilir.</a:t>
            </a:r>
          </a:p>
        </p:txBody>
      </p:sp>
      <p:sp>
        <p:nvSpPr>
          <p:cNvPr id="3" name="Dikdörtgen 2">
            <a:extLst>
              <a:ext uri="{FF2B5EF4-FFF2-40B4-BE49-F238E27FC236}">
                <a16:creationId xmlns:a16="http://schemas.microsoft.com/office/drawing/2014/main" id="{AE5B057D-B712-4095-BB6B-30FD4E1F9D1E}"/>
              </a:ext>
            </a:extLst>
          </p:cNvPr>
          <p:cNvSpPr/>
          <p:nvPr/>
        </p:nvSpPr>
        <p:spPr>
          <a:xfrm>
            <a:off x="853440" y="1986112"/>
            <a:ext cx="10713720" cy="1200329"/>
          </a:xfrm>
          <a:prstGeom prst="rect">
            <a:avLst/>
          </a:prstGeom>
        </p:spPr>
        <p:txBody>
          <a:bodyPr wrap="square">
            <a:spAutoFit/>
          </a:bodyPr>
          <a:lstStyle/>
          <a:p>
            <a:r>
              <a:rPr lang="tr-TR" sz="2400" b="1" dirty="0">
                <a:solidFill>
                  <a:srgbClr val="374151"/>
                </a:solidFill>
                <a:latin typeface="Roboto" panose="02000000000000000000" pitchFamily="2" charset="0"/>
              </a:rPr>
              <a:t>GPT_TABLE: </a:t>
            </a:r>
            <a:r>
              <a:rPr lang="tr-TR" sz="2400" dirty="0">
                <a:solidFill>
                  <a:srgbClr val="374151"/>
                </a:solidFill>
                <a:latin typeface="Roboto" panose="02000000000000000000" pitchFamily="2" charset="0"/>
              </a:rPr>
              <a:t>Bu fonksiyon, GPT-3.5 tabanlı bir dil modelini kullanarak bir tablo oluşturmanıza olanak tanır. Örneğin, bir veri kümesi içindeki belirli bir kelime veya kelime grubuna göre bir tablo oluşturabilirsiniz.</a:t>
            </a:r>
            <a:endParaRPr lang="tr-TR" sz="2400" dirty="0"/>
          </a:p>
        </p:txBody>
      </p:sp>
    </p:spTree>
    <p:extLst>
      <p:ext uri="{BB962C8B-B14F-4D97-AF65-F5344CB8AC3E}">
        <p14:creationId xmlns:p14="http://schemas.microsoft.com/office/powerpoint/2010/main" val="2632699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E81C039B-2E97-4041-AB21-308C34B11005}"/>
              </a:ext>
            </a:extLst>
          </p:cNvPr>
          <p:cNvSpPr/>
          <p:nvPr/>
        </p:nvSpPr>
        <p:spPr>
          <a:xfrm>
            <a:off x="443269" y="1339334"/>
            <a:ext cx="11748729" cy="707886"/>
          </a:xfrm>
          <a:prstGeom prst="rect">
            <a:avLst/>
          </a:prstGeom>
        </p:spPr>
        <p:txBody>
          <a:bodyPr wrap="none">
            <a:spAutoFit/>
          </a:bodyPr>
          <a:lstStyle/>
          <a:p>
            <a:r>
              <a:rPr lang="en-US" sz="4000" dirty="0">
                <a:solidFill>
                  <a:srgbClr val="000000"/>
                </a:solidFill>
                <a:latin typeface="Google Sans Mono"/>
              </a:rPr>
              <a:t>=GPT_TABLE(</a:t>
            </a:r>
            <a:r>
              <a:rPr lang="en-US" sz="4000" dirty="0">
                <a:solidFill>
                  <a:srgbClr val="008000"/>
                </a:solidFill>
                <a:latin typeface="Google Sans Mono"/>
              </a:rPr>
              <a:t>"10 cars and their manufactured country"</a:t>
            </a:r>
            <a:r>
              <a:rPr lang="en-US" sz="4000" dirty="0">
                <a:solidFill>
                  <a:srgbClr val="000000"/>
                </a:solidFill>
                <a:latin typeface="Google Sans Mono"/>
              </a:rPr>
              <a:t>)</a:t>
            </a:r>
            <a:endParaRPr lang="tr-TR" sz="4000" dirty="0"/>
          </a:p>
        </p:txBody>
      </p:sp>
      <p:graphicFrame>
        <p:nvGraphicFramePr>
          <p:cNvPr id="5" name="Tablo 4">
            <a:extLst>
              <a:ext uri="{FF2B5EF4-FFF2-40B4-BE49-F238E27FC236}">
                <a16:creationId xmlns:a16="http://schemas.microsoft.com/office/drawing/2014/main" id="{FDB77423-FD67-43DF-812A-8295A8DDC8CF}"/>
              </a:ext>
            </a:extLst>
          </p:cNvPr>
          <p:cNvGraphicFramePr>
            <a:graphicFrameLocks noGrp="1"/>
          </p:cNvGraphicFramePr>
          <p:nvPr/>
        </p:nvGraphicFramePr>
        <p:xfrm>
          <a:off x="988557" y="2262113"/>
          <a:ext cx="10658155" cy="4396296"/>
        </p:xfrm>
        <a:graphic>
          <a:graphicData uri="http://schemas.openxmlformats.org/drawingml/2006/table">
            <a:tbl>
              <a:tblPr/>
              <a:tblGrid>
                <a:gridCol w="7900568">
                  <a:extLst>
                    <a:ext uri="{9D8B030D-6E8A-4147-A177-3AD203B41FA5}">
                      <a16:colId xmlns:a16="http://schemas.microsoft.com/office/drawing/2014/main" val="2012577198"/>
                    </a:ext>
                  </a:extLst>
                </a:gridCol>
                <a:gridCol w="2757587">
                  <a:extLst>
                    <a:ext uri="{9D8B030D-6E8A-4147-A177-3AD203B41FA5}">
                      <a16:colId xmlns:a16="http://schemas.microsoft.com/office/drawing/2014/main" val="1666450861"/>
                    </a:ext>
                  </a:extLst>
                </a:gridCol>
              </a:tblGrid>
              <a:tr h="786048">
                <a:tc>
                  <a:txBody>
                    <a:bodyPr/>
                    <a:lstStyle/>
                    <a:p>
                      <a:pPr rtl="0" fontAlgn="b"/>
                      <a:r>
                        <a:rPr lang="tr-TR" sz="1700">
                          <a:effectLst/>
                        </a:rPr>
                        <a:t>Car</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9900"/>
                    </a:solidFill>
                  </a:tcPr>
                </a:tc>
                <a:tc>
                  <a:txBody>
                    <a:bodyPr/>
                    <a:lstStyle/>
                    <a:p>
                      <a:pPr rtl="0" fontAlgn="b"/>
                      <a:r>
                        <a:rPr lang="tr-TR" sz="1700">
                          <a:effectLst/>
                        </a:rPr>
                        <a:t>Manufactured Country</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9900"/>
                    </a:solidFill>
                  </a:tcPr>
                </a:tc>
                <a:extLst>
                  <a:ext uri="{0D108BD9-81ED-4DB2-BD59-A6C34878D82A}">
                    <a16:rowId xmlns:a16="http://schemas.microsoft.com/office/drawing/2014/main" val="640542029"/>
                  </a:ext>
                </a:extLst>
              </a:tr>
              <a:tr h="280731">
                <a:tc>
                  <a:txBody>
                    <a:bodyPr/>
                    <a:lstStyle/>
                    <a:p>
                      <a:pPr rtl="0" fontAlgn="b"/>
                      <a:r>
                        <a:rPr lang="tr-TR" sz="1700">
                          <a:effectLst/>
                        </a:rPr>
                        <a:t>Toyota Corolla</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Japan</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06243843"/>
                  </a:ext>
                </a:extLst>
              </a:tr>
              <a:tr h="533390">
                <a:tc>
                  <a:txBody>
                    <a:bodyPr/>
                    <a:lstStyle/>
                    <a:p>
                      <a:pPr rtl="0" fontAlgn="b"/>
                      <a:r>
                        <a:rPr lang="tr-TR" sz="1700">
                          <a:effectLst/>
                        </a:rPr>
                        <a:t>Ford Mustang</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United States</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93525602"/>
                  </a:ext>
                </a:extLst>
              </a:tr>
              <a:tr h="280731">
                <a:tc>
                  <a:txBody>
                    <a:bodyPr/>
                    <a:lstStyle/>
                    <a:p>
                      <a:pPr rtl="0" fontAlgn="b"/>
                      <a:r>
                        <a:rPr lang="tr-TR" sz="1700">
                          <a:effectLst/>
                        </a:rPr>
                        <a:t>Volkswagen Golf</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Germany</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1162851"/>
                  </a:ext>
                </a:extLst>
              </a:tr>
              <a:tr h="280731">
                <a:tc>
                  <a:txBody>
                    <a:bodyPr/>
                    <a:lstStyle/>
                    <a:p>
                      <a:pPr rtl="0" fontAlgn="b"/>
                      <a:r>
                        <a:rPr lang="tr-TR" sz="1700">
                          <a:effectLst/>
                        </a:rPr>
                        <a:t>Honda Civic</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Japan</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78371407"/>
                  </a:ext>
                </a:extLst>
              </a:tr>
              <a:tr h="533390">
                <a:tc>
                  <a:txBody>
                    <a:bodyPr/>
                    <a:lstStyle/>
                    <a:p>
                      <a:pPr rtl="0" fontAlgn="b"/>
                      <a:r>
                        <a:rPr lang="tr-TR" sz="1700">
                          <a:effectLst/>
                        </a:rPr>
                        <a:t>Chevrolet Camaro</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United States</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93112394"/>
                  </a:ext>
                </a:extLst>
              </a:tr>
              <a:tr h="280731">
                <a:tc>
                  <a:txBody>
                    <a:bodyPr/>
                    <a:lstStyle/>
                    <a:p>
                      <a:pPr rtl="0" fontAlgn="b"/>
                      <a:r>
                        <a:rPr lang="tr-TR" sz="1700">
                          <a:effectLst/>
                        </a:rPr>
                        <a:t>BMW 3 Series</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Germany</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9857412"/>
                  </a:ext>
                </a:extLst>
              </a:tr>
              <a:tr h="280731">
                <a:tc>
                  <a:txBody>
                    <a:bodyPr/>
                    <a:lstStyle/>
                    <a:p>
                      <a:pPr rtl="0" fontAlgn="b"/>
                      <a:r>
                        <a:rPr lang="tr-TR" sz="1700">
                          <a:effectLst/>
                        </a:rPr>
                        <a:t>Mercedes-Benz C-Class</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Germany</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3403269"/>
                  </a:ext>
                </a:extLst>
              </a:tr>
              <a:tr h="533390">
                <a:tc>
                  <a:txBody>
                    <a:bodyPr/>
                    <a:lstStyle/>
                    <a:p>
                      <a:pPr rtl="0" fontAlgn="b"/>
                      <a:r>
                        <a:rPr lang="tr-TR" sz="1700">
                          <a:effectLst/>
                        </a:rPr>
                        <a:t>Hyundai Elantra</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South Korea</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7261678"/>
                  </a:ext>
                </a:extLst>
              </a:tr>
              <a:tr h="280731">
                <a:tc>
                  <a:txBody>
                    <a:bodyPr/>
                    <a:lstStyle/>
                    <a:p>
                      <a:pPr rtl="0" fontAlgn="b"/>
                      <a:r>
                        <a:rPr lang="tr-TR" sz="1700">
                          <a:effectLst/>
                        </a:rPr>
                        <a:t>Nissan Altima</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a:effectLst/>
                        </a:rPr>
                        <a:t>Japan</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5080810"/>
                  </a:ext>
                </a:extLst>
              </a:tr>
              <a:tr h="280731">
                <a:tc>
                  <a:txBody>
                    <a:bodyPr/>
                    <a:lstStyle/>
                    <a:p>
                      <a:pPr rtl="0" fontAlgn="b"/>
                      <a:r>
                        <a:rPr lang="tr-TR" sz="1700">
                          <a:effectLst/>
                        </a:rPr>
                        <a:t>Audi A4</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sz="1700" dirty="0">
                          <a:effectLst/>
                        </a:rPr>
                        <a:t>Germany</a:t>
                      </a:r>
                    </a:p>
                  </a:txBody>
                  <a:tcPr marL="21055" marR="21055" marT="14037" marB="1403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7866343"/>
                  </a:ext>
                </a:extLst>
              </a:tr>
            </a:tbl>
          </a:graphicData>
        </a:graphic>
      </p:graphicFrame>
    </p:spTree>
    <p:extLst>
      <p:ext uri="{BB962C8B-B14F-4D97-AF65-F5344CB8AC3E}">
        <p14:creationId xmlns:p14="http://schemas.microsoft.com/office/powerpoint/2010/main" val="381823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C3B7B286-4F7B-4871-88A0-77BBBE033A25}"/>
              </a:ext>
            </a:extLst>
          </p:cNvPr>
          <p:cNvGraphicFramePr>
            <a:graphicFrameLocks noGrp="1"/>
          </p:cNvGraphicFramePr>
          <p:nvPr/>
        </p:nvGraphicFramePr>
        <p:xfrm>
          <a:off x="521970" y="2568734"/>
          <a:ext cx="11410950" cy="3901440"/>
        </p:xfrm>
        <a:graphic>
          <a:graphicData uri="http://schemas.openxmlformats.org/drawingml/2006/table">
            <a:tbl>
              <a:tblPr/>
              <a:tblGrid>
                <a:gridCol w="4779294">
                  <a:extLst>
                    <a:ext uri="{9D8B030D-6E8A-4147-A177-3AD203B41FA5}">
                      <a16:colId xmlns:a16="http://schemas.microsoft.com/office/drawing/2014/main" val="1077074096"/>
                    </a:ext>
                  </a:extLst>
                </a:gridCol>
                <a:gridCol w="1668148">
                  <a:extLst>
                    <a:ext uri="{9D8B030D-6E8A-4147-A177-3AD203B41FA5}">
                      <a16:colId xmlns:a16="http://schemas.microsoft.com/office/drawing/2014/main" val="1412748412"/>
                    </a:ext>
                  </a:extLst>
                </a:gridCol>
                <a:gridCol w="2323127">
                  <a:extLst>
                    <a:ext uri="{9D8B030D-6E8A-4147-A177-3AD203B41FA5}">
                      <a16:colId xmlns:a16="http://schemas.microsoft.com/office/drawing/2014/main" val="437000571"/>
                    </a:ext>
                  </a:extLst>
                </a:gridCol>
                <a:gridCol w="1023404">
                  <a:extLst>
                    <a:ext uri="{9D8B030D-6E8A-4147-A177-3AD203B41FA5}">
                      <a16:colId xmlns:a16="http://schemas.microsoft.com/office/drawing/2014/main" val="568794081"/>
                    </a:ext>
                  </a:extLst>
                </a:gridCol>
                <a:gridCol w="1616977">
                  <a:extLst>
                    <a:ext uri="{9D8B030D-6E8A-4147-A177-3AD203B41FA5}">
                      <a16:colId xmlns:a16="http://schemas.microsoft.com/office/drawing/2014/main" val="4203261805"/>
                    </a:ext>
                  </a:extLst>
                </a:gridCol>
              </a:tblGrid>
              <a:tr h="160020">
                <a:tc>
                  <a:txBody>
                    <a:bodyPr/>
                    <a:lstStyle/>
                    <a:p>
                      <a:pPr rtl="0" fontAlgn="b"/>
                      <a:r>
                        <a:rPr lang="tr-TR">
                          <a:effectLst/>
                        </a:rPr>
                        <a:t>Car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Manufactured Country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Price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Tax</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First Manufactured Date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59163936"/>
                  </a:ext>
                </a:extLst>
              </a:tr>
              <a:tr h="160020">
                <a:tc>
                  <a:txBody>
                    <a:bodyPr/>
                    <a:lstStyle/>
                    <a:p>
                      <a:pPr rtl="0" fontAlgn="b"/>
                      <a:r>
                        <a:rPr lang="tr-TR">
                          <a:effectLst/>
                        </a:rPr>
                        <a:t>Toyota Corolla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Japan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$20,000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1966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76606033"/>
                  </a:ext>
                </a:extLst>
              </a:tr>
              <a:tr h="160020">
                <a:tc>
                  <a:txBody>
                    <a:bodyPr/>
                    <a:lstStyle/>
                    <a:p>
                      <a:pPr rtl="0" fontAlgn="b"/>
                      <a:r>
                        <a:rPr lang="tr-TR">
                          <a:effectLst/>
                        </a:rPr>
                        <a:t>Ford Mustang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USA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$35,000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1964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7535394"/>
                  </a:ext>
                </a:extLst>
              </a:tr>
              <a:tr h="160020">
                <a:tc>
                  <a:txBody>
                    <a:bodyPr/>
                    <a:lstStyle/>
                    <a:p>
                      <a:pPr rtl="0" fontAlgn="b"/>
                      <a:r>
                        <a:rPr lang="tr-TR">
                          <a:effectLst/>
                        </a:rPr>
                        <a:t>Volkswagen Golf</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Germany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$25,000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1974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56710359"/>
                  </a:ext>
                </a:extLst>
              </a:tr>
              <a:tr h="160020">
                <a:tc>
                  <a:txBody>
                    <a:bodyPr/>
                    <a:lstStyle/>
                    <a:p>
                      <a:pPr rtl="0" fontAlgn="b"/>
                      <a:r>
                        <a:rPr lang="tr-TR">
                          <a:effectLst/>
                        </a:rPr>
                        <a:t>Honda Civic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Japan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$22,000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1972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34020807"/>
                  </a:ext>
                </a:extLst>
              </a:tr>
              <a:tr h="160020">
                <a:tc>
                  <a:txBody>
                    <a:bodyPr/>
                    <a:lstStyle/>
                    <a:p>
                      <a:pPr rtl="0" fontAlgn="b"/>
                      <a:r>
                        <a:rPr lang="tr-TR">
                          <a:effectLst/>
                        </a:rPr>
                        <a:t>Chevrolet Camaro</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USA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$40,000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1966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16175511"/>
                  </a:ext>
                </a:extLst>
              </a:tr>
              <a:tr h="160020">
                <a:tc>
                  <a:txBody>
                    <a:bodyPr/>
                    <a:lstStyle/>
                    <a:p>
                      <a:pPr rtl="0" fontAlgn="b"/>
                      <a:r>
                        <a:rPr lang="tr-TR">
                          <a:effectLst/>
                        </a:rPr>
                        <a:t>BMW 3 Series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Germany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$45,000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1975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29932381"/>
                  </a:ext>
                </a:extLst>
              </a:tr>
              <a:tr h="160020">
                <a:tc>
                  <a:txBody>
                    <a:bodyPr/>
                    <a:lstStyle/>
                    <a:p>
                      <a:pPr rtl="0" fontAlgn="b"/>
                      <a:r>
                        <a:rPr lang="tr-TR">
                          <a:effectLst/>
                        </a:rPr>
                        <a:t>Nissan Altima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Japan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$24,000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1992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8344159"/>
                  </a:ext>
                </a:extLst>
              </a:tr>
              <a:tr h="160020">
                <a:tc>
                  <a:txBody>
                    <a:bodyPr/>
                    <a:lstStyle/>
                    <a:p>
                      <a:pPr rtl="0" fontAlgn="b"/>
                      <a:r>
                        <a:rPr lang="tr-TR">
                          <a:effectLst/>
                        </a:rPr>
                        <a:t>Mercedes-Benz C-Class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Germany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$50,000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1993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35087"/>
                  </a:ext>
                </a:extLst>
              </a:tr>
              <a:tr h="160020">
                <a:tc>
                  <a:txBody>
                    <a:bodyPr/>
                    <a:lstStyle/>
                    <a:p>
                      <a:pPr rtl="0" fontAlgn="b"/>
                      <a:r>
                        <a:rPr lang="tr-TR">
                          <a:effectLst/>
                        </a:rPr>
                        <a:t>Hyundai Sonata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South Korea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$23,000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a:effectLst/>
                        </a:rPr>
                        <a:t>1985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4257850"/>
                  </a:ext>
                </a:extLst>
              </a:tr>
              <a:tr h="160020">
                <a:tc>
                  <a:txBody>
                    <a:bodyPr/>
                    <a:lstStyle/>
                    <a:p>
                      <a:pPr rtl="0" fontAlgn="b"/>
                      <a:r>
                        <a:rPr lang="tr-TR">
                          <a:effectLst/>
                        </a:rPr>
                        <a:t>Audi A4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Germany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$48,000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15%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tr-TR" dirty="0">
                          <a:effectLst/>
                        </a:rPr>
                        <a:t>1994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3780324"/>
                  </a:ext>
                </a:extLst>
              </a:tr>
            </a:tbl>
          </a:graphicData>
        </a:graphic>
      </p:graphicFrame>
      <p:sp>
        <p:nvSpPr>
          <p:cNvPr id="3" name="Dikdörtgen 2">
            <a:extLst>
              <a:ext uri="{FF2B5EF4-FFF2-40B4-BE49-F238E27FC236}">
                <a16:creationId xmlns:a16="http://schemas.microsoft.com/office/drawing/2014/main" id="{74E1BDD5-72E3-4C79-9DE9-81567A52CDF5}"/>
              </a:ext>
            </a:extLst>
          </p:cNvPr>
          <p:cNvSpPr/>
          <p:nvPr/>
        </p:nvSpPr>
        <p:spPr>
          <a:xfrm>
            <a:off x="1636005" y="1364401"/>
            <a:ext cx="1787669" cy="369332"/>
          </a:xfrm>
          <a:prstGeom prst="rect">
            <a:avLst/>
          </a:prstGeom>
        </p:spPr>
        <p:txBody>
          <a:bodyPr wrap="none">
            <a:spAutoFit/>
          </a:bodyPr>
          <a:lstStyle/>
          <a:p>
            <a:r>
              <a:rPr lang="tr-TR" dirty="0" err="1">
                <a:latin typeface="Arial" panose="020B0604020202020204" pitchFamily="34" charset="0"/>
              </a:rPr>
              <a:t>random</a:t>
            </a:r>
            <a:r>
              <a:rPr lang="tr-TR" dirty="0">
                <a:latin typeface="Arial" panose="020B0604020202020204" pitchFamily="34" charset="0"/>
              </a:rPr>
              <a:t> 10 </a:t>
            </a:r>
            <a:r>
              <a:rPr lang="tr-TR" dirty="0" err="1">
                <a:latin typeface="Arial" panose="020B0604020202020204" pitchFamily="34" charset="0"/>
              </a:rPr>
              <a:t>cars</a:t>
            </a:r>
            <a:endParaRPr lang="tr-TR" dirty="0"/>
          </a:p>
        </p:txBody>
      </p:sp>
      <p:sp>
        <p:nvSpPr>
          <p:cNvPr id="5" name="Dikdörtgen 4">
            <a:extLst>
              <a:ext uri="{FF2B5EF4-FFF2-40B4-BE49-F238E27FC236}">
                <a16:creationId xmlns:a16="http://schemas.microsoft.com/office/drawing/2014/main" id="{3627983C-0740-4953-A9E6-56EAF4E71C84}"/>
              </a:ext>
            </a:extLst>
          </p:cNvPr>
          <p:cNvSpPr/>
          <p:nvPr/>
        </p:nvSpPr>
        <p:spPr>
          <a:xfrm>
            <a:off x="4406221" y="1443348"/>
            <a:ext cx="6544164" cy="707886"/>
          </a:xfrm>
          <a:prstGeom prst="rect">
            <a:avLst/>
          </a:prstGeom>
        </p:spPr>
        <p:txBody>
          <a:bodyPr wrap="none">
            <a:spAutoFit/>
          </a:bodyPr>
          <a:lstStyle/>
          <a:p>
            <a:r>
              <a:rPr lang="tr-TR" sz="4000" dirty="0">
                <a:solidFill>
                  <a:srgbClr val="000000"/>
                </a:solidFill>
                <a:latin typeface="Google Sans Mono"/>
              </a:rPr>
              <a:t>=GPT_TABLE(</a:t>
            </a:r>
            <a:r>
              <a:rPr lang="tr-TR" sz="4000" dirty="0">
                <a:solidFill>
                  <a:srgbClr val="F7981D"/>
                </a:solidFill>
                <a:latin typeface="Google Sans Mono"/>
              </a:rPr>
              <a:t>A181</a:t>
            </a:r>
            <a:r>
              <a:rPr lang="tr-TR" sz="4000" dirty="0">
                <a:solidFill>
                  <a:srgbClr val="000000"/>
                </a:solidFill>
                <a:latin typeface="Google Sans Mono"/>
              </a:rPr>
              <a:t>,</a:t>
            </a:r>
            <a:r>
              <a:rPr lang="tr-TR" sz="4000" dirty="0">
                <a:solidFill>
                  <a:srgbClr val="7E3794"/>
                </a:solidFill>
                <a:latin typeface="Google Sans Mono"/>
              </a:rPr>
              <a:t>A183:E183</a:t>
            </a:r>
            <a:r>
              <a:rPr lang="tr-TR" sz="4000" dirty="0">
                <a:solidFill>
                  <a:srgbClr val="000000"/>
                </a:solidFill>
                <a:latin typeface="Google Sans Mono"/>
              </a:rPr>
              <a:t>)</a:t>
            </a:r>
            <a:endParaRPr lang="tr-TR" sz="4000" dirty="0"/>
          </a:p>
        </p:txBody>
      </p:sp>
    </p:spTree>
    <p:extLst>
      <p:ext uri="{BB962C8B-B14F-4D97-AF65-F5344CB8AC3E}">
        <p14:creationId xmlns:p14="http://schemas.microsoft.com/office/powerpoint/2010/main" val="1238786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6C4DACD8-D083-4C8C-A27F-1BD05B4AE7EC}"/>
              </a:ext>
            </a:extLst>
          </p:cNvPr>
          <p:cNvSpPr/>
          <p:nvPr/>
        </p:nvSpPr>
        <p:spPr>
          <a:xfrm>
            <a:off x="929640" y="4016737"/>
            <a:ext cx="10241280" cy="2308324"/>
          </a:xfrm>
          <a:prstGeom prst="rect">
            <a:avLst/>
          </a:prstGeom>
        </p:spPr>
        <p:txBody>
          <a:bodyPr wrap="square">
            <a:spAutoFit/>
          </a:bodyPr>
          <a:lstStyle/>
          <a:p>
            <a:pPr fontAlgn="base"/>
            <a:r>
              <a:rPr lang="tr-TR" sz="2400" dirty="0">
                <a:solidFill>
                  <a:srgbClr val="374151"/>
                </a:solidFill>
                <a:latin typeface="Roboto" panose="02000000000000000000" pitchFamily="2" charset="0"/>
              </a:rPr>
              <a:t>GPT_TAG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Örnek metin: "Bu yazılım, kolay kullanımı, hızlı işleme ve güvenliğiyle öne çıkıyor."</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GPT_TAG fonksiyonu kullanılarak, anahtar kelimeler ve konular etiketlenebilir. Bu örnek metin için anahtar kelimeler "yazılım", "kolay kullanım", "hızlı işleme", "güvenlik" olarak belirlenebilir.</a:t>
            </a:r>
            <a:endParaRPr lang="tr-TR" sz="2400" b="0" i="0" u="none" strike="noStrike" dirty="0">
              <a:solidFill>
                <a:srgbClr val="374151"/>
              </a:solidFill>
              <a:effectLst/>
              <a:latin typeface="Roboto" panose="02000000000000000000" pitchFamily="2" charset="0"/>
            </a:endParaRPr>
          </a:p>
        </p:txBody>
      </p:sp>
      <p:sp>
        <p:nvSpPr>
          <p:cNvPr id="3" name="Dikdörtgen 2">
            <a:extLst>
              <a:ext uri="{FF2B5EF4-FFF2-40B4-BE49-F238E27FC236}">
                <a16:creationId xmlns:a16="http://schemas.microsoft.com/office/drawing/2014/main" id="{E77CC66A-7548-42D9-A38F-085C36578D61}"/>
              </a:ext>
            </a:extLst>
          </p:cNvPr>
          <p:cNvSpPr/>
          <p:nvPr/>
        </p:nvSpPr>
        <p:spPr>
          <a:xfrm>
            <a:off x="929640" y="1852136"/>
            <a:ext cx="10530840" cy="1569660"/>
          </a:xfrm>
          <a:prstGeom prst="rect">
            <a:avLst/>
          </a:prstGeom>
        </p:spPr>
        <p:txBody>
          <a:bodyPr wrap="square">
            <a:spAutoFit/>
          </a:bodyPr>
          <a:lstStyle/>
          <a:p>
            <a:r>
              <a:rPr lang="tr-TR" sz="2400" b="1" dirty="0">
                <a:solidFill>
                  <a:srgbClr val="374151"/>
                </a:solidFill>
                <a:latin typeface="Roboto" panose="02000000000000000000" pitchFamily="2" charset="0"/>
              </a:rPr>
              <a:t>GPT_TAG: </a:t>
            </a:r>
            <a:r>
              <a:rPr lang="tr-TR" sz="2400" dirty="0">
                <a:solidFill>
                  <a:srgbClr val="374151"/>
                </a:solidFill>
                <a:latin typeface="Roboto" panose="02000000000000000000" pitchFamily="2" charset="0"/>
              </a:rPr>
              <a:t>Bu fonksiyon, GPT-3.5 tabanlı bir dil modelini kullanarak belirli bir metin içindeki önemli kelimeleri veya etiketleri belirlemenizi sağlar. Bu, bir makaleyi özetlemek veya anahtar kelime listesi oluşturmak gibi birçok farklı amaç için kullanılabilir.</a:t>
            </a:r>
            <a:endParaRPr lang="tr-TR" sz="2400" dirty="0"/>
          </a:p>
        </p:txBody>
      </p:sp>
    </p:spTree>
    <p:extLst>
      <p:ext uri="{BB962C8B-B14F-4D97-AF65-F5344CB8AC3E}">
        <p14:creationId xmlns:p14="http://schemas.microsoft.com/office/powerpoint/2010/main" val="250278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51C43D7B-677A-45A4-9CF7-6D6E0EBA0253}"/>
              </a:ext>
            </a:extLst>
          </p:cNvPr>
          <p:cNvGraphicFramePr>
            <a:graphicFrameLocks noGrp="1"/>
          </p:cNvGraphicFramePr>
          <p:nvPr/>
        </p:nvGraphicFramePr>
        <p:xfrm>
          <a:off x="1428749" y="3429000"/>
          <a:ext cx="8574085" cy="2346960"/>
        </p:xfrm>
        <a:graphic>
          <a:graphicData uri="http://schemas.openxmlformats.org/drawingml/2006/table">
            <a:tbl>
              <a:tblPr/>
              <a:tblGrid>
                <a:gridCol w="5317527">
                  <a:extLst>
                    <a:ext uri="{9D8B030D-6E8A-4147-A177-3AD203B41FA5}">
                      <a16:colId xmlns:a16="http://schemas.microsoft.com/office/drawing/2014/main" val="1161347957"/>
                    </a:ext>
                  </a:extLst>
                </a:gridCol>
                <a:gridCol w="3256558">
                  <a:extLst>
                    <a:ext uri="{9D8B030D-6E8A-4147-A177-3AD203B41FA5}">
                      <a16:colId xmlns:a16="http://schemas.microsoft.com/office/drawing/2014/main" val="4026757467"/>
                    </a:ext>
                  </a:extLst>
                </a:gridCol>
              </a:tblGrid>
              <a:tr h="160020">
                <a:tc>
                  <a:txBody>
                    <a:bodyPr/>
                    <a:lstStyle/>
                    <a:p>
                      <a:pPr rtl="0" fontAlgn="b"/>
                      <a:r>
                        <a:rPr lang="tr-TR">
                          <a:effectLst/>
                        </a:rPr>
                        <a:t>I love you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love, affection, emotion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87062116"/>
                  </a:ext>
                </a:extLst>
              </a:tr>
              <a:tr h="160020">
                <a:tc>
                  <a:txBody>
                    <a:bodyPr/>
                    <a:lstStyle/>
                    <a:p>
                      <a:pPr rtl="0" fontAlgn="b"/>
                      <a:r>
                        <a:rPr lang="tr-TR">
                          <a:effectLst/>
                        </a:rPr>
                        <a:t>I hate you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negative, emotion, hate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85599171"/>
                  </a:ext>
                </a:extLst>
              </a:tr>
              <a:tr h="160020">
                <a:tc>
                  <a:txBody>
                    <a:bodyPr/>
                    <a:lstStyle/>
                    <a:p>
                      <a:pPr rtl="0" fontAlgn="b"/>
                      <a:r>
                        <a:rPr lang="tr-TR">
                          <a:effectLst/>
                        </a:rPr>
                        <a:t>I don't understand you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confusion, communication, misunderstanding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70872330"/>
                  </a:ext>
                </a:extLst>
              </a:tr>
              <a:tr h="160020">
                <a:tc>
                  <a:txBody>
                    <a:bodyPr/>
                    <a:lstStyle/>
                    <a:p>
                      <a:pPr rtl="0" fontAlgn="b"/>
                      <a:r>
                        <a:rPr lang="tr-TR">
                          <a:effectLst/>
                        </a:rPr>
                        <a:t>I dislike you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negative, emotion, personal, dislike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74706613"/>
                  </a:ext>
                </a:extLst>
              </a:tr>
              <a:tr h="160020">
                <a:tc>
                  <a:txBody>
                    <a:bodyPr/>
                    <a:lstStyle/>
                    <a:p>
                      <a:pPr rtl="0" fontAlgn="b"/>
                      <a:r>
                        <a:rPr lang="tr-TR">
                          <a:effectLst/>
                        </a:rPr>
                        <a:t>I admire you.</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err="1">
                          <a:effectLst/>
                        </a:rPr>
                        <a:t>compliment</a:t>
                      </a:r>
                      <a:r>
                        <a:rPr lang="tr-TR" dirty="0">
                          <a:effectLst/>
                        </a:rPr>
                        <a:t>, </a:t>
                      </a:r>
                      <a:r>
                        <a:rPr lang="tr-TR" dirty="0" err="1">
                          <a:effectLst/>
                        </a:rPr>
                        <a:t>admiration</a:t>
                      </a:r>
                      <a:r>
                        <a:rPr lang="tr-TR" dirty="0">
                          <a:effectLst/>
                        </a:rPr>
                        <a:t>, </a:t>
                      </a:r>
                      <a:r>
                        <a:rPr lang="tr-TR" dirty="0" err="1">
                          <a:effectLst/>
                        </a:rPr>
                        <a:t>positive</a:t>
                      </a:r>
                      <a:r>
                        <a:rPr lang="tr-TR" dirty="0">
                          <a:effectLst/>
                        </a:rPr>
                        <a:t> </a:t>
                      </a:r>
                      <a:r>
                        <a:rPr lang="tr-TR" dirty="0" err="1">
                          <a:effectLst/>
                        </a:rPr>
                        <a:t>sentiment</a:t>
                      </a:r>
                      <a:endParaRPr lang="tr-TR" dirty="0">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81036769"/>
                  </a:ext>
                </a:extLst>
              </a:tr>
            </a:tbl>
          </a:graphicData>
        </a:graphic>
      </p:graphicFrame>
      <p:sp>
        <p:nvSpPr>
          <p:cNvPr id="3" name="Dikdörtgen 2">
            <a:extLst>
              <a:ext uri="{FF2B5EF4-FFF2-40B4-BE49-F238E27FC236}">
                <a16:creationId xmlns:a16="http://schemas.microsoft.com/office/drawing/2014/main" id="{19AF75DE-04BB-4854-8312-9BD611712F3C}"/>
              </a:ext>
            </a:extLst>
          </p:cNvPr>
          <p:cNvSpPr/>
          <p:nvPr/>
        </p:nvSpPr>
        <p:spPr>
          <a:xfrm>
            <a:off x="3333634" y="1948720"/>
            <a:ext cx="3743717" cy="707886"/>
          </a:xfrm>
          <a:prstGeom prst="rect">
            <a:avLst/>
          </a:prstGeom>
        </p:spPr>
        <p:txBody>
          <a:bodyPr wrap="none">
            <a:spAutoFit/>
          </a:bodyPr>
          <a:lstStyle/>
          <a:p>
            <a:r>
              <a:rPr lang="tr-TR" sz="4000" dirty="0">
                <a:solidFill>
                  <a:srgbClr val="000000"/>
                </a:solidFill>
                <a:latin typeface="Google Sans Mono"/>
              </a:rPr>
              <a:t>=GPT_TAG(</a:t>
            </a:r>
            <a:r>
              <a:rPr lang="tr-TR" sz="4000" dirty="0">
                <a:solidFill>
                  <a:srgbClr val="F7981D"/>
                </a:solidFill>
                <a:latin typeface="Google Sans Mono"/>
              </a:rPr>
              <a:t>A198</a:t>
            </a:r>
            <a:r>
              <a:rPr lang="tr-TR" sz="4000" dirty="0">
                <a:solidFill>
                  <a:srgbClr val="000000"/>
                </a:solidFill>
                <a:latin typeface="Google Sans Mono"/>
              </a:rPr>
              <a:t>)</a:t>
            </a:r>
            <a:endParaRPr lang="tr-TR" sz="4000" dirty="0"/>
          </a:p>
        </p:txBody>
      </p:sp>
    </p:spTree>
    <p:extLst>
      <p:ext uri="{BB962C8B-B14F-4D97-AF65-F5344CB8AC3E}">
        <p14:creationId xmlns:p14="http://schemas.microsoft.com/office/powerpoint/2010/main" val="1143455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D29A7349-8A27-4B1E-9D7C-1141203ABA8B}"/>
              </a:ext>
            </a:extLst>
          </p:cNvPr>
          <p:cNvSpPr/>
          <p:nvPr/>
        </p:nvSpPr>
        <p:spPr>
          <a:xfrm>
            <a:off x="868680" y="4138657"/>
            <a:ext cx="10408920" cy="1938992"/>
          </a:xfrm>
          <a:prstGeom prst="rect">
            <a:avLst/>
          </a:prstGeom>
        </p:spPr>
        <p:txBody>
          <a:bodyPr wrap="square">
            <a:spAutoFit/>
          </a:bodyPr>
          <a:lstStyle/>
          <a:p>
            <a:pPr fontAlgn="base"/>
            <a:r>
              <a:rPr lang="tr-TR" sz="2400" dirty="0">
                <a:solidFill>
                  <a:srgbClr val="374151"/>
                </a:solidFill>
                <a:latin typeface="Roboto" panose="02000000000000000000" pitchFamily="2" charset="0"/>
              </a:rPr>
              <a:t>GPT_CLASSIFY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Örnek metin: "Bu kitap, bilim kurgu türünde yazılmıştır."</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GPT_CLASSIFY fonksiyonu kullanılarak, bu metin belirli bir kategoriye sınıflandırılabilir. Bu örnekte, metin "bilim kurgu" kategorisine sınıflandırılabilir.</a:t>
            </a:r>
            <a:endParaRPr lang="tr-TR" sz="2400" b="0" i="0" u="none" strike="noStrike" dirty="0">
              <a:solidFill>
                <a:srgbClr val="374151"/>
              </a:solidFill>
              <a:effectLst/>
              <a:latin typeface="Roboto" panose="02000000000000000000" pitchFamily="2" charset="0"/>
            </a:endParaRPr>
          </a:p>
        </p:txBody>
      </p:sp>
      <p:sp>
        <p:nvSpPr>
          <p:cNvPr id="3" name="Dikdörtgen 2">
            <a:extLst>
              <a:ext uri="{FF2B5EF4-FFF2-40B4-BE49-F238E27FC236}">
                <a16:creationId xmlns:a16="http://schemas.microsoft.com/office/drawing/2014/main" id="{F5CD7990-0284-4B4A-8AA5-AFDAD447D366}"/>
              </a:ext>
            </a:extLst>
          </p:cNvPr>
          <p:cNvSpPr/>
          <p:nvPr/>
        </p:nvSpPr>
        <p:spPr>
          <a:xfrm>
            <a:off x="868680" y="1918201"/>
            <a:ext cx="10546080" cy="1569660"/>
          </a:xfrm>
          <a:prstGeom prst="rect">
            <a:avLst/>
          </a:prstGeom>
        </p:spPr>
        <p:txBody>
          <a:bodyPr wrap="square">
            <a:spAutoFit/>
          </a:bodyPr>
          <a:lstStyle/>
          <a:p>
            <a:r>
              <a:rPr lang="tr-TR" sz="2400" b="1" dirty="0">
                <a:solidFill>
                  <a:srgbClr val="374151"/>
                </a:solidFill>
                <a:latin typeface="Roboto" panose="02000000000000000000" pitchFamily="2" charset="0"/>
              </a:rPr>
              <a:t>GPT_CLASSIFY: </a:t>
            </a:r>
            <a:r>
              <a:rPr lang="tr-TR" sz="2400" dirty="0">
                <a:solidFill>
                  <a:srgbClr val="374151"/>
                </a:solidFill>
                <a:latin typeface="Roboto" panose="02000000000000000000" pitchFamily="2" charset="0"/>
              </a:rPr>
              <a:t>Bu fonksiyon, GPT-3.5 tabanlı bir dil modelini kullanarak belirli bir metnin bir kategoriye veya sınıfa ait olup olmadığını belirlemenizi sağlar. Örneğin, bir haber makalesinin siyasi, spor, iş veya eğlence kategorisine ait olup olmadığını belirleyebilirsiniz.</a:t>
            </a:r>
            <a:endParaRPr lang="tr-TR" sz="2400" dirty="0"/>
          </a:p>
        </p:txBody>
      </p:sp>
    </p:spTree>
    <p:extLst>
      <p:ext uri="{BB962C8B-B14F-4D97-AF65-F5344CB8AC3E}">
        <p14:creationId xmlns:p14="http://schemas.microsoft.com/office/powerpoint/2010/main" val="1607810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3" name="Resim 2">
            <a:extLst>
              <a:ext uri="{FF2B5EF4-FFF2-40B4-BE49-F238E27FC236}">
                <a16:creationId xmlns:a16="http://schemas.microsoft.com/office/drawing/2014/main" id="{6962C45C-4457-4951-A4C5-2C4965206003}"/>
              </a:ext>
            </a:extLst>
          </p:cNvPr>
          <p:cNvPicPr>
            <a:picLocks noChangeAspect="1"/>
          </p:cNvPicPr>
          <p:nvPr/>
        </p:nvPicPr>
        <p:blipFill>
          <a:blip r:embed="rId2"/>
          <a:stretch>
            <a:fillRect/>
          </a:stretch>
        </p:blipFill>
        <p:spPr>
          <a:xfrm>
            <a:off x="379095" y="1603023"/>
            <a:ext cx="10610850" cy="2228850"/>
          </a:xfrm>
          <a:prstGeom prst="rect">
            <a:avLst/>
          </a:prstGeom>
        </p:spPr>
      </p:pic>
      <p:sp>
        <p:nvSpPr>
          <p:cNvPr id="5" name="Dikdörtgen 4">
            <a:extLst>
              <a:ext uri="{FF2B5EF4-FFF2-40B4-BE49-F238E27FC236}">
                <a16:creationId xmlns:a16="http://schemas.microsoft.com/office/drawing/2014/main" id="{8C477CC3-F02B-4D49-93D7-5E074FE98809}"/>
              </a:ext>
            </a:extLst>
          </p:cNvPr>
          <p:cNvSpPr/>
          <p:nvPr/>
        </p:nvSpPr>
        <p:spPr>
          <a:xfrm>
            <a:off x="379095" y="4991279"/>
            <a:ext cx="4468083" cy="584775"/>
          </a:xfrm>
          <a:prstGeom prst="rect">
            <a:avLst/>
          </a:prstGeom>
        </p:spPr>
        <p:txBody>
          <a:bodyPr wrap="none">
            <a:spAutoFit/>
          </a:bodyPr>
          <a:lstStyle/>
          <a:p>
            <a:r>
              <a:rPr lang="tr-TR" sz="3200" dirty="0">
                <a:solidFill>
                  <a:srgbClr val="000000"/>
                </a:solidFill>
                <a:latin typeface="Google Sans Mono"/>
              </a:rPr>
              <a:t>=</a:t>
            </a:r>
            <a:r>
              <a:rPr lang="tr-TR" sz="3200" dirty="0" err="1">
                <a:solidFill>
                  <a:srgbClr val="000000"/>
                </a:solidFill>
                <a:latin typeface="Google Sans Mono"/>
              </a:rPr>
              <a:t>gpt_classify</a:t>
            </a:r>
            <a:r>
              <a:rPr lang="tr-TR" sz="3200" dirty="0">
                <a:solidFill>
                  <a:srgbClr val="000000"/>
                </a:solidFill>
                <a:latin typeface="Google Sans Mono"/>
              </a:rPr>
              <a:t>(</a:t>
            </a:r>
            <a:r>
              <a:rPr lang="tr-TR" sz="3200" dirty="0">
                <a:solidFill>
                  <a:srgbClr val="F7981D"/>
                </a:solidFill>
                <a:latin typeface="Google Sans Mono"/>
              </a:rPr>
              <a:t>A208</a:t>
            </a:r>
            <a:r>
              <a:rPr lang="tr-TR" sz="3200" dirty="0">
                <a:solidFill>
                  <a:srgbClr val="000000"/>
                </a:solidFill>
                <a:latin typeface="Google Sans Mono"/>
              </a:rPr>
              <a:t>, </a:t>
            </a:r>
            <a:r>
              <a:rPr lang="tr-TR" sz="3200" dirty="0">
                <a:solidFill>
                  <a:srgbClr val="7E3794"/>
                </a:solidFill>
                <a:latin typeface="Google Sans Mono"/>
              </a:rPr>
              <a:t>E207</a:t>
            </a:r>
            <a:r>
              <a:rPr lang="tr-TR" sz="3200" dirty="0">
                <a:solidFill>
                  <a:srgbClr val="000000"/>
                </a:solidFill>
                <a:latin typeface="Google Sans Mono"/>
              </a:rPr>
              <a:t>)</a:t>
            </a:r>
            <a:endParaRPr lang="tr-TR" sz="3200" dirty="0"/>
          </a:p>
        </p:txBody>
      </p:sp>
      <p:sp>
        <p:nvSpPr>
          <p:cNvPr id="6" name="Dikdörtgen 5">
            <a:extLst>
              <a:ext uri="{FF2B5EF4-FFF2-40B4-BE49-F238E27FC236}">
                <a16:creationId xmlns:a16="http://schemas.microsoft.com/office/drawing/2014/main" id="{14317CC9-5B04-4600-B2A3-44F9ACA38625}"/>
              </a:ext>
            </a:extLst>
          </p:cNvPr>
          <p:cNvSpPr/>
          <p:nvPr/>
        </p:nvSpPr>
        <p:spPr>
          <a:xfrm>
            <a:off x="379095" y="5835134"/>
            <a:ext cx="6122382" cy="584775"/>
          </a:xfrm>
          <a:prstGeom prst="rect">
            <a:avLst/>
          </a:prstGeom>
        </p:spPr>
        <p:txBody>
          <a:bodyPr wrap="none">
            <a:spAutoFit/>
          </a:bodyPr>
          <a:lstStyle/>
          <a:p>
            <a:r>
              <a:rPr lang="en-US" sz="3200" dirty="0">
                <a:solidFill>
                  <a:srgbClr val="000000"/>
                </a:solidFill>
                <a:latin typeface="Google Sans Mono"/>
              </a:rPr>
              <a:t>=</a:t>
            </a:r>
            <a:r>
              <a:rPr lang="en-US" sz="3200" dirty="0" err="1">
                <a:solidFill>
                  <a:srgbClr val="000000"/>
                </a:solidFill>
                <a:latin typeface="Google Sans Mono"/>
              </a:rPr>
              <a:t>gpt_classify</a:t>
            </a:r>
            <a:r>
              <a:rPr lang="en-US" sz="3200" dirty="0">
                <a:solidFill>
                  <a:srgbClr val="000000"/>
                </a:solidFill>
                <a:latin typeface="Google Sans Mono"/>
              </a:rPr>
              <a:t>(</a:t>
            </a:r>
            <a:r>
              <a:rPr lang="en-US" sz="3200" dirty="0">
                <a:solidFill>
                  <a:srgbClr val="F7981D"/>
                </a:solidFill>
                <a:latin typeface="Google Sans Mono"/>
              </a:rPr>
              <a:t>A208</a:t>
            </a:r>
            <a:r>
              <a:rPr lang="en-US" sz="3200" dirty="0">
                <a:solidFill>
                  <a:srgbClr val="000000"/>
                </a:solidFill>
                <a:latin typeface="Google Sans Mono"/>
              </a:rPr>
              <a:t>,</a:t>
            </a:r>
            <a:r>
              <a:rPr lang="en-US" sz="3200" dirty="0">
                <a:solidFill>
                  <a:srgbClr val="7E3794"/>
                </a:solidFill>
                <a:latin typeface="Google Sans Mono"/>
              </a:rPr>
              <a:t>$F$205:$F$207</a:t>
            </a:r>
            <a:r>
              <a:rPr lang="en-US" sz="3200" dirty="0">
                <a:solidFill>
                  <a:srgbClr val="000000"/>
                </a:solidFill>
                <a:latin typeface="Google Sans Mono"/>
              </a:rPr>
              <a:t>)</a:t>
            </a:r>
            <a:endParaRPr lang="tr-TR" sz="3200" dirty="0"/>
          </a:p>
        </p:txBody>
      </p:sp>
      <p:graphicFrame>
        <p:nvGraphicFramePr>
          <p:cNvPr id="7" name="Tablo 6">
            <a:extLst>
              <a:ext uri="{FF2B5EF4-FFF2-40B4-BE49-F238E27FC236}">
                <a16:creationId xmlns:a16="http://schemas.microsoft.com/office/drawing/2014/main" id="{F0A042BA-706A-44EC-90D8-145703E8C3CC}"/>
              </a:ext>
            </a:extLst>
          </p:cNvPr>
          <p:cNvGraphicFramePr>
            <a:graphicFrameLocks noGrp="1"/>
          </p:cNvGraphicFramePr>
          <p:nvPr/>
        </p:nvGraphicFramePr>
        <p:xfrm>
          <a:off x="8452485" y="3317760"/>
          <a:ext cx="2705100" cy="3352800"/>
        </p:xfrm>
        <a:graphic>
          <a:graphicData uri="http://schemas.openxmlformats.org/drawingml/2006/table">
            <a:tbl>
              <a:tblPr/>
              <a:tblGrid>
                <a:gridCol w="1656612">
                  <a:extLst>
                    <a:ext uri="{9D8B030D-6E8A-4147-A177-3AD203B41FA5}">
                      <a16:colId xmlns:a16="http://schemas.microsoft.com/office/drawing/2014/main" val="1192924606"/>
                    </a:ext>
                  </a:extLst>
                </a:gridCol>
                <a:gridCol w="1048488">
                  <a:extLst>
                    <a:ext uri="{9D8B030D-6E8A-4147-A177-3AD203B41FA5}">
                      <a16:colId xmlns:a16="http://schemas.microsoft.com/office/drawing/2014/main" val="2789727224"/>
                    </a:ext>
                  </a:extLst>
                </a:gridCol>
              </a:tblGrid>
              <a:tr h="160020">
                <a:tc>
                  <a:txBody>
                    <a:bodyPr/>
                    <a:lstStyle/>
                    <a:p>
                      <a:pPr rtl="0" fontAlgn="b"/>
                      <a:r>
                        <a:rPr lang="tr-TR">
                          <a:effectLst/>
                        </a:rPr>
                        <a:t>positive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7384658"/>
                  </a:ext>
                </a:extLst>
              </a:tr>
              <a:tr h="160020">
                <a:tc>
                  <a:txBody>
                    <a:bodyPr/>
                    <a:lstStyle/>
                    <a:p>
                      <a:pPr rtl="0" fontAlgn="b"/>
                      <a:r>
                        <a:rPr lang="tr-TR">
                          <a:effectLst/>
                        </a:rPr>
                        <a:t>positive.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14711773"/>
                  </a:ext>
                </a:extLst>
              </a:tr>
              <a:tr h="160020">
                <a:tc>
                  <a:txBody>
                    <a:bodyPr/>
                    <a:lstStyle/>
                    <a:p>
                      <a:pPr rtl="0" fontAlgn="b"/>
                      <a:r>
                        <a:rPr lang="tr-TR">
                          <a:effectLst/>
                        </a:rPr>
                        <a:t>positive.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şikayet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86200944"/>
                  </a:ext>
                </a:extLst>
              </a:tr>
              <a:tr h="160020">
                <a:tc>
                  <a:txBody>
                    <a:bodyPr/>
                    <a:lstStyle/>
                    <a:p>
                      <a:pPr rtl="0" fontAlgn="b"/>
                      <a:r>
                        <a:rPr lang="tr-TR">
                          <a:effectLst/>
                        </a:rPr>
                        <a:t>negative.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şikayet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2495591"/>
                  </a:ext>
                </a:extLst>
              </a:tr>
              <a:tr h="160020">
                <a:tc>
                  <a:txBody>
                    <a:bodyPr/>
                    <a:lstStyle/>
                    <a:p>
                      <a:pPr rtl="0" fontAlgn="b"/>
                      <a:r>
                        <a:rPr lang="tr-TR">
                          <a:effectLst/>
                        </a:rPr>
                        <a:t>negative.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01612500"/>
                  </a:ext>
                </a:extLst>
              </a:tr>
              <a:tr h="160020">
                <a:tc>
                  <a:txBody>
                    <a:bodyPr/>
                    <a:lstStyle/>
                    <a:p>
                      <a:pPr rtl="0" fontAlgn="b"/>
                      <a:r>
                        <a:rPr lang="tr-TR">
                          <a:effectLst/>
                        </a:rPr>
                        <a:t>negative.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86699786"/>
                  </a:ext>
                </a:extLst>
              </a:tr>
              <a:tr h="160020">
                <a:tc>
                  <a:txBody>
                    <a:bodyPr/>
                    <a:lstStyle/>
                    <a:p>
                      <a:pPr rtl="0" fontAlgn="b"/>
                      <a:r>
                        <a:rPr lang="tr-TR" dirty="0" err="1">
                          <a:effectLst/>
                        </a:rPr>
                        <a:t>negative</a:t>
                      </a:r>
                      <a:r>
                        <a:rPr lang="tr-TR" dirty="0">
                          <a:effectLst/>
                        </a:rPr>
                        <a: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84095281"/>
                  </a:ext>
                </a:extLst>
              </a:tr>
              <a:tr h="160020">
                <a:tc>
                  <a:txBody>
                    <a:bodyPr/>
                    <a:lstStyle/>
                    <a:p>
                      <a:pPr rtl="0" fontAlgn="b"/>
                      <a:r>
                        <a:rPr lang="tr-TR">
                          <a:effectLst/>
                        </a:rPr>
                        <a:t>negative.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86598458"/>
                  </a:ext>
                </a:extLst>
              </a:tr>
              <a:tr h="160020">
                <a:tc>
                  <a:txBody>
                    <a:bodyPr/>
                    <a:lstStyle/>
                    <a:p>
                      <a:pPr rtl="0" fontAlgn="b"/>
                      <a:r>
                        <a:rPr lang="tr-TR">
                          <a:effectLst/>
                        </a:rPr>
                        <a:t>negative.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60929129"/>
                  </a:ext>
                </a:extLst>
              </a:tr>
              <a:tr h="160020">
                <a:tc>
                  <a:txBody>
                    <a:bodyPr/>
                    <a:lstStyle/>
                    <a:p>
                      <a:pPr rtl="0" fontAlgn="b"/>
                      <a:r>
                        <a:rPr lang="tr-TR">
                          <a:effectLst/>
                        </a:rPr>
                        <a:t>negative.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a:effectLst/>
                        </a:rPr>
                        <a:t>şikayet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0052249"/>
                  </a:ext>
                </a:extLst>
              </a:tr>
              <a:tr h="160020">
                <a:tc>
                  <a:txBody>
                    <a:bodyPr/>
                    <a:lstStyle/>
                    <a:p>
                      <a:pPr rtl="0" fontAlgn="b"/>
                      <a:r>
                        <a:rPr lang="tr-TR">
                          <a:effectLst/>
                        </a:rPr>
                        <a:t>positive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tr-TR" dirty="0">
                          <a:effectLst/>
                        </a:rPr>
                        <a:t>öneri</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4159771"/>
                  </a:ext>
                </a:extLst>
              </a:tr>
            </a:tbl>
          </a:graphicData>
        </a:graphic>
      </p:graphicFrame>
    </p:spTree>
    <p:extLst>
      <p:ext uri="{BB962C8B-B14F-4D97-AF65-F5344CB8AC3E}">
        <p14:creationId xmlns:p14="http://schemas.microsoft.com/office/powerpoint/2010/main" val="72599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E7C83D59-FFAB-4462-8254-156E3A0D641B}"/>
              </a:ext>
            </a:extLst>
          </p:cNvPr>
          <p:cNvSpPr/>
          <p:nvPr/>
        </p:nvSpPr>
        <p:spPr>
          <a:xfrm>
            <a:off x="759303" y="3954363"/>
            <a:ext cx="10673394" cy="1938992"/>
          </a:xfrm>
          <a:prstGeom prst="rect">
            <a:avLst/>
          </a:prstGeom>
        </p:spPr>
        <p:txBody>
          <a:bodyPr wrap="square">
            <a:spAutoFit/>
          </a:bodyPr>
          <a:lstStyle/>
          <a:p>
            <a:pPr fontAlgn="base"/>
            <a:r>
              <a:rPr lang="tr-TR" sz="2400" dirty="0">
                <a:solidFill>
                  <a:srgbClr val="374151"/>
                </a:solidFill>
                <a:latin typeface="Roboto" panose="02000000000000000000" pitchFamily="2" charset="0"/>
              </a:rPr>
              <a:t>GPT_EXTRACT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Örnek metin: "John is a </a:t>
            </a:r>
            <a:r>
              <a:rPr lang="tr-TR" sz="2400" dirty="0" err="1">
                <a:solidFill>
                  <a:srgbClr val="374151"/>
                </a:solidFill>
                <a:latin typeface="Roboto" panose="02000000000000000000" pitchFamily="2" charset="0"/>
              </a:rPr>
              <a:t>doctor</a:t>
            </a:r>
            <a:r>
              <a:rPr lang="tr-TR" sz="2400" dirty="0">
                <a:solidFill>
                  <a:srgbClr val="374151"/>
                </a:solidFill>
                <a:latin typeface="Roboto" panose="02000000000000000000" pitchFamily="2" charset="0"/>
              </a:rPr>
              <a:t> at a </a:t>
            </a:r>
            <a:r>
              <a:rPr lang="tr-TR" sz="2400" dirty="0" err="1">
                <a:solidFill>
                  <a:srgbClr val="374151"/>
                </a:solidFill>
                <a:latin typeface="Roboto" panose="02000000000000000000" pitchFamily="2" charset="0"/>
              </a:rPr>
              <a:t>hospital</a:t>
            </a:r>
            <a:r>
              <a:rPr lang="tr-TR" sz="2400" dirty="0">
                <a:solidFill>
                  <a:srgbClr val="374151"/>
                </a:solidFill>
                <a:latin typeface="Roboto" panose="02000000000000000000" pitchFamily="2" charset="0"/>
              </a:rPr>
              <a:t> in New York."</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GPT_EXTRACT fonksiyonu kullanılarak, belirli bilgiler veya öğeler çıkarılabilir. Bu örnekte, "John" ismi, "doktor" mesleği, "hastane" yer adı ve "New York" yer adı çıkarılabilir.</a:t>
            </a:r>
            <a:endParaRPr lang="tr-TR" sz="2400" b="0" i="0" u="none" strike="noStrike" dirty="0">
              <a:solidFill>
                <a:srgbClr val="374151"/>
              </a:solidFill>
              <a:effectLst/>
              <a:latin typeface="Roboto" panose="02000000000000000000" pitchFamily="2" charset="0"/>
            </a:endParaRPr>
          </a:p>
        </p:txBody>
      </p:sp>
      <p:sp>
        <p:nvSpPr>
          <p:cNvPr id="3" name="Dikdörtgen 2">
            <a:extLst>
              <a:ext uri="{FF2B5EF4-FFF2-40B4-BE49-F238E27FC236}">
                <a16:creationId xmlns:a16="http://schemas.microsoft.com/office/drawing/2014/main" id="{A5AA98AC-D07F-4251-B762-7E155CD90231}"/>
              </a:ext>
            </a:extLst>
          </p:cNvPr>
          <p:cNvSpPr/>
          <p:nvPr/>
        </p:nvSpPr>
        <p:spPr>
          <a:xfrm>
            <a:off x="759302" y="1929676"/>
            <a:ext cx="10868817" cy="1200329"/>
          </a:xfrm>
          <a:prstGeom prst="rect">
            <a:avLst/>
          </a:prstGeom>
        </p:spPr>
        <p:txBody>
          <a:bodyPr wrap="square">
            <a:spAutoFit/>
          </a:bodyPr>
          <a:lstStyle/>
          <a:p>
            <a:r>
              <a:rPr lang="tr-TR" sz="2400" b="1" dirty="0">
                <a:solidFill>
                  <a:srgbClr val="374151"/>
                </a:solidFill>
                <a:latin typeface="Roboto" panose="02000000000000000000" pitchFamily="2" charset="0"/>
              </a:rPr>
              <a:t>GPT_EXTRACT: </a:t>
            </a:r>
            <a:r>
              <a:rPr lang="tr-TR" sz="2400" dirty="0">
                <a:solidFill>
                  <a:srgbClr val="374151"/>
                </a:solidFill>
                <a:latin typeface="Roboto" panose="02000000000000000000" pitchFamily="2" charset="0"/>
              </a:rPr>
              <a:t>Bu fonksiyon, GPT-3.5 tabanlı bir dil modelini kullanarak belirli bir metinden bilgi veya veri çıkarmaya olanak tanır. Örneğin, bir ürünün adı, fiyatı veya açıklaması gibi belirli bilgileri çıkarmak için kullanılabilir.</a:t>
            </a:r>
            <a:endParaRPr lang="tr-TR" sz="2400" dirty="0"/>
          </a:p>
        </p:txBody>
      </p:sp>
    </p:spTree>
    <p:extLst>
      <p:ext uri="{BB962C8B-B14F-4D97-AF65-F5344CB8AC3E}">
        <p14:creationId xmlns:p14="http://schemas.microsoft.com/office/powerpoint/2010/main" val="1241104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F2F3727B-BEF8-4724-8D86-44A837C347E3}"/>
              </a:ext>
            </a:extLst>
          </p:cNvPr>
          <p:cNvSpPr/>
          <p:nvPr/>
        </p:nvSpPr>
        <p:spPr>
          <a:xfrm>
            <a:off x="914400" y="2541955"/>
            <a:ext cx="6096000" cy="830997"/>
          </a:xfrm>
          <a:prstGeom prst="rect">
            <a:avLst/>
          </a:prstGeom>
        </p:spPr>
        <p:txBody>
          <a:bodyPr>
            <a:spAutoFit/>
          </a:bodyPr>
          <a:lstStyle/>
          <a:p>
            <a:r>
              <a:rPr lang="tr-TR" sz="2400" dirty="0">
                <a:latin typeface="Arial" panose="020B0604020202020204" pitchFamily="34" charset="0"/>
              </a:rPr>
              <a:t>Onun mai adresinin fgg@gmail.com olduğu söyleniyor benimkisi ise fdfd@hotmail.com</a:t>
            </a:r>
            <a:endParaRPr lang="tr-TR" sz="2400" dirty="0"/>
          </a:p>
        </p:txBody>
      </p:sp>
      <p:sp>
        <p:nvSpPr>
          <p:cNvPr id="3" name="Dikdörtgen 2">
            <a:extLst>
              <a:ext uri="{FF2B5EF4-FFF2-40B4-BE49-F238E27FC236}">
                <a16:creationId xmlns:a16="http://schemas.microsoft.com/office/drawing/2014/main" id="{DF2260A0-2769-48A7-9F05-D0654B55538D}"/>
              </a:ext>
            </a:extLst>
          </p:cNvPr>
          <p:cNvSpPr/>
          <p:nvPr/>
        </p:nvSpPr>
        <p:spPr>
          <a:xfrm>
            <a:off x="1431417" y="5225534"/>
            <a:ext cx="8186857" cy="707886"/>
          </a:xfrm>
          <a:prstGeom prst="rect">
            <a:avLst/>
          </a:prstGeom>
        </p:spPr>
        <p:txBody>
          <a:bodyPr wrap="none">
            <a:spAutoFit/>
          </a:bodyPr>
          <a:lstStyle/>
          <a:p>
            <a:r>
              <a:rPr lang="tr-TR" sz="4000" dirty="0">
                <a:latin typeface="Arial" panose="020B0604020202020204" pitchFamily="34" charset="0"/>
              </a:rPr>
              <a:t>fgg@gmail.com, fdfd@hotmail.com</a:t>
            </a:r>
            <a:endParaRPr lang="tr-TR" sz="4000" dirty="0"/>
          </a:p>
        </p:txBody>
      </p:sp>
      <p:sp>
        <p:nvSpPr>
          <p:cNvPr id="5" name="Dikdörtgen 4">
            <a:extLst>
              <a:ext uri="{FF2B5EF4-FFF2-40B4-BE49-F238E27FC236}">
                <a16:creationId xmlns:a16="http://schemas.microsoft.com/office/drawing/2014/main" id="{B0F90FAB-C1A2-452F-8ED6-8552B726477E}"/>
              </a:ext>
            </a:extLst>
          </p:cNvPr>
          <p:cNvSpPr/>
          <p:nvPr/>
        </p:nvSpPr>
        <p:spPr>
          <a:xfrm>
            <a:off x="2501941" y="3883744"/>
            <a:ext cx="7966283" cy="830997"/>
          </a:xfrm>
          <a:prstGeom prst="rect">
            <a:avLst/>
          </a:prstGeom>
        </p:spPr>
        <p:txBody>
          <a:bodyPr wrap="none">
            <a:spAutoFit/>
          </a:bodyPr>
          <a:lstStyle/>
          <a:p>
            <a:r>
              <a:rPr lang="tr-TR" sz="4800" dirty="0">
                <a:solidFill>
                  <a:srgbClr val="000000"/>
                </a:solidFill>
                <a:latin typeface="Google Sans Mono"/>
              </a:rPr>
              <a:t>=GPT_EXTRACT(</a:t>
            </a:r>
            <a:r>
              <a:rPr lang="tr-TR" sz="4800" dirty="0">
                <a:solidFill>
                  <a:srgbClr val="F7981D"/>
                </a:solidFill>
                <a:latin typeface="Google Sans Mono"/>
              </a:rPr>
              <a:t>A223</a:t>
            </a:r>
            <a:r>
              <a:rPr lang="tr-TR" sz="4800" dirty="0">
                <a:solidFill>
                  <a:srgbClr val="000000"/>
                </a:solidFill>
                <a:latin typeface="Google Sans Mono"/>
              </a:rPr>
              <a:t>,</a:t>
            </a:r>
            <a:r>
              <a:rPr lang="tr-TR" sz="4800" dirty="0">
                <a:solidFill>
                  <a:srgbClr val="008000"/>
                </a:solidFill>
                <a:latin typeface="Google Sans Mono"/>
              </a:rPr>
              <a:t>"emails"</a:t>
            </a:r>
            <a:r>
              <a:rPr lang="tr-TR" sz="4800" dirty="0">
                <a:solidFill>
                  <a:srgbClr val="000000"/>
                </a:solidFill>
                <a:latin typeface="Google Sans Mono"/>
              </a:rPr>
              <a:t>)</a:t>
            </a:r>
            <a:endParaRPr lang="tr-TR" sz="4800" dirty="0"/>
          </a:p>
        </p:txBody>
      </p:sp>
    </p:spTree>
    <p:extLst>
      <p:ext uri="{BB962C8B-B14F-4D97-AF65-F5344CB8AC3E}">
        <p14:creationId xmlns:p14="http://schemas.microsoft.com/office/powerpoint/2010/main" val="3775466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1DE9839B-15ED-4815-9309-61DB56F9B99B}"/>
              </a:ext>
            </a:extLst>
          </p:cNvPr>
          <p:cNvSpPr/>
          <p:nvPr/>
        </p:nvSpPr>
        <p:spPr>
          <a:xfrm>
            <a:off x="962052" y="3693706"/>
            <a:ext cx="10513668" cy="1938992"/>
          </a:xfrm>
          <a:prstGeom prst="rect">
            <a:avLst/>
          </a:prstGeom>
        </p:spPr>
        <p:txBody>
          <a:bodyPr wrap="square">
            <a:spAutoFit/>
          </a:bodyPr>
          <a:lstStyle/>
          <a:p>
            <a:pPr fontAlgn="base"/>
            <a:r>
              <a:rPr lang="tr-TR" sz="2400" dirty="0">
                <a:solidFill>
                  <a:srgbClr val="374151"/>
                </a:solidFill>
                <a:latin typeface="Roboto" panose="02000000000000000000" pitchFamily="2" charset="0"/>
              </a:rPr>
              <a:t>GPT_EDIT örneği:</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Örnek metin: "I </a:t>
            </a:r>
            <a:r>
              <a:rPr lang="tr-TR" sz="2400" dirty="0" err="1">
                <a:solidFill>
                  <a:srgbClr val="374151"/>
                </a:solidFill>
                <a:latin typeface="Roboto" panose="02000000000000000000" pitchFamily="2" charset="0"/>
              </a:rPr>
              <a:t>reed</a:t>
            </a:r>
            <a:r>
              <a:rPr lang="tr-TR" sz="2400" dirty="0">
                <a:solidFill>
                  <a:srgbClr val="374151"/>
                </a:solidFill>
                <a:latin typeface="Roboto" panose="02000000000000000000" pitchFamily="2" charset="0"/>
              </a:rPr>
              <a:t> a </a:t>
            </a:r>
            <a:r>
              <a:rPr lang="tr-TR" sz="2400" dirty="0" err="1">
                <a:solidFill>
                  <a:srgbClr val="374151"/>
                </a:solidFill>
                <a:latin typeface="Roboto" panose="02000000000000000000" pitchFamily="2" charset="0"/>
              </a:rPr>
              <a:t>book</a:t>
            </a:r>
            <a:r>
              <a:rPr lang="tr-TR" sz="2400" dirty="0">
                <a:solidFill>
                  <a:srgbClr val="374151"/>
                </a:solidFill>
                <a:latin typeface="Roboto" panose="02000000000000000000" pitchFamily="2" charset="0"/>
              </a:rPr>
              <a:t> </a:t>
            </a:r>
            <a:r>
              <a:rPr lang="tr-TR" sz="2400" dirty="0" err="1">
                <a:solidFill>
                  <a:srgbClr val="374151"/>
                </a:solidFill>
                <a:latin typeface="Roboto" panose="02000000000000000000" pitchFamily="2" charset="0"/>
              </a:rPr>
              <a:t>yessterday</a:t>
            </a:r>
            <a:r>
              <a:rPr lang="tr-TR" sz="2400" dirty="0">
                <a:solidFill>
                  <a:srgbClr val="374151"/>
                </a:solidFill>
                <a:latin typeface="Roboto" panose="02000000000000000000" pitchFamily="2" charset="0"/>
              </a:rPr>
              <a:t>."</a:t>
            </a:r>
          </a:p>
          <a:p>
            <a:pPr marL="742950" lvl="1" indent="-285750" fontAlgn="base">
              <a:buFont typeface="Arial" panose="020B0604020202020204" pitchFamily="34" charset="0"/>
              <a:buChar char="•"/>
            </a:pPr>
            <a:r>
              <a:rPr lang="tr-TR" sz="2400" dirty="0">
                <a:solidFill>
                  <a:srgbClr val="374151"/>
                </a:solidFill>
                <a:latin typeface="Roboto" panose="02000000000000000000" pitchFamily="2" charset="0"/>
              </a:rPr>
              <a:t>GPT_EDIT fonksiyonu kullanılarak, dilbilgisi veya yazım hataları düzeltilebilir. Bu örnekte, "</a:t>
            </a:r>
            <a:r>
              <a:rPr lang="tr-TR" sz="2400" dirty="0" err="1">
                <a:solidFill>
                  <a:srgbClr val="374151"/>
                </a:solidFill>
                <a:latin typeface="Roboto" panose="02000000000000000000" pitchFamily="2" charset="0"/>
              </a:rPr>
              <a:t>reed</a:t>
            </a:r>
            <a:r>
              <a:rPr lang="tr-TR" sz="2400" dirty="0">
                <a:solidFill>
                  <a:srgbClr val="374151"/>
                </a:solidFill>
                <a:latin typeface="Roboto" panose="02000000000000000000" pitchFamily="2" charset="0"/>
              </a:rPr>
              <a:t>" kelimesi "</a:t>
            </a:r>
            <a:r>
              <a:rPr lang="tr-TR" sz="2400" dirty="0" err="1">
                <a:solidFill>
                  <a:srgbClr val="374151"/>
                </a:solidFill>
                <a:latin typeface="Roboto" panose="02000000000000000000" pitchFamily="2" charset="0"/>
              </a:rPr>
              <a:t>read</a:t>
            </a:r>
            <a:r>
              <a:rPr lang="tr-TR" sz="2400" dirty="0">
                <a:solidFill>
                  <a:srgbClr val="374151"/>
                </a:solidFill>
                <a:latin typeface="Roboto" panose="02000000000000000000" pitchFamily="2" charset="0"/>
              </a:rPr>
              <a:t>" olarak düzeltilir ve "</a:t>
            </a:r>
            <a:r>
              <a:rPr lang="tr-TR" sz="2400" dirty="0" err="1">
                <a:solidFill>
                  <a:srgbClr val="374151"/>
                </a:solidFill>
                <a:latin typeface="Roboto" panose="02000000000000000000" pitchFamily="2" charset="0"/>
              </a:rPr>
              <a:t>yessterday</a:t>
            </a:r>
            <a:r>
              <a:rPr lang="tr-TR" sz="2400" dirty="0">
                <a:solidFill>
                  <a:srgbClr val="374151"/>
                </a:solidFill>
                <a:latin typeface="Roboto" panose="02000000000000000000" pitchFamily="2" charset="0"/>
              </a:rPr>
              <a:t>" kelimesi "</a:t>
            </a:r>
          </a:p>
        </p:txBody>
      </p:sp>
      <p:sp>
        <p:nvSpPr>
          <p:cNvPr id="3" name="Dikdörtgen 2">
            <a:extLst>
              <a:ext uri="{FF2B5EF4-FFF2-40B4-BE49-F238E27FC236}">
                <a16:creationId xmlns:a16="http://schemas.microsoft.com/office/drawing/2014/main" id="{E25AC3AB-2D71-41E3-95C6-AAC53B60E863}"/>
              </a:ext>
            </a:extLst>
          </p:cNvPr>
          <p:cNvSpPr/>
          <p:nvPr/>
        </p:nvSpPr>
        <p:spPr>
          <a:xfrm>
            <a:off x="962052" y="1963966"/>
            <a:ext cx="10513668" cy="1200329"/>
          </a:xfrm>
          <a:prstGeom prst="rect">
            <a:avLst/>
          </a:prstGeom>
        </p:spPr>
        <p:txBody>
          <a:bodyPr wrap="square">
            <a:spAutoFit/>
          </a:bodyPr>
          <a:lstStyle/>
          <a:p>
            <a:r>
              <a:rPr lang="tr-TR" sz="2400" b="1" dirty="0">
                <a:solidFill>
                  <a:srgbClr val="374151"/>
                </a:solidFill>
                <a:latin typeface="Roboto" panose="02000000000000000000" pitchFamily="2" charset="0"/>
              </a:rPr>
              <a:t>GPT_EDIT: </a:t>
            </a:r>
            <a:r>
              <a:rPr lang="tr-TR" sz="2400" dirty="0">
                <a:solidFill>
                  <a:srgbClr val="374151"/>
                </a:solidFill>
                <a:latin typeface="Roboto" panose="02000000000000000000" pitchFamily="2" charset="0"/>
              </a:rPr>
              <a:t>Bu fonksiyon, GPT-3.5 tabanlı bir dil modelini kullanarak belirli bir metni düzenlemenize olanak tanır. Örneğin, bir metnin cümle yapısını veya kelime seçimini değiştirerek daha doğru veya anlaşılır hale getirebilirsiniz.</a:t>
            </a:r>
            <a:endParaRPr lang="tr-TR" sz="2400" dirty="0"/>
          </a:p>
        </p:txBody>
      </p:sp>
    </p:spTree>
    <p:extLst>
      <p:ext uri="{BB962C8B-B14F-4D97-AF65-F5344CB8AC3E}">
        <p14:creationId xmlns:p14="http://schemas.microsoft.com/office/powerpoint/2010/main" val="1014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3" name="Resim 2">
            <a:extLst>
              <a:ext uri="{FF2B5EF4-FFF2-40B4-BE49-F238E27FC236}">
                <a16:creationId xmlns:a16="http://schemas.microsoft.com/office/drawing/2014/main" id="{ED66E41B-1F5D-4CAC-A2A0-AA3E27C4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 y="1085849"/>
            <a:ext cx="9814560" cy="5577529"/>
          </a:xfrm>
          <a:prstGeom prst="rect">
            <a:avLst/>
          </a:prstGeom>
        </p:spPr>
      </p:pic>
    </p:spTree>
    <p:extLst>
      <p:ext uri="{BB962C8B-B14F-4D97-AF65-F5344CB8AC3E}">
        <p14:creationId xmlns:p14="http://schemas.microsoft.com/office/powerpoint/2010/main" val="2419456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EE9D5343-5A11-4181-90FB-B3150F35C4A7}"/>
              </a:ext>
            </a:extLst>
          </p:cNvPr>
          <p:cNvSpPr/>
          <p:nvPr/>
        </p:nvSpPr>
        <p:spPr>
          <a:xfrm>
            <a:off x="1004414" y="1887974"/>
            <a:ext cx="10183172" cy="584775"/>
          </a:xfrm>
          <a:prstGeom prst="rect">
            <a:avLst/>
          </a:prstGeom>
        </p:spPr>
        <p:txBody>
          <a:bodyPr wrap="none">
            <a:spAutoFit/>
          </a:bodyPr>
          <a:lstStyle/>
          <a:p>
            <a:r>
              <a:rPr lang="en-US" sz="3200" dirty="0">
                <a:solidFill>
                  <a:srgbClr val="1F1F1F"/>
                </a:solidFill>
                <a:latin typeface="Google Sans"/>
              </a:rPr>
              <a:t>ı HAVE CAME TO TURKIYE AND you </a:t>
            </a:r>
            <a:r>
              <a:rPr lang="en-US" sz="3200" dirty="0" err="1">
                <a:solidFill>
                  <a:srgbClr val="1F1F1F"/>
                </a:solidFill>
                <a:latin typeface="Google Sans"/>
              </a:rPr>
              <a:t>dont</a:t>
            </a:r>
            <a:r>
              <a:rPr lang="en-US" sz="3200" dirty="0">
                <a:solidFill>
                  <a:srgbClr val="1F1F1F"/>
                </a:solidFill>
                <a:latin typeface="Google Sans"/>
              </a:rPr>
              <a:t> help me yesterday. </a:t>
            </a:r>
            <a:endParaRPr lang="tr-TR" sz="3200" dirty="0"/>
          </a:p>
        </p:txBody>
      </p:sp>
      <p:sp>
        <p:nvSpPr>
          <p:cNvPr id="3" name="Dikdörtgen 2">
            <a:extLst>
              <a:ext uri="{FF2B5EF4-FFF2-40B4-BE49-F238E27FC236}">
                <a16:creationId xmlns:a16="http://schemas.microsoft.com/office/drawing/2014/main" id="{36C69414-1823-4C77-A360-C5E8966D6BB6}"/>
              </a:ext>
            </a:extLst>
          </p:cNvPr>
          <p:cNvSpPr/>
          <p:nvPr/>
        </p:nvSpPr>
        <p:spPr>
          <a:xfrm>
            <a:off x="3348986" y="2721114"/>
            <a:ext cx="3574376" cy="707886"/>
          </a:xfrm>
          <a:prstGeom prst="rect">
            <a:avLst/>
          </a:prstGeom>
        </p:spPr>
        <p:txBody>
          <a:bodyPr wrap="none">
            <a:spAutoFit/>
          </a:bodyPr>
          <a:lstStyle/>
          <a:p>
            <a:r>
              <a:rPr lang="tr-TR" sz="4000" dirty="0">
                <a:solidFill>
                  <a:srgbClr val="000000"/>
                </a:solidFill>
                <a:latin typeface="Google Sans Mono"/>
              </a:rPr>
              <a:t>=</a:t>
            </a:r>
            <a:r>
              <a:rPr lang="tr-TR" sz="4000" dirty="0" err="1">
                <a:solidFill>
                  <a:srgbClr val="000000"/>
                </a:solidFill>
                <a:latin typeface="Google Sans Mono"/>
              </a:rPr>
              <a:t>gpt_edit</a:t>
            </a:r>
            <a:r>
              <a:rPr lang="tr-TR" sz="4000" dirty="0">
                <a:solidFill>
                  <a:srgbClr val="000000"/>
                </a:solidFill>
                <a:latin typeface="Google Sans Mono"/>
              </a:rPr>
              <a:t>(</a:t>
            </a:r>
            <a:r>
              <a:rPr lang="tr-TR" sz="4000" dirty="0">
                <a:solidFill>
                  <a:srgbClr val="F7981D"/>
                </a:solidFill>
                <a:latin typeface="Google Sans Mono"/>
              </a:rPr>
              <a:t>A240</a:t>
            </a:r>
            <a:r>
              <a:rPr lang="tr-TR" sz="4000" dirty="0">
                <a:solidFill>
                  <a:srgbClr val="000000"/>
                </a:solidFill>
                <a:latin typeface="Google Sans Mono"/>
              </a:rPr>
              <a:t>)</a:t>
            </a:r>
            <a:endParaRPr lang="tr-TR" sz="4000" dirty="0"/>
          </a:p>
        </p:txBody>
      </p:sp>
      <p:sp>
        <p:nvSpPr>
          <p:cNvPr id="5" name="Dikdörtgen 4">
            <a:extLst>
              <a:ext uri="{FF2B5EF4-FFF2-40B4-BE49-F238E27FC236}">
                <a16:creationId xmlns:a16="http://schemas.microsoft.com/office/drawing/2014/main" id="{190D2F7A-E544-4383-9FF9-41673369DBBA}"/>
              </a:ext>
            </a:extLst>
          </p:cNvPr>
          <p:cNvSpPr/>
          <p:nvPr/>
        </p:nvSpPr>
        <p:spPr>
          <a:xfrm>
            <a:off x="1327771" y="3677365"/>
            <a:ext cx="9536457" cy="584775"/>
          </a:xfrm>
          <a:prstGeom prst="rect">
            <a:avLst/>
          </a:prstGeom>
        </p:spPr>
        <p:txBody>
          <a:bodyPr wrap="none">
            <a:spAutoFit/>
          </a:bodyPr>
          <a:lstStyle/>
          <a:p>
            <a:r>
              <a:rPr lang="en-US" sz="3200" dirty="0">
                <a:latin typeface="Google Sans Mono"/>
              </a:rPr>
              <a:t>I have come to Turkey and you didn't help me yesterday.</a:t>
            </a:r>
            <a:endParaRPr lang="tr-TR" sz="3200" dirty="0"/>
          </a:p>
        </p:txBody>
      </p:sp>
      <p:sp>
        <p:nvSpPr>
          <p:cNvPr id="6" name="Dikdörtgen 5">
            <a:extLst>
              <a:ext uri="{FF2B5EF4-FFF2-40B4-BE49-F238E27FC236}">
                <a16:creationId xmlns:a16="http://schemas.microsoft.com/office/drawing/2014/main" id="{135D8B2A-2B09-4F1A-B71C-D5AD8E7B845F}"/>
              </a:ext>
            </a:extLst>
          </p:cNvPr>
          <p:cNvSpPr/>
          <p:nvPr/>
        </p:nvSpPr>
        <p:spPr>
          <a:xfrm>
            <a:off x="472440" y="4763990"/>
            <a:ext cx="6096000" cy="646331"/>
          </a:xfrm>
          <a:prstGeom prst="rect">
            <a:avLst/>
          </a:prstGeom>
        </p:spPr>
        <p:txBody>
          <a:bodyPr>
            <a:spAutoFit/>
          </a:bodyPr>
          <a:lstStyle/>
          <a:p>
            <a:r>
              <a:rPr lang="en-US" dirty="0">
                <a:latin typeface="Arial" panose="020B0604020202020204" pitchFamily="34" charset="0"/>
              </a:rPr>
              <a:t>Help me and teach me </a:t>
            </a:r>
            <a:r>
              <a:rPr lang="en-US" dirty="0" err="1">
                <a:latin typeface="Arial" panose="020B0604020202020204" pitchFamily="34" charset="0"/>
              </a:rPr>
              <a:t>english</a:t>
            </a:r>
            <a:r>
              <a:rPr lang="en-US" dirty="0">
                <a:latin typeface="Arial" panose="020B0604020202020204" pitchFamily="34" charset="0"/>
              </a:rPr>
              <a:t>.. Yu are good teacher.. you could do.. ı want you</a:t>
            </a:r>
            <a:endParaRPr lang="tr-TR" dirty="0"/>
          </a:p>
        </p:txBody>
      </p:sp>
      <p:sp>
        <p:nvSpPr>
          <p:cNvPr id="7" name="Dikdörtgen 6">
            <a:extLst>
              <a:ext uri="{FF2B5EF4-FFF2-40B4-BE49-F238E27FC236}">
                <a16:creationId xmlns:a16="http://schemas.microsoft.com/office/drawing/2014/main" id="{47F9C8BC-FA62-4F40-B5E1-779A3B46052E}"/>
              </a:ext>
            </a:extLst>
          </p:cNvPr>
          <p:cNvSpPr/>
          <p:nvPr/>
        </p:nvSpPr>
        <p:spPr>
          <a:xfrm>
            <a:off x="7450996" y="4574444"/>
            <a:ext cx="3874779" cy="584775"/>
          </a:xfrm>
          <a:prstGeom prst="rect">
            <a:avLst/>
          </a:prstGeom>
        </p:spPr>
        <p:txBody>
          <a:bodyPr wrap="none">
            <a:spAutoFit/>
          </a:bodyPr>
          <a:lstStyle/>
          <a:p>
            <a:r>
              <a:rPr lang="tr-TR" sz="3200" dirty="0">
                <a:solidFill>
                  <a:srgbClr val="000000"/>
                </a:solidFill>
                <a:latin typeface="Google Sans Mono"/>
              </a:rPr>
              <a:t>=</a:t>
            </a:r>
            <a:r>
              <a:rPr lang="tr-TR" sz="3200" dirty="0" err="1">
                <a:solidFill>
                  <a:srgbClr val="000000"/>
                </a:solidFill>
                <a:latin typeface="Google Sans Mono"/>
              </a:rPr>
              <a:t>gpt_edit</a:t>
            </a:r>
            <a:r>
              <a:rPr lang="tr-TR" sz="3200" dirty="0">
                <a:solidFill>
                  <a:srgbClr val="000000"/>
                </a:solidFill>
                <a:latin typeface="Google Sans Mono"/>
              </a:rPr>
              <a:t>(</a:t>
            </a:r>
            <a:r>
              <a:rPr lang="tr-TR" sz="3200" dirty="0">
                <a:solidFill>
                  <a:srgbClr val="F7981D"/>
                </a:solidFill>
                <a:latin typeface="Google Sans Mono"/>
              </a:rPr>
              <a:t>A243</a:t>
            </a:r>
            <a:r>
              <a:rPr lang="tr-TR" sz="3200" dirty="0">
                <a:solidFill>
                  <a:srgbClr val="000000"/>
                </a:solidFill>
                <a:latin typeface="Google Sans Mono"/>
              </a:rPr>
              <a:t>,</a:t>
            </a:r>
            <a:r>
              <a:rPr lang="tr-TR" sz="3200" dirty="0">
                <a:solidFill>
                  <a:srgbClr val="7E3794"/>
                </a:solidFill>
                <a:latin typeface="Google Sans Mono"/>
              </a:rPr>
              <a:t>A241</a:t>
            </a:r>
            <a:r>
              <a:rPr lang="tr-TR" sz="3200" dirty="0">
                <a:solidFill>
                  <a:srgbClr val="000000"/>
                </a:solidFill>
                <a:latin typeface="Google Sans Mono"/>
              </a:rPr>
              <a:t>)</a:t>
            </a:r>
            <a:endParaRPr lang="tr-TR" sz="3200" dirty="0"/>
          </a:p>
        </p:txBody>
      </p:sp>
      <p:sp>
        <p:nvSpPr>
          <p:cNvPr id="8" name="Dikdörtgen 7">
            <a:extLst>
              <a:ext uri="{FF2B5EF4-FFF2-40B4-BE49-F238E27FC236}">
                <a16:creationId xmlns:a16="http://schemas.microsoft.com/office/drawing/2014/main" id="{C8F44B94-76FB-4129-8227-A221CA1CC03E}"/>
              </a:ext>
            </a:extLst>
          </p:cNvPr>
          <p:cNvSpPr/>
          <p:nvPr/>
        </p:nvSpPr>
        <p:spPr>
          <a:xfrm>
            <a:off x="2636520" y="5720241"/>
            <a:ext cx="6096000" cy="646331"/>
          </a:xfrm>
          <a:prstGeom prst="rect">
            <a:avLst/>
          </a:prstGeom>
        </p:spPr>
        <p:txBody>
          <a:bodyPr>
            <a:spAutoFit/>
          </a:bodyPr>
          <a:lstStyle/>
          <a:p>
            <a:r>
              <a:rPr lang="en-US" dirty="0">
                <a:latin typeface="Arial" panose="020B0604020202020204" pitchFamily="34" charset="0"/>
              </a:rPr>
              <a:t>Please help me and teach me English. You are a good teacher and I believe you can do it. I really want your help.</a:t>
            </a:r>
            <a:endParaRPr lang="tr-TR" dirty="0"/>
          </a:p>
        </p:txBody>
      </p:sp>
      <p:pic>
        <p:nvPicPr>
          <p:cNvPr id="9" name="Resim 8">
            <a:extLst>
              <a:ext uri="{FF2B5EF4-FFF2-40B4-BE49-F238E27FC236}">
                <a16:creationId xmlns:a16="http://schemas.microsoft.com/office/drawing/2014/main" id="{B26AC24F-DC39-46D0-87E5-D4AEF444A1C4}"/>
              </a:ext>
            </a:extLst>
          </p:cNvPr>
          <p:cNvPicPr>
            <a:picLocks noChangeAspect="1"/>
          </p:cNvPicPr>
          <p:nvPr/>
        </p:nvPicPr>
        <p:blipFill>
          <a:blip r:embed="rId2"/>
          <a:stretch>
            <a:fillRect/>
          </a:stretch>
        </p:blipFill>
        <p:spPr>
          <a:xfrm>
            <a:off x="8235282" y="5195475"/>
            <a:ext cx="3484278" cy="584774"/>
          </a:xfrm>
          <a:prstGeom prst="rect">
            <a:avLst/>
          </a:prstGeom>
        </p:spPr>
      </p:pic>
    </p:spTree>
    <p:extLst>
      <p:ext uri="{BB962C8B-B14F-4D97-AF65-F5344CB8AC3E}">
        <p14:creationId xmlns:p14="http://schemas.microsoft.com/office/powerpoint/2010/main" val="2553393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1DA3A4B1-B832-447E-B8D0-78A797BF1F60}"/>
              </a:ext>
            </a:extLst>
          </p:cNvPr>
          <p:cNvSpPr/>
          <p:nvPr/>
        </p:nvSpPr>
        <p:spPr>
          <a:xfrm>
            <a:off x="1044634" y="4375003"/>
            <a:ext cx="10461566" cy="1846659"/>
          </a:xfrm>
          <a:prstGeom prst="rect">
            <a:avLst/>
          </a:prstGeom>
        </p:spPr>
        <p:txBody>
          <a:bodyPr wrap="square">
            <a:spAutoFit/>
          </a:bodyPr>
          <a:lstStyle/>
          <a:p>
            <a:r>
              <a:rPr lang="tr-TR" sz="2400" dirty="0">
                <a:solidFill>
                  <a:srgbClr val="374151"/>
                </a:solidFill>
                <a:latin typeface="Roboto" panose="02000000000000000000" pitchFamily="2" charset="0"/>
              </a:rPr>
              <a:t>GPT_SUMMARIZE örneği:</a:t>
            </a:r>
          </a:p>
          <a:p>
            <a:pPr lvl="1"/>
            <a:r>
              <a:rPr lang="tr-TR" dirty="0"/>
              <a:t>Örnek metin: "Bu makale, yapay zeka ve doğal dil işleme teknolojilerinin kullanımı hakkında bilgi veriyor."</a:t>
            </a:r>
          </a:p>
          <a:p>
            <a:pPr lvl="1"/>
            <a:r>
              <a:rPr lang="tr-TR" dirty="0"/>
              <a:t>GPT_SUMMARIZE fonksiyonu kullanılarak, bu metnin özeti oluşturulabilir. Örneğin, "Bu makalede, yapay zeka ve doğal dil işleme teknolojilerinin kullanımı hakkında bilgi veriliyor" şeklinde bir özet oluşturulabilir.</a:t>
            </a:r>
          </a:p>
        </p:txBody>
      </p:sp>
      <p:sp>
        <p:nvSpPr>
          <p:cNvPr id="3" name="Dikdörtgen 2">
            <a:extLst>
              <a:ext uri="{FF2B5EF4-FFF2-40B4-BE49-F238E27FC236}">
                <a16:creationId xmlns:a16="http://schemas.microsoft.com/office/drawing/2014/main" id="{DCC7B630-132C-4487-A8E0-A930126424B9}"/>
              </a:ext>
            </a:extLst>
          </p:cNvPr>
          <p:cNvSpPr/>
          <p:nvPr/>
        </p:nvSpPr>
        <p:spPr>
          <a:xfrm>
            <a:off x="1044634" y="1926997"/>
            <a:ext cx="10461566" cy="1569660"/>
          </a:xfrm>
          <a:prstGeom prst="rect">
            <a:avLst/>
          </a:prstGeom>
        </p:spPr>
        <p:txBody>
          <a:bodyPr wrap="square">
            <a:spAutoFit/>
          </a:bodyPr>
          <a:lstStyle/>
          <a:p>
            <a:r>
              <a:rPr lang="tr-TR" sz="2400" b="1" dirty="0">
                <a:solidFill>
                  <a:srgbClr val="374151"/>
                </a:solidFill>
                <a:latin typeface="Roboto" panose="02000000000000000000" pitchFamily="2" charset="0"/>
              </a:rPr>
              <a:t>GPT_SUMMARIZE: </a:t>
            </a:r>
            <a:r>
              <a:rPr lang="tr-TR" sz="2400" dirty="0">
                <a:solidFill>
                  <a:srgbClr val="374151"/>
                </a:solidFill>
                <a:latin typeface="Roboto" panose="02000000000000000000" pitchFamily="2" charset="0"/>
              </a:rPr>
              <a:t>Bu fonksiyon, GPT-3.5 tabanlı bir dil modelini kullanarak belirli bir metni özetlemeye olanak tanır. Özetlenen metin, orijinal metnin en önemli kısımlarını koruyarak daha kısa bir formda sunulur. Bu, uzun makaleleri veya raporları hızlı bir şekilde özetlemek için çok faydalı olabilir.</a:t>
            </a:r>
            <a:endParaRPr lang="tr-TR" sz="2400" dirty="0"/>
          </a:p>
        </p:txBody>
      </p:sp>
    </p:spTree>
    <p:extLst>
      <p:ext uri="{BB962C8B-B14F-4D97-AF65-F5344CB8AC3E}">
        <p14:creationId xmlns:p14="http://schemas.microsoft.com/office/powerpoint/2010/main" val="341389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AB8E4B27-F1D7-42CF-96DA-36ECC4796872}"/>
              </a:ext>
            </a:extLst>
          </p:cNvPr>
          <p:cNvSpPr/>
          <p:nvPr/>
        </p:nvSpPr>
        <p:spPr>
          <a:xfrm>
            <a:off x="167640" y="1279577"/>
            <a:ext cx="12024360" cy="5339923"/>
          </a:xfrm>
          <a:prstGeom prst="rect">
            <a:avLst/>
          </a:prstGeom>
        </p:spPr>
        <p:txBody>
          <a:bodyPr wrap="square">
            <a:spAutoFit/>
          </a:bodyPr>
          <a:lstStyle/>
          <a:p>
            <a:r>
              <a:rPr lang="en-US" sz="1100" dirty="0">
                <a:latin typeface="Arial" panose="020B0604020202020204" pitchFamily="34" charset="0"/>
              </a:rPr>
              <a:t>CNN </a:t>
            </a:r>
            <a:br>
              <a:rPr lang="en-US" sz="1100" dirty="0">
                <a:latin typeface="Arial" panose="020B0604020202020204" pitchFamily="34" charset="0"/>
              </a:rPr>
            </a:br>
            <a:r>
              <a:rPr lang="en-US" sz="1100" dirty="0">
                <a:latin typeface="Arial" panose="020B0604020202020204" pitchFamily="34" charset="0"/>
              </a:rPr>
              <a:t>— </a:t>
            </a:r>
            <a:br>
              <a:rPr lang="en-US" sz="1100" dirty="0">
                <a:latin typeface="Arial" panose="020B0604020202020204" pitchFamily="34" charset="0"/>
              </a:rPr>
            </a:br>
            <a:r>
              <a:rPr lang="en-US" sz="1100" dirty="0">
                <a:latin typeface="Arial" panose="020B0604020202020204" pitchFamily="34" charset="0"/>
              </a:rPr>
              <a:t>It was shaping up to be a golden year for tourism in Turkey. With favorable exchange rates sweetening the deal for visitors, the country’s beautiful beaches, historic cities and geological wonders were poised for a post-pandemic tourism revival.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Then disaster struck. On February 6, a massive earthquake close to Turkey’s border with Syria caused major loss of life and leveled entire neighborhoods. The seismic shock and the emotional convulsions that followed were both felt across the country.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Even as they were processing the catastrophe and doing their best to support their compatriots caught up in it, many working in Turkey’s tourism industry realized they had a potential problem on their own hands: Would the disaster scare away visitors?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Of course, while this paled in comparison with the suffering of those in the quake zone, it was no less real. Tourism is hugely important for Turkey’s economy and the livelihoods of many depend on it. After </a:t>
            </a:r>
            <a:r>
              <a:rPr lang="en-US" sz="1100" dirty="0" err="1">
                <a:latin typeface="Arial" panose="020B0604020202020204" pitchFamily="34" charset="0"/>
              </a:rPr>
              <a:t>Covid</a:t>
            </a:r>
            <a:r>
              <a:rPr lang="en-US" sz="1100" dirty="0">
                <a:latin typeface="Arial" panose="020B0604020202020204" pitchFamily="34" charset="0"/>
              </a:rPr>
              <a:t>, visitors were needed more than ever.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Tourist reticence in the wake of a disaster is understandable. Vacationers tend to see news footage of any disaster zone and equate that with the country as a whole – even when that country is as geographically extensive as Turkey.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They will inevitably have questions. Is there any ongoing danger? Will they be a burden on their hosts at a time when the country is trying to recover? Will they be welcome? Understandably, they also want to know if they’ll still have a good time.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In the coming weeks, Turkey – also known as </a:t>
            </a:r>
            <a:r>
              <a:rPr lang="en-US" sz="1100" dirty="0" err="1">
                <a:latin typeface="Arial" panose="020B0604020202020204" pitchFamily="34" charset="0"/>
              </a:rPr>
              <a:t>Türkiye</a:t>
            </a:r>
            <a:r>
              <a:rPr lang="en-US" sz="1100" dirty="0">
                <a:latin typeface="Arial" panose="020B0604020202020204" pitchFamily="34" charset="0"/>
              </a:rPr>
              <a:t> – will be entering the start of its peak tourism season. With some reporting cancellations in the initial days and weeks after the earthquake, the country’s travel industry will be holding its breath.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Signs are good, says </a:t>
            </a:r>
            <a:r>
              <a:rPr lang="en-US" sz="1100" dirty="0" err="1">
                <a:latin typeface="Arial" panose="020B0604020202020204" pitchFamily="34" charset="0"/>
              </a:rPr>
              <a:t>Kaan</a:t>
            </a:r>
            <a:r>
              <a:rPr lang="en-US" sz="1100" dirty="0">
                <a:latin typeface="Arial" panose="020B0604020202020204" pitchFamily="34" charset="0"/>
              </a:rPr>
              <a:t> </a:t>
            </a:r>
            <a:r>
              <a:rPr lang="en-US" sz="1100" dirty="0" err="1">
                <a:latin typeface="Arial" panose="020B0604020202020204" pitchFamily="34" charset="0"/>
              </a:rPr>
              <a:t>Kavaloğlu</a:t>
            </a:r>
            <a:r>
              <a:rPr lang="en-US" sz="1100" dirty="0">
                <a:latin typeface="Arial" panose="020B0604020202020204" pitchFamily="34" charset="0"/>
              </a:rPr>
              <a:t>, chair of the Mediterranean Touristic Hoteliers Association. With flights operating as normal to most major destinations, and resorts and businesses all open, he’s confident the country is still in for a better year.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“We are in close contact with the tour operators of different countries and OTA [online travel agency] colleagues, who confirm that </a:t>
            </a:r>
            <a:r>
              <a:rPr lang="en-US" sz="1100" dirty="0" err="1">
                <a:latin typeface="Arial" panose="020B0604020202020204" pitchFamily="34" charset="0"/>
              </a:rPr>
              <a:t>Türkiye</a:t>
            </a:r>
            <a:r>
              <a:rPr lang="en-US" sz="1100" dirty="0">
                <a:latin typeface="Arial" panose="020B0604020202020204" pitchFamily="34" charset="0"/>
              </a:rPr>
              <a:t> is gearing up for another record-breaking summer season at all of its major destinations,” he told CNN Travel. </a:t>
            </a:r>
            <a:br>
              <a:rPr lang="en-US" sz="1100" dirty="0">
                <a:latin typeface="Arial" panose="020B0604020202020204" pitchFamily="34" charset="0"/>
              </a:rPr>
            </a:br>
            <a:br>
              <a:rPr lang="en-US" sz="1100" dirty="0">
                <a:latin typeface="Arial" panose="020B0604020202020204" pitchFamily="34" charset="0"/>
              </a:rPr>
            </a:br>
            <a:r>
              <a:rPr lang="en-US" sz="1100" dirty="0">
                <a:latin typeface="Arial" panose="020B0604020202020204" pitchFamily="34" charset="0"/>
              </a:rPr>
              <a:t>To gauge what’s happening on the ground and the kinds of welcome tourists can expect in some of Turkey’s leading destinations, CNN also spoke to those working to offer hotel, museum, shopping, yachting and other experiences to travelers.</a:t>
            </a:r>
            <a:endParaRPr lang="tr-TR" sz="1100" dirty="0"/>
          </a:p>
        </p:txBody>
      </p:sp>
    </p:spTree>
    <p:extLst>
      <p:ext uri="{BB962C8B-B14F-4D97-AF65-F5344CB8AC3E}">
        <p14:creationId xmlns:p14="http://schemas.microsoft.com/office/powerpoint/2010/main" val="2927418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CBE0BF64-F5BB-4889-AA26-D08333D1199F}"/>
              </a:ext>
            </a:extLst>
          </p:cNvPr>
          <p:cNvSpPr/>
          <p:nvPr/>
        </p:nvSpPr>
        <p:spPr>
          <a:xfrm>
            <a:off x="656286" y="4253359"/>
            <a:ext cx="10879428" cy="1477328"/>
          </a:xfrm>
          <a:prstGeom prst="rect">
            <a:avLst/>
          </a:prstGeom>
        </p:spPr>
        <p:txBody>
          <a:bodyPr wrap="square">
            <a:spAutoFit/>
          </a:bodyPr>
          <a:lstStyle/>
          <a:p>
            <a:r>
              <a:rPr lang="en-US" dirty="0">
                <a:latin typeface="Arial" panose="020B0604020202020204" pitchFamily="34" charset="0"/>
              </a:rPr>
              <a:t>Turkey's tourism industry was set for a post-pandemic revival until a massive earthquake hit the country on February 6, causing major loss of life and leveling entire neighborhoods. The disaster has raised concerns about whether it will scare away visitors, which could have a significant impact on the country's economy and the livelihoods of many. Despite initial cancellations, signs are good for a better year, with flights operating as normal to most major destinations and resorts and businesses all open.</a:t>
            </a:r>
            <a:endParaRPr lang="tr-TR" dirty="0"/>
          </a:p>
        </p:txBody>
      </p:sp>
      <p:sp>
        <p:nvSpPr>
          <p:cNvPr id="3" name="Dikdörtgen 2">
            <a:extLst>
              <a:ext uri="{FF2B5EF4-FFF2-40B4-BE49-F238E27FC236}">
                <a16:creationId xmlns:a16="http://schemas.microsoft.com/office/drawing/2014/main" id="{62794503-46D1-4205-A91F-07036DAA9F22}"/>
              </a:ext>
            </a:extLst>
          </p:cNvPr>
          <p:cNvSpPr/>
          <p:nvPr/>
        </p:nvSpPr>
        <p:spPr>
          <a:xfrm>
            <a:off x="2723677" y="2604641"/>
            <a:ext cx="5555688" cy="707886"/>
          </a:xfrm>
          <a:prstGeom prst="rect">
            <a:avLst/>
          </a:prstGeom>
        </p:spPr>
        <p:txBody>
          <a:bodyPr wrap="none">
            <a:spAutoFit/>
          </a:bodyPr>
          <a:lstStyle/>
          <a:p>
            <a:r>
              <a:rPr lang="tr-TR" sz="4000" dirty="0">
                <a:solidFill>
                  <a:srgbClr val="000000"/>
                </a:solidFill>
                <a:latin typeface="Google Sans Mono"/>
              </a:rPr>
              <a:t>=GPT_SUMMARIZE(</a:t>
            </a:r>
            <a:r>
              <a:rPr lang="tr-TR" sz="4000" dirty="0">
                <a:solidFill>
                  <a:srgbClr val="F7981D"/>
                </a:solidFill>
                <a:latin typeface="Google Sans Mono"/>
              </a:rPr>
              <a:t>A249</a:t>
            </a:r>
            <a:r>
              <a:rPr lang="tr-TR" sz="4000" dirty="0">
                <a:solidFill>
                  <a:srgbClr val="000000"/>
                </a:solidFill>
                <a:latin typeface="Google Sans Mono"/>
              </a:rPr>
              <a:t>)</a:t>
            </a:r>
            <a:endParaRPr lang="tr-TR" sz="4000" dirty="0"/>
          </a:p>
        </p:txBody>
      </p:sp>
    </p:spTree>
    <p:extLst>
      <p:ext uri="{BB962C8B-B14F-4D97-AF65-F5344CB8AC3E}">
        <p14:creationId xmlns:p14="http://schemas.microsoft.com/office/powerpoint/2010/main" val="1401509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2" name="Resim 1">
            <a:extLst>
              <a:ext uri="{FF2B5EF4-FFF2-40B4-BE49-F238E27FC236}">
                <a16:creationId xmlns:a16="http://schemas.microsoft.com/office/drawing/2014/main" id="{8FFCBF06-415A-431A-9203-7AFB2E8EBA26}"/>
              </a:ext>
            </a:extLst>
          </p:cNvPr>
          <p:cNvPicPr>
            <a:picLocks noChangeAspect="1"/>
          </p:cNvPicPr>
          <p:nvPr/>
        </p:nvPicPr>
        <p:blipFill>
          <a:blip r:embed="rId2"/>
          <a:stretch>
            <a:fillRect/>
          </a:stretch>
        </p:blipFill>
        <p:spPr>
          <a:xfrm>
            <a:off x="195832" y="3871912"/>
            <a:ext cx="11800335" cy="1949768"/>
          </a:xfrm>
          <a:prstGeom prst="rect">
            <a:avLst/>
          </a:prstGeom>
        </p:spPr>
      </p:pic>
      <p:sp>
        <p:nvSpPr>
          <p:cNvPr id="3" name="Dikdörtgen 2">
            <a:extLst>
              <a:ext uri="{FF2B5EF4-FFF2-40B4-BE49-F238E27FC236}">
                <a16:creationId xmlns:a16="http://schemas.microsoft.com/office/drawing/2014/main" id="{33CCB046-A37C-4EF6-A231-B20C6801D825}"/>
              </a:ext>
            </a:extLst>
          </p:cNvPr>
          <p:cNvSpPr/>
          <p:nvPr/>
        </p:nvSpPr>
        <p:spPr>
          <a:xfrm>
            <a:off x="2123052" y="2155091"/>
            <a:ext cx="7468519" cy="830997"/>
          </a:xfrm>
          <a:prstGeom prst="rect">
            <a:avLst/>
          </a:prstGeom>
        </p:spPr>
        <p:txBody>
          <a:bodyPr wrap="none">
            <a:spAutoFit/>
          </a:bodyPr>
          <a:lstStyle/>
          <a:p>
            <a:r>
              <a:rPr lang="tr-TR" sz="4800" dirty="0">
                <a:solidFill>
                  <a:srgbClr val="000000"/>
                </a:solidFill>
                <a:latin typeface="Google Sans Mono"/>
              </a:rPr>
              <a:t>=</a:t>
            </a:r>
            <a:r>
              <a:rPr lang="tr-TR" sz="4800" dirty="0" err="1">
                <a:solidFill>
                  <a:srgbClr val="000000"/>
                </a:solidFill>
                <a:latin typeface="Google Sans Mono"/>
              </a:rPr>
              <a:t>gpt_summarize</a:t>
            </a:r>
            <a:r>
              <a:rPr lang="tr-TR" sz="4800" dirty="0">
                <a:solidFill>
                  <a:srgbClr val="000000"/>
                </a:solidFill>
                <a:latin typeface="Google Sans Mono"/>
              </a:rPr>
              <a:t>(</a:t>
            </a:r>
            <a:r>
              <a:rPr lang="tr-TR" sz="4800" dirty="0">
                <a:solidFill>
                  <a:srgbClr val="F7981D"/>
                </a:solidFill>
                <a:latin typeface="Google Sans Mono"/>
              </a:rPr>
              <a:t>A251</a:t>
            </a:r>
            <a:r>
              <a:rPr lang="tr-TR" sz="4800" dirty="0">
                <a:solidFill>
                  <a:srgbClr val="000000"/>
                </a:solidFill>
                <a:latin typeface="Google Sans Mono"/>
              </a:rPr>
              <a:t>,</a:t>
            </a:r>
            <a:r>
              <a:rPr lang="tr-TR" sz="4800" dirty="0">
                <a:solidFill>
                  <a:srgbClr val="7E3794"/>
                </a:solidFill>
                <a:latin typeface="Google Sans Mono"/>
              </a:rPr>
              <a:t>A254</a:t>
            </a:r>
            <a:r>
              <a:rPr lang="tr-TR" sz="4800" dirty="0">
                <a:solidFill>
                  <a:srgbClr val="000000"/>
                </a:solidFill>
                <a:latin typeface="Google Sans Mono"/>
              </a:rPr>
              <a:t>)</a:t>
            </a:r>
            <a:endParaRPr lang="tr-TR" sz="4800" dirty="0"/>
          </a:p>
        </p:txBody>
      </p:sp>
    </p:spTree>
    <p:extLst>
      <p:ext uri="{BB962C8B-B14F-4D97-AF65-F5344CB8AC3E}">
        <p14:creationId xmlns:p14="http://schemas.microsoft.com/office/powerpoint/2010/main" val="750679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CEC92914-F7B4-4A37-BCB4-E65546CABCC4}"/>
              </a:ext>
            </a:extLst>
          </p:cNvPr>
          <p:cNvSpPr/>
          <p:nvPr/>
        </p:nvSpPr>
        <p:spPr>
          <a:xfrm>
            <a:off x="1043940" y="4175760"/>
            <a:ext cx="10325100" cy="1292662"/>
          </a:xfrm>
          <a:prstGeom prst="rect">
            <a:avLst/>
          </a:prstGeom>
        </p:spPr>
        <p:txBody>
          <a:bodyPr wrap="square">
            <a:spAutoFit/>
          </a:bodyPr>
          <a:lstStyle/>
          <a:p>
            <a:r>
              <a:rPr lang="tr-TR" sz="2400" dirty="0">
                <a:solidFill>
                  <a:srgbClr val="374151"/>
                </a:solidFill>
                <a:latin typeface="Roboto" panose="02000000000000000000" pitchFamily="2" charset="0"/>
              </a:rPr>
              <a:t>GPT_TRANSLATE örneği:</a:t>
            </a:r>
          </a:p>
          <a:p>
            <a:pPr lvl="1"/>
            <a:r>
              <a:rPr lang="tr-TR" dirty="0"/>
              <a:t>Örnek metin: "</a:t>
            </a:r>
            <a:r>
              <a:rPr lang="tr-TR" dirty="0" err="1"/>
              <a:t>Hello</a:t>
            </a:r>
            <a:r>
              <a:rPr lang="tr-TR" dirty="0"/>
              <a:t>, how </a:t>
            </a:r>
            <a:r>
              <a:rPr lang="tr-TR" dirty="0" err="1"/>
              <a:t>are</a:t>
            </a:r>
            <a:r>
              <a:rPr lang="tr-TR" dirty="0"/>
              <a:t> </a:t>
            </a:r>
            <a:r>
              <a:rPr lang="tr-TR" dirty="0" err="1"/>
              <a:t>you</a:t>
            </a:r>
            <a:r>
              <a:rPr lang="tr-TR" dirty="0"/>
              <a:t>?"</a:t>
            </a:r>
          </a:p>
          <a:p>
            <a:pPr lvl="1"/>
            <a:r>
              <a:rPr lang="tr-TR" dirty="0"/>
              <a:t>GPT_TRANSLATE fonksiyonu kullanılarak, bu metin farklı dillere çevrilebilir. Örneğin, bu metin Türkçeye "Merhaba, nasılsın?" şeklinde çevrilebilir.</a:t>
            </a:r>
          </a:p>
        </p:txBody>
      </p:sp>
      <p:sp>
        <p:nvSpPr>
          <p:cNvPr id="3" name="Dikdörtgen 2">
            <a:extLst>
              <a:ext uri="{FF2B5EF4-FFF2-40B4-BE49-F238E27FC236}">
                <a16:creationId xmlns:a16="http://schemas.microsoft.com/office/drawing/2014/main" id="{2AFA675F-43A0-46FD-8E42-B876711D5A02}"/>
              </a:ext>
            </a:extLst>
          </p:cNvPr>
          <p:cNvSpPr/>
          <p:nvPr/>
        </p:nvSpPr>
        <p:spPr>
          <a:xfrm>
            <a:off x="1043940" y="1951672"/>
            <a:ext cx="10568940" cy="1569660"/>
          </a:xfrm>
          <a:prstGeom prst="rect">
            <a:avLst/>
          </a:prstGeom>
        </p:spPr>
        <p:txBody>
          <a:bodyPr wrap="square">
            <a:spAutoFit/>
          </a:bodyPr>
          <a:lstStyle/>
          <a:p>
            <a:r>
              <a:rPr lang="tr-TR" sz="2400" b="1" dirty="0">
                <a:solidFill>
                  <a:srgbClr val="374151"/>
                </a:solidFill>
                <a:latin typeface="Roboto" panose="02000000000000000000" pitchFamily="2" charset="0"/>
              </a:rPr>
              <a:t>GPT_TRANSLATE: </a:t>
            </a:r>
            <a:r>
              <a:rPr lang="tr-TR" sz="2400" dirty="0">
                <a:solidFill>
                  <a:srgbClr val="374151"/>
                </a:solidFill>
                <a:latin typeface="Roboto" panose="02000000000000000000" pitchFamily="2" charset="0"/>
              </a:rPr>
              <a:t>Bu fonksiyon, GPT-3.5 tabanlı bir dil modelini kullanarak belirli bir metni başka bir dile çevirmenize olanak tanır. GPT_TRANSLATE, Google </a:t>
            </a:r>
            <a:r>
              <a:rPr lang="tr-TR" sz="2400" dirty="0" err="1">
                <a:solidFill>
                  <a:srgbClr val="374151"/>
                </a:solidFill>
                <a:latin typeface="Roboto" panose="02000000000000000000" pitchFamily="2" charset="0"/>
              </a:rPr>
              <a:t>Translate</a:t>
            </a:r>
            <a:r>
              <a:rPr lang="tr-TR" sz="2400" dirty="0">
                <a:solidFill>
                  <a:srgbClr val="374151"/>
                </a:solidFill>
                <a:latin typeface="Roboto" panose="02000000000000000000" pitchFamily="2" charset="0"/>
              </a:rPr>
              <a:t> gibi diğer çeviri araçlarından farklı olarak, daha doğal ve insanca bir çeviri sunar.</a:t>
            </a:r>
            <a:endParaRPr lang="tr-TR" sz="2400" dirty="0"/>
          </a:p>
        </p:txBody>
      </p:sp>
    </p:spTree>
    <p:extLst>
      <p:ext uri="{BB962C8B-B14F-4D97-AF65-F5344CB8AC3E}">
        <p14:creationId xmlns:p14="http://schemas.microsoft.com/office/powerpoint/2010/main" val="1856778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71955F6C-54F0-4CF5-AD21-DD3A354C7CDA}"/>
              </a:ext>
            </a:extLst>
          </p:cNvPr>
          <p:cNvSpPr/>
          <p:nvPr/>
        </p:nvSpPr>
        <p:spPr>
          <a:xfrm>
            <a:off x="822857" y="2482334"/>
            <a:ext cx="10546285" cy="584775"/>
          </a:xfrm>
          <a:prstGeom prst="rect">
            <a:avLst/>
          </a:prstGeom>
        </p:spPr>
        <p:txBody>
          <a:bodyPr wrap="none">
            <a:spAutoFit/>
          </a:bodyPr>
          <a:lstStyle/>
          <a:p>
            <a:r>
              <a:rPr lang="tr-TR" sz="3200" dirty="0">
                <a:latin typeface="Arial" panose="020B0604020202020204" pitchFamily="34" charset="0"/>
              </a:rPr>
              <a:t>Kediler ve köpekler bahçede mutlu bir şekilde oynuyorlar.</a:t>
            </a:r>
            <a:endParaRPr lang="tr-TR" sz="3200" dirty="0"/>
          </a:p>
        </p:txBody>
      </p:sp>
      <p:sp>
        <p:nvSpPr>
          <p:cNvPr id="3" name="Dikdörtgen 2">
            <a:extLst>
              <a:ext uri="{FF2B5EF4-FFF2-40B4-BE49-F238E27FC236}">
                <a16:creationId xmlns:a16="http://schemas.microsoft.com/office/drawing/2014/main" id="{CE0F067F-42BA-44EB-9C85-19B18DDF16CB}"/>
              </a:ext>
            </a:extLst>
          </p:cNvPr>
          <p:cNvSpPr/>
          <p:nvPr/>
        </p:nvSpPr>
        <p:spPr>
          <a:xfrm>
            <a:off x="1679398" y="3429000"/>
            <a:ext cx="9500678" cy="707886"/>
          </a:xfrm>
          <a:prstGeom prst="rect">
            <a:avLst/>
          </a:prstGeom>
        </p:spPr>
        <p:txBody>
          <a:bodyPr wrap="none">
            <a:spAutoFit/>
          </a:bodyPr>
          <a:lstStyle/>
          <a:p>
            <a:r>
              <a:rPr lang="en-US" sz="4000" dirty="0">
                <a:solidFill>
                  <a:srgbClr val="000000"/>
                </a:solidFill>
                <a:latin typeface="Google Sans Mono"/>
              </a:rPr>
              <a:t>=GPT_TRANSLATE(</a:t>
            </a:r>
            <a:r>
              <a:rPr lang="en-US" sz="4000" dirty="0">
                <a:solidFill>
                  <a:srgbClr val="F7981D"/>
                </a:solidFill>
                <a:latin typeface="Google Sans Mono"/>
              </a:rPr>
              <a:t>A231</a:t>
            </a:r>
            <a:r>
              <a:rPr lang="en-US" sz="4000" dirty="0">
                <a:solidFill>
                  <a:srgbClr val="000000"/>
                </a:solidFill>
                <a:latin typeface="Google Sans Mono"/>
              </a:rPr>
              <a:t>, </a:t>
            </a:r>
            <a:r>
              <a:rPr lang="en-US" sz="4000" dirty="0">
                <a:solidFill>
                  <a:srgbClr val="008000"/>
                </a:solidFill>
                <a:latin typeface="Google Sans Mono"/>
              </a:rPr>
              <a:t>"</a:t>
            </a:r>
            <a:r>
              <a:rPr lang="en-US" sz="4000" dirty="0" err="1">
                <a:solidFill>
                  <a:srgbClr val="008000"/>
                </a:solidFill>
                <a:latin typeface="Google Sans Mono"/>
              </a:rPr>
              <a:t>english</a:t>
            </a:r>
            <a:r>
              <a:rPr lang="en-US" sz="4000" dirty="0">
                <a:solidFill>
                  <a:srgbClr val="008000"/>
                </a:solidFill>
                <a:latin typeface="Google Sans Mono"/>
              </a:rPr>
              <a:t>"</a:t>
            </a:r>
            <a:r>
              <a:rPr lang="en-US" sz="4000" dirty="0">
                <a:solidFill>
                  <a:srgbClr val="000000"/>
                </a:solidFill>
                <a:latin typeface="Google Sans Mono"/>
              </a:rPr>
              <a:t>, </a:t>
            </a:r>
            <a:r>
              <a:rPr lang="en-US" sz="4000" dirty="0">
                <a:solidFill>
                  <a:srgbClr val="008000"/>
                </a:solidFill>
                <a:latin typeface="Google Sans Mono"/>
              </a:rPr>
              <a:t>"</a:t>
            </a:r>
            <a:r>
              <a:rPr lang="en-US" sz="4000" dirty="0" err="1">
                <a:solidFill>
                  <a:srgbClr val="008000"/>
                </a:solidFill>
                <a:latin typeface="Google Sans Mono"/>
              </a:rPr>
              <a:t>turkish</a:t>
            </a:r>
            <a:r>
              <a:rPr lang="en-US" sz="4000" dirty="0">
                <a:solidFill>
                  <a:srgbClr val="008000"/>
                </a:solidFill>
                <a:latin typeface="Google Sans Mono"/>
              </a:rPr>
              <a:t>"</a:t>
            </a:r>
            <a:r>
              <a:rPr lang="en-US" sz="4000" dirty="0">
                <a:solidFill>
                  <a:srgbClr val="000000"/>
                </a:solidFill>
                <a:latin typeface="Google Sans Mono"/>
              </a:rPr>
              <a:t>)</a:t>
            </a:r>
            <a:endParaRPr lang="tr-TR" sz="4000" dirty="0"/>
          </a:p>
        </p:txBody>
      </p:sp>
      <p:sp>
        <p:nvSpPr>
          <p:cNvPr id="5" name="Dikdörtgen 4">
            <a:extLst>
              <a:ext uri="{FF2B5EF4-FFF2-40B4-BE49-F238E27FC236}">
                <a16:creationId xmlns:a16="http://schemas.microsoft.com/office/drawing/2014/main" id="{DBB0F58A-A6AD-4393-8FB2-1C85C8C8332A}"/>
              </a:ext>
            </a:extLst>
          </p:cNvPr>
          <p:cNvSpPr/>
          <p:nvPr/>
        </p:nvSpPr>
        <p:spPr>
          <a:xfrm>
            <a:off x="1679398" y="4327544"/>
            <a:ext cx="7368492" cy="646331"/>
          </a:xfrm>
          <a:prstGeom prst="rect">
            <a:avLst/>
          </a:prstGeom>
        </p:spPr>
        <p:txBody>
          <a:bodyPr wrap="none">
            <a:spAutoFit/>
          </a:bodyPr>
          <a:lstStyle/>
          <a:p>
            <a:r>
              <a:rPr lang="tr-TR" sz="3600" dirty="0">
                <a:solidFill>
                  <a:srgbClr val="000000"/>
                </a:solidFill>
                <a:latin typeface="Google Sans Mono"/>
              </a:rPr>
              <a:t>=GOOGLETRANSLATE(</a:t>
            </a:r>
            <a:r>
              <a:rPr lang="tr-TR" sz="3600" dirty="0">
                <a:solidFill>
                  <a:srgbClr val="F7981D"/>
                </a:solidFill>
                <a:latin typeface="Google Sans Mono"/>
              </a:rPr>
              <a:t>A231</a:t>
            </a:r>
            <a:r>
              <a:rPr lang="tr-TR" sz="3600" dirty="0">
                <a:solidFill>
                  <a:srgbClr val="000000"/>
                </a:solidFill>
                <a:latin typeface="Google Sans Mono"/>
              </a:rPr>
              <a:t>, </a:t>
            </a:r>
            <a:r>
              <a:rPr lang="tr-TR" sz="3600" dirty="0">
                <a:solidFill>
                  <a:srgbClr val="008000"/>
                </a:solidFill>
                <a:latin typeface="Google Sans Mono"/>
              </a:rPr>
              <a:t>"tr"</a:t>
            </a:r>
            <a:r>
              <a:rPr lang="tr-TR" sz="3600" dirty="0">
                <a:solidFill>
                  <a:srgbClr val="000000"/>
                </a:solidFill>
                <a:latin typeface="Google Sans Mono"/>
              </a:rPr>
              <a:t>, </a:t>
            </a:r>
            <a:r>
              <a:rPr lang="tr-TR" sz="3600" dirty="0">
                <a:solidFill>
                  <a:srgbClr val="008000"/>
                </a:solidFill>
                <a:latin typeface="Google Sans Mono"/>
              </a:rPr>
              <a:t>"en"</a:t>
            </a:r>
            <a:r>
              <a:rPr lang="tr-TR" sz="3600" dirty="0">
                <a:solidFill>
                  <a:srgbClr val="000000"/>
                </a:solidFill>
                <a:latin typeface="Google Sans Mono"/>
              </a:rPr>
              <a:t>)</a:t>
            </a:r>
            <a:endParaRPr lang="tr-TR" sz="3600" dirty="0"/>
          </a:p>
        </p:txBody>
      </p:sp>
      <p:graphicFrame>
        <p:nvGraphicFramePr>
          <p:cNvPr id="6" name="Tablo 5">
            <a:extLst>
              <a:ext uri="{FF2B5EF4-FFF2-40B4-BE49-F238E27FC236}">
                <a16:creationId xmlns:a16="http://schemas.microsoft.com/office/drawing/2014/main" id="{2A329FA2-6678-485B-8B8D-38A1E01926B3}"/>
              </a:ext>
            </a:extLst>
          </p:cNvPr>
          <p:cNvGraphicFramePr>
            <a:graphicFrameLocks noGrp="1"/>
          </p:cNvGraphicFramePr>
          <p:nvPr/>
        </p:nvGraphicFramePr>
        <p:xfrm>
          <a:off x="1254871" y="5410882"/>
          <a:ext cx="10546284" cy="1036320"/>
        </p:xfrm>
        <a:graphic>
          <a:graphicData uri="http://schemas.openxmlformats.org/drawingml/2006/table">
            <a:tbl>
              <a:tblPr/>
              <a:tblGrid>
                <a:gridCol w="10546284">
                  <a:extLst>
                    <a:ext uri="{9D8B030D-6E8A-4147-A177-3AD203B41FA5}">
                      <a16:colId xmlns:a16="http://schemas.microsoft.com/office/drawing/2014/main" val="2316890171"/>
                    </a:ext>
                  </a:extLst>
                </a:gridCol>
              </a:tblGrid>
              <a:tr h="160020">
                <a:tc>
                  <a:txBody>
                    <a:bodyPr/>
                    <a:lstStyle/>
                    <a:p>
                      <a:pPr rtl="0" fontAlgn="b"/>
                      <a:r>
                        <a:rPr lang="en-US" sz="3200" dirty="0">
                          <a:effectLst/>
                        </a:rPr>
                        <a:t>Cats and dogs are playing happily in the garden.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5665356"/>
                  </a:ext>
                </a:extLst>
              </a:tr>
              <a:tr h="160020">
                <a:tc>
                  <a:txBody>
                    <a:bodyPr/>
                    <a:lstStyle/>
                    <a:p>
                      <a:pPr rtl="0" fontAlgn="b"/>
                      <a:r>
                        <a:rPr lang="en-US" sz="3200" dirty="0">
                          <a:effectLst/>
                        </a:rPr>
                        <a:t>Cats and dogs play happily in the garden.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3443952"/>
                  </a:ext>
                </a:extLst>
              </a:tr>
            </a:tbl>
          </a:graphicData>
        </a:graphic>
      </p:graphicFrame>
    </p:spTree>
    <p:extLst>
      <p:ext uri="{BB962C8B-B14F-4D97-AF65-F5344CB8AC3E}">
        <p14:creationId xmlns:p14="http://schemas.microsoft.com/office/powerpoint/2010/main" val="260452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3" name="Resim 2">
            <a:extLst>
              <a:ext uri="{FF2B5EF4-FFF2-40B4-BE49-F238E27FC236}">
                <a16:creationId xmlns:a16="http://schemas.microsoft.com/office/drawing/2014/main" id="{39E8329D-47E6-4054-B92B-5EB9A1DE4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612" y="1118594"/>
            <a:ext cx="9779388" cy="5500906"/>
          </a:xfrm>
          <a:prstGeom prst="rect">
            <a:avLst/>
          </a:prstGeom>
        </p:spPr>
      </p:pic>
    </p:spTree>
    <p:extLst>
      <p:ext uri="{BB962C8B-B14F-4D97-AF65-F5344CB8AC3E}">
        <p14:creationId xmlns:p14="http://schemas.microsoft.com/office/powerpoint/2010/main" val="552918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19458" name="Picture 2" descr="https://slack-imgs.com/?c=1&amp;o1=ro&amp;url=https%3A%2F%2Fi.etsystatic.com%2F40359430%2Fr%2Fil%2F1b3618%2F4569146803%2Fil_1080xN.4569146803_tp7t.jpg">
            <a:extLst>
              <a:ext uri="{FF2B5EF4-FFF2-40B4-BE49-F238E27FC236}">
                <a16:creationId xmlns:a16="http://schemas.microsoft.com/office/drawing/2014/main" id="{48469C39-8558-4797-9634-2094D667F2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05" b="15749"/>
          <a:stretch/>
        </p:blipFill>
        <p:spPr bwMode="auto">
          <a:xfrm>
            <a:off x="2157351" y="1015091"/>
            <a:ext cx="7877298" cy="560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94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pic>
        <p:nvPicPr>
          <p:cNvPr id="3" name="Resim 2">
            <a:extLst>
              <a:ext uri="{FF2B5EF4-FFF2-40B4-BE49-F238E27FC236}">
                <a16:creationId xmlns:a16="http://schemas.microsoft.com/office/drawing/2014/main" id="{AF4AD436-42C1-4017-A139-7A06FE58F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789" y="1175744"/>
            <a:ext cx="9677788" cy="5443756"/>
          </a:xfrm>
          <a:prstGeom prst="rect">
            <a:avLst/>
          </a:prstGeom>
        </p:spPr>
      </p:pic>
    </p:spTree>
    <p:extLst>
      <p:ext uri="{BB962C8B-B14F-4D97-AF65-F5344CB8AC3E}">
        <p14:creationId xmlns:p14="http://schemas.microsoft.com/office/powerpoint/2010/main" val="251193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8337C913-FC92-460C-9C82-A90135F4B7B2}"/>
              </a:ext>
            </a:extLst>
          </p:cNvPr>
          <p:cNvSpPr/>
          <p:nvPr/>
        </p:nvSpPr>
        <p:spPr>
          <a:xfrm>
            <a:off x="357006" y="1885214"/>
            <a:ext cx="3026149" cy="707886"/>
          </a:xfrm>
          <a:prstGeom prst="rect">
            <a:avLst/>
          </a:prstGeom>
        </p:spPr>
        <p:txBody>
          <a:bodyPr wrap="none">
            <a:spAutoFit/>
          </a:bodyPr>
          <a:lstStyle/>
          <a:p>
            <a:r>
              <a:rPr lang="tr-TR" sz="4000" dirty="0">
                <a:solidFill>
                  <a:srgbClr val="1F1F1F"/>
                </a:solidFill>
                <a:latin typeface="Google Sans"/>
              </a:rPr>
              <a:t>=GPT("</a:t>
            </a:r>
            <a:r>
              <a:rPr lang="tr-TR" sz="4000" dirty="0" err="1">
                <a:solidFill>
                  <a:srgbClr val="1F1F1F"/>
                </a:solidFill>
                <a:latin typeface="Google Sans"/>
              </a:rPr>
              <a:t>hello</a:t>
            </a:r>
            <a:r>
              <a:rPr lang="tr-TR" sz="4000" dirty="0">
                <a:solidFill>
                  <a:srgbClr val="1F1F1F"/>
                </a:solidFill>
                <a:latin typeface="Google Sans"/>
              </a:rPr>
              <a:t>")</a:t>
            </a:r>
            <a:endParaRPr lang="tr-TR" sz="4000" dirty="0"/>
          </a:p>
        </p:txBody>
      </p:sp>
      <p:pic>
        <p:nvPicPr>
          <p:cNvPr id="3" name="Resim 2">
            <a:extLst>
              <a:ext uri="{FF2B5EF4-FFF2-40B4-BE49-F238E27FC236}">
                <a16:creationId xmlns:a16="http://schemas.microsoft.com/office/drawing/2014/main" id="{D16215EB-B645-4DD8-91D2-A0DFF68E9DDA}"/>
              </a:ext>
            </a:extLst>
          </p:cNvPr>
          <p:cNvPicPr>
            <a:picLocks noChangeAspect="1"/>
          </p:cNvPicPr>
          <p:nvPr/>
        </p:nvPicPr>
        <p:blipFill>
          <a:blip r:embed="rId2"/>
          <a:stretch>
            <a:fillRect/>
          </a:stretch>
        </p:blipFill>
        <p:spPr>
          <a:xfrm>
            <a:off x="357006" y="2965985"/>
            <a:ext cx="10575168" cy="1053465"/>
          </a:xfrm>
          <a:prstGeom prst="rect">
            <a:avLst/>
          </a:prstGeom>
        </p:spPr>
      </p:pic>
      <p:sp>
        <p:nvSpPr>
          <p:cNvPr id="5" name="Dikdörtgen 4">
            <a:extLst>
              <a:ext uri="{FF2B5EF4-FFF2-40B4-BE49-F238E27FC236}">
                <a16:creationId xmlns:a16="http://schemas.microsoft.com/office/drawing/2014/main" id="{A64B64EE-62FD-463C-872A-06EB2A4165C1}"/>
              </a:ext>
            </a:extLst>
          </p:cNvPr>
          <p:cNvSpPr/>
          <p:nvPr/>
        </p:nvSpPr>
        <p:spPr>
          <a:xfrm>
            <a:off x="532173" y="4328616"/>
            <a:ext cx="3870931" cy="707886"/>
          </a:xfrm>
          <a:prstGeom prst="rect">
            <a:avLst/>
          </a:prstGeom>
        </p:spPr>
        <p:txBody>
          <a:bodyPr wrap="none">
            <a:spAutoFit/>
          </a:bodyPr>
          <a:lstStyle/>
          <a:p>
            <a:r>
              <a:rPr lang="tr-TR" sz="4000" dirty="0">
                <a:solidFill>
                  <a:srgbClr val="1F1F1F"/>
                </a:solidFill>
                <a:latin typeface="Google Sans"/>
              </a:rPr>
              <a:t>=GPT("merhaba")</a:t>
            </a:r>
          </a:p>
        </p:txBody>
      </p:sp>
      <p:pic>
        <p:nvPicPr>
          <p:cNvPr id="6" name="Resim 5">
            <a:extLst>
              <a:ext uri="{FF2B5EF4-FFF2-40B4-BE49-F238E27FC236}">
                <a16:creationId xmlns:a16="http://schemas.microsoft.com/office/drawing/2014/main" id="{604D333A-EFA0-4014-A4CD-187B5B073B0B}"/>
              </a:ext>
            </a:extLst>
          </p:cNvPr>
          <p:cNvPicPr>
            <a:picLocks noChangeAspect="1"/>
          </p:cNvPicPr>
          <p:nvPr/>
        </p:nvPicPr>
        <p:blipFill>
          <a:blip r:embed="rId3"/>
          <a:stretch>
            <a:fillRect/>
          </a:stretch>
        </p:blipFill>
        <p:spPr>
          <a:xfrm>
            <a:off x="357006" y="5409387"/>
            <a:ext cx="11477988" cy="1009054"/>
          </a:xfrm>
          <a:prstGeom prst="rect">
            <a:avLst/>
          </a:prstGeom>
        </p:spPr>
      </p:pic>
    </p:spTree>
    <p:extLst>
      <p:ext uri="{BB962C8B-B14F-4D97-AF65-F5344CB8AC3E}">
        <p14:creationId xmlns:p14="http://schemas.microsoft.com/office/powerpoint/2010/main" val="243119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647DE8E7-47DC-456E-B5AA-40E648700E6F}"/>
              </a:ext>
            </a:extLst>
          </p:cNvPr>
          <p:cNvSpPr/>
          <p:nvPr/>
        </p:nvSpPr>
        <p:spPr>
          <a:xfrm>
            <a:off x="623480" y="1964174"/>
            <a:ext cx="10706970" cy="584775"/>
          </a:xfrm>
          <a:prstGeom prst="rect">
            <a:avLst/>
          </a:prstGeom>
        </p:spPr>
        <p:txBody>
          <a:bodyPr wrap="none">
            <a:spAutoFit/>
          </a:bodyPr>
          <a:lstStyle/>
          <a:p>
            <a:r>
              <a:rPr lang="tr-TR" sz="3200" dirty="0">
                <a:solidFill>
                  <a:srgbClr val="000000"/>
                </a:solidFill>
                <a:latin typeface="Google Sans Mono"/>
              </a:rPr>
              <a:t>=GPT(</a:t>
            </a:r>
            <a:r>
              <a:rPr lang="tr-TR" sz="3200" dirty="0">
                <a:solidFill>
                  <a:srgbClr val="008000"/>
                </a:solidFill>
                <a:latin typeface="Google Sans Mono"/>
              </a:rPr>
              <a:t>"Zamanı verimli kullanmak adına 10 tane slogan oluştur"</a:t>
            </a:r>
            <a:r>
              <a:rPr lang="tr-TR" sz="3200" dirty="0">
                <a:solidFill>
                  <a:srgbClr val="000000"/>
                </a:solidFill>
                <a:latin typeface="Google Sans Mono"/>
              </a:rPr>
              <a:t>)</a:t>
            </a:r>
            <a:endParaRPr lang="tr-TR" sz="3200" dirty="0"/>
          </a:p>
        </p:txBody>
      </p:sp>
      <p:pic>
        <p:nvPicPr>
          <p:cNvPr id="3" name="Resim 2">
            <a:extLst>
              <a:ext uri="{FF2B5EF4-FFF2-40B4-BE49-F238E27FC236}">
                <a16:creationId xmlns:a16="http://schemas.microsoft.com/office/drawing/2014/main" id="{C6B082EB-F0FF-46D3-9646-75D42062F0A7}"/>
              </a:ext>
            </a:extLst>
          </p:cNvPr>
          <p:cNvPicPr>
            <a:picLocks noChangeAspect="1"/>
          </p:cNvPicPr>
          <p:nvPr/>
        </p:nvPicPr>
        <p:blipFill>
          <a:blip r:embed="rId2"/>
          <a:stretch>
            <a:fillRect/>
          </a:stretch>
        </p:blipFill>
        <p:spPr>
          <a:xfrm>
            <a:off x="864287" y="2659322"/>
            <a:ext cx="10843345" cy="3960178"/>
          </a:xfrm>
          <a:prstGeom prst="rect">
            <a:avLst/>
          </a:prstGeom>
        </p:spPr>
      </p:pic>
    </p:spTree>
    <p:extLst>
      <p:ext uri="{BB962C8B-B14F-4D97-AF65-F5344CB8AC3E}">
        <p14:creationId xmlns:p14="http://schemas.microsoft.com/office/powerpoint/2010/main" val="12166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sp>
        <p:nvSpPr>
          <p:cNvPr id="2" name="Dikdörtgen 1">
            <a:extLst>
              <a:ext uri="{FF2B5EF4-FFF2-40B4-BE49-F238E27FC236}">
                <a16:creationId xmlns:a16="http://schemas.microsoft.com/office/drawing/2014/main" id="{D2DF757E-C930-44D1-9CE6-88B3CD857A05}"/>
              </a:ext>
            </a:extLst>
          </p:cNvPr>
          <p:cNvSpPr/>
          <p:nvPr/>
        </p:nvSpPr>
        <p:spPr>
          <a:xfrm>
            <a:off x="445894" y="1554671"/>
            <a:ext cx="5318892" cy="461665"/>
          </a:xfrm>
          <a:prstGeom prst="rect">
            <a:avLst/>
          </a:prstGeom>
        </p:spPr>
        <p:txBody>
          <a:bodyPr wrap="none">
            <a:spAutoFit/>
          </a:bodyPr>
          <a:lstStyle/>
          <a:p>
            <a:r>
              <a:rPr lang="tr-TR" sz="2400" b="1" dirty="0">
                <a:latin typeface="Arial" panose="020B0604020202020204" pitchFamily="34" charset="0"/>
              </a:rPr>
              <a:t>Ayın dünyaya olan mesafesi nedir?</a:t>
            </a:r>
            <a:endParaRPr lang="tr-TR" sz="2400" b="1" dirty="0"/>
          </a:p>
        </p:txBody>
      </p:sp>
      <p:sp>
        <p:nvSpPr>
          <p:cNvPr id="3" name="Dikdörtgen 2">
            <a:extLst>
              <a:ext uri="{FF2B5EF4-FFF2-40B4-BE49-F238E27FC236}">
                <a16:creationId xmlns:a16="http://schemas.microsoft.com/office/drawing/2014/main" id="{34D2FD98-FB50-4E16-BBB4-5FBA20D40C8E}"/>
              </a:ext>
            </a:extLst>
          </p:cNvPr>
          <p:cNvSpPr/>
          <p:nvPr/>
        </p:nvSpPr>
        <p:spPr>
          <a:xfrm>
            <a:off x="463072" y="3638303"/>
            <a:ext cx="4762009" cy="461665"/>
          </a:xfrm>
          <a:prstGeom prst="rect">
            <a:avLst/>
          </a:prstGeom>
        </p:spPr>
        <p:txBody>
          <a:bodyPr wrap="none">
            <a:spAutoFit/>
          </a:bodyPr>
          <a:lstStyle/>
          <a:p>
            <a:r>
              <a:rPr lang="es-ES" sz="2400" b="1" dirty="0">
                <a:latin typeface="Google Sans Mono"/>
              </a:rPr>
              <a:t>Türkiye nin en iyi üniversitesi nedir?</a:t>
            </a:r>
            <a:endParaRPr lang="tr-TR" sz="2400" b="1" dirty="0"/>
          </a:p>
        </p:txBody>
      </p:sp>
      <p:sp>
        <p:nvSpPr>
          <p:cNvPr id="5" name="Dikdörtgen 4">
            <a:extLst>
              <a:ext uri="{FF2B5EF4-FFF2-40B4-BE49-F238E27FC236}">
                <a16:creationId xmlns:a16="http://schemas.microsoft.com/office/drawing/2014/main" id="{E81827E9-32C2-4025-8F58-BAAA647E911D}"/>
              </a:ext>
            </a:extLst>
          </p:cNvPr>
          <p:cNvSpPr/>
          <p:nvPr/>
        </p:nvSpPr>
        <p:spPr>
          <a:xfrm>
            <a:off x="6794369" y="3176638"/>
            <a:ext cx="5397631" cy="461665"/>
          </a:xfrm>
          <a:prstGeom prst="rect">
            <a:avLst/>
          </a:prstGeom>
        </p:spPr>
        <p:txBody>
          <a:bodyPr wrap="none">
            <a:spAutoFit/>
          </a:bodyPr>
          <a:lstStyle/>
          <a:p>
            <a:r>
              <a:rPr lang="tr-TR" sz="2400" b="1" dirty="0">
                <a:latin typeface="Arial" panose="020B0604020202020204" pitchFamily="34" charset="0"/>
              </a:rPr>
              <a:t>Türkiye deki ilk 10 üniversite nedir?</a:t>
            </a:r>
            <a:endParaRPr lang="tr-TR" sz="2400" b="1" dirty="0"/>
          </a:p>
        </p:txBody>
      </p:sp>
      <p:pic>
        <p:nvPicPr>
          <p:cNvPr id="6" name="Resim 5">
            <a:extLst>
              <a:ext uri="{FF2B5EF4-FFF2-40B4-BE49-F238E27FC236}">
                <a16:creationId xmlns:a16="http://schemas.microsoft.com/office/drawing/2014/main" id="{6D2A299A-C9D3-404A-8CB7-E7E6C01E872F}"/>
              </a:ext>
            </a:extLst>
          </p:cNvPr>
          <p:cNvPicPr>
            <a:picLocks noChangeAspect="1"/>
          </p:cNvPicPr>
          <p:nvPr/>
        </p:nvPicPr>
        <p:blipFill>
          <a:blip r:embed="rId2"/>
          <a:stretch>
            <a:fillRect/>
          </a:stretch>
        </p:blipFill>
        <p:spPr>
          <a:xfrm>
            <a:off x="6966921" y="3638303"/>
            <a:ext cx="4447839" cy="2953366"/>
          </a:xfrm>
          <a:prstGeom prst="rect">
            <a:avLst/>
          </a:prstGeom>
        </p:spPr>
      </p:pic>
      <p:sp>
        <p:nvSpPr>
          <p:cNvPr id="7" name="Dikdörtgen 6">
            <a:extLst>
              <a:ext uri="{FF2B5EF4-FFF2-40B4-BE49-F238E27FC236}">
                <a16:creationId xmlns:a16="http://schemas.microsoft.com/office/drawing/2014/main" id="{A7B6216C-1754-4A5C-8AC9-508F44C2B7D0}"/>
              </a:ext>
            </a:extLst>
          </p:cNvPr>
          <p:cNvSpPr/>
          <p:nvPr/>
        </p:nvSpPr>
        <p:spPr>
          <a:xfrm>
            <a:off x="454391" y="4226898"/>
            <a:ext cx="6096000" cy="2031325"/>
          </a:xfrm>
          <a:prstGeom prst="rect">
            <a:avLst/>
          </a:prstGeom>
        </p:spPr>
        <p:txBody>
          <a:bodyPr>
            <a:spAutoFit/>
          </a:bodyPr>
          <a:lstStyle/>
          <a:p>
            <a:r>
              <a:rPr lang="tr-TR" dirty="0">
                <a:highlight>
                  <a:srgbClr val="FFFF00"/>
                </a:highlight>
                <a:latin typeface="Arial" panose="020B0604020202020204" pitchFamily="34" charset="0"/>
              </a:rPr>
              <a:t>Ben bir yapay zeka dil modeliyim ve tarafsız kalmalıyım. Bu nedenle, Türkiye'nin en iyi üniversitesi hakkında bir yargıda bulunamam. Ancak, Türkiye'de birçok iyi üniversite bulunmaktadır ve her biri farklı alanlarda uzmanlaşmıştır. Bu nedenle, öğrencilerin kendi ilgi alanlarına ve hedeflerine göre en uygun üniversiteyi seçmeleri önerilir.</a:t>
            </a:r>
            <a:endParaRPr lang="tr-TR" dirty="0">
              <a:highlight>
                <a:srgbClr val="FFFF00"/>
              </a:highlight>
            </a:endParaRPr>
          </a:p>
        </p:txBody>
      </p:sp>
      <p:sp>
        <p:nvSpPr>
          <p:cNvPr id="8" name="Dikdörtgen 7">
            <a:extLst>
              <a:ext uri="{FF2B5EF4-FFF2-40B4-BE49-F238E27FC236}">
                <a16:creationId xmlns:a16="http://schemas.microsoft.com/office/drawing/2014/main" id="{4C69AE36-C46D-4BEA-AB53-BFDAE2279D7A}"/>
              </a:ext>
            </a:extLst>
          </p:cNvPr>
          <p:cNvSpPr/>
          <p:nvPr/>
        </p:nvSpPr>
        <p:spPr>
          <a:xfrm>
            <a:off x="463072" y="2042489"/>
            <a:ext cx="6623527" cy="1477328"/>
          </a:xfrm>
          <a:prstGeom prst="rect">
            <a:avLst/>
          </a:prstGeom>
        </p:spPr>
        <p:txBody>
          <a:bodyPr wrap="square">
            <a:spAutoFit/>
          </a:bodyPr>
          <a:lstStyle/>
          <a:p>
            <a:r>
              <a:rPr lang="tr-TR" dirty="0">
                <a:highlight>
                  <a:srgbClr val="FFFF00"/>
                </a:highlight>
                <a:latin typeface="Arial" panose="020B0604020202020204" pitchFamily="34" charset="0"/>
              </a:rPr>
              <a:t>Ay'ın dünyaya olan ortalama mesafesi yaklaşık 384.400 kilometredir. Ancak bu mesafe Ay'ın yörüngesindeki değişiklikler nedeniyle değişebilir. En yakın mesafe </a:t>
            </a:r>
            <a:r>
              <a:rPr lang="tr-TR" dirty="0" err="1">
                <a:highlight>
                  <a:srgbClr val="FFFF00"/>
                </a:highlight>
                <a:latin typeface="Arial" panose="020B0604020202020204" pitchFamily="34" charset="0"/>
              </a:rPr>
              <a:t>perige</a:t>
            </a:r>
            <a:r>
              <a:rPr lang="tr-TR" dirty="0">
                <a:highlight>
                  <a:srgbClr val="FFFF00"/>
                </a:highlight>
                <a:latin typeface="Arial" panose="020B0604020202020204" pitchFamily="34" charset="0"/>
              </a:rPr>
              <a:t>, en uzak mesafe </a:t>
            </a:r>
            <a:r>
              <a:rPr lang="tr-TR" dirty="0" err="1">
                <a:highlight>
                  <a:srgbClr val="FFFF00"/>
                </a:highlight>
                <a:latin typeface="Arial" panose="020B0604020202020204" pitchFamily="34" charset="0"/>
              </a:rPr>
              <a:t>apoge</a:t>
            </a:r>
            <a:r>
              <a:rPr lang="tr-TR" dirty="0">
                <a:highlight>
                  <a:srgbClr val="FFFF00"/>
                </a:highlight>
                <a:latin typeface="Arial" panose="020B0604020202020204" pitchFamily="34" charset="0"/>
              </a:rPr>
              <a:t> olarak adlandırılır ve aralarındaki fark yaklaşık 50.000 kilometre olabilir.</a:t>
            </a:r>
            <a:endParaRPr lang="tr-TR" dirty="0">
              <a:highlight>
                <a:srgbClr val="FFFF00"/>
              </a:highlight>
            </a:endParaRPr>
          </a:p>
        </p:txBody>
      </p:sp>
    </p:spTree>
    <p:extLst>
      <p:ext uri="{BB962C8B-B14F-4D97-AF65-F5344CB8AC3E}">
        <p14:creationId xmlns:p14="http://schemas.microsoft.com/office/powerpoint/2010/main" val="63359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E172B7D1-81F4-4CB9-83A0-3DECE077E43F}"/>
              </a:ext>
            </a:extLst>
          </p:cNvPr>
          <p:cNvSpPr>
            <a:spLocks noGrp="1"/>
          </p:cNvSpPr>
          <p:nvPr>
            <p:ph type="body" idx="10"/>
          </p:nvPr>
        </p:nvSpPr>
        <p:spPr/>
        <p:txBody>
          <a:bodyPr/>
          <a:lstStyle/>
          <a:p>
            <a:r>
              <a:rPr lang="tr-TR" dirty="0"/>
              <a:t>ChatGPT on Google Sheets</a:t>
            </a:r>
            <a:endParaRPr lang="en-US" dirty="0"/>
          </a:p>
        </p:txBody>
      </p:sp>
      <p:graphicFrame>
        <p:nvGraphicFramePr>
          <p:cNvPr id="2" name="Tablo 1">
            <a:extLst>
              <a:ext uri="{FF2B5EF4-FFF2-40B4-BE49-F238E27FC236}">
                <a16:creationId xmlns:a16="http://schemas.microsoft.com/office/drawing/2014/main" id="{CBC70B9C-3A19-484F-97F9-1EFE44CA497F}"/>
              </a:ext>
            </a:extLst>
          </p:cNvPr>
          <p:cNvGraphicFramePr>
            <a:graphicFrameLocks noGrp="1"/>
          </p:cNvGraphicFramePr>
          <p:nvPr/>
        </p:nvGraphicFramePr>
        <p:xfrm>
          <a:off x="430530" y="1989614"/>
          <a:ext cx="5421630" cy="914400"/>
        </p:xfrm>
        <a:graphic>
          <a:graphicData uri="http://schemas.openxmlformats.org/drawingml/2006/table">
            <a:tbl>
              <a:tblPr/>
              <a:tblGrid>
                <a:gridCol w="5421630">
                  <a:extLst>
                    <a:ext uri="{9D8B030D-6E8A-4147-A177-3AD203B41FA5}">
                      <a16:colId xmlns:a16="http://schemas.microsoft.com/office/drawing/2014/main" val="275511430"/>
                    </a:ext>
                  </a:extLst>
                </a:gridCol>
              </a:tblGrid>
              <a:tr h="160020">
                <a:tc>
                  <a:txBody>
                    <a:bodyPr/>
                    <a:lstStyle/>
                    <a:p>
                      <a:pPr rtl="0" fontAlgn="b"/>
                      <a:r>
                        <a:rPr lang="tr-TR" dirty="0">
                          <a:effectLst/>
                        </a:rPr>
                        <a:t>Dünya da gezilmesi gereken yerleri söyle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4494565"/>
                  </a:ext>
                </a:extLst>
              </a:tr>
              <a:tr h="160020">
                <a:tc>
                  <a:txBody>
                    <a:bodyPr/>
                    <a:lstStyle/>
                    <a:p>
                      <a:pPr rtl="0" fontAlgn="b"/>
                      <a:r>
                        <a:rPr lang="tr-TR" dirty="0">
                          <a:effectLst/>
                        </a:rPr>
                        <a:t>Çocuklar için olsun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87540497"/>
                  </a:ext>
                </a:extLst>
              </a:tr>
              <a:tr h="160020">
                <a:tc>
                  <a:txBody>
                    <a:bodyPr/>
                    <a:lstStyle/>
                    <a:p>
                      <a:pPr rtl="0" fontAlgn="b"/>
                      <a:r>
                        <a:rPr lang="tr-TR" dirty="0">
                          <a:effectLst/>
                        </a:rPr>
                        <a:t>Avrupa da olsun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70350872"/>
                  </a:ext>
                </a:extLst>
              </a:tr>
            </a:tbl>
          </a:graphicData>
        </a:graphic>
      </p:graphicFrame>
      <p:sp>
        <p:nvSpPr>
          <p:cNvPr id="3" name="Dikdörtgen 2">
            <a:extLst>
              <a:ext uri="{FF2B5EF4-FFF2-40B4-BE49-F238E27FC236}">
                <a16:creationId xmlns:a16="http://schemas.microsoft.com/office/drawing/2014/main" id="{79EBCC98-A2B6-43B0-9AF0-40D70965EC05}"/>
              </a:ext>
            </a:extLst>
          </p:cNvPr>
          <p:cNvSpPr/>
          <p:nvPr/>
        </p:nvSpPr>
        <p:spPr>
          <a:xfrm>
            <a:off x="430530" y="3201799"/>
            <a:ext cx="6096000" cy="2862322"/>
          </a:xfrm>
          <a:prstGeom prst="rect">
            <a:avLst/>
          </a:prstGeom>
        </p:spPr>
        <p:txBody>
          <a:bodyPr>
            <a:spAutoFit/>
          </a:bodyPr>
          <a:lstStyle/>
          <a:p>
            <a:r>
              <a:rPr lang="tr-TR" dirty="0">
                <a:latin typeface="Arial" panose="020B0604020202020204" pitchFamily="34" charset="0"/>
              </a:rPr>
              <a:t>1. </a:t>
            </a:r>
            <a:r>
              <a:rPr lang="tr-TR" dirty="0" err="1">
                <a:latin typeface="Arial" panose="020B0604020202020204" pitchFamily="34" charset="0"/>
              </a:rPr>
              <a:t>Disneyland</a:t>
            </a:r>
            <a:r>
              <a:rPr lang="tr-TR" dirty="0">
                <a:latin typeface="Arial" panose="020B0604020202020204" pitchFamily="34" charset="0"/>
              </a:rPr>
              <a:t> Paris, Fransa</a:t>
            </a:r>
            <a:br>
              <a:rPr lang="tr-TR" dirty="0">
                <a:latin typeface="Arial" panose="020B0604020202020204" pitchFamily="34" charset="0"/>
              </a:rPr>
            </a:br>
            <a:r>
              <a:rPr lang="tr-TR" dirty="0">
                <a:latin typeface="Arial" panose="020B0604020202020204" pitchFamily="34" charset="0"/>
              </a:rPr>
              <a:t>2. Eiffel Kulesi, Fransa</a:t>
            </a:r>
            <a:br>
              <a:rPr lang="tr-TR" dirty="0">
                <a:latin typeface="Arial" panose="020B0604020202020204" pitchFamily="34" charset="0"/>
              </a:rPr>
            </a:br>
            <a:r>
              <a:rPr lang="tr-TR" dirty="0">
                <a:latin typeface="Arial" panose="020B0604020202020204" pitchFamily="34" charset="0"/>
              </a:rPr>
              <a:t>3. </a:t>
            </a:r>
            <a:r>
              <a:rPr lang="tr-TR" dirty="0" err="1">
                <a:latin typeface="Arial" panose="020B0604020202020204" pitchFamily="34" charset="0"/>
              </a:rPr>
              <a:t>Big</a:t>
            </a:r>
            <a:r>
              <a:rPr lang="tr-TR" dirty="0">
                <a:latin typeface="Arial" panose="020B0604020202020204" pitchFamily="34" charset="0"/>
              </a:rPr>
              <a:t> Ben, İngiltere</a:t>
            </a:r>
            <a:br>
              <a:rPr lang="tr-TR" dirty="0">
                <a:latin typeface="Arial" panose="020B0604020202020204" pitchFamily="34" charset="0"/>
              </a:rPr>
            </a:br>
            <a:r>
              <a:rPr lang="tr-TR" dirty="0">
                <a:latin typeface="Arial" panose="020B0604020202020204" pitchFamily="34" charset="0"/>
              </a:rPr>
              <a:t>4. Buckingham Sarayı, İngiltere</a:t>
            </a:r>
            <a:br>
              <a:rPr lang="tr-TR" dirty="0">
                <a:latin typeface="Arial" panose="020B0604020202020204" pitchFamily="34" charset="0"/>
              </a:rPr>
            </a:br>
            <a:r>
              <a:rPr lang="tr-TR" dirty="0">
                <a:latin typeface="Arial" panose="020B0604020202020204" pitchFamily="34" charset="0"/>
              </a:rPr>
              <a:t>5. </a:t>
            </a:r>
            <a:r>
              <a:rPr lang="tr-TR" dirty="0" err="1">
                <a:latin typeface="Arial" panose="020B0604020202020204" pitchFamily="34" charset="0"/>
              </a:rPr>
              <a:t>Colosseum</a:t>
            </a:r>
            <a:r>
              <a:rPr lang="tr-TR" dirty="0">
                <a:latin typeface="Arial" panose="020B0604020202020204" pitchFamily="34" charset="0"/>
              </a:rPr>
              <a:t>, İtalya</a:t>
            </a:r>
            <a:br>
              <a:rPr lang="tr-TR" dirty="0">
                <a:latin typeface="Arial" panose="020B0604020202020204" pitchFamily="34" charset="0"/>
              </a:rPr>
            </a:br>
            <a:r>
              <a:rPr lang="tr-TR" dirty="0">
                <a:latin typeface="Arial" panose="020B0604020202020204" pitchFamily="34" charset="0"/>
              </a:rPr>
              <a:t>6. Venedik Kanalları, İtalya</a:t>
            </a:r>
            <a:br>
              <a:rPr lang="tr-TR" dirty="0">
                <a:latin typeface="Arial" panose="020B0604020202020204" pitchFamily="34" charset="0"/>
              </a:rPr>
            </a:br>
            <a:r>
              <a:rPr lang="tr-TR" dirty="0">
                <a:latin typeface="Arial" panose="020B0604020202020204" pitchFamily="34" charset="0"/>
              </a:rPr>
              <a:t>7. </a:t>
            </a:r>
            <a:r>
              <a:rPr lang="tr-TR" dirty="0" err="1">
                <a:latin typeface="Arial" panose="020B0604020202020204" pitchFamily="34" charset="0"/>
              </a:rPr>
              <a:t>Sagrada</a:t>
            </a:r>
            <a:r>
              <a:rPr lang="tr-TR" dirty="0">
                <a:latin typeface="Arial" panose="020B0604020202020204" pitchFamily="34" charset="0"/>
              </a:rPr>
              <a:t> </a:t>
            </a:r>
            <a:r>
              <a:rPr lang="tr-TR" dirty="0" err="1">
                <a:latin typeface="Arial" panose="020B0604020202020204" pitchFamily="34" charset="0"/>
              </a:rPr>
              <a:t>Familia</a:t>
            </a:r>
            <a:r>
              <a:rPr lang="tr-TR" dirty="0">
                <a:latin typeface="Arial" panose="020B0604020202020204" pitchFamily="34" charset="0"/>
              </a:rPr>
              <a:t>, İspanya</a:t>
            </a:r>
            <a:br>
              <a:rPr lang="tr-TR" dirty="0">
                <a:latin typeface="Arial" panose="020B0604020202020204" pitchFamily="34" charset="0"/>
              </a:rPr>
            </a:br>
            <a:r>
              <a:rPr lang="tr-TR" dirty="0">
                <a:latin typeface="Arial" panose="020B0604020202020204" pitchFamily="34" charset="0"/>
              </a:rPr>
              <a:t>8. Park </a:t>
            </a:r>
            <a:r>
              <a:rPr lang="tr-TR" dirty="0" err="1">
                <a:latin typeface="Arial" panose="020B0604020202020204" pitchFamily="34" charset="0"/>
              </a:rPr>
              <a:t>Güell</a:t>
            </a:r>
            <a:r>
              <a:rPr lang="tr-TR" dirty="0">
                <a:latin typeface="Arial" panose="020B0604020202020204" pitchFamily="34" charset="0"/>
              </a:rPr>
              <a:t>, İspanya</a:t>
            </a:r>
            <a:br>
              <a:rPr lang="tr-TR" dirty="0">
                <a:latin typeface="Arial" panose="020B0604020202020204" pitchFamily="34" charset="0"/>
              </a:rPr>
            </a:br>
            <a:r>
              <a:rPr lang="tr-TR" dirty="0">
                <a:latin typeface="Arial" panose="020B0604020202020204" pitchFamily="34" charset="0"/>
              </a:rPr>
              <a:t>9. Amsterdam Kanalları, Hollanda</a:t>
            </a:r>
            <a:br>
              <a:rPr lang="tr-TR" dirty="0">
                <a:latin typeface="Arial" panose="020B0604020202020204" pitchFamily="34" charset="0"/>
              </a:rPr>
            </a:br>
            <a:r>
              <a:rPr lang="tr-TR" dirty="0">
                <a:latin typeface="Arial" panose="020B0604020202020204" pitchFamily="34" charset="0"/>
              </a:rPr>
              <a:t>10. Anne Frank Evi, Hollanda</a:t>
            </a:r>
            <a:endParaRPr lang="tr-TR" dirty="0"/>
          </a:p>
        </p:txBody>
      </p:sp>
    </p:spTree>
    <p:extLst>
      <p:ext uri="{BB962C8B-B14F-4D97-AF65-F5344CB8AC3E}">
        <p14:creationId xmlns:p14="http://schemas.microsoft.com/office/powerpoint/2010/main" val="4156781998"/>
      </p:ext>
    </p:extLst>
  </p:cSld>
  <p:clrMapOvr>
    <a:masterClrMapping/>
  </p:clrMapOvr>
</p:sld>
</file>

<file path=ppt/theme/theme1.xml><?xml version="1.0" encoding="utf-8"?>
<a:theme xmlns:a="http://schemas.openxmlformats.org/drawingml/2006/main" name="Office Teması">
  <a:themeElements>
    <a:clrScheme name="Özel 6">
      <a:dk1>
        <a:srgbClr val="201E1E"/>
      </a:dk1>
      <a:lt1>
        <a:sysClr val="window" lastClr="FFFFFF"/>
      </a:lt1>
      <a:dk2>
        <a:srgbClr val="2B9F00"/>
      </a:dk2>
      <a:lt2>
        <a:srgbClr val="E7E6E6"/>
      </a:lt2>
      <a:accent1>
        <a:srgbClr val="2B2929"/>
      </a:accent1>
      <a:accent2>
        <a:srgbClr val="BBE9A9"/>
      </a:accent2>
      <a:accent3>
        <a:srgbClr val="A5A5A5"/>
      </a:accent3>
      <a:accent4>
        <a:srgbClr val="62B642"/>
      </a:accent4>
      <a:accent5>
        <a:srgbClr val="5B9BD5"/>
      </a:accent5>
      <a:accent6>
        <a:srgbClr val="70AD47"/>
      </a:accent6>
      <a:hlink>
        <a:srgbClr val="0563C1"/>
      </a:hlink>
      <a:folHlink>
        <a:srgbClr val="954F72"/>
      </a:folHlink>
    </a:clrScheme>
    <a:fontScheme name="Özel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2868</Words>
  <Application>Microsoft Office PowerPoint</Application>
  <PresentationFormat>Geniş ekran</PresentationFormat>
  <Paragraphs>386</Paragraphs>
  <Slides>48</Slides>
  <Notes>11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48</vt:i4>
      </vt:variant>
    </vt:vector>
  </HeadingPairs>
  <TitlesOfParts>
    <vt:vector size="56" baseType="lpstr">
      <vt:lpstr>Arial</vt:lpstr>
      <vt:lpstr>Calibri</vt:lpstr>
      <vt:lpstr>Century Gothic</vt:lpstr>
      <vt:lpstr>Google Sans</vt:lpstr>
      <vt:lpstr>Google Sans Mono</vt:lpstr>
      <vt:lpstr>Roboto</vt:lpstr>
      <vt:lpstr>Wingdings 2</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mert tırnova</dc:creator>
  <cp:lastModifiedBy>Müslüm Yıldız</cp:lastModifiedBy>
  <cp:revision>90</cp:revision>
  <dcterms:created xsi:type="dcterms:W3CDTF">2021-12-09T21:12:38Z</dcterms:created>
  <dcterms:modified xsi:type="dcterms:W3CDTF">2023-03-29T01:49:51Z</dcterms:modified>
</cp:coreProperties>
</file>