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81068" y="2596465"/>
            <a:ext cx="6943090" cy="1299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3" y="0"/>
            <a:ext cx="12190730" cy="4953000"/>
          </a:xfrm>
          <a:custGeom>
            <a:avLst/>
            <a:gdLst/>
            <a:ahLst/>
            <a:cxnLst/>
            <a:rect l="l" t="t" r="r" b="b"/>
            <a:pathLst>
              <a:path w="12190730" h="4953000">
                <a:moveTo>
                  <a:pt x="0" y="4953000"/>
                </a:moveTo>
                <a:lnTo>
                  <a:pt x="12190488" y="4953000"/>
                </a:lnTo>
                <a:lnTo>
                  <a:pt x="12190488" y="0"/>
                </a:lnTo>
                <a:lnTo>
                  <a:pt x="0" y="0"/>
                </a:lnTo>
                <a:lnTo>
                  <a:pt x="0" y="4953000"/>
                </a:lnTo>
                <a:close/>
              </a:path>
            </a:pathLst>
          </a:custGeom>
          <a:solidFill>
            <a:srgbClr val="9BA8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200"/>
                </a:lnTo>
                <a:lnTo>
                  <a:pt x="12188952" y="457200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93672" y="18977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019" y="881193"/>
            <a:ext cx="7991475" cy="7987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6802" y="2564975"/>
            <a:ext cx="8698865" cy="283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685289" marR="5080" indent="-1672589">
              <a:lnSpc>
                <a:spcPts val="4750"/>
              </a:lnSpc>
              <a:spcBef>
                <a:spcPts val="695"/>
              </a:spcBef>
            </a:pPr>
            <a:r>
              <a:rPr sz="4400" b="1" spc="-380" dirty="0">
                <a:solidFill>
                  <a:srgbClr val="FF0000"/>
                </a:solidFill>
                <a:latin typeface="Times New Roman"/>
                <a:cs typeface="Times New Roman"/>
              </a:rPr>
              <a:t>CIS</a:t>
            </a:r>
            <a:r>
              <a:rPr sz="44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b="1" spc="290" dirty="0">
                <a:solidFill>
                  <a:srgbClr val="FF0000"/>
                </a:solidFill>
                <a:latin typeface="Times New Roman"/>
                <a:cs typeface="Times New Roman"/>
              </a:rPr>
              <a:t>11051-</a:t>
            </a:r>
            <a:r>
              <a:rPr sz="44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b="1" spc="-355" dirty="0">
                <a:solidFill>
                  <a:srgbClr val="FF0000"/>
                </a:solidFill>
                <a:latin typeface="Times New Roman"/>
                <a:cs typeface="Times New Roman"/>
              </a:rPr>
              <a:t>PRACTICAL</a:t>
            </a:r>
            <a:r>
              <a:rPr sz="44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b="1" spc="-540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44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DATABASE</a:t>
            </a:r>
            <a:r>
              <a:rPr sz="44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b="1" spc="-405" dirty="0">
                <a:solidFill>
                  <a:srgbClr val="FF0000"/>
                </a:solidFill>
                <a:latin typeface="Times New Roman"/>
                <a:cs typeface="Times New Roman"/>
              </a:rPr>
              <a:t>DESIGN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23843" y="4604868"/>
            <a:ext cx="2028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90" dirty="0">
                <a:latin typeface="Times New Roman"/>
                <a:cs typeface="Times New Roman"/>
              </a:rPr>
              <a:t>MYSQL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981705" cy="685799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428107" y="4499228"/>
            <a:ext cx="5636260" cy="0"/>
          </a:xfrm>
          <a:custGeom>
            <a:avLst/>
            <a:gdLst/>
            <a:ahLst/>
            <a:cxnLst/>
            <a:rect l="l" t="t" r="r" b="b"/>
            <a:pathLst>
              <a:path w="5636259">
                <a:moveTo>
                  <a:pt x="0" y="0"/>
                </a:moveTo>
                <a:lnTo>
                  <a:pt x="5636107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86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80" dirty="0"/>
              <a:t>CONT…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2138935"/>
            <a:ext cx="16014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Number</a:t>
            </a:r>
            <a:r>
              <a:rPr sz="20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type</a:t>
            </a:r>
            <a:r>
              <a:rPr sz="20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84902" y="2564975"/>
          <a:ext cx="8609329" cy="2833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4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4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INT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3D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2147483648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2147483647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4294967295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UNSIGNED.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FLOAT</a:t>
                      </a:r>
                      <a:r>
                        <a:rPr sz="18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small</a:t>
                      </a:r>
                      <a:r>
                        <a:rPr sz="18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8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floating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decimal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point.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DOUBLE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large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8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floating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decimal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point.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DECIMAL</a:t>
                      </a:r>
                      <a:r>
                        <a:rPr sz="1800" b="1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DOUBLE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stored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allowing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fixed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decimal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point.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8275"/>
            <a:ext cx="5408295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0" dirty="0"/>
              <a:t>CREATING</a:t>
            </a:r>
            <a:r>
              <a:rPr spc="-55" dirty="0"/>
              <a:t> </a:t>
            </a:r>
            <a:r>
              <a:rPr spc="135" dirty="0"/>
              <a:t>A</a:t>
            </a:r>
            <a:r>
              <a:rPr spc="-60" dirty="0"/>
              <a:t> </a:t>
            </a:r>
            <a:r>
              <a:rPr spc="-65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2138935"/>
            <a:ext cx="7373620" cy="2879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290" indent="-148590">
              <a:lnSpc>
                <a:spcPct val="100000"/>
              </a:lnSpc>
              <a:spcBef>
                <a:spcPts val="95"/>
              </a:spcBef>
              <a:buClr>
                <a:srgbClr val="9BA8B7"/>
              </a:buClr>
              <a:buFont typeface="Arial MT"/>
              <a:buChar char="•"/>
              <a:tabLst>
                <a:tab pos="16129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CREATE</a:t>
            </a:r>
            <a:r>
              <a:rPr sz="20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TABLE</a:t>
            </a:r>
            <a:r>
              <a:rPr sz="20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statement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create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table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MySQL.</a:t>
            </a:r>
            <a:endParaRPr sz="2000" dirty="0">
              <a:latin typeface="Times New Roman"/>
              <a:cs typeface="Times New Roman"/>
            </a:endParaRPr>
          </a:p>
          <a:p>
            <a:pPr marL="165735" indent="-153035">
              <a:lnSpc>
                <a:spcPct val="100000"/>
              </a:lnSpc>
              <a:spcBef>
                <a:spcPts val="1639"/>
              </a:spcBef>
              <a:buClr>
                <a:srgbClr val="9BA8B7"/>
              </a:buClr>
              <a:buFont typeface="Arial MT"/>
              <a:buChar char="•"/>
              <a:tabLst>
                <a:tab pos="165735" algn="l"/>
              </a:tabLst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Syntax</a:t>
            </a:r>
            <a:endParaRPr sz="2000" dirty="0">
              <a:latin typeface="Times New Roman"/>
              <a:cs typeface="Times New Roman"/>
            </a:endParaRPr>
          </a:p>
          <a:p>
            <a:pPr marL="926465" marR="3583940" indent="-760095">
              <a:lnSpc>
                <a:spcPct val="124800"/>
              </a:lnSpc>
              <a:spcBef>
                <a:spcPts val="1050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CREATE</a:t>
            </a:r>
            <a:r>
              <a:rPr sz="20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TABLE</a:t>
            </a:r>
            <a:r>
              <a:rPr sz="2000" b="1" spc="-2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2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 err="1">
                <a:solidFill>
                  <a:srgbClr val="404040"/>
                </a:solidFill>
                <a:latin typeface="Times New Roman"/>
                <a:cs typeface="Times New Roman"/>
              </a:rPr>
              <a:t>table_name</a:t>
            </a:r>
            <a:r>
              <a:rPr sz="2000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(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Column_name1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data_type, Column_name2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data_type, Column_name3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data_type</a:t>
            </a:r>
            <a:endParaRPr sz="200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  <a:spcBef>
                <a:spcPts val="595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FBA90-2E83-415A-9523-B6AAE38F80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6"/>
          <a:stretch/>
        </p:blipFill>
        <p:spPr>
          <a:xfrm>
            <a:off x="5562600" y="3124200"/>
            <a:ext cx="3886200" cy="1983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8275"/>
            <a:ext cx="3713479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85" dirty="0"/>
              <a:t>VIEW</a:t>
            </a:r>
            <a:r>
              <a:rPr spc="-95" dirty="0"/>
              <a:t> </a:t>
            </a:r>
            <a:r>
              <a:rPr spc="-90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2063318"/>
            <a:ext cx="6174105" cy="353504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56845" indent="-144145">
              <a:lnSpc>
                <a:spcPct val="100000"/>
              </a:lnSpc>
              <a:spcBef>
                <a:spcPts val="690"/>
              </a:spcBef>
              <a:buClr>
                <a:srgbClr val="9BA8B7"/>
              </a:buClr>
              <a:buFont typeface="Arial MT"/>
              <a:buChar char="•"/>
              <a:tabLst>
                <a:tab pos="156845" algn="l"/>
              </a:tabLst>
            </a:pP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You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view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database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tables:</a:t>
            </a:r>
            <a:endParaRPr sz="2000">
              <a:latin typeface="Times New Roman"/>
              <a:cs typeface="Times New Roman"/>
            </a:endParaRPr>
          </a:p>
          <a:p>
            <a:pPr marL="1102995">
              <a:lnSpc>
                <a:spcPct val="100000"/>
              </a:lnSpc>
              <a:spcBef>
                <a:spcPts val="595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mysql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&gt;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SHOW</a:t>
            </a:r>
            <a:r>
              <a:rPr sz="20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TABLES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51765" indent="-139065">
              <a:lnSpc>
                <a:spcPct val="100000"/>
              </a:lnSpc>
              <a:spcBef>
                <a:spcPts val="1645"/>
              </a:spcBef>
              <a:buClr>
                <a:srgbClr val="9BA8B7"/>
              </a:buClr>
              <a:buFont typeface="Arial MT"/>
              <a:buChar char="•"/>
              <a:tabLst>
                <a:tab pos="151765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empty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set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indicates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created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any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tables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yet.</a:t>
            </a:r>
            <a:endParaRPr sz="200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1639"/>
              </a:spcBef>
            </a:pPr>
            <a:r>
              <a:rPr sz="2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DESCRIBING</a:t>
            </a:r>
            <a:r>
              <a:rPr sz="2400" b="1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TABLE</a:t>
            </a:r>
            <a:endParaRPr sz="2400">
              <a:latin typeface="Times New Roman"/>
              <a:cs typeface="Times New Roman"/>
            </a:endParaRPr>
          </a:p>
          <a:p>
            <a:pPr marL="224154" marR="240029" indent="-212090">
              <a:lnSpc>
                <a:spcPct val="124700"/>
              </a:lnSpc>
              <a:spcBef>
                <a:spcPts val="1095"/>
              </a:spcBef>
              <a:buClr>
                <a:srgbClr val="9BA8B7"/>
              </a:buClr>
              <a:buFont typeface="Arial MT"/>
              <a:buChar char="•"/>
              <a:tabLst>
                <a:tab pos="926465" algn="l"/>
              </a:tabLst>
            </a:pP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view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table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structure,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DESCRIBE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command 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mysql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&gt;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DESCRIBE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table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name;</a:t>
            </a:r>
            <a:endParaRPr sz="20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600"/>
              </a:spcBef>
            </a:pP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mysql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&gt;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DESC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table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name;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881193"/>
            <a:ext cx="9034781" cy="793097"/>
          </a:xfrm>
          <a:prstGeom prst="rect">
            <a:avLst/>
          </a:prstGeom>
        </p:spPr>
        <p:txBody>
          <a:bodyPr vert="horz" wrap="square" lIns="0" tIns="6914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INSERTING</a:t>
            </a:r>
            <a:r>
              <a:rPr spc="-75" dirty="0"/>
              <a:t> </a:t>
            </a:r>
            <a:r>
              <a:rPr spc="-140" dirty="0"/>
              <a:t>DATA</a:t>
            </a:r>
            <a:r>
              <a:rPr spc="-95" dirty="0"/>
              <a:t> </a:t>
            </a:r>
            <a:r>
              <a:rPr spc="-390" dirty="0"/>
              <a:t>INTO</a:t>
            </a:r>
            <a:r>
              <a:rPr spc="-80" dirty="0"/>
              <a:t> </a:t>
            </a:r>
            <a:r>
              <a:rPr spc="-50" dirty="0"/>
              <a:t>TABLE</a:t>
            </a:r>
            <a:r>
              <a:rPr lang="en-US" spc="-50" dirty="0"/>
              <a:t>…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2138935"/>
            <a:ext cx="9923145" cy="22384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735" indent="-153035">
              <a:lnSpc>
                <a:spcPct val="100000"/>
              </a:lnSpc>
              <a:spcBef>
                <a:spcPts val="95"/>
              </a:spcBef>
              <a:buClr>
                <a:srgbClr val="9BA8B7"/>
              </a:buClr>
              <a:buFont typeface="Arial MT"/>
              <a:buChar char="•"/>
              <a:tabLst>
                <a:tab pos="165735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add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new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records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database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table</a:t>
            </a:r>
            <a:endParaRPr sz="2000" dirty="0">
              <a:latin typeface="Times New Roman"/>
              <a:cs typeface="Times New Roman"/>
            </a:endParaRPr>
          </a:p>
          <a:p>
            <a:pPr marL="165735" indent="-153035">
              <a:lnSpc>
                <a:spcPct val="100000"/>
              </a:lnSpc>
              <a:spcBef>
                <a:spcPts val="1639"/>
              </a:spcBef>
              <a:buClr>
                <a:srgbClr val="9BA8B7"/>
              </a:buClr>
              <a:buFont typeface="Arial MT"/>
              <a:buChar char="•"/>
              <a:tabLst>
                <a:tab pos="165735" algn="l"/>
              </a:tabLst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Syntax</a:t>
            </a:r>
            <a:endParaRPr lang="en-US" sz="2000" spc="-10" dirty="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165735" indent="-153035">
              <a:lnSpc>
                <a:spcPct val="100000"/>
              </a:lnSpc>
              <a:spcBef>
                <a:spcPts val="1639"/>
              </a:spcBef>
              <a:buClr>
                <a:srgbClr val="9BA8B7"/>
              </a:buClr>
              <a:buFont typeface="Arial MT"/>
              <a:buChar char="•"/>
              <a:tabLst>
                <a:tab pos="165735" algn="l"/>
              </a:tabLst>
            </a:pPr>
            <a:r>
              <a:rPr lang="en-US"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Insert 1 record</a:t>
            </a:r>
            <a:endParaRPr sz="20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INSERT</a:t>
            </a:r>
            <a:r>
              <a:rPr sz="2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INTO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table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name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(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column1,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column2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column3……………..)</a:t>
            </a:r>
            <a:endParaRPr sz="24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VALUES</a:t>
            </a:r>
            <a:r>
              <a:rPr sz="2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(value1,</a:t>
            </a:r>
            <a:r>
              <a:rPr sz="24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value2,</a:t>
            </a:r>
            <a:r>
              <a:rPr sz="24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value3……………………)</a:t>
            </a:r>
            <a:r>
              <a:rPr sz="24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;</a:t>
            </a:r>
            <a:endParaRPr lang="en-US" sz="2400" spc="-50" dirty="0">
              <a:solidFill>
                <a:srgbClr val="40404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67A23-D8E7-4909-B56F-B2C17553A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019" y="4648200"/>
            <a:ext cx="9831706" cy="1195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C45FAF4B-FF6D-437F-AC65-F5CEDBC7E217}"/>
              </a:ext>
            </a:extLst>
          </p:cNvPr>
          <p:cNvSpPr txBox="1"/>
          <p:nvPr/>
        </p:nvSpPr>
        <p:spPr>
          <a:xfrm>
            <a:off x="990600" y="914400"/>
            <a:ext cx="9923145" cy="3064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735" indent="-153035">
              <a:lnSpc>
                <a:spcPct val="100000"/>
              </a:lnSpc>
              <a:spcBef>
                <a:spcPts val="1639"/>
              </a:spcBef>
              <a:buClr>
                <a:srgbClr val="9BA8B7"/>
              </a:buClr>
              <a:buFont typeface="Arial MT"/>
              <a:buChar char="•"/>
              <a:tabLst>
                <a:tab pos="165735" algn="l"/>
              </a:tabLst>
            </a:pPr>
            <a:r>
              <a:rPr lang="en-US"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Insert multiple records</a:t>
            </a:r>
          </a:p>
          <a:p>
            <a:pPr marL="165735" indent="-153035">
              <a:lnSpc>
                <a:spcPct val="100000"/>
              </a:lnSpc>
              <a:spcBef>
                <a:spcPts val="1639"/>
              </a:spcBef>
              <a:buClr>
                <a:srgbClr val="9BA8B7"/>
              </a:buClr>
              <a:buFont typeface="Arial MT"/>
              <a:buChar char="•"/>
              <a:tabLst>
                <a:tab pos="165735" algn="l"/>
              </a:tabLst>
            </a:pPr>
            <a:r>
              <a:rPr lang="en-US"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Syntax</a:t>
            </a:r>
            <a:endParaRPr sz="20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INSERT</a:t>
            </a:r>
            <a:r>
              <a:rPr sz="2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INTO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table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name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(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column1,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column2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column3……………..)</a:t>
            </a:r>
            <a:endParaRPr sz="24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VALUES</a:t>
            </a:r>
            <a:r>
              <a:rPr sz="2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 lang="en-US" sz="2400" b="1" spc="-4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(value1,</a:t>
            </a:r>
            <a:r>
              <a:rPr sz="24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value2,</a:t>
            </a:r>
            <a:r>
              <a:rPr sz="24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value3……………………)</a:t>
            </a:r>
            <a:r>
              <a:rPr lang="en-US"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endParaRPr lang="en-US" sz="2400" spc="-70" dirty="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927100">
              <a:spcBef>
                <a:spcPts val="600"/>
              </a:spcBef>
            </a:pPr>
            <a:r>
              <a:rPr lang="en-US" sz="2400" dirty="0">
                <a:solidFill>
                  <a:srgbClr val="404040"/>
                </a:solidFill>
                <a:latin typeface="Times New Roman"/>
                <a:cs typeface="Times New Roman"/>
              </a:rPr>
              <a:t>(value1,</a:t>
            </a:r>
            <a:r>
              <a:rPr lang="en-US" sz="24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Times New Roman"/>
                <a:cs typeface="Times New Roman"/>
              </a:rPr>
              <a:t>value2,</a:t>
            </a:r>
            <a:r>
              <a:rPr lang="en-US" sz="24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value3……………………),</a:t>
            </a:r>
            <a:endParaRPr lang="en-US" sz="2400" spc="-70" dirty="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927100">
              <a:spcBef>
                <a:spcPts val="600"/>
              </a:spcBef>
            </a:pPr>
            <a:r>
              <a:rPr lang="en-US" sz="2400" dirty="0">
                <a:solidFill>
                  <a:srgbClr val="404040"/>
                </a:solidFill>
                <a:latin typeface="Times New Roman"/>
                <a:cs typeface="Times New Roman"/>
              </a:rPr>
              <a:t>(value1,</a:t>
            </a:r>
            <a:r>
              <a:rPr lang="en-US" sz="24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Times New Roman"/>
                <a:cs typeface="Times New Roman"/>
              </a:rPr>
              <a:t>value2,</a:t>
            </a:r>
            <a:r>
              <a:rPr lang="en-US" sz="24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value3……………………);</a:t>
            </a:r>
            <a:endParaRPr lang="en-US" sz="2400" spc="-70" dirty="0">
              <a:solidFill>
                <a:srgbClr val="404040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DED522-4262-4BA2-AC6C-54F0307DE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191000"/>
            <a:ext cx="8382000" cy="2362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0083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8192" y="2264854"/>
            <a:ext cx="3581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15" dirty="0">
                <a:solidFill>
                  <a:srgbClr val="FFFFFF"/>
                </a:solidFill>
              </a:rPr>
              <a:t>THANK</a:t>
            </a:r>
            <a:r>
              <a:rPr sz="4800" spc="-90" dirty="0">
                <a:solidFill>
                  <a:srgbClr val="FFFFFF"/>
                </a:solidFill>
              </a:rPr>
              <a:t> </a:t>
            </a:r>
            <a:r>
              <a:rPr sz="4800" spc="-520" dirty="0">
                <a:solidFill>
                  <a:srgbClr val="FFFFFF"/>
                </a:solidFill>
              </a:rPr>
              <a:t>YOU</a:t>
            </a:r>
            <a:r>
              <a:rPr sz="4800" spc="-105" dirty="0">
                <a:solidFill>
                  <a:srgbClr val="FFFFFF"/>
                </a:solidFill>
              </a:rPr>
              <a:t> </a:t>
            </a:r>
            <a:r>
              <a:rPr sz="4800" spc="-50" dirty="0">
                <a:solidFill>
                  <a:srgbClr val="FFFFFF"/>
                </a:solidFill>
              </a:rPr>
              <a:t>!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523" y="4953000"/>
            <a:ext cx="12189460" cy="1905000"/>
          </a:xfrm>
          <a:custGeom>
            <a:avLst/>
            <a:gdLst/>
            <a:ahLst/>
            <a:cxnLst/>
            <a:rect l="l" t="t" r="r" b="b"/>
            <a:pathLst>
              <a:path w="12189460" h="1905000">
                <a:moveTo>
                  <a:pt x="12188952" y="0"/>
                </a:moveTo>
                <a:lnTo>
                  <a:pt x="0" y="0"/>
                </a:lnTo>
                <a:lnTo>
                  <a:pt x="0" y="1905000"/>
                </a:lnTo>
                <a:lnTo>
                  <a:pt x="12188952" y="1905000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100"/>
              </a:spcBef>
            </a:pPr>
            <a:r>
              <a:rPr sz="4800" spc="-440" dirty="0"/>
              <a:t>INTRODUCTION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742179" y="2502409"/>
            <a:ext cx="604583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Database</a:t>
            </a:r>
            <a:r>
              <a:rPr sz="24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Management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(DBMS)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software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package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designed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define,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manipulate,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retrieve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manage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database.</a:t>
            </a:r>
            <a:r>
              <a:rPr sz="2400" spc="-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DBMS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makes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possible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end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users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create,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read,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update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delete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database.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2438400"/>
            <a:ext cx="2057399" cy="21621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14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TYPES</a:t>
            </a:r>
            <a:r>
              <a:rPr spc="-160" dirty="0"/>
              <a:t> </a:t>
            </a:r>
            <a:r>
              <a:rPr spc="-300" dirty="0"/>
              <a:t>OF</a:t>
            </a:r>
            <a:r>
              <a:rPr spc="-110" dirty="0"/>
              <a:t> </a:t>
            </a:r>
            <a:r>
              <a:rPr spc="-440" dirty="0"/>
              <a:t>DBMS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924051"/>
            <a:ext cx="3178175" cy="292608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224154" indent="-211454">
              <a:lnSpc>
                <a:spcPct val="100000"/>
              </a:lnSpc>
              <a:spcBef>
                <a:spcPts val="1785"/>
              </a:spcBef>
              <a:buClr>
                <a:srgbClr val="9BA8B7"/>
              </a:buClr>
              <a:buSzPct val="79166"/>
              <a:buFont typeface="Arial MT"/>
              <a:buChar char="•"/>
              <a:tabLst>
                <a:tab pos="224154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Flat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file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based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DBMS</a:t>
            </a:r>
            <a:endParaRPr sz="2400">
              <a:latin typeface="Times New Roman"/>
              <a:cs typeface="Times New Roman"/>
            </a:endParaRPr>
          </a:p>
          <a:p>
            <a:pPr marL="271145" indent="-258445">
              <a:lnSpc>
                <a:spcPct val="100000"/>
              </a:lnSpc>
              <a:spcBef>
                <a:spcPts val="1685"/>
              </a:spcBef>
              <a:buClr>
                <a:srgbClr val="9BA8B7"/>
              </a:buClr>
              <a:buFont typeface="Arial MT"/>
              <a:buChar char="•"/>
              <a:tabLst>
                <a:tab pos="271145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Hierarchical</a:t>
            </a:r>
            <a:r>
              <a:rPr sz="24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DBMS</a:t>
            </a:r>
            <a:endParaRPr sz="2400">
              <a:latin typeface="Times New Roman"/>
              <a:cs typeface="Times New Roman"/>
            </a:endParaRPr>
          </a:p>
          <a:p>
            <a:pPr marL="271145" indent="-258445">
              <a:lnSpc>
                <a:spcPct val="100000"/>
              </a:lnSpc>
              <a:spcBef>
                <a:spcPts val="1689"/>
              </a:spcBef>
              <a:buClr>
                <a:srgbClr val="9BA8B7"/>
              </a:buClr>
              <a:buFont typeface="Arial MT"/>
              <a:buChar char="•"/>
              <a:tabLst>
                <a:tab pos="271145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Object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Oriented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DBMS</a:t>
            </a:r>
            <a:endParaRPr sz="2400">
              <a:latin typeface="Times New Roman"/>
              <a:cs typeface="Times New Roman"/>
            </a:endParaRPr>
          </a:p>
          <a:p>
            <a:pPr marL="271145" indent="-258445">
              <a:lnSpc>
                <a:spcPct val="100000"/>
              </a:lnSpc>
              <a:spcBef>
                <a:spcPts val="1690"/>
              </a:spcBef>
              <a:buClr>
                <a:srgbClr val="9BA8B7"/>
              </a:buClr>
              <a:buFont typeface="Arial MT"/>
              <a:buChar char="•"/>
              <a:tabLst>
                <a:tab pos="271145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Network</a:t>
            </a:r>
            <a:r>
              <a:rPr sz="2400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DBMS</a:t>
            </a:r>
            <a:endParaRPr sz="2400">
              <a:latin typeface="Times New Roman"/>
              <a:cs typeface="Times New Roman"/>
            </a:endParaRPr>
          </a:p>
          <a:p>
            <a:pPr marL="271145" indent="-258445">
              <a:lnSpc>
                <a:spcPct val="100000"/>
              </a:lnSpc>
              <a:spcBef>
                <a:spcPts val="1685"/>
              </a:spcBef>
              <a:buClr>
                <a:srgbClr val="9BA8B7"/>
              </a:buClr>
              <a:buFont typeface="Arial MT"/>
              <a:buChar char="•"/>
              <a:tabLst>
                <a:tab pos="271145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Relational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DBMS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14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5" dirty="0"/>
              <a:t>SOME</a:t>
            </a:r>
            <a:r>
              <a:rPr spc="-80" dirty="0"/>
              <a:t> </a:t>
            </a:r>
            <a:r>
              <a:rPr spc="-380" dirty="0"/>
              <a:t>WELL</a:t>
            </a:r>
            <a:r>
              <a:rPr spc="-95" dirty="0"/>
              <a:t> </a:t>
            </a:r>
            <a:r>
              <a:rPr spc="-580" dirty="0"/>
              <a:t>KNOWN</a:t>
            </a:r>
            <a:r>
              <a:rPr spc="-90" dirty="0"/>
              <a:t> </a:t>
            </a:r>
            <a:r>
              <a:rPr spc="-440" dirty="0"/>
              <a:t>DBMS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2138935"/>
            <a:ext cx="2436495" cy="2895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830" indent="-151130">
              <a:lnSpc>
                <a:spcPct val="100000"/>
              </a:lnSpc>
              <a:spcBef>
                <a:spcPts val="95"/>
              </a:spcBef>
              <a:buClr>
                <a:srgbClr val="9BA8B7"/>
              </a:buClr>
              <a:buSzPct val="95000"/>
              <a:buFont typeface="Arial MT"/>
              <a:buChar char="•"/>
              <a:tabLst>
                <a:tab pos="16383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Microsoft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SQL</a:t>
            </a:r>
            <a:r>
              <a:rPr sz="2000" spc="-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Server</a:t>
            </a:r>
            <a:endParaRPr sz="2000" dirty="0">
              <a:latin typeface="Times New Roman"/>
              <a:cs typeface="Times New Roman"/>
            </a:endParaRPr>
          </a:p>
          <a:p>
            <a:pPr marL="165735" indent="-153035">
              <a:lnSpc>
                <a:spcPct val="100000"/>
              </a:lnSpc>
              <a:spcBef>
                <a:spcPts val="1639"/>
              </a:spcBef>
              <a:buClr>
                <a:srgbClr val="9BA8B7"/>
              </a:buClr>
              <a:buFont typeface="Arial MT"/>
              <a:buChar char="•"/>
              <a:tabLst>
                <a:tab pos="165735" algn="l"/>
              </a:tabLst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Oracle</a:t>
            </a:r>
            <a:endParaRPr sz="2000" dirty="0">
              <a:latin typeface="Times New Roman"/>
              <a:cs typeface="Times New Roman"/>
            </a:endParaRPr>
          </a:p>
          <a:p>
            <a:pPr marL="103505" indent="-101600">
              <a:lnSpc>
                <a:spcPct val="100000"/>
              </a:lnSpc>
              <a:spcBef>
                <a:spcPts val="1645"/>
              </a:spcBef>
              <a:buClr>
                <a:srgbClr val="9BA8B7"/>
              </a:buClr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lang="en-US"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Microsoft</a:t>
            </a:r>
            <a:r>
              <a:rPr sz="20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endParaRPr sz="2000" dirty="0">
              <a:latin typeface="Times New Roman"/>
              <a:cs typeface="Times New Roman"/>
            </a:endParaRPr>
          </a:p>
          <a:p>
            <a:pPr marL="165735" indent="-153035">
              <a:lnSpc>
                <a:spcPct val="100000"/>
              </a:lnSpc>
              <a:spcBef>
                <a:spcPts val="1635"/>
              </a:spcBef>
              <a:buClr>
                <a:srgbClr val="9BA8B7"/>
              </a:buClr>
              <a:buFont typeface="Arial MT"/>
              <a:buChar char="•"/>
              <a:tabLst>
                <a:tab pos="165735" algn="l"/>
              </a:tabLst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MySQL</a:t>
            </a:r>
            <a:endParaRPr sz="2000" dirty="0">
              <a:latin typeface="Times New Roman"/>
              <a:cs typeface="Times New Roman"/>
            </a:endParaRPr>
          </a:p>
          <a:p>
            <a:pPr marL="165735" indent="-153035">
              <a:lnSpc>
                <a:spcPct val="100000"/>
              </a:lnSpc>
              <a:spcBef>
                <a:spcPts val="1639"/>
              </a:spcBef>
              <a:buClr>
                <a:srgbClr val="9BA8B7"/>
              </a:buClr>
              <a:buFont typeface="Arial MT"/>
              <a:buChar char="•"/>
              <a:tabLst>
                <a:tab pos="165735" algn="l"/>
              </a:tabLst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Cassandra</a:t>
            </a:r>
            <a:endParaRPr sz="2000" dirty="0">
              <a:latin typeface="Times New Roman"/>
              <a:cs typeface="Times New Roman"/>
            </a:endParaRPr>
          </a:p>
          <a:p>
            <a:pPr marL="165735" indent="-153035">
              <a:lnSpc>
                <a:spcPct val="100000"/>
              </a:lnSpc>
              <a:spcBef>
                <a:spcPts val="1645"/>
              </a:spcBef>
              <a:buClr>
                <a:srgbClr val="9BA8B7"/>
              </a:buClr>
              <a:buFont typeface="Arial MT"/>
              <a:buChar char="•"/>
              <a:tabLst>
                <a:tab pos="165735" algn="l"/>
              </a:tabLst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Mongodb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50535" y="1972818"/>
            <a:ext cx="6027420" cy="2365235"/>
            <a:chOff x="5050535" y="1972818"/>
            <a:chExt cx="6027420" cy="23652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0535" y="2017776"/>
              <a:ext cx="1849373" cy="12329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4936" y="3219450"/>
              <a:ext cx="2326385" cy="11186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9426" y="1972818"/>
              <a:ext cx="2047492" cy="12801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00795" y="3064002"/>
              <a:ext cx="1677160" cy="1118602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07025" y="4484370"/>
            <a:ext cx="1169923" cy="975359"/>
          </a:xfrm>
          <a:prstGeom prst="rect">
            <a:avLst/>
          </a:prstGeom>
        </p:spPr>
      </p:pic>
      <p:pic>
        <p:nvPicPr>
          <p:cNvPr id="12" name="Picture 11" descr="A logo of a red box with a stack of coins&#10;&#10;Description automatically generated">
            <a:extLst>
              <a:ext uri="{FF2B5EF4-FFF2-40B4-BE49-F238E27FC236}">
                <a16:creationId xmlns:a16="http://schemas.microsoft.com/office/drawing/2014/main" id="{271FDC0C-15F8-4225-BE78-E258E8C25E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159" y="4499609"/>
            <a:ext cx="1079478" cy="10794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90" dirty="0"/>
              <a:t>TERMINOLOGY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580" y="2138173"/>
            <a:ext cx="8909685" cy="3097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735" indent="-153035">
              <a:lnSpc>
                <a:spcPct val="100000"/>
              </a:lnSpc>
              <a:spcBef>
                <a:spcPts val="100"/>
              </a:spcBef>
              <a:buClr>
                <a:srgbClr val="9BA8B7"/>
              </a:buClr>
              <a:buSzPct val="83333"/>
              <a:buFont typeface="Arial MT"/>
              <a:buChar char="•"/>
              <a:tabLst>
                <a:tab pos="165735" algn="l"/>
              </a:tabLst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Table:</a:t>
            </a:r>
            <a:endParaRPr sz="240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  <a:spcBef>
                <a:spcPts val="1690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table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matrix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r>
              <a:rPr sz="2000" spc="-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table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database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looks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like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simple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spread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sheet.</a:t>
            </a:r>
            <a:endParaRPr sz="2000">
              <a:latin typeface="Times New Roman"/>
              <a:cs typeface="Times New Roman"/>
            </a:endParaRPr>
          </a:p>
          <a:p>
            <a:pPr marL="165735" indent="-153035">
              <a:lnSpc>
                <a:spcPct val="100000"/>
              </a:lnSpc>
              <a:spcBef>
                <a:spcPts val="1639"/>
              </a:spcBef>
              <a:buClr>
                <a:srgbClr val="9BA8B7"/>
              </a:buClr>
              <a:buSzPct val="83333"/>
              <a:buFont typeface="Arial MT"/>
              <a:buChar char="•"/>
              <a:tabLst>
                <a:tab pos="165735" algn="l"/>
              </a:tabLst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Column:</a:t>
            </a:r>
            <a:endParaRPr sz="24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  <a:spcBef>
                <a:spcPts val="1690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contains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same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kind,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example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column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postcode</a:t>
            </a:r>
            <a:endParaRPr sz="2000">
              <a:latin typeface="Times New Roman"/>
              <a:cs typeface="Times New Roman"/>
            </a:endParaRPr>
          </a:p>
          <a:p>
            <a:pPr marL="165735" indent="-153035">
              <a:lnSpc>
                <a:spcPct val="100000"/>
              </a:lnSpc>
              <a:spcBef>
                <a:spcPts val="1630"/>
              </a:spcBef>
              <a:buClr>
                <a:srgbClr val="9BA8B7"/>
              </a:buClr>
              <a:buSzPct val="83333"/>
              <a:buFont typeface="Arial MT"/>
              <a:buChar char="•"/>
              <a:tabLst>
                <a:tab pos="165735" algn="l"/>
              </a:tabLst>
            </a:pP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Row:</a:t>
            </a:r>
            <a:endParaRPr sz="240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  <a:spcBef>
                <a:spcPts val="1700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row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/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tuple/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record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group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related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14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60" dirty="0"/>
              <a:t>SOME</a:t>
            </a:r>
            <a:r>
              <a:rPr spc="-90" dirty="0"/>
              <a:t> </a:t>
            </a:r>
            <a:r>
              <a:rPr spc="-140" dirty="0"/>
              <a:t>BASIC</a:t>
            </a:r>
            <a:r>
              <a:rPr spc="-130" dirty="0"/>
              <a:t> </a:t>
            </a:r>
            <a:r>
              <a:rPr spc="-505"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2132839"/>
            <a:ext cx="8651240" cy="3587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830" indent="-151130">
              <a:lnSpc>
                <a:spcPct val="100000"/>
              </a:lnSpc>
              <a:spcBef>
                <a:spcPts val="100"/>
              </a:spcBef>
              <a:buClr>
                <a:srgbClr val="9BA8B7"/>
              </a:buClr>
              <a:buFont typeface="Arial MT"/>
              <a:buChar char="•"/>
              <a:tabLst>
                <a:tab pos="163830" algn="l"/>
              </a:tabLst>
            </a:pPr>
            <a:r>
              <a:rPr sz="1900" dirty="0">
                <a:latin typeface="Times New Roman"/>
                <a:cs typeface="Times New Roman"/>
              </a:rPr>
              <a:t>It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possible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to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store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all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commands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script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written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into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MySQL</a:t>
            </a:r>
            <a:r>
              <a:rPr sz="1900" spc="-8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prompt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using</a:t>
            </a:r>
            <a:endParaRPr sz="19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400"/>
              </a:spcBef>
            </a:pP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mysql</a:t>
            </a:r>
            <a:r>
              <a:rPr sz="19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&gt;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FF0000"/>
                </a:solidFill>
                <a:latin typeface="Times New Roman"/>
                <a:cs typeface="Times New Roman"/>
              </a:rPr>
              <a:t>TEE</a:t>
            </a:r>
            <a:r>
              <a:rPr sz="19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E:\Commands.txt</a:t>
            </a:r>
            <a:endParaRPr sz="1900" dirty="0">
              <a:latin typeface="Times New Roman"/>
              <a:cs typeface="Times New Roman"/>
            </a:endParaRPr>
          </a:p>
          <a:p>
            <a:pPr marL="158750" indent="-146050">
              <a:lnSpc>
                <a:spcPct val="100000"/>
              </a:lnSpc>
              <a:spcBef>
                <a:spcPts val="1395"/>
              </a:spcBef>
              <a:buClr>
                <a:srgbClr val="9BA8B7"/>
              </a:buClr>
              <a:buFont typeface="Arial MT"/>
              <a:buChar char="•"/>
              <a:tabLst>
                <a:tab pos="158750" algn="l"/>
              </a:tabLst>
            </a:pPr>
            <a:r>
              <a:rPr sz="1900" spc="-30" dirty="0">
                <a:latin typeface="Times New Roman"/>
                <a:cs typeface="Times New Roman"/>
              </a:rPr>
              <a:t>To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find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out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databases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currently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existing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on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server.</a:t>
            </a:r>
            <a:endParaRPr sz="19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405"/>
              </a:spcBef>
            </a:pPr>
            <a:r>
              <a:rPr sz="1900" b="1" dirty="0">
                <a:latin typeface="Times New Roman"/>
                <a:cs typeface="Times New Roman"/>
              </a:rPr>
              <a:t>mysql</a:t>
            </a:r>
            <a:r>
              <a:rPr sz="1900" b="1" spc="-2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&gt;</a:t>
            </a:r>
            <a:r>
              <a:rPr sz="1900" b="1" spc="-20" dirty="0"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FF0000"/>
                </a:solidFill>
                <a:latin typeface="Times New Roman"/>
                <a:cs typeface="Times New Roman"/>
              </a:rPr>
              <a:t>SHOW</a:t>
            </a:r>
            <a:r>
              <a:rPr sz="19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DATABASE</a:t>
            </a:r>
            <a:r>
              <a:rPr lang="en-US" sz="19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9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1900" dirty="0">
              <a:latin typeface="Times New Roman"/>
              <a:cs typeface="Times New Roman"/>
            </a:endParaRPr>
          </a:p>
          <a:p>
            <a:pPr marL="163830" indent="-151130">
              <a:lnSpc>
                <a:spcPct val="100000"/>
              </a:lnSpc>
              <a:spcBef>
                <a:spcPts val="1400"/>
              </a:spcBef>
              <a:buClr>
                <a:srgbClr val="9BA8B7"/>
              </a:buClr>
              <a:buFont typeface="Arial MT"/>
              <a:buChar char="•"/>
              <a:tabLst>
                <a:tab pos="163830" algn="l"/>
              </a:tabLst>
            </a:pPr>
            <a:r>
              <a:rPr sz="1900" dirty="0">
                <a:latin typeface="Times New Roman"/>
                <a:cs typeface="Times New Roman"/>
              </a:rPr>
              <a:t>Creating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database</a:t>
            </a:r>
            <a:endParaRPr sz="19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395"/>
              </a:spcBef>
            </a:pPr>
            <a:r>
              <a:rPr sz="1900" b="1" dirty="0">
                <a:latin typeface="Times New Roman"/>
                <a:cs typeface="Times New Roman"/>
              </a:rPr>
              <a:t>mysql</a:t>
            </a:r>
            <a:r>
              <a:rPr sz="1900" b="1" spc="-5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&gt;</a:t>
            </a:r>
            <a:r>
              <a:rPr sz="1900" b="1" spc="-50" dirty="0">
                <a:latin typeface="Times New Roman"/>
                <a:cs typeface="Times New Roman"/>
              </a:rPr>
              <a:t> </a:t>
            </a:r>
            <a:r>
              <a:rPr sz="19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CREATE</a:t>
            </a:r>
            <a:r>
              <a:rPr sz="19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DATABASE</a:t>
            </a:r>
            <a:r>
              <a:rPr sz="19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(Database</a:t>
            </a:r>
            <a:r>
              <a:rPr sz="1900" b="1" spc="-65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Times New Roman"/>
                <a:cs typeface="Times New Roman"/>
              </a:rPr>
              <a:t>Name);</a:t>
            </a:r>
            <a:endParaRPr sz="1900" dirty="0">
              <a:latin typeface="Times New Roman"/>
              <a:cs typeface="Times New Roman"/>
            </a:endParaRPr>
          </a:p>
          <a:p>
            <a:pPr marL="163830" indent="-151130">
              <a:lnSpc>
                <a:spcPct val="100000"/>
              </a:lnSpc>
              <a:spcBef>
                <a:spcPts val="1405"/>
              </a:spcBef>
              <a:buClr>
                <a:srgbClr val="9BA8B7"/>
              </a:buClr>
              <a:buFont typeface="Arial MT"/>
              <a:buChar char="•"/>
              <a:tabLst>
                <a:tab pos="163830" algn="l"/>
              </a:tabLst>
            </a:pPr>
            <a:r>
              <a:rPr sz="1900" dirty="0">
                <a:latin typeface="Times New Roman"/>
                <a:cs typeface="Times New Roman"/>
              </a:rPr>
              <a:t>Using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database</a:t>
            </a:r>
            <a:endParaRPr sz="19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400"/>
              </a:spcBef>
            </a:pPr>
            <a:r>
              <a:rPr sz="1900" b="1" dirty="0">
                <a:latin typeface="Times New Roman"/>
                <a:cs typeface="Times New Roman"/>
              </a:rPr>
              <a:t>mysql</a:t>
            </a:r>
            <a:r>
              <a:rPr sz="1900" b="1" spc="-3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&gt;</a:t>
            </a:r>
            <a:r>
              <a:rPr sz="1900" b="1" spc="-30" dirty="0"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FF0000"/>
                </a:solidFill>
                <a:latin typeface="Times New Roman"/>
                <a:cs typeface="Times New Roman"/>
              </a:rPr>
              <a:t>USE</a:t>
            </a:r>
            <a:r>
              <a:rPr sz="19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Database</a:t>
            </a:r>
            <a:r>
              <a:rPr sz="1900" b="1" spc="-45" dirty="0">
                <a:latin typeface="Times New Roman"/>
                <a:cs typeface="Times New Roman"/>
              </a:rPr>
              <a:t> </a:t>
            </a:r>
            <a:r>
              <a:rPr sz="1900" b="1" spc="-20" dirty="0">
                <a:latin typeface="Times New Roman"/>
                <a:cs typeface="Times New Roman"/>
              </a:rPr>
              <a:t>Name;</a:t>
            </a:r>
            <a:endParaRPr sz="1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14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20" dirty="0"/>
              <a:t>CONT…..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2063318"/>
            <a:ext cx="2689860" cy="116649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63830" indent="-151130">
              <a:lnSpc>
                <a:spcPct val="100000"/>
              </a:lnSpc>
              <a:spcBef>
                <a:spcPts val="690"/>
              </a:spcBef>
              <a:buClr>
                <a:srgbClr val="9BA8B7"/>
              </a:buClr>
              <a:buSzPct val="95000"/>
              <a:buFont typeface="Arial MT"/>
              <a:buChar char="•"/>
              <a:tabLst>
                <a:tab pos="163830" algn="l"/>
              </a:tabLst>
            </a:pP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exit</a:t>
            </a:r>
            <a:r>
              <a:rPr sz="20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MySQL</a:t>
            </a:r>
            <a:r>
              <a:rPr sz="2000" spc="-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shell</a:t>
            </a:r>
            <a:endParaRPr sz="20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95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mysql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&gt;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exit;</a:t>
            </a:r>
            <a:endParaRPr sz="20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mysql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&gt;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quit;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8275"/>
            <a:ext cx="350774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DATA</a:t>
            </a:r>
            <a:r>
              <a:rPr spc="-125" dirty="0"/>
              <a:t> </a:t>
            </a:r>
            <a:r>
              <a:rPr spc="-10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2138935"/>
            <a:ext cx="6696709" cy="135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735" indent="-153035">
              <a:lnSpc>
                <a:spcPct val="100000"/>
              </a:lnSpc>
              <a:spcBef>
                <a:spcPts val="95"/>
              </a:spcBef>
              <a:buClr>
                <a:srgbClr val="9BA8B7"/>
              </a:buClr>
              <a:buFont typeface="Arial MT"/>
              <a:buChar char="•"/>
              <a:tabLst>
                <a:tab pos="165735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MySQL</a:t>
            </a:r>
            <a:r>
              <a:rPr sz="2000" spc="-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supports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number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types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several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categories:</a:t>
            </a:r>
            <a:endParaRPr sz="20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1639"/>
              </a:spcBef>
            </a:pP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Numeric</a:t>
            </a:r>
            <a:r>
              <a:rPr sz="20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type,</a:t>
            </a:r>
            <a:r>
              <a:rPr sz="20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Date</a:t>
            </a:r>
            <a:r>
              <a:rPr sz="20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time,</a:t>
            </a:r>
            <a:r>
              <a:rPr sz="2000" b="1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b="1" spc="4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String</a:t>
            </a:r>
            <a:r>
              <a:rPr sz="20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(Text)</a:t>
            </a:r>
            <a:r>
              <a:rPr sz="20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type.</a:t>
            </a:r>
            <a:endParaRPr sz="2000">
              <a:latin typeface="Times New Roman"/>
              <a:cs typeface="Times New Roman"/>
            </a:endParaRPr>
          </a:p>
          <a:p>
            <a:pPr marL="165735" indent="-153035">
              <a:lnSpc>
                <a:spcPct val="100000"/>
              </a:lnSpc>
              <a:spcBef>
                <a:spcPts val="1645"/>
              </a:spcBef>
              <a:buClr>
                <a:srgbClr val="9BA8B7"/>
              </a:buClr>
              <a:buFont typeface="Arial MT"/>
              <a:buChar char="•"/>
              <a:tabLst>
                <a:tab pos="165735" algn="l"/>
              </a:tabLst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Date</a:t>
            </a:r>
            <a:r>
              <a:rPr sz="20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0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sz="20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70468" y="3711697"/>
          <a:ext cx="6624955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3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1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YYYY-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MM-DD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DATETIME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YYYY-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MM-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DD</a:t>
                      </a:r>
                      <a:r>
                        <a:rPr sz="18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HH:MM:SS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TIMESTAMP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YYYYMMDDHHMMSS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TIME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HH:MM:SS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14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80" dirty="0"/>
              <a:t>CONT…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2138935"/>
            <a:ext cx="117284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Text</a:t>
            </a:r>
            <a:r>
              <a:rPr sz="1900" b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Type</a:t>
            </a:r>
            <a:r>
              <a:rPr sz="19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19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9745" y="2688610"/>
          <a:ext cx="9139555" cy="2284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CHAR</a:t>
                      </a:r>
                      <a:r>
                        <a:rPr sz="20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fixed</a:t>
                      </a:r>
                      <a:r>
                        <a:rPr sz="20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section</a:t>
                      </a: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255</a:t>
                      </a: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characters</a:t>
                      </a: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long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VARCHAR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 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variable</a:t>
                      </a:r>
                      <a:r>
                        <a:rPr sz="20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section</a:t>
                      </a: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255</a:t>
                      </a:r>
                      <a:r>
                        <a:rPr sz="20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characters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TINYTEXT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0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maximum</a:t>
                      </a:r>
                      <a:r>
                        <a:rPr sz="20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length</a:t>
                      </a: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255</a:t>
                      </a: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characters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TEXT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0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maximum</a:t>
                      </a:r>
                      <a:r>
                        <a:rPr sz="20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length</a:t>
                      </a:r>
                      <a:r>
                        <a:rPr sz="20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65535</a:t>
                      </a: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characters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LONGTEXT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706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0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maximum</a:t>
                      </a:r>
                      <a:r>
                        <a:rPr sz="20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length</a:t>
                      </a: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4294967295 characters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545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 MT</vt:lpstr>
      <vt:lpstr>Calibri</vt:lpstr>
      <vt:lpstr>Times New Roman</vt:lpstr>
      <vt:lpstr>Office Theme</vt:lpstr>
      <vt:lpstr>CIS 11051- PRACTICAL FOR DATABASE DESIGN</vt:lpstr>
      <vt:lpstr>INTRODUCTION</vt:lpstr>
      <vt:lpstr>TYPES OF DBMS</vt:lpstr>
      <vt:lpstr>SOME WELL KNOWN DBMS</vt:lpstr>
      <vt:lpstr>TERMINOLOGY</vt:lpstr>
      <vt:lpstr>SOME BASIC COMMANDS</vt:lpstr>
      <vt:lpstr>CONT…..</vt:lpstr>
      <vt:lpstr>DATA TYPES</vt:lpstr>
      <vt:lpstr>CONT…</vt:lpstr>
      <vt:lpstr>CONT…</vt:lpstr>
      <vt:lpstr>CREATING A TABLE</vt:lpstr>
      <vt:lpstr>VIEW TABLES</vt:lpstr>
      <vt:lpstr>INSERTING DATA INTO TABLE…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11051- PRACTICAL FOR   DATABASE DESIGN</dc:title>
  <dc:creator>riznagulam4@gmail.com</dc:creator>
  <cp:lastModifiedBy>Nayanajith Rathnayake</cp:lastModifiedBy>
  <cp:revision>7</cp:revision>
  <dcterms:created xsi:type="dcterms:W3CDTF">2025-03-11T05:29:26Z</dcterms:created>
  <dcterms:modified xsi:type="dcterms:W3CDTF">2025-03-11T08:41:14Z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2022-08-21T00:00:00Z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2025-03-11T00:00:00Z</vt:filetime>
  </property>
  <property fmtid="{D5CDD505-2E9C-101B-9397-08002B2CF9AE}" pid="5" name="Producer">
    <vt:lpwstr>Adobe PDF Library 19.21.79</vt:lpwstr>
  </property>
</Properties>
</file>