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6" r:id="rId3"/>
    <p:sldId id="273" r:id="rId4"/>
    <p:sldId id="286" r:id="rId5"/>
    <p:sldId id="293" r:id="rId6"/>
    <p:sldId id="301" r:id="rId7"/>
    <p:sldId id="302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40" d="100"/>
          <a:sy n="40" d="100"/>
        </p:scale>
        <p:origin x="72" y="6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aniaridogea21.blogspot.com/2018/08/jenis-jenis-motherboard-komputer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23920-cloud-computing-photo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cciano.commons.gc.cuny.edu/2018/12/27/artificial-intelligence-and-machine-learning-take-a-step-forward-with-deep-minds-alphazero/" TargetMode="External"/><Relationship Id="rId7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creativecommons.org/licenses/by-nc-sa/3.0/" TargetMode="External"/><Relationship Id="rId5" Type="http://schemas.openxmlformats.org/officeDocument/2006/relationships/hyperlink" Target="https://www.goethe.de/ins/us/en/kul/tec/phm/21506369.html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79093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Computer System Development in Recent Years: A Q&amp;A Exploration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Unveiling the Trends and Innovations Shaping Our Digital Landscape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F3A2C-A1BF-8C5B-3947-DAF2AB19CFA9}"/>
              </a:ext>
            </a:extLst>
          </p:cNvPr>
          <p:cNvSpPr txBox="1"/>
          <p:nvPr/>
        </p:nvSpPr>
        <p:spPr>
          <a:xfrm>
            <a:off x="7067550" y="5719245"/>
            <a:ext cx="482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Name:- </a:t>
            </a:r>
            <a:r>
              <a:rPr lang="en-GB" dirty="0" err="1">
                <a:solidFill>
                  <a:schemeClr val="bg1"/>
                </a:solidFill>
              </a:rPr>
              <a:t>Satkunananthan</a:t>
            </a:r>
            <a:r>
              <a:rPr lang="en-GB" dirty="0">
                <a:solidFill>
                  <a:schemeClr val="bg1"/>
                </a:solidFill>
              </a:rPr>
              <a:t> Piragenth</a:t>
            </a:r>
          </a:p>
          <a:p>
            <a:r>
              <a:rPr lang="en-GB" dirty="0">
                <a:solidFill>
                  <a:schemeClr val="bg1"/>
                </a:solidFill>
              </a:rPr>
              <a:t>Reg No:- SEU/IS/22/ICT/075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Trends Driving System Development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Cloud Computing </a:t>
            </a:r>
            <a:r>
              <a:rPr lang="en-US" dirty="0"/>
              <a:t>:- Flexible resource use, Scalable infrastructure</a:t>
            </a:r>
          </a:p>
          <a:p>
            <a:r>
              <a:rPr lang="en-US" b="1" dirty="0"/>
              <a:t>Artificial Intelligence</a:t>
            </a:r>
            <a:r>
              <a:rPr lang="en-US" dirty="0"/>
              <a:t> :- Automation, improved decision-making, personalization	</a:t>
            </a:r>
          </a:p>
          <a:p>
            <a:r>
              <a:rPr lang="en-US" b="1" dirty="0"/>
              <a:t>Internet of Things (IOT) </a:t>
            </a:r>
            <a:r>
              <a:rPr lang="en-US" dirty="0"/>
              <a:t>:- Growing device networks, complex data flows</a:t>
            </a:r>
          </a:p>
          <a:p>
            <a:r>
              <a:rPr lang="en-US" b="1" dirty="0"/>
              <a:t>Edge Computing &amp; Cybersecurity</a:t>
            </a:r>
            <a:r>
              <a:rPr lang="en-US" dirty="0"/>
              <a:t> : Real-time processing, security-first development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300038" y="1016000"/>
            <a:ext cx="5955621" cy="4978400"/>
          </a:xfr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Revolution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Scalability :-</a:t>
            </a:r>
            <a:r>
              <a:rPr lang="en-US" sz="2000" dirty="0"/>
              <a:t> Instantly handle growing demands</a:t>
            </a:r>
            <a:endParaRPr lang="en-US" sz="2000" b="1" dirty="0"/>
          </a:p>
          <a:p>
            <a:r>
              <a:rPr lang="en-US" sz="2000" dirty="0"/>
              <a:t>Flexibility:- Access resources anytime, anywhere</a:t>
            </a:r>
          </a:p>
          <a:p>
            <a:endParaRPr lang="en-US" sz="2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000" b="1" dirty="0"/>
              <a:t>Cost Efficiency :- </a:t>
            </a:r>
            <a:r>
              <a:rPr lang="en-GB" sz="2000" dirty="0"/>
              <a:t>Pay as you go models reduce expenses</a:t>
            </a:r>
          </a:p>
          <a:p>
            <a:r>
              <a:rPr lang="en-GB" sz="2000" dirty="0"/>
              <a:t>Further Learning :- Watch Cloud Computing Explained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593" r="13593"/>
          <a:stretch/>
        </p:blipFill>
        <p:spPr>
          <a:xfrm>
            <a:off x="3529013" y="1543050"/>
            <a:ext cx="4922269" cy="454342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B00E7-8A83-B9EE-59B9-C90597E06133}"/>
              </a:ext>
            </a:extLst>
          </p:cNvPr>
          <p:cNvSpPr txBox="1"/>
          <p:nvPr/>
        </p:nvSpPr>
        <p:spPr>
          <a:xfrm>
            <a:off x="3967163" y="6381750"/>
            <a:ext cx="425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ngimg.com/png/23920-cloud-computing-photo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Artifical</a:t>
            </a:r>
            <a:r>
              <a:rPr lang="en-US" dirty="0"/>
              <a:t> </a:t>
            </a:r>
            <a:r>
              <a:rPr lang="en-US" b="1" dirty="0"/>
              <a:t>Intelligence Impact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241C871-580D-4A29-A334-0208A8E47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Natural Language Processing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97C6D9-3930-4866-9E88-F176488800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US" dirty="0" err="1"/>
              <a:t>nhances</a:t>
            </a:r>
            <a:r>
              <a:rPr lang="en-US" dirty="0"/>
              <a:t> communication with systems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Computer Vision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Empowers recognition and analysis of images</a:t>
            </a:r>
          </a:p>
          <a:p>
            <a:r>
              <a:rPr lang="en-GB" dirty="0"/>
              <a:t>Algorithms learn and adapt autonomously</a:t>
            </a:r>
          </a:p>
          <a:p>
            <a:endParaRPr lang="en-GB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59A90D-FD7B-3501-3BFE-C9EEF0F9FE40}"/>
              </a:ext>
            </a:extLst>
          </p:cNvPr>
          <p:cNvSpPr txBox="1"/>
          <p:nvPr/>
        </p:nvSpPr>
        <p:spPr>
          <a:xfrm>
            <a:off x="371476" y="3523420"/>
            <a:ext cx="558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apicciano.commons.gc.cuny.edu/2018/12/27/artificial-intelligence-and-machine-learning-take-a-step-forward-with-deep-minds-alphazero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c-sa/3.0/"/>
              </a:rPr>
              <a:t>CC BY-SA-NC</a:t>
            </a:r>
            <a:endParaRPr lang="en-US"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EE78B-4DC8-8057-2845-AD78F2D80C42}"/>
              </a:ext>
            </a:extLst>
          </p:cNvPr>
          <p:cNvSpPr txBox="1"/>
          <p:nvPr/>
        </p:nvSpPr>
        <p:spPr>
          <a:xfrm>
            <a:off x="6281738" y="3523419"/>
            <a:ext cx="55820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oethe.de/ins/us/en/kul/tec/phm/21506369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things (IoT)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b="1" dirty="0"/>
              <a:t>Expanding Networks</a:t>
            </a:r>
          </a:p>
          <a:p>
            <a:r>
              <a:rPr lang="en-US" dirty="0"/>
              <a:t>Millions of devices communicate </a:t>
            </a:r>
            <a:r>
              <a:rPr lang="en-US" dirty="0" err="1"/>
              <a:t>constanly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r>
              <a:rPr lang="en-GB" b="1" dirty="0"/>
              <a:t>Data Challenges</a:t>
            </a:r>
          </a:p>
          <a:p>
            <a:r>
              <a:rPr lang="en-GB" dirty="0"/>
              <a:t>Handling vast diverse data streams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b="1" dirty="0"/>
              <a:t>Security Rists</a:t>
            </a:r>
            <a:endParaRPr lang="en-GB" dirty="0"/>
          </a:p>
          <a:p>
            <a:r>
              <a:rPr lang="en-GB" dirty="0"/>
              <a:t>Protecting connected device </a:t>
            </a:r>
            <a:r>
              <a:rPr lang="en-GB" dirty="0" err="1"/>
              <a:t>vulnerabilites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6CD0F95-69FE-4CD4-B47D-11711D39422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anchor="b"/>
          <a:lstStyle/>
          <a:p>
            <a:r>
              <a:rPr lang="en-US" b="1" dirty="0"/>
              <a:t>Scalability Needs</a:t>
            </a:r>
          </a:p>
          <a:p>
            <a:r>
              <a:rPr lang="en-GB" b="1" dirty="0"/>
              <a:t>System architectures must grow efficiently</a:t>
            </a:r>
          </a:p>
          <a:p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F3EAA-A22E-FEAA-0EA4-6A4322DB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C7BBA9-9B6D-6E88-8B04-6FEA3990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Computing Explained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8DD8EF-9B33-6973-6B41-A12163CB4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 Collection :- </a:t>
            </a:r>
            <a:r>
              <a:rPr lang="en-US" dirty="0"/>
              <a:t> Sensors and devices gather information</a:t>
            </a:r>
            <a:endParaRPr lang="en-US" b="1" dirty="0"/>
          </a:p>
          <a:p>
            <a:r>
              <a:rPr lang="en-US" b="1" dirty="0"/>
              <a:t>Local Processing </a:t>
            </a:r>
            <a:r>
              <a:rPr lang="en-US" dirty="0"/>
              <a:t>:- Data processed close to the source	</a:t>
            </a:r>
          </a:p>
          <a:p>
            <a:r>
              <a:rPr lang="en-US" b="1" dirty="0"/>
              <a:t>Reduced Latency </a:t>
            </a:r>
            <a:r>
              <a:rPr lang="en-US" dirty="0"/>
              <a:t>:- Faster responses for real-time apps</a:t>
            </a:r>
          </a:p>
          <a:p>
            <a:r>
              <a:rPr lang="en-US" b="1" dirty="0"/>
              <a:t>Cloud Sync </a:t>
            </a:r>
            <a:r>
              <a:rPr lang="en-US" dirty="0"/>
              <a:t>:- Processed data sent to cloud for storage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7E79B-EC6B-F24F-3AF6-C65FC454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698C142-377B-4F29-5859-050085993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300038" y="1016000"/>
            <a:ext cx="5955621" cy="4978400"/>
          </a:xfrm>
        </p:spPr>
      </p:pic>
    </p:spTree>
    <p:extLst>
      <p:ext uri="{BB962C8B-B14F-4D97-AF65-F5344CB8AC3E}">
        <p14:creationId xmlns:p14="http://schemas.microsoft.com/office/powerpoint/2010/main" val="408982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94B8833-C3AD-BD48-F18A-39F00FDD48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AC549-BFD9-815D-B284-6FDDC59D5C0C}"/>
              </a:ext>
            </a:extLst>
          </p:cNvPr>
          <p:cNvSpPr txBox="1"/>
          <p:nvPr/>
        </p:nvSpPr>
        <p:spPr>
          <a:xfrm>
            <a:off x="1596189" y="312821"/>
            <a:ext cx="8999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/>
              <a:t>Cybersecurity in Development</a:t>
            </a:r>
            <a:endParaRPr lang="en-US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B02A4-15E7-B169-526C-5DF668EF2A8C}"/>
              </a:ext>
            </a:extLst>
          </p:cNvPr>
          <p:cNvSpPr txBox="1"/>
          <p:nvPr/>
        </p:nvSpPr>
        <p:spPr>
          <a:xfrm>
            <a:off x="625642" y="1684421"/>
            <a:ext cx="10948737" cy="3894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b="1" dirty="0"/>
              <a:t>Code Security :-  </a:t>
            </a:r>
            <a:r>
              <a:rPr lang="en-GB" sz="3200" dirty="0"/>
              <a:t>Implement secure coding practices.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b="1" dirty="0"/>
              <a:t>Data Encryption :- </a:t>
            </a:r>
            <a:r>
              <a:rPr lang="en-GB" sz="3200" dirty="0"/>
              <a:t>Protect Sensitive data at rest and transit.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b="1" dirty="0"/>
              <a:t>Threat Monitoring :- </a:t>
            </a:r>
            <a:r>
              <a:rPr lang="en-GB" sz="3200" dirty="0"/>
              <a:t> Detect and respond to emerging attacks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3200" b="1" dirty="0"/>
              <a:t>Proactive </a:t>
            </a:r>
            <a:r>
              <a:rPr lang="en-GB" sz="3200" b="1" dirty="0" err="1"/>
              <a:t>Defense</a:t>
            </a:r>
            <a:r>
              <a:rPr lang="en-GB" sz="3200" b="1" dirty="0"/>
              <a:t> :- </a:t>
            </a:r>
            <a:r>
              <a:rPr lang="en-GB" sz="3200" dirty="0"/>
              <a:t>Adopt continuous security </a:t>
            </a:r>
            <a:r>
              <a:rPr lang="en-GB" sz="3200" dirty="0" err="1"/>
              <a:t>improvemtents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110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FUTURE OF SYSTEM DEVELOPMENT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5F6B9B-9891-45E7-34ED-1DDD54E21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1475" y="1505551"/>
            <a:ext cx="4441157" cy="4441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2BB209-C0D4-A653-2450-F7BC4D12D6F8}"/>
              </a:ext>
            </a:extLst>
          </p:cNvPr>
          <p:cNvSpPr txBox="1"/>
          <p:nvPr/>
        </p:nvSpPr>
        <p:spPr>
          <a:xfrm>
            <a:off x="5269832" y="1540042"/>
            <a:ext cx="66221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Trend Summary :- </a:t>
            </a:r>
            <a:r>
              <a:rPr lang="en-GB" sz="2800" dirty="0"/>
              <a:t>Cloud, AI, IoT, Edge, Security evolve rapidly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Emerging Tech :-  </a:t>
            </a:r>
            <a:r>
              <a:rPr lang="en-GB" sz="2800" dirty="0"/>
              <a:t>Quantum computing, blockchain, and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/>
              <a:t>Call to Action :- </a:t>
            </a:r>
            <a:r>
              <a:rPr lang="en-GB" sz="2800" dirty="0"/>
              <a:t>Prepare for continuous innovation </a:t>
            </a:r>
            <a:r>
              <a:rPr lang="en-GB" sz="2800"/>
              <a:t>and adaptation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104</TotalTime>
  <Words>327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Computer System Development in Recent Years: A Q&amp;A Exploration</vt:lpstr>
      <vt:lpstr>Key Trends Driving System Development</vt:lpstr>
      <vt:lpstr>Cloud Computing Revolution</vt:lpstr>
      <vt:lpstr>Artifical Intelligence Impact</vt:lpstr>
      <vt:lpstr>Internet of things (IoT)</vt:lpstr>
      <vt:lpstr>Edge Computing Explained</vt:lpstr>
      <vt:lpstr>PowerPoint Presentation</vt:lpstr>
      <vt:lpstr>THE FUTURE OF SYSTEM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piragenth</dc:creator>
  <cp:lastModifiedBy>piragenth</cp:lastModifiedBy>
  <cp:revision>1</cp:revision>
  <dcterms:created xsi:type="dcterms:W3CDTF">2025-05-16T15:27:13Z</dcterms:created>
  <dcterms:modified xsi:type="dcterms:W3CDTF">2025-05-16T17:12:00Z</dcterms:modified>
</cp:coreProperties>
</file>