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62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280190" y="1914644"/>
            <a:ext cx="7556421" cy="1956435"/>
          </a:xfrm>
          <a:prstGeom prst="rect">
            <a:avLst/>
          </a:prstGeom>
          <a:noFill/>
          <a:ln/>
        </p:spPr>
        <p:txBody>
          <a:bodyPr wrap="square" rtlCol="0" anchor="t"/>
          <a:lstStyle/>
          <a:p>
            <a:pPr marL="0" indent="0">
              <a:lnSpc>
                <a:spcPts val="7702"/>
              </a:lnSpc>
              <a:buNone/>
            </a:pPr>
            <a:r>
              <a:rPr lang="en-US" sz="6162" b="1" dirty="0">
                <a:solidFill>
                  <a:srgbClr val="231971"/>
                </a:solidFill>
                <a:latin typeface="Outfit" pitchFamily="34" charset="0"/>
                <a:ea typeface="Outfit" pitchFamily="34" charset="-122"/>
                <a:cs typeface="Outfit" pitchFamily="34" charset="-120"/>
              </a:rPr>
              <a:t>Introduction to Search Engines</a:t>
            </a:r>
            <a:endParaRPr lang="en-US" sz="6162" dirty="0"/>
          </a:p>
        </p:txBody>
      </p:sp>
      <p:sp>
        <p:nvSpPr>
          <p:cNvPr id="6" name="Text 2"/>
          <p:cNvSpPr/>
          <p:nvPr/>
        </p:nvSpPr>
        <p:spPr>
          <a:xfrm>
            <a:off x="6280190" y="4211241"/>
            <a:ext cx="7556421"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Search engines are powerful tools that help users find information online. They crawl the web, index websites, and display relevant results based on keywords. Different search engines use various algorithms and prioritize different factors.</a:t>
            </a:r>
            <a:endParaRPr lang="en-US" sz="1786" dirty="0"/>
          </a:p>
        </p:txBody>
      </p:sp>
      <p:sp>
        <p:nvSpPr>
          <p:cNvPr id="7" name="Shape 3"/>
          <p:cNvSpPr/>
          <p:nvPr/>
        </p:nvSpPr>
        <p:spPr>
          <a:xfrm>
            <a:off x="6280190" y="5934908"/>
            <a:ext cx="362903" cy="362903"/>
          </a:xfrm>
          <a:prstGeom prst="roundRect">
            <a:avLst>
              <a:gd name="adj" fmla="val 25194296"/>
            </a:avLst>
          </a:prstGeom>
          <a:noFill/>
          <a:ln w="7620">
            <a:solidFill>
              <a:srgbClr val="FFFFFF"/>
            </a:solidFill>
            <a:prstDash val="solid"/>
          </a:ln>
        </p:spPr>
      </p:sp>
      <p:sp>
        <p:nvSpPr>
          <p:cNvPr id="9" name="Text 4"/>
          <p:cNvSpPr/>
          <p:nvPr/>
        </p:nvSpPr>
        <p:spPr>
          <a:xfrm>
            <a:off x="6756440" y="5918002"/>
            <a:ext cx="2692718" cy="396835"/>
          </a:xfrm>
          <a:prstGeom prst="rect">
            <a:avLst/>
          </a:prstGeom>
          <a:noFill/>
          <a:ln/>
        </p:spPr>
        <p:txBody>
          <a:bodyPr wrap="none" rtlCol="0" anchor="t"/>
          <a:lstStyle/>
          <a:p>
            <a:pPr marL="0" indent="0" algn="l">
              <a:lnSpc>
                <a:spcPts val="3126"/>
              </a:lnSpc>
              <a:buNone/>
            </a:pPr>
            <a:endParaRPr lang="en-US" sz="22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793790" y="2358509"/>
            <a:ext cx="6694289" cy="708779"/>
          </a:xfrm>
          <a:prstGeom prst="rect">
            <a:avLst/>
          </a:prstGeom>
          <a:noFill/>
          <a:ln/>
        </p:spPr>
        <p:txBody>
          <a:bodyPr wrap="non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Ask.com vs. DuckDuckGo</a:t>
            </a:r>
            <a:endParaRPr lang="en-US" sz="4465" dirty="0"/>
          </a:p>
        </p:txBody>
      </p:sp>
      <p:sp>
        <p:nvSpPr>
          <p:cNvPr id="5" name="Text 2"/>
          <p:cNvSpPr/>
          <p:nvPr/>
        </p:nvSpPr>
        <p:spPr>
          <a:xfrm>
            <a:off x="793790" y="3634264"/>
            <a:ext cx="2835235"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Ask.com</a:t>
            </a:r>
            <a:endParaRPr lang="en-US" sz="2233" dirty="0"/>
          </a:p>
        </p:txBody>
      </p:sp>
      <p:sp>
        <p:nvSpPr>
          <p:cNvPr id="6" name="Text 3"/>
          <p:cNvSpPr/>
          <p:nvPr/>
        </p:nvSpPr>
        <p:spPr>
          <a:xfrm>
            <a:off x="793790" y="4215408"/>
            <a:ext cx="6244709"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Ask.com is a search engine that focuses on providing answers to user questions rather than just links. It features a question-and-answer interface and a knowledge base that integrates information from various sources.</a:t>
            </a:r>
            <a:endParaRPr lang="en-US" sz="1786" dirty="0"/>
          </a:p>
        </p:txBody>
      </p:sp>
      <p:sp>
        <p:nvSpPr>
          <p:cNvPr id="7" name="Text 4"/>
          <p:cNvSpPr/>
          <p:nvPr/>
        </p:nvSpPr>
        <p:spPr>
          <a:xfrm>
            <a:off x="7599521" y="3634264"/>
            <a:ext cx="2835235" cy="354330"/>
          </a:xfrm>
          <a:prstGeom prst="rect">
            <a:avLst/>
          </a:prstGeom>
          <a:noFill/>
          <a:ln/>
        </p:spPr>
        <p:txBody>
          <a:bodyPr wrap="none" rtlCol="0" anchor="t"/>
          <a:lstStyle/>
          <a:p>
            <a:pPr marL="0" indent="0">
              <a:lnSpc>
                <a:spcPts val="2791"/>
              </a:lnSpc>
              <a:buNone/>
            </a:pPr>
            <a:r>
              <a:rPr lang="en-US" sz="2233" b="1" dirty="0">
                <a:solidFill>
                  <a:srgbClr val="231971"/>
                </a:solidFill>
                <a:latin typeface="Outfit" pitchFamily="34" charset="0"/>
                <a:ea typeface="Outfit" pitchFamily="34" charset="-122"/>
                <a:cs typeface="Outfit" pitchFamily="34" charset="-120"/>
              </a:rPr>
              <a:t>DuckDuckGo</a:t>
            </a:r>
            <a:endParaRPr lang="en-US" sz="2233" dirty="0"/>
          </a:p>
        </p:txBody>
      </p:sp>
      <p:sp>
        <p:nvSpPr>
          <p:cNvPr id="8" name="Text 5"/>
          <p:cNvSpPr/>
          <p:nvPr/>
        </p:nvSpPr>
        <p:spPr>
          <a:xfrm>
            <a:off x="7599521" y="4215408"/>
            <a:ext cx="6244709"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DuckDuckGo is a search engine that emphasizes privacy and security. It doesn't track user data, and its search results are free from personalized filters and bubbles. It aims to provide a neutral and unbiased search experience.</a:t>
            </a:r>
            <a:endParaRPr lang="en-US" sz="178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280190" y="876657"/>
            <a:ext cx="7556421" cy="1417558"/>
          </a:xfrm>
          <a:prstGeom prst="rect">
            <a:avLst/>
          </a:prstGeom>
          <a:noFill/>
          <a:ln/>
        </p:spPr>
        <p:txBody>
          <a:bodyPr wrap="squar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Key Features and Differences</a:t>
            </a:r>
            <a:endParaRPr lang="en-US" sz="4465" dirty="0"/>
          </a:p>
        </p:txBody>
      </p:sp>
      <p:sp>
        <p:nvSpPr>
          <p:cNvPr id="6" name="Shape 2"/>
          <p:cNvSpPr/>
          <p:nvPr/>
        </p:nvSpPr>
        <p:spPr>
          <a:xfrm>
            <a:off x="6280190" y="2634377"/>
            <a:ext cx="7556421" cy="4718447"/>
          </a:xfrm>
          <a:prstGeom prst="roundRect">
            <a:avLst>
              <a:gd name="adj" fmla="val 2019"/>
            </a:avLst>
          </a:prstGeom>
          <a:noFill/>
          <a:ln w="7620">
            <a:solidFill>
              <a:srgbClr val="000000">
                <a:alpha val="8000"/>
              </a:srgbClr>
            </a:solidFill>
            <a:prstDash val="solid"/>
          </a:ln>
        </p:spPr>
      </p:sp>
      <p:sp>
        <p:nvSpPr>
          <p:cNvPr id="7" name="Shape 3"/>
          <p:cNvSpPr/>
          <p:nvPr/>
        </p:nvSpPr>
        <p:spPr>
          <a:xfrm>
            <a:off x="6287810" y="2641997"/>
            <a:ext cx="7540347" cy="650319"/>
          </a:xfrm>
          <a:prstGeom prst="rect">
            <a:avLst/>
          </a:prstGeom>
          <a:solidFill>
            <a:srgbClr val="FFFFFF">
              <a:alpha val="4000"/>
            </a:srgbClr>
          </a:solidFill>
          <a:ln/>
        </p:spPr>
      </p:sp>
      <p:sp>
        <p:nvSpPr>
          <p:cNvPr id="8" name="Text 4"/>
          <p:cNvSpPr/>
          <p:nvPr/>
        </p:nvSpPr>
        <p:spPr>
          <a:xfrm>
            <a:off x="6515457" y="2785705"/>
            <a:ext cx="205573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Feature</a:t>
            </a:r>
            <a:endParaRPr lang="en-US" sz="1786" dirty="0"/>
          </a:p>
        </p:txBody>
      </p:sp>
      <p:sp>
        <p:nvSpPr>
          <p:cNvPr id="9" name="Text 5"/>
          <p:cNvSpPr/>
          <p:nvPr/>
        </p:nvSpPr>
        <p:spPr>
          <a:xfrm>
            <a:off x="9032438" y="2785705"/>
            <a:ext cx="205192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Ask.com</a:t>
            </a:r>
            <a:endParaRPr lang="en-US" sz="1786" dirty="0"/>
          </a:p>
        </p:txBody>
      </p:sp>
      <p:sp>
        <p:nvSpPr>
          <p:cNvPr id="10" name="Text 6"/>
          <p:cNvSpPr/>
          <p:nvPr/>
        </p:nvSpPr>
        <p:spPr>
          <a:xfrm>
            <a:off x="11545610" y="2785705"/>
            <a:ext cx="205573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DuckDuckGo</a:t>
            </a:r>
            <a:endParaRPr lang="en-US" sz="1786" dirty="0"/>
          </a:p>
        </p:txBody>
      </p:sp>
      <p:sp>
        <p:nvSpPr>
          <p:cNvPr id="11" name="Shape 7"/>
          <p:cNvSpPr/>
          <p:nvPr/>
        </p:nvSpPr>
        <p:spPr>
          <a:xfrm>
            <a:off x="6287810" y="3292316"/>
            <a:ext cx="7540347" cy="1013222"/>
          </a:xfrm>
          <a:prstGeom prst="rect">
            <a:avLst/>
          </a:prstGeom>
          <a:solidFill>
            <a:srgbClr val="000000">
              <a:alpha val="4000"/>
            </a:srgbClr>
          </a:solidFill>
          <a:ln/>
        </p:spPr>
      </p:sp>
      <p:sp>
        <p:nvSpPr>
          <p:cNvPr id="12" name="Text 8"/>
          <p:cNvSpPr/>
          <p:nvPr/>
        </p:nvSpPr>
        <p:spPr>
          <a:xfrm>
            <a:off x="6515457" y="3436025"/>
            <a:ext cx="205573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Privacy</a:t>
            </a:r>
            <a:endParaRPr lang="en-US" sz="1786" dirty="0"/>
          </a:p>
        </p:txBody>
      </p:sp>
      <p:sp>
        <p:nvSpPr>
          <p:cNvPr id="13" name="Text 9"/>
          <p:cNvSpPr/>
          <p:nvPr/>
        </p:nvSpPr>
        <p:spPr>
          <a:xfrm>
            <a:off x="9032438" y="3436025"/>
            <a:ext cx="205192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Tracks user data</a:t>
            </a:r>
            <a:endParaRPr lang="en-US" sz="1786" dirty="0"/>
          </a:p>
        </p:txBody>
      </p:sp>
      <p:sp>
        <p:nvSpPr>
          <p:cNvPr id="14" name="Text 10"/>
          <p:cNvSpPr/>
          <p:nvPr/>
        </p:nvSpPr>
        <p:spPr>
          <a:xfrm>
            <a:off x="11545610" y="3436025"/>
            <a:ext cx="2055733"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Doesn't track user data</a:t>
            </a:r>
            <a:endParaRPr lang="en-US" sz="1786" dirty="0"/>
          </a:p>
        </p:txBody>
      </p:sp>
      <p:sp>
        <p:nvSpPr>
          <p:cNvPr id="15" name="Shape 11"/>
          <p:cNvSpPr/>
          <p:nvPr/>
        </p:nvSpPr>
        <p:spPr>
          <a:xfrm>
            <a:off x="6287810" y="4305538"/>
            <a:ext cx="7540347" cy="1013222"/>
          </a:xfrm>
          <a:prstGeom prst="rect">
            <a:avLst/>
          </a:prstGeom>
          <a:solidFill>
            <a:srgbClr val="FFFFFF">
              <a:alpha val="4000"/>
            </a:srgbClr>
          </a:solidFill>
          <a:ln/>
        </p:spPr>
      </p:sp>
      <p:sp>
        <p:nvSpPr>
          <p:cNvPr id="16" name="Text 12"/>
          <p:cNvSpPr/>
          <p:nvPr/>
        </p:nvSpPr>
        <p:spPr>
          <a:xfrm>
            <a:off x="6515457" y="4449247"/>
            <a:ext cx="205573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Search Results</a:t>
            </a:r>
            <a:endParaRPr lang="en-US" sz="1786" dirty="0"/>
          </a:p>
        </p:txBody>
      </p:sp>
      <p:sp>
        <p:nvSpPr>
          <p:cNvPr id="17" name="Text 13"/>
          <p:cNvSpPr/>
          <p:nvPr/>
        </p:nvSpPr>
        <p:spPr>
          <a:xfrm>
            <a:off x="9032438" y="4449247"/>
            <a:ext cx="205192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Personalized results</a:t>
            </a:r>
            <a:endParaRPr lang="en-US" sz="1786" dirty="0"/>
          </a:p>
        </p:txBody>
      </p:sp>
      <p:sp>
        <p:nvSpPr>
          <p:cNvPr id="18" name="Text 14"/>
          <p:cNvSpPr/>
          <p:nvPr/>
        </p:nvSpPr>
        <p:spPr>
          <a:xfrm>
            <a:off x="11545610" y="4449247"/>
            <a:ext cx="2055733"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Neutral and unbiased results</a:t>
            </a:r>
            <a:endParaRPr lang="en-US" sz="1786" dirty="0"/>
          </a:p>
        </p:txBody>
      </p:sp>
      <p:sp>
        <p:nvSpPr>
          <p:cNvPr id="19" name="Shape 15"/>
          <p:cNvSpPr/>
          <p:nvPr/>
        </p:nvSpPr>
        <p:spPr>
          <a:xfrm>
            <a:off x="6287810" y="5318760"/>
            <a:ext cx="7540347" cy="1013222"/>
          </a:xfrm>
          <a:prstGeom prst="rect">
            <a:avLst/>
          </a:prstGeom>
          <a:solidFill>
            <a:srgbClr val="000000">
              <a:alpha val="4000"/>
            </a:srgbClr>
          </a:solidFill>
          <a:ln/>
        </p:spPr>
      </p:sp>
      <p:sp>
        <p:nvSpPr>
          <p:cNvPr id="20" name="Text 16"/>
          <p:cNvSpPr/>
          <p:nvPr/>
        </p:nvSpPr>
        <p:spPr>
          <a:xfrm>
            <a:off x="6515457" y="5462468"/>
            <a:ext cx="205573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Interface</a:t>
            </a:r>
            <a:endParaRPr lang="en-US" sz="1786" dirty="0"/>
          </a:p>
        </p:txBody>
      </p:sp>
      <p:sp>
        <p:nvSpPr>
          <p:cNvPr id="21" name="Text 17"/>
          <p:cNvSpPr/>
          <p:nvPr/>
        </p:nvSpPr>
        <p:spPr>
          <a:xfrm>
            <a:off x="9032438" y="5462468"/>
            <a:ext cx="2051923"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Question-and-answer format</a:t>
            </a:r>
            <a:endParaRPr lang="en-US" sz="1786" dirty="0"/>
          </a:p>
        </p:txBody>
      </p:sp>
      <p:sp>
        <p:nvSpPr>
          <p:cNvPr id="22" name="Text 18"/>
          <p:cNvSpPr/>
          <p:nvPr/>
        </p:nvSpPr>
        <p:spPr>
          <a:xfrm>
            <a:off x="11545610" y="5462468"/>
            <a:ext cx="2055733"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Traditional search bar</a:t>
            </a:r>
            <a:endParaRPr lang="en-US" sz="1786" dirty="0"/>
          </a:p>
        </p:txBody>
      </p:sp>
      <p:sp>
        <p:nvSpPr>
          <p:cNvPr id="23" name="Shape 19"/>
          <p:cNvSpPr/>
          <p:nvPr/>
        </p:nvSpPr>
        <p:spPr>
          <a:xfrm>
            <a:off x="6287810" y="6331982"/>
            <a:ext cx="7540347" cy="1013222"/>
          </a:xfrm>
          <a:prstGeom prst="rect">
            <a:avLst/>
          </a:prstGeom>
          <a:solidFill>
            <a:srgbClr val="FFFFFF">
              <a:alpha val="4000"/>
            </a:srgbClr>
          </a:solidFill>
          <a:ln/>
        </p:spPr>
      </p:sp>
      <p:sp>
        <p:nvSpPr>
          <p:cNvPr id="24" name="Text 20"/>
          <p:cNvSpPr/>
          <p:nvPr/>
        </p:nvSpPr>
        <p:spPr>
          <a:xfrm>
            <a:off x="6515457" y="6475690"/>
            <a:ext cx="2055733"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Knowledge Base</a:t>
            </a:r>
            <a:endParaRPr lang="en-US" sz="1786" dirty="0"/>
          </a:p>
        </p:txBody>
      </p:sp>
      <p:sp>
        <p:nvSpPr>
          <p:cNvPr id="25" name="Text 21"/>
          <p:cNvSpPr/>
          <p:nvPr/>
        </p:nvSpPr>
        <p:spPr>
          <a:xfrm>
            <a:off x="9032438" y="6475690"/>
            <a:ext cx="2051923"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Integrated knowledge base</a:t>
            </a:r>
            <a:endParaRPr lang="en-US" sz="1786" dirty="0"/>
          </a:p>
        </p:txBody>
      </p:sp>
      <p:sp>
        <p:nvSpPr>
          <p:cNvPr id="26" name="Text 22"/>
          <p:cNvSpPr/>
          <p:nvPr/>
        </p:nvSpPr>
        <p:spPr>
          <a:xfrm>
            <a:off x="11545610" y="6475690"/>
            <a:ext cx="2055733"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Limited knowledge base</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280190" y="1230035"/>
            <a:ext cx="7556421" cy="1417558"/>
          </a:xfrm>
          <a:prstGeom prst="rect">
            <a:avLst/>
          </a:prstGeom>
          <a:noFill/>
          <a:ln/>
        </p:spPr>
        <p:txBody>
          <a:bodyPr wrap="square" rtlCol="0" anchor="t"/>
          <a:lstStyle/>
          <a:p>
            <a:pPr marL="0" indent="0">
              <a:lnSpc>
                <a:spcPts val="5581"/>
              </a:lnSpc>
              <a:buNone/>
            </a:pPr>
            <a:r>
              <a:rPr lang="en-US" sz="4465" b="1" dirty="0">
                <a:solidFill>
                  <a:srgbClr val="231971"/>
                </a:solidFill>
                <a:latin typeface="Outfit" pitchFamily="34" charset="0"/>
                <a:ea typeface="Outfit" pitchFamily="34" charset="-122"/>
                <a:cs typeface="Outfit" pitchFamily="34" charset="-120"/>
              </a:rPr>
              <a:t>Conclusion and Recommendations</a:t>
            </a:r>
            <a:endParaRPr lang="en-US" sz="4465" dirty="0"/>
          </a:p>
        </p:txBody>
      </p:sp>
      <p:sp>
        <p:nvSpPr>
          <p:cNvPr id="6" name="Shape 2"/>
          <p:cNvSpPr/>
          <p:nvPr/>
        </p:nvSpPr>
        <p:spPr>
          <a:xfrm>
            <a:off x="6280190" y="3242905"/>
            <a:ext cx="510302" cy="510302"/>
          </a:xfrm>
          <a:prstGeom prst="roundRect">
            <a:avLst>
              <a:gd name="adj" fmla="val 18669"/>
            </a:avLst>
          </a:prstGeom>
          <a:solidFill>
            <a:srgbClr val="E9E6FA"/>
          </a:solidFill>
          <a:ln w="7620">
            <a:solidFill>
              <a:srgbClr val="BDB8DF"/>
            </a:solidFill>
            <a:prstDash val="solid"/>
          </a:ln>
        </p:spPr>
      </p:sp>
      <p:sp>
        <p:nvSpPr>
          <p:cNvPr id="7" name="Text 3"/>
          <p:cNvSpPr/>
          <p:nvPr/>
        </p:nvSpPr>
        <p:spPr>
          <a:xfrm>
            <a:off x="6468904" y="3327916"/>
            <a:ext cx="132755" cy="340281"/>
          </a:xfrm>
          <a:prstGeom prst="rect">
            <a:avLst/>
          </a:prstGeom>
          <a:noFill/>
          <a:ln/>
        </p:spPr>
        <p:txBody>
          <a:bodyPr wrap="none" rtlCol="0" anchor="t"/>
          <a:lstStyle/>
          <a:p>
            <a:pPr marL="0" indent="0" algn="ctr">
              <a:lnSpc>
                <a:spcPts val="2679"/>
              </a:lnSpc>
              <a:buNone/>
            </a:pPr>
            <a:r>
              <a:rPr lang="en-US" sz="2679" b="1" dirty="0">
                <a:solidFill>
                  <a:srgbClr val="2A2742"/>
                </a:solidFill>
                <a:latin typeface="Outfit" pitchFamily="34" charset="0"/>
                <a:ea typeface="Outfit" pitchFamily="34" charset="-122"/>
                <a:cs typeface="Outfit" pitchFamily="34" charset="-120"/>
              </a:rPr>
              <a:t>1</a:t>
            </a:r>
            <a:endParaRPr lang="en-US" sz="2679" dirty="0"/>
          </a:p>
        </p:txBody>
      </p:sp>
      <p:sp>
        <p:nvSpPr>
          <p:cNvPr id="8" name="Text 4"/>
          <p:cNvSpPr/>
          <p:nvPr/>
        </p:nvSpPr>
        <p:spPr>
          <a:xfrm>
            <a:off x="7017306" y="3242905"/>
            <a:ext cx="2835235" cy="354330"/>
          </a:xfrm>
          <a:prstGeom prst="rect">
            <a:avLst/>
          </a:prstGeom>
          <a:noFill/>
          <a:ln/>
        </p:spPr>
        <p:txBody>
          <a:bodyPr wrap="none" rtlCol="0" anchor="t"/>
          <a:lstStyle/>
          <a:p>
            <a:pPr marL="0" indent="0">
              <a:lnSpc>
                <a:spcPts val="2791"/>
              </a:lnSpc>
              <a:buNone/>
            </a:pPr>
            <a:r>
              <a:rPr lang="en-US" sz="2233" b="1" dirty="0">
                <a:solidFill>
                  <a:srgbClr val="2A2742"/>
                </a:solidFill>
                <a:latin typeface="Outfit" pitchFamily="34" charset="0"/>
                <a:ea typeface="Outfit" pitchFamily="34" charset="-122"/>
                <a:cs typeface="Outfit" pitchFamily="34" charset="-120"/>
              </a:rPr>
              <a:t>Ask.com</a:t>
            </a:r>
            <a:endParaRPr lang="en-US" sz="2233" dirty="0"/>
          </a:p>
        </p:txBody>
      </p:sp>
      <p:sp>
        <p:nvSpPr>
          <p:cNvPr id="9" name="Text 5"/>
          <p:cNvSpPr/>
          <p:nvPr/>
        </p:nvSpPr>
        <p:spPr>
          <a:xfrm>
            <a:off x="7017306" y="3733324"/>
            <a:ext cx="2927747" cy="290322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Choose Ask.com if you prefer a search engine that focuses on finding answers to your questions rather than just links. It provides a comprehensive knowledge base and a question-and-answer interface.</a:t>
            </a:r>
            <a:endParaRPr lang="en-US" sz="1786" dirty="0"/>
          </a:p>
        </p:txBody>
      </p:sp>
      <p:sp>
        <p:nvSpPr>
          <p:cNvPr id="10" name="Shape 6"/>
          <p:cNvSpPr/>
          <p:nvPr/>
        </p:nvSpPr>
        <p:spPr>
          <a:xfrm>
            <a:off x="10171867" y="3242905"/>
            <a:ext cx="510302" cy="510302"/>
          </a:xfrm>
          <a:prstGeom prst="roundRect">
            <a:avLst>
              <a:gd name="adj" fmla="val 18669"/>
            </a:avLst>
          </a:prstGeom>
          <a:solidFill>
            <a:srgbClr val="E9E6FA"/>
          </a:solidFill>
          <a:ln w="7620">
            <a:solidFill>
              <a:srgbClr val="BDB8DF"/>
            </a:solidFill>
            <a:prstDash val="solid"/>
          </a:ln>
        </p:spPr>
      </p:sp>
      <p:sp>
        <p:nvSpPr>
          <p:cNvPr id="11" name="Text 7"/>
          <p:cNvSpPr/>
          <p:nvPr/>
        </p:nvSpPr>
        <p:spPr>
          <a:xfrm>
            <a:off x="10329029" y="3327916"/>
            <a:ext cx="195977" cy="340281"/>
          </a:xfrm>
          <a:prstGeom prst="rect">
            <a:avLst/>
          </a:prstGeom>
          <a:noFill/>
          <a:ln/>
        </p:spPr>
        <p:txBody>
          <a:bodyPr wrap="none" rtlCol="0" anchor="t"/>
          <a:lstStyle/>
          <a:p>
            <a:pPr marL="0" indent="0" algn="ctr">
              <a:lnSpc>
                <a:spcPts val="2679"/>
              </a:lnSpc>
              <a:buNone/>
            </a:pPr>
            <a:r>
              <a:rPr lang="en-US" sz="2679" b="1" dirty="0">
                <a:solidFill>
                  <a:srgbClr val="2A2742"/>
                </a:solidFill>
                <a:latin typeface="Outfit" pitchFamily="34" charset="0"/>
                <a:ea typeface="Outfit" pitchFamily="34" charset="-122"/>
                <a:cs typeface="Outfit" pitchFamily="34" charset="-120"/>
              </a:rPr>
              <a:t>2</a:t>
            </a:r>
            <a:endParaRPr lang="en-US" sz="2679" dirty="0"/>
          </a:p>
        </p:txBody>
      </p:sp>
      <p:sp>
        <p:nvSpPr>
          <p:cNvPr id="12" name="Text 8"/>
          <p:cNvSpPr/>
          <p:nvPr/>
        </p:nvSpPr>
        <p:spPr>
          <a:xfrm>
            <a:off x="10908983" y="3242905"/>
            <a:ext cx="2835235" cy="354330"/>
          </a:xfrm>
          <a:prstGeom prst="rect">
            <a:avLst/>
          </a:prstGeom>
          <a:noFill/>
          <a:ln/>
        </p:spPr>
        <p:txBody>
          <a:bodyPr wrap="none" rtlCol="0" anchor="t"/>
          <a:lstStyle/>
          <a:p>
            <a:pPr marL="0" indent="0">
              <a:lnSpc>
                <a:spcPts val="2791"/>
              </a:lnSpc>
              <a:buNone/>
            </a:pPr>
            <a:r>
              <a:rPr lang="en-US" sz="2233" b="1" dirty="0">
                <a:solidFill>
                  <a:srgbClr val="2A2742"/>
                </a:solidFill>
                <a:latin typeface="Outfit" pitchFamily="34" charset="0"/>
                <a:ea typeface="Outfit" pitchFamily="34" charset="-122"/>
                <a:cs typeface="Outfit" pitchFamily="34" charset="-120"/>
              </a:rPr>
              <a:t>DuckDuckGo</a:t>
            </a:r>
            <a:endParaRPr lang="en-US" sz="2233" dirty="0"/>
          </a:p>
        </p:txBody>
      </p:sp>
      <p:sp>
        <p:nvSpPr>
          <p:cNvPr id="13" name="Text 9"/>
          <p:cNvSpPr/>
          <p:nvPr/>
        </p:nvSpPr>
        <p:spPr>
          <a:xfrm>
            <a:off x="10908983" y="3733324"/>
            <a:ext cx="2927747" cy="3266123"/>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Opt for DuckDuckGo if you prioritize privacy and security. It doesn't track your browsing history or personalize your search results. It's a great choice for those who value a neutral and unbiased search experience.</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Words>
  <Application>Microsoft Office PowerPoint</Application>
  <PresentationFormat>Custom</PresentationFormat>
  <Paragraphs>34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Arimo</vt:lpstr>
      <vt:lpstr>Outfit</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2024-07-31T13:44:56Z</dcterms:created>
  <dcterms:modified xsi:type="dcterms:W3CDTF">2024-07-31T13:50:16Z</dcterms:modified>
</cp:coreProperties>
</file>