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3"/>
    <p:sldId id="257" r:id="rId4"/>
    <p:sldId id="259" r:id="rId5"/>
    <p:sldId id="260" r:id="rId6"/>
    <p:sldId id="261" r:id="rId7"/>
    <p:sldId id="263"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516" y="132"/>
      </p:cViewPr>
      <p:guideLst>
        <p:guide orient="horz" pos="2160"/>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sz="4400" smtClean="0">
                <a:uLnTx/>
                <a:uFillTx/>
                <a:latin typeface="Times New Roman" panose="02020603050405020304" pitchFamily="18" charset="0"/>
                <a:cs typeface="Times New Roman" panose="02020603050405020304" pitchFamily="18" charset="0"/>
                <a:sym typeface="+mn-ea"/>
              </a:rPr>
              <a:t>Big Data challenges for e-Mobility- infra operator	</a:t>
            </a:r>
            <a:endParaRPr lang="en-US" sz="4400" dirty="0">
              <a:solidFill>
                <a:schemeClr val="tx1"/>
              </a:solidFill>
              <a:latin typeface="Cambria" panose="02040503050406030204" pitchFamily="18" charset="0"/>
            </a:endParaRPr>
          </a:p>
        </p:txBody>
      </p:sp>
      <p:sp>
        <p:nvSpPr>
          <p:cNvPr id="7" name="Title 3"/>
          <p:cNvSpPr txBox="1"/>
          <p:nvPr/>
        </p:nvSpPr>
        <p:spPr>
          <a:xfrm>
            <a:off x="415925" y="2881630"/>
            <a:ext cx="8096885" cy="3595370"/>
          </a:xfrm>
          <a:prstGeom prst="rect">
            <a:avLst/>
          </a:prstGeom>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US" sz="3200" dirty="0" smtClean="0">
                <a:latin typeface="Cambria" panose="02040503050406030204" pitchFamily="18" charset="0"/>
                <a:ea typeface="+mj-ea"/>
                <a:cs typeface="+mj-cs"/>
              </a:rPr>
              <a:t>1.ROSHINI S                 </a:t>
            </a:r>
            <a:r>
              <a:rPr lang="en-US" sz="3200" noProof="0" dirty="0" smtClean="0">
                <a:ln>
                  <a:noFill/>
                </a:ln>
                <a:effectLst/>
                <a:uLnTx/>
                <a:uFillTx/>
                <a:latin typeface="Cambria" panose="02040503050406030204" pitchFamily="18" charset="0"/>
                <a:ea typeface="+mj-ea"/>
                <a:cs typeface="+mj-cs"/>
                <a:sym typeface="+mn-ea"/>
              </a:rPr>
              <a:t>[711715104050]</a:t>
            </a:r>
            <a:endParaRPr lang="en-US" sz="3200" dirty="0" smtClean="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2.VRINDA RAJ V P      </a:t>
            </a:r>
            <a:r>
              <a:rPr lang="en-US" sz="3200" noProof="0" dirty="0" smtClean="0">
                <a:ln>
                  <a:noFill/>
                </a:ln>
                <a:effectLst/>
                <a:uLnTx/>
                <a:uFillTx/>
                <a:latin typeface="Cambria" panose="02040503050406030204" pitchFamily="18" charset="0"/>
                <a:ea typeface="+mj-ea"/>
                <a:cs typeface="+mj-cs"/>
                <a:sym typeface="+mn-ea"/>
              </a:rPr>
              <a:t>[711715104075]</a:t>
            </a:r>
            <a:endParaRPr lang="en-US" sz="3200" noProof="0" dirty="0" smtClean="0">
              <a:ln>
                <a:noFill/>
              </a:ln>
              <a:effectLst/>
              <a:uLnTx/>
              <a:uFillTx/>
              <a:latin typeface="Cambria" panose="02040503050406030204" pitchFamily="18" charset="0"/>
              <a:ea typeface="+mj-ea"/>
              <a:cs typeface="+mj-cs"/>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sym typeface="+mn-ea"/>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sym typeface="+mn-ea"/>
            </a:endParaRPr>
          </a:p>
          <a:p>
            <a:pPr>
              <a:lnSpc>
                <a:spcPct val="90000"/>
              </a:lnSpc>
            </a:pPr>
            <a:r>
              <a:rPr lang="en-IN" altLang="zh-CN" sz="3200" dirty="0">
                <a:latin typeface="Cambria" panose="02040503050406030204" pitchFamily="18" charset="0"/>
                <a:ea typeface="SimSun" panose="02010600030101010101" pitchFamily="2" charset="-122"/>
                <a:sym typeface="+mn-ea"/>
              </a:rPr>
              <a:t>Faculty Guide : Mrs.Jayashree.R [AP/CSE]</a:t>
            </a:r>
            <a:endParaRPr lang="en-IN" altLang="zh-CN" sz="3200" dirty="0">
              <a:latin typeface="Cambria" panose="02040503050406030204" pitchFamily="18" charset="0"/>
              <a:ea typeface="SimSun" panose="02010600030101010101" pitchFamily="2" charset="-122"/>
            </a:endParaRPr>
          </a:p>
          <a:p>
            <a:pPr>
              <a:lnSpc>
                <a:spcPct val="90000"/>
              </a:lnSpc>
            </a:pPr>
            <a:endParaRPr lang="en-IN" altLang="zh-CN" sz="3200" dirty="0">
              <a:latin typeface="Cambria" panose="02040503050406030204" pitchFamily="18" charset="0"/>
              <a:ea typeface="SimSun" panose="02010600030101010101" pitchFamily="2" charset="-122"/>
            </a:endParaRPr>
          </a:p>
          <a:p>
            <a:pPr>
              <a:lnSpc>
                <a:spcPct val="90000"/>
              </a:lnSpc>
            </a:pPr>
            <a:r>
              <a:rPr lang="en-IN" altLang="zh-CN" sz="3200" dirty="0">
                <a:latin typeface="Cambria" panose="02040503050406030204" pitchFamily="18" charset="0"/>
                <a:ea typeface="SimSun" panose="02010600030101010101" pitchFamily="2" charset="-122"/>
                <a:sym typeface="+mn-ea"/>
              </a:rPr>
              <a:t>Industry Guide : Mrs.Yukthika</a:t>
            </a:r>
            <a:endParaRPr lang="en-US" altLang="zh-CN" sz="3200" dirty="0">
              <a:latin typeface="Cambria" panose="02040503050406030204" pitchFamily="18" charset="0"/>
              <a:ea typeface="SimSun" panose="02010600030101010101" pitchFamily="2" charset="-122"/>
            </a:endParaRPr>
          </a:p>
          <a:p>
            <a:pPr>
              <a:lnSpc>
                <a:spcPct val="90000"/>
              </a:lnSpc>
            </a:pPr>
            <a:endParaRPr lang="en-IN" altLang="en-US" sz="3200" dirty="0">
              <a:latin typeface="Cambria" panose="02040503050406030204" pitchFamily="18" charset="0"/>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32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Abstract </a:t>
            </a:r>
            <a:br>
              <a:rPr lang="en-US" sz="4400" dirty="0" smtClean="0"/>
            </a:br>
            <a:endParaRPr lang="en-US" sz="4400" dirty="0">
              <a:latin typeface="Cambria" panose="02040503050406030204" pitchFamily="18" charset="0"/>
            </a:endParaRPr>
          </a:p>
        </p:txBody>
      </p:sp>
      <p:sp>
        <p:nvSpPr>
          <p:cNvPr id="3" name="Content Placeholder 2"/>
          <p:cNvSpPr>
            <a:spLocks noGrp="1"/>
          </p:cNvSpPr>
          <p:nvPr>
            <p:ph idx="1"/>
          </p:nvPr>
        </p:nvSpPr>
        <p:spPr>
          <a:xfrm>
            <a:off x="457200" y="1524000"/>
            <a:ext cx="8229600" cy="4800600"/>
          </a:xfrm>
        </p:spPr>
        <p:txBody>
          <a:bodyPr>
            <a:noAutofit/>
          </a:bodyPr>
          <a:p>
            <a:pPr marL="0" indent="0" algn="just" eaLnBrk="1" hangingPunct="1"/>
            <a:r>
              <a:rPr lang="en-IN" altLang="en-US" sz="2800" dirty="0">
                <a:latin typeface="Times New Roman" panose="02020603050405020304" pitchFamily="18" charset="0"/>
                <a:sym typeface="+mn-ea"/>
              </a:rPr>
              <a:t>The E-Charging Operators (equivalent of today's petrol pump operators) need a prediction to ensure their customers (end-users) satisfaction and optimum utilization of the e-Charging stations. </a:t>
            </a:r>
            <a:endParaRPr lang="en-IN" altLang="en-US" sz="2800" dirty="0">
              <a:latin typeface="Times New Roman" panose="02020603050405020304" pitchFamily="18" charset="0"/>
            </a:endParaRPr>
          </a:p>
          <a:p>
            <a:pPr marL="0" indent="0" algn="just" eaLnBrk="1" hangingPunct="1"/>
            <a:r>
              <a:rPr lang="en-IN" altLang="en-US" sz="2800" dirty="0">
                <a:latin typeface="Times New Roman" panose="02020603050405020304" pitchFamily="18" charset="0"/>
                <a:sym typeface="+mn-ea"/>
              </a:rPr>
              <a:t>The operator may have fast or slow charging infrastructure with their own payment terms and timings.</a:t>
            </a:r>
            <a:endParaRPr lang="en-IN" altLang="en-US" sz="2800" dirty="0">
              <a:latin typeface="Times New Roman" panose="02020603050405020304" pitchFamily="18" charset="0"/>
            </a:endParaRPr>
          </a:p>
          <a:p>
            <a:pPr marL="0" indent="0" algn="just" eaLnBrk="1" hangingPunct="1"/>
            <a:r>
              <a:rPr lang="en-IN" altLang="en-US" sz="2800" dirty="0">
                <a:latin typeface="Times New Roman" panose="02020603050405020304" pitchFamily="18" charset="0"/>
                <a:sym typeface="+mn-ea"/>
              </a:rPr>
              <a:t> With the help of machine learning algorithms the operator can offer dynamic pricing at stipulated times and manage the peak demand accordingly.</a:t>
            </a:r>
            <a:endParaRPr lang="en-IN" altLang="en-US" sz="2800" dirty="0">
              <a:latin typeface="Times New Roman" panose="02020603050405020304" pitchFamily="18" charset="0"/>
            </a:endParaRPr>
          </a:p>
          <a:p>
            <a:pPr marL="0" indent="0">
              <a:buNone/>
            </a:pPr>
            <a:endParaRPr lang="en-US" sz="2800"/>
          </a:p>
        </p:txBody>
      </p:sp>
      <p:sp>
        <p:nvSpPr>
          <p:cNvPr id="5" name="TextBox 4"/>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p>
            <a:r>
              <a:rPr lang="en-US" sz="4000" dirty="0" smtClean="0">
                <a:latin typeface="Cambria" panose="02040503050406030204" pitchFamily="18" charset="0"/>
                <a:sym typeface="+mn-ea"/>
              </a:rPr>
              <a:t>       Area Introduction-Existing system</a:t>
            </a:r>
            <a:br>
              <a:rPr lang="en-US" sz="4000" dirty="0">
                <a:latin typeface="Cambria" panose="02040503050406030204" pitchFamily="18" charset="0"/>
              </a:rPr>
            </a:br>
            <a:endParaRPr lang="en-US" sz="4000"/>
          </a:p>
        </p:txBody>
      </p:sp>
      <p:sp>
        <p:nvSpPr>
          <p:cNvPr id="5" name="Content Placeholder 4"/>
          <p:cNvSpPr>
            <a:spLocks noGrp="1"/>
          </p:cNvSpPr>
          <p:nvPr>
            <p:ph idx="1"/>
          </p:nvPr>
        </p:nvSpPr>
        <p:spPr>
          <a:xfrm>
            <a:off x="457200" y="1368425"/>
            <a:ext cx="8229600" cy="4956175"/>
          </a:xfrm>
        </p:spPr>
        <p:txBody>
          <a:bodyPr>
            <a:normAutofit/>
          </a:bodyPr>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lang="en-IN" sz="2600">
                <a:ln>
                  <a:noFill/>
                </a:ln>
                <a:effectLst/>
                <a:uLnTx/>
                <a:uFillTx/>
                <a:latin typeface="Times New Roman" panose="02020603050405020304" pitchFamily="18" charset="0"/>
                <a:cs typeface="Times New Roman" panose="02020603050405020304" pitchFamily="18" charset="0"/>
                <a:sym typeface="+mn-ea"/>
              </a:rPr>
              <a:t>With the rapid increase in the penetration level of electric vehicles (EVs), accurate modelling of the impacts of EVs on the electricity grid in cities is of important value to grid operators.</a:t>
            </a:r>
            <a:endParaRPr kumimoji="0" lang="en-IN" sz="26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lang="en-IN" sz="2600">
                <a:ln>
                  <a:noFill/>
                </a:ln>
                <a:effectLst/>
                <a:uLnTx/>
                <a:uFillTx/>
                <a:latin typeface="Times New Roman" panose="02020603050405020304" pitchFamily="18" charset="0"/>
                <a:cs typeface="Times New Roman" panose="02020603050405020304" pitchFamily="18" charset="0"/>
                <a:sym typeface="+mn-ea"/>
              </a:rPr>
              <a:t>Then a spatial model is developed and validated using the previously analysed data. The results show that there is a big difference in the occupancy rate of stations. Some stations are more frequently used than others.</a:t>
            </a:r>
            <a:endParaRPr kumimoji="0" lang="en-IN" sz="26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lang="en-IN" sz="2600">
                <a:ln>
                  <a:noFill/>
                </a:ln>
                <a:effectLst/>
                <a:uLnTx/>
                <a:uFillTx/>
                <a:latin typeface="Times New Roman" panose="02020603050405020304" pitchFamily="18" charset="0"/>
                <a:cs typeface="Times New Roman" panose="02020603050405020304" pitchFamily="18" charset="0"/>
                <a:sym typeface="+mn-ea"/>
              </a:rPr>
              <a:t>The price prediction was done only based on a survey with the society and not with any predictions.</a:t>
            </a:r>
            <a:endParaRPr kumimoji="0" lang="en-IN" sz="26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900805" marR="0" lvl="8" indent="-342900" algn="just" defTabSz="914400" rtl="0" eaLnBrk="1" fontAlgn="auto" latinLnBrk="0" hangingPunct="1">
              <a:lnSpc>
                <a:spcPct val="100000"/>
              </a:lnSpc>
              <a:spcBef>
                <a:spcPct val="20000"/>
              </a:spcBef>
              <a:spcAft>
                <a:spcPts val="0"/>
              </a:spcAft>
              <a:buClr>
                <a:schemeClr val="tx2"/>
              </a:buClr>
              <a:buSzTx/>
              <a:buFont typeface="Arial" panose="020B0604020202020204" pitchFamily="34" charset="0"/>
              <a:buChar char="•"/>
              <a:defRPr/>
            </a:pPr>
            <a:endParaRPr lang="en-US"/>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3915"/>
            <a:ext cx="8229600" cy="698500"/>
          </a:xfrm>
        </p:spPr>
        <p:txBody>
          <a:bodyPr>
            <a:normAutofit fontScale="90000"/>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3" name="Content Placeholder 2"/>
          <p:cNvSpPr>
            <a:spLocks noGrp="1"/>
          </p:cNvSpPr>
          <p:nvPr>
            <p:ph idx="1"/>
          </p:nvPr>
        </p:nvSpPr>
        <p:spPr>
          <a:xfrm>
            <a:off x="457200" y="1542415"/>
            <a:ext cx="8229600" cy="4782185"/>
          </a:xfrm>
        </p:spPr>
        <p:txBody>
          <a:bodyPr>
            <a:normAutofit lnSpcReduction="20000"/>
          </a:bodyPr>
          <a:p>
            <a:pPr algn="just">
              <a:buFont typeface="Wingdings" panose="05000000000000000000" pitchFamily="2" charset="2"/>
              <a:buChar char="§"/>
            </a:pPr>
            <a:r>
              <a:rPr lang="en-IN" altLang="en-US" dirty="0">
                <a:latin typeface="Constantia" panose="02030602050306030303" charset="0"/>
                <a:sym typeface="+mn-ea"/>
              </a:rPr>
              <a:t>A battery swapping (or switching) station is a place at which a vehicle's discharged battery or battery pack can be immediately swapped for a fully charged one, eliminating the delay involved in waiting for the vehicle's battery to charge.</a:t>
            </a:r>
            <a:endParaRPr lang="en-IN" altLang="en-US" dirty="0">
              <a:latin typeface="Constantia" panose="02030602050306030303" charset="0"/>
            </a:endParaRPr>
          </a:p>
          <a:p>
            <a:pPr algn="just">
              <a:buFont typeface="Wingdings" panose="05000000000000000000" pitchFamily="2" charset="2"/>
              <a:buChar char="§"/>
            </a:pPr>
            <a:r>
              <a:rPr lang="en-IN" altLang="en-US" dirty="0">
                <a:latin typeface="Constantia" panose="02030602050306030303" charset="0"/>
                <a:sym typeface="+mn-ea"/>
              </a:rPr>
              <a:t>In this system, Using the Machine learning algorithms like K-means, Linear Regression and decision tree algorithms the pricing structure according to the demand and the infrastructure is predicted.</a:t>
            </a:r>
            <a:endParaRPr lang="en-IN" altLang="en-US" dirty="0">
              <a:latin typeface="Constantia" panose="02030602050306030303" charset="0"/>
            </a:endParaRPr>
          </a:p>
          <a:p>
            <a:pPr algn="just">
              <a:buFont typeface="Wingdings" panose="05000000000000000000" pitchFamily="2" charset="2"/>
              <a:buChar char="§"/>
            </a:pPr>
            <a:r>
              <a:rPr lang="en-IN" altLang="en-US" dirty="0">
                <a:latin typeface="Constantia" panose="02030602050306030303" charset="0"/>
                <a:sym typeface="+mn-ea"/>
              </a:rPr>
              <a:t>It was done by finding the prediction score and accuracy for each algorithms and selecting an algorithm which has the high accuracy rate compared to the other two.</a:t>
            </a:r>
            <a:endParaRPr lang="en-IN" altLang="en-US"/>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447165"/>
            <a:ext cx="8229600" cy="4877435"/>
          </a:xfrm>
        </p:spPr>
        <p:txBody>
          <a:bodyPr>
            <a:normAutofit/>
          </a:bodyPr>
          <a:lstStyle/>
          <a:p>
            <a:pPr marL="0" indent="0" algn="just" eaLnBrk="1" hangingPunct="1">
              <a:buNone/>
            </a:pPr>
            <a:r>
              <a:rPr lang="en-IN" altLang="en-US" sz="2800" u="sng" dirty="0">
                <a:latin typeface="Cambria" panose="02040503050406030204" pitchFamily="18" charset="0"/>
                <a:sym typeface="+mn-ea"/>
              </a:rPr>
              <a:t>Drawbacks:</a:t>
            </a:r>
            <a:endParaRPr lang="en-GB" altLang="en-US" sz="2800" dirty="0"/>
          </a:p>
          <a:p>
            <a:pPr marL="0" indent="0" algn="just" eaLnBrk="1" hangingPunct="1"/>
            <a:r>
              <a:rPr lang="en-GB" altLang="en-US" sz="2800" dirty="0">
                <a:sym typeface="+mn-ea"/>
              </a:rPr>
              <a:t> The number of electrical vehicles continues to increase but EV charging infrastructure remains underdeveloped and insufficient. </a:t>
            </a:r>
            <a:endParaRPr lang="en-GB" altLang="en-US" sz="2800" dirty="0"/>
          </a:p>
          <a:p>
            <a:pPr marL="0" indent="0" algn="just" eaLnBrk="1" hangingPunct="1"/>
            <a:r>
              <a:rPr lang="en-IN" altLang="en-GB" sz="2800" dirty="0">
                <a:sym typeface="+mn-ea"/>
              </a:rPr>
              <a:t>This is beacuse of the some people who are afraid to build an echarging station as they think they may suffer loss due to improper pricing structure.</a:t>
            </a:r>
            <a:endParaRPr lang="en-IN" altLang="en-GB" sz="2800" dirty="0"/>
          </a:p>
          <a:p>
            <a:pPr marL="0" indent="0" algn="just" eaLnBrk="1" hangingPunct="1"/>
            <a:r>
              <a:rPr lang="en-IN" altLang="en-GB" sz="2800" dirty="0">
                <a:sym typeface="+mn-ea"/>
              </a:rPr>
              <a:t>Most of the operators does not have an idea how to place an pricing structure for fast and slow charging infrastructure.</a:t>
            </a:r>
            <a:endParaRPr lang="en-IN" altLang="en-US" u="sng"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819785"/>
          </a:xfrm>
        </p:spPr>
        <p:txBody>
          <a:bodyPr>
            <a:noAutofit/>
          </a:bodyPr>
          <a:lstStyle/>
          <a:p>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677035"/>
            <a:ext cx="8229600" cy="4647565"/>
          </a:xfrm>
        </p:spPr>
        <p:txBody>
          <a:bodyPr/>
          <a:p>
            <a:pPr marL="0" indent="0" eaLnBrk="1" hangingPunct="1">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rPr>
              <a:t>Module 1:</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1.Data set</a:t>
            </a:r>
            <a:endParaRPr lang="en-US" altLang="zh-CN" dirty="0">
              <a:latin typeface="Times New Roman" panose="02020603050405020304" pitchFamily="18" charset="0"/>
              <a:ea typeface="SimSun" panose="02010600030101010101" pitchFamily="2" charset="-122"/>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2.Data cleaning</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rPr>
              <a:t>Module 2:</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1.K-means</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rPr>
              <a:t>Module 3:</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1.Linear regression</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2.Decision tree</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rPr>
              <a:t>Module 4:</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 </a:t>
            </a:r>
            <a:r>
              <a:rPr lang="en-IN" altLang="en-US" dirty="0">
                <a:latin typeface="Times New Roman" panose="02020603050405020304" pitchFamily="18" charset="0"/>
                <a:sym typeface="+mn-ea"/>
              </a:rPr>
              <a:t>prediction score and accuracy.</a:t>
            </a:r>
            <a:endParaRPr lang="en-IN" altLang="en-US"/>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anose="02040503050406030204" pitchFamily="18" charset="0"/>
              </a:rPr>
              <a:t>   Project Planner / </a:t>
            </a:r>
            <a:r>
              <a:rPr lang="en-US" sz="4000" dirty="0" smtClean="0">
                <a:latin typeface="Cambria" panose="02040503050406030204" pitchFamily="18" charset="0"/>
              </a:rPr>
              <a:t>Timeline chart)    </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1143000" y="1828800"/>
          <a:ext cx="6934200" cy="4039235"/>
        </p:xfrm>
        <a:graphic>
          <a:graphicData uri="http://schemas.openxmlformats.org/drawingml/2006/table">
            <a:tbl>
              <a:tblPr/>
              <a:tblGrid>
                <a:gridCol w="838457"/>
                <a:gridCol w="369230"/>
                <a:gridCol w="368935"/>
                <a:gridCol w="369525"/>
                <a:gridCol w="369230"/>
                <a:gridCol w="369570"/>
                <a:gridCol w="368890"/>
                <a:gridCol w="369230"/>
                <a:gridCol w="369230"/>
                <a:gridCol w="369230"/>
                <a:gridCol w="369230"/>
                <a:gridCol w="369230"/>
                <a:gridCol w="368935"/>
                <a:gridCol w="446078"/>
                <a:gridCol w="381000"/>
                <a:gridCol w="381000"/>
                <a:gridCol w="457200"/>
              </a:tblGrid>
              <a:tr h="367145">
                <a:tc rowSpan="2">
                  <a:txBody>
                    <a:bodyPr/>
                    <a:lstStyle/>
                    <a:p>
                      <a:pPr algn="ctr" fontAlgn="ctr"/>
                      <a:r>
                        <a:rPr lang="en-US" sz="1000" b="1" i="0" u="none" strike="noStrike" dirty="0">
                          <a:solidFill>
                            <a:srgbClr val="000000"/>
                          </a:solidFill>
                          <a:latin typeface="Cambria" panose="02040503050406030204"/>
                        </a:rPr>
                        <a:t>Particulars</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panose="02040503050406030204"/>
                        </a:rPr>
                        <a:t>Dec</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gridSpan="4">
                  <a:txBody>
                    <a:bodyPr/>
                    <a:lstStyle/>
                    <a:p>
                      <a:pPr algn="ctr" fontAlgn="ctr"/>
                      <a:r>
                        <a:rPr lang="en-US" sz="1000" b="1" i="0" u="none" strike="noStrike" dirty="0" smtClean="0">
                          <a:solidFill>
                            <a:srgbClr val="000000"/>
                          </a:solidFill>
                          <a:latin typeface="Cambria" panose="02040503050406030204"/>
                        </a:rPr>
                        <a:t>Jan</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gridSpan="4">
                  <a:txBody>
                    <a:bodyPr/>
                    <a:lstStyle/>
                    <a:p>
                      <a:pPr algn="ctr" fontAlgn="ctr"/>
                      <a:r>
                        <a:rPr lang="en-US" sz="1000" b="1" i="0" u="none" strike="noStrike" dirty="0" err="1" smtClean="0">
                          <a:solidFill>
                            <a:srgbClr val="000000"/>
                          </a:solidFill>
                          <a:latin typeface="Cambria" panose="02040503050406030204"/>
                        </a:rPr>
                        <a:t>FEb</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gridSpan="4">
                  <a:txBody>
                    <a:bodyPr/>
                    <a:lstStyle/>
                    <a:p>
                      <a:pPr algn="ctr" fontAlgn="ctr"/>
                      <a:r>
                        <a:rPr lang="en-US" sz="1000" b="1" i="0" u="none" strike="noStrike" dirty="0" smtClean="0">
                          <a:solidFill>
                            <a:srgbClr val="000000"/>
                          </a:solidFill>
                          <a:latin typeface="Cambria" panose="02040503050406030204"/>
                        </a:rPr>
                        <a:t>Mar</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367145">
                <a:tc vMerge="1">
                  <a:tcPr/>
                </a:tc>
                <a:tc>
                  <a:txBody>
                    <a:bodyPr/>
                    <a:lstStyle/>
                    <a:p>
                      <a:pPr algn="ctr" fontAlgn="ctr"/>
                      <a:r>
                        <a:rPr lang="en-US" sz="1000" b="1" i="0" u="none" strike="noStrike" dirty="0" smtClean="0">
                          <a:solidFill>
                            <a:srgbClr val="000000"/>
                          </a:solidFill>
                          <a:latin typeface="Cambria" panose="02040503050406030204"/>
                        </a:rPr>
                        <a:t>Wk 1</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panose="02040503050406030204"/>
                        </a:rPr>
                        <a:t>Wk 2</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panose="02040503050406030204"/>
                        </a:rPr>
                        <a:t>Wk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panose="02040503050406030204"/>
                        </a:rPr>
                        <a:t>Wk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panose="02040503050406030204"/>
                        </a:rPr>
                        <a:t>Wk 1</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panose="02040503050406030204"/>
                        </a:rPr>
                        <a:t>Wk 2</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panose="02040503050406030204"/>
                        </a:rPr>
                        <a:t>Wk 3</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panose="02040503050406030204"/>
                        </a:rPr>
                        <a:t>Wk 4</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panose="02040503050406030204"/>
                        </a:rPr>
                        <a:t>Wk 1</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panose="02040503050406030204"/>
                        </a:rPr>
                        <a:t>Wk 2</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panose="02040503050406030204"/>
                        </a:rPr>
                        <a:t>Wk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panose="02040503050406030204"/>
                        </a:rPr>
                        <a:t>Wk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panose="02040503050406030204"/>
                        </a:rPr>
                        <a:t>Wk 1</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panose="02040503050406030204"/>
                        </a:rPr>
                        <a:t>Wk 2</a:t>
                      </a:r>
                      <a:endParaRPr lang="en-US" sz="1000" b="1" i="0" u="none" strike="noStrike">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panose="02040503050406030204"/>
                        </a:rPr>
                        <a:t>Wk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panose="02040503050406030204"/>
                        </a:rPr>
                        <a:t>Wk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panose="02040503050406030204"/>
                        </a:rPr>
                        <a:t>Problem Identification</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panose="020F0502020204030204"/>
                        </a:rPr>
                        <a:t> </a:t>
                      </a:r>
                      <a:endParaRPr lang="en-US" sz="1000" b="0" i="0" u="none" strike="noStrike" dirty="0">
                        <a:solidFill>
                          <a:srgbClr val="C00000"/>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C00000"/>
                          </a:solidFill>
                          <a:latin typeface="Calibri" panose="020F0502020204030204"/>
                        </a:rPr>
                        <a:t> </a:t>
                      </a:r>
                      <a:endParaRPr lang="en-US" sz="1000" b="0" i="0" u="none" strike="noStrike" dirty="0">
                        <a:solidFill>
                          <a:srgbClr val="C00000"/>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rgbClr val="C00000"/>
                          </a:solidFill>
                          <a:latin typeface="Calibri" panose="020F0502020204030204"/>
                        </a:rPr>
                        <a:t> </a:t>
                      </a:r>
                      <a:endParaRPr lang="en-US" sz="1000" b="0" i="0" u="none" strike="noStrike" dirty="0">
                        <a:solidFill>
                          <a:srgbClr val="C00000"/>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panose="02040503050406030204"/>
                        </a:rPr>
                        <a:t>Literature Survey</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panose="02040503050406030204"/>
                        </a:rPr>
                        <a:t>Module 1</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panose="02040503050406030204"/>
                        </a:rPr>
                        <a:t>Module 2</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030">
                <a:tc>
                  <a:txBody>
                    <a:bodyPr/>
                    <a:lstStyle/>
                    <a:p>
                      <a:pPr lvl="0" algn="ctr" fontAlgn="ctr"/>
                      <a:r>
                        <a:rPr lang="en-US" sz="1000" b="1" i="0" u="none" strike="noStrike" dirty="0">
                          <a:solidFill>
                            <a:srgbClr val="000000"/>
                          </a:solidFill>
                          <a:latin typeface="Cambria" panose="02040503050406030204"/>
                        </a:rPr>
                        <a:t>Module 3</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panose="02040503050406030204"/>
                        </a:rPr>
                        <a:t>Module 4</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panose="02040503050406030204"/>
                        </a:rPr>
                        <a:t>Thesis Draft</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665">
                <a:tc>
                  <a:txBody>
                    <a:bodyPr/>
                    <a:lstStyle/>
                    <a:p>
                      <a:pPr lvl="0" algn="ctr" fontAlgn="ctr"/>
                      <a:r>
                        <a:rPr lang="en-US" sz="1000" b="1" i="0" u="none" strike="noStrike" dirty="0">
                          <a:solidFill>
                            <a:srgbClr val="000000"/>
                          </a:solidFill>
                          <a:latin typeface="Cambria" panose="02040503050406030204"/>
                        </a:rPr>
                        <a:t>Final Thesis</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panose="02040503050406030204"/>
                        </a:rPr>
                        <a:t>Viva</a:t>
                      </a:r>
                      <a:endParaRPr lang="en-US" sz="1000" b="1" i="0" u="none" strike="noStrike" dirty="0">
                        <a:solidFill>
                          <a:srgbClr val="000000"/>
                        </a:solidFill>
                        <a:latin typeface="Cambria" panose="02040503050406030204"/>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panose="020F0502020204030204"/>
                        </a:rPr>
                        <a:t> </a:t>
                      </a:r>
                      <a:endParaRPr lang="en-US" sz="1000" b="0" i="0" u="none" strike="noStrike">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panose="020F0502020204030204"/>
                        </a:rPr>
                        <a:t> </a:t>
                      </a:r>
                      <a:endParaRPr lang="en-US" sz="1000" b="0" i="0" u="none" strike="noStrike" dirty="0">
                        <a:solidFill>
                          <a:schemeClr val="bg1"/>
                        </a:solidFill>
                        <a:latin typeface="Calibri" panose="020F0502020204030204"/>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3310</Words>
  <Application>WPS Presentation</Application>
  <PresentationFormat>On-screen Show (4:3)</PresentationFormat>
  <Paragraphs>438</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Wingdings 2</vt:lpstr>
      <vt:lpstr>Cambria</vt:lpstr>
      <vt:lpstr>Wingdings</vt:lpstr>
      <vt:lpstr>Times New Roman</vt:lpstr>
      <vt:lpstr>Cambria</vt:lpstr>
      <vt:lpstr>Calibri</vt:lpstr>
      <vt:lpstr>Constantia</vt:lpstr>
      <vt:lpstr>Microsoft YaHei</vt:lpstr>
      <vt:lpstr>Arial Unicode MS</vt:lpstr>
      <vt:lpstr>Flow</vt:lpstr>
      <vt:lpstr>MOTOR POLICY ISSUANCE SYSTEM-CHATBOT</vt:lpstr>
      <vt:lpstr>Abstract  </vt:lpstr>
      <vt:lpstr>       Area Introduction-Existing system </vt:lpstr>
      <vt:lpstr>Proposed System</vt:lpstr>
      <vt:lpstr>Literature Review</vt:lpstr>
      <vt:lpstr>Module Splitup</vt:lpstr>
      <vt:lpstr>   Project Planner / Timeline chart)    </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roshi</cp:lastModifiedBy>
  <cp:revision>54</cp:revision>
  <dcterms:created xsi:type="dcterms:W3CDTF">2011-12-09T06:36:00Z</dcterms:created>
  <dcterms:modified xsi:type="dcterms:W3CDTF">2019-03-06T16:12:52Z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