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A49F0-F214-4DF1-8A38-4D3BDA4DFCB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1CCD8-C8BF-4840-9295-22A135C0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1CCD8-C8BF-4840-9295-22A135C01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6F87CEC-EC35-4716-A51A-BA25DDFB0D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9C2C76E-481F-4F93-827C-66364C78315E}" type="datetimeFigureOut">
              <a:rPr lang="en-US" smtClean="0"/>
              <a:t>5/9/2014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543800" cy="2593975"/>
          </a:xfrm>
        </p:spPr>
        <p:txBody>
          <a:bodyPr/>
          <a:lstStyle/>
          <a:p>
            <a:r>
              <a:rPr lang="en-US" sz="5400" dirty="0" smtClean="0"/>
              <a:t>PageRank using AWS Elastic </a:t>
            </a:r>
            <a:r>
              <a:rPr lang="en-US" sz="5400" dirty="0" err="1" smtClean="0"/>
              <a:t>MapReduce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Ansha</a:t>
            </a:r>
            <a:r>
              <a:rPr lang="en-US" dirty="0" smtClean="0"/>
              <a:t> Yu</a:t>
            </a:r>
          </a:p>
          <a:p>
            <a:r>
              <a:rPr lang="en-US" dirty="0" smtClean="0"/>
              <a:t>Gene Shin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Feher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Random Partitions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performance of Blocked PageRank depends heavily on how the nodes are partitioned. </a:t>
            </a:r>
          </a:p>
          <a:p>
            <a:r>
              <a:rPr lang="en-US" dirty="0" smtClean="0"/>
              <a:t>Good partitions in Blocked PageRank converge much faster than Simple PageRank.</a:t>
            </a:r>
          </a:p>
          <a:p>
            <a:r>
              <a:rPr lang="en-US" dirty="0" smtClean="0"/>
              <a:t>But bad partitions in Blocked PageRank offers almost no improvement on Simple PageRank.</a:t>
            </a:r>
          </a:p>
          <a:p>
            <a:endParaRPr lang="en-US" dirty="0"/>
          </a:p>
          <a:p>
            <a:r>
              <a:rPr lang="en-US" dirty="0" smtClean="0"/>
              <a:t>To partition our nodes into random blocks, we hash node numbers accordingly:</a:t>
            </a:r>
          </a:p>
          <a:p>
            <a:pPr lvl="1"/>
            <a:r>
              <a:rPr lang="en-US" dirty="0" smtClean="0"/>
              <a:t>Block# = (Node# * 13) mod 68, where 68 = # of blocks.</a:t>
            </a:r>
          </a:p>
        </p:txBody>
      </p:sp>
    </p:spTree>
    <p:extLst>
      <p:ext uri="{BB962C8B-B14F-4D97-AF65-F5344CB8AC3E}">
        <p14:creationId xmlns:p14="http://schemas.microsoft.com/office/powerpoint/2010/main" val="1948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- Residuals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 smtClean="0"/>
              <a:t>Blocked converges </a:t>
            </a:r>
            <a:r>
              <a:rPr lang="en-US" dirty="0" smtClean="0"/>
              <a:t>faster than Simple </a:t>
            </a:r>
            <a:r>
              <a:rPr lang="en-US" dirty="0" smtClean="0"/>
              <a:t>PageRank given a good partition.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52613"/>
            <a:ext cx="6542087" cy="470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9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- Iterations</a:t>
            </a:r>
            <a:endParaRPr lang="en-US" sz="4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81" y="1828800"/>
            <a:ext cx="709941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2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PageRank converges faster than Simple PageRank</a:t>
            </a:r>
          </a:p>
          <a:p>
            <a:pPr lvl="1"/>
            <a:r>
              <a:rPr lang="en-US" dirty="0" smtClean="0"/>
              <a:t>This is only true when the nodes are in good partitions. In general, it’s difficult to achieve good partitions.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Purpose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goal of this project was to deploy a </a:t>
            </a:r>
            <a:r>
              <a:rPr lang="en-US" dirty="0" err="1"/>
              <a:t>MapReduce</a:t>
            </a:r>
            <a:r>
              <a:rPr lang="en-US" dirty="0"/>
              <a:t> cluster on AWS that can calculate the </a:t>
            </a:r>
            <a:r>
              <a:rPr lang="en-US" dirty="0" err="1"/>
              <a:t>PageRanks</a:t>
            </a:r>
            <a:r>
              <a:rPr lang="en-US" dirty="0"/>
              <a:t> of web pages in a Web graph. </a:t>
            </a:r>
          </a:p>
          <a:p>
            <a:r>
              <a:rPr lang="en-US" dirty="0"/>
              <a:t>This is achieved primarily by overwriting the map and reduce methods in </a:t>
            </a:r>
            <a:r>
              <a:rPr lang="en-US" dirty="0" smtClean="0"/>
              <a:t>Apache's </a:t>
            </a:r>
            <a:r>
              <a:rPr lang="en-US" dirty="0" err="1"/>
              <a:t>Hadoop</a:t>
            </a:r>
            <a:r>
              <a:rPr lang="en-US" dirty="0"/>
              <a:t> libraries.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48150"/>
            <a:ext cx="3048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9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800600"/>
          </a:xfrm>
        </p:spPr>
        <p:txBody>
          <a:bodyPr/>
          <a:lstStyle/>
          <a:p>
            <a:r>
              <a:rPr lang="en-US" dirty="0"/>
              <a:t>There are two different approaches we take: </a:t>
            </a:r>
            <a:r>
              <a:rPr lang="en-US" dirty="0" smtClean="0"/>
              <a:t>Simple </a:t>
            </a:r>
            <a:r>
              <a:rPr lang="en-US" dirty="0"/>
              <a:t>PageRank and B</a:t>
            </a:r>
            <a:r>
              <a:rPr lang="en-US" dirty="0" smtClean="0"/>
              <a:t>locked </a:t>
            </a:r>
            <a:r>
              <a:rPr lang="en-US" dirty="0"/>
              <a:t>PageRank.</a:t>
            </a:r>
          </a:p>
          <a:p>
            <a:r>
              <a:rPr lang="en-US" dirty="0"/>
              <a:t>Both run through multiple phases of </a:t>
            </a:r>
            <a:r>
              <a:rPr lang="en-US" dirty="0" err="1"/>
              <a:t>MapReduce</a:t>
            </a:r>
            <a:r>
              <a:rPr lang="en-US" dirty="0"/>
              <a:t> to converge on accurate PageRank values. </a:t>
            </a:r>
          </a:p>
          <a:p>
            <a:r>
              <a:rPr lang="en-US" dirty="0"/>
              <a:t>However, the latter approach is an improvement on the former that gives us faster convergence.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3505200" cy="25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7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start with </a:t>
            </a:r>
            <a:r>
              <a:rPr lang="en-US" dirty="0" smtClean="0"/>
              <a:t>Simple </a:t>
            </a:r>
            <a:r>
              <a:rPr lang="en-US" dirty="0"/>
              <a:t>PageRank, which is a node-by-node approach.</a:t>
            </a:r>
          </a:p>
          <a:p>
            <a:pPr lvl="1"/>
            <a:r>
              <a:rPr lang="en-US" dirty="0"/>
              <a:t>In other words, single nodes are passed through </a:t>
            </a:r>
            <a:r>
              <a:rPr lang="en-US" dirty="0" err="1"/>
              <a:t>MapReduce</a:t>
            </a:r>
            <a:r>
              <a:rPr lang="en-US" dirty="0"/>
              <a:t> phases and </a:t>
            </a:r>
            <a:r>
              <a:rPr lang="en-US" dirty="0" err="1"/>
              <a:t>PageRanks</a:t>
            </a:r>
            <a:r>
              <a:rPr lang="en-US" dirty="0"/>
              <a:t> are calculated </a:t>
            </a:r>
            <a:r>
              <a:rPr lang="en-US" dirty="0" smtClean="0"/>
              <a:t>individually, node by node.</a:t>
            </a:r>
            <a:endParaRPr lang="en-US" dirty="0"/>
          </a:p>
          <a:p>
            <a:r>
              <a:rPr lang="en-US" dirty="0"/>
              <a:t>To gauge how quickly (rather, how slowly) simple PageRank converges, we calculate the average of the residuals for each node for each </a:t>
            </a:r>
            <a:r>
              <a:rPr lang="en-US" dirty="0" smtClean="0"/>
              <a:t>phase. The residual is defined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residual of a </a:t>
            </a:r>
            <a:r>
              <a:rPr lang="en-US" dirty="0" smtClean="0"/>
              <a:t>node u </a:t>
            </a:r>
            <a:r>
              <a:rPr lang="en-US" dirty="0"/>
              <a:t>is simply the normalized difference between the node's PageRank value from the previous phase and the current phase. </a:t>
            </a:r>
          </a:p>
          <a:p>
            <a:r>
              <a:rPr lang="en-US" dirty="0" smtClean="0"/>
              <a:t>As a measure of convergence, </a:t>
            </a:r>
            <a:r>
              <a:rPr lang="en-US" dirty="0"/>
              <a:t>we see how quickly the average residual decreases through </a:t>
            </a:r>
            <a:r>
              <a:rPr lang="en-US" dirty="0" smtClean="0"/>
              <a:t>phases of </a:t>
            </a:r>
            <a:r>
              <a:rPr lang="en-US" dirty="0" err="1" smtClean="0"/>
              <a:t>MapReduce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95750"/>
            <a:ext cx="247089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Simple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appers and reducers </a:t>
            </a:r>
            <a:r>
              <a:rPr lang="en-US" dirty="0"/>
              <a:t>both have </a:t>
            </a:r>
            <a:r>
              <a:rPr lang="en-US" dirty="0" smtClean="0"/>
              <a:t>the following input/output </a:t>
            </a:r>
            <a:r>
              <a:rPr lang="en-US" dirty="0"/>
              <a:t>types </a:t>
            </a:r>
            <a:endParaRPr lang="en-US" dirty="0" smtClean="0"/>
          </a:p>
          <a:p>
            <a:pPr lvl="1"/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 smtClean="0"/>
              <a:t>is the </a:t>
            </a:r>
            <a:r>
              <a:rPr lang="en-US" dirty="0"/>
              <a:t>node </a:t>
            </a:r>
            <a:r>
              <a:rPr lang="en-US" dirty="0" smtClean="0"/>
              <a:t>number of type Text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is a string </a:t>
            </a:r>
            <a:r>
              <a:rPr lang="en-US" dirty="0" smtClean="0"/>
              <a:t>(type Text) containing </a:t>
            </a:r>
            <a:r>
              <a:rPr lang="en-US" dirty="0"/>
              <a:t>the node's PageRank value and outgoing nodes, all delimited by </a:t>
            </a:r>
            <a:r>
              <a:rPr lang="en-US" dirty="0" smtClean="0"/>
              <a:t>"_“.</a:t>
            </a:r>
          </a:p>
          <a:p>
            <a:r>
              <a:rPr lang="en-US" dirty="0"/>
              <a:t>M</a:t>
            </a:r>
            <a:r>
              <a:rPr lang="en-US" dirty="0" smtClean="0"/>
              <a:t>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(u)_{v | u-&gt;v}&gt;</a:t>
            </a:r>
          </a:p>
          <a:p>
            <a:r>
              <a:rPr lang="en-US" dirty="0" smtClean="0"/>
              <a:t>Map outputs/ Reducer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u;PR</a:t>
            </a:r>
            <a:r>
              <a:rPr lang="en-US" dirty="0" smtClean="0"/>
              <a:t>(u)_</a:t>
            </a:r>
            <a:r>
              <a:rPr lang="en-US" dirty="0"/>
              <a:t>{v | u-&gt;v</a:t>
            </a:r>
            <a:r>
              <a:rPr lang="en-US" dirty="0" smtClean="0"/>
              <a:t>}&gt;, &lt;{</a:t>
            </a:r>
            <a:r>
              <a:rPr lang="en-US" dirty="0" err="1" smtClean="0"/>
              <a:t>v;PR</a:t>
            </a:r>
            <a:r>
              <a:rPr lang="en-US" dirty="0" smtClean="0"/>
              <a:t>(u)/N_-1} | u-&gt;v&gt;</a:t>
            </a:r>
          </a:p>
          <a:p>
            <a:r>
              <a:rPr lang="en-US" dirty="0" smtClean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v;Pr</a:t>
            </a:r>
            <a:r>
              <a:rPr lang="en-US" baseline="-25000" dirty="0" err="1" smtClean="0"/>
              <a:t>new</a:t>
            </a:r>
            <a:r>
              <a:rPr lang="en-US" dirty="0" smtClean="0"/>
              <a:t>(v)_{w | v-&gt;w}&gt;</a:t>
            </a:r>
            <a:endParaRPr lang="en-US" baseline="-25000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pass values between mappers and reducers, we </a:t>
            </a:r>
            <a:r>
              <a:rPr lang="en-US" dirty="0" smtClean="0"/>
              <a:t>construct a value string (the node’s PageRank </a:t>
            </a:r>
            <a:r>
              <a:rPr lang="en-US" dirty="0"/>
              <a:t>and outgoing </a:t>
            </a:r>
            <a:r>
              <a:rPr lang="en-US" dirty="0" smtClean="0"/>
              <a:t>nodes) when emitting.</a:t>
            </a:r>
          </a:p>
          <a:p>
            <a:r>
              <a:rPr lang="en-US" dirty="0"/>
              <a:t>W</a:t>
            </a:r>
            <a:r>
              <a:rPr lang="en-US" dirty="0" smtClean="0"/>
              <a:t>hen a mapper or reducer receives it, it can parse them out of the string.</a:t>
            </a:r>
          </a:p>
          <a:p>
            <a:r>
              <a:rPr lang="en-US" dirty="0" err="1"/>
              <a:t>Hadoop</a:t>
            </a:r>
            <a:r>
              <a:rPr lang="en-US" dirty="0"/>
              <a:t> Counters approach to accumulate the average </a:t>
            </a:r>
            <a:r>
              <a:rPr lang="en-US" dirty="0" smtClean="0"/>
              <a:t>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residual decreases slowly -&gt; slow </a:t>
            </a:r>
            <a:r>
              <a:rPr lang="en-US" dirty="0" smtClean="0"/>
              <a:t>convergence</a:t>
            </a:r>
          </a:p>
          <a:p>
            <a:r>
              <a:rPr lang="en-US" dirty="0" smtClean="0"/>
              <a:t>Does not converge to accurate values by 5 iterations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529263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/>
          <a:lstStyle/>
          <a:p>
            <a:r>
              <a:rPr lang="en-US" dirty="0"/>
              <a:t>In blocked PageRank, the Web graph is partitioned into blocks of nodes where every node is in a block. </a:t>
            </a:r>
          </a:p>
          <a:p>
            <a:r>
              <a:rPr lang="en-US" dirty="0" smtClean="0"/>
              <a:t>The map function is </a:t>
            </a:r>
            <a:r>
              <a:rPr lang="en-US" dirty="0"/>
              <a:t>similar to S</a:t>
            </a:r>
            <a:r>
              <a:rPr lang="en-US" dirty="0" smtClean="0"/>
              <a:t>imple PageRank with </a:t>
            </a:r>
            <a:r>
              <a:rPr lang="en-US" dirty="0"/>
              <a:t>different </a:t>
            </a:r>
            <a:r>
              <a:rPr lang="en-US" dirty="0" smtClean="0"/>
              <a:t>input/output parameters.</a:t>
            </a:r>
            <a:endParaRPr lang="en-US" dirty="0"/>
          </a:p>
          <a:p>
            <a:r>
              <a:rPr lang="en-US" dirty="0" smtClean="0"/>
              <a:t>The reduce function performs </a:t>
            </a:r>
            <a:r>
              <a:rPr lang="en-US" dirty="0"/>
              <a:t>multiple PageRank iterations for </a:t>
            </a:r>
            <a:r>
              <a:rPr lang="en-US" dirty="0" smtClean="0"/>
              <a:t>a given block </a:t>
            </a:r>
            <a:r>
              <a:rPr lang="en-US" dirty="0"/>
              <a:t>until the residual error falls below a threshold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3505200" cy="276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residual for Blocked PageRank is slightly different than that of Simple PageRank: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residual of a node v is the normalized difference between the node's PageRank value </a:t>
            </a:r>
            <a:r>
              <a:rPr lang="en-US" dirty="0" smtClean="0"/>
              <a:t>passed from the map stage and </a:t>
            </a:r>
            <a:r>
              <a:rPr lang="en-US" dirty="0" smtClean="0"/>
              <a:t>the last iteration of a reduce task. </a:t>
            </a:r>
          </a:p>
          <a:p>
            <a:r>
              <a:rPr lang="en-US" dirty="0" smtClean="0"/>
              <a:t>Termination condition: After each </a:t>
            </a:r>
            <a:r>
              <a:rPr lang="en-US" dirty="0" err="1" smtClean="0"/>
              <a:t>MapReduce</a:t>
            </a:r>
            <a:r>
              <a:rPr lang="en-US" dirty="0" smtClean="0"/>
              <a:t> phase, take the average residual across all the blocks. If the average residual falls below an error bound (0.001 in our case), the </a:t>
            </a:r>
            <a:r>
              <a:rPr lang="en-US" dirty="0" err="1" smtClean="0"/>
              <a:t>PageRanks</a:t>
            </a:r>
            <a:r>
              <a:rPr lang="en-US" dirty="0" smtClean="0"/>
              <a:t> have converged </a:t>
            </a:r>
            <a:r>
              <a:rPr lang="en-US" dirty="0" smtClean="0"/>
              <a:t>and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terminates.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2403976"/>
            <a:ext cx="2667001" cy="33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3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Blocked PageRank 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Mappers and reducers both have the following input/output types </a:t>
            </a:r>
          </a:p>
          <a:p>
            <a:pPr lvl="1"/>
            <a:r>
              <a:rPr lang="en-US" dirty="0"/>
              <a:t>Key is </a:t>
            </a:r>
            <a:r>
              <a:rPr lang="en-US" dirty="0" smtClean="0"/>
              <a:t>block number </a:t>
            </a:r>
            <a:r>
              <a:rPr lang="en-US" dirty="0"/>
              <a:t>of type Text</a:t>
            </a:r>
          </a:p>
          <a:p>
            <a:pPr lvl="1"/>
            <a:r>
              <a:rPr lang="en-US" dirty="0" smtClean="0"/>
              <a:t>Value is a string (type Text) containing </a:t>
            </a:r>
            <a:r>
              <a:rPr lang="en-US" dirty="0"/>
              <a:t>a node number, which block the node came from (if applicable), the PageRank of the node, and the lists of </a:t>
            </a:r>
            <a:r>
              <a:rPr lang="en-US" dirty="0" err="1"/>
              <a:t>outlink</a:t>
            </a:r>
            <a:r>
              <a:rPr lang="en-US" dirty="0"/>
              <a:t> nodes and their corresponding blocks, all delimited by </a:t>
            </a:r>
            <a:r>
              <a:rPr lang="en-US" dirty="0" smtClean="0"/>
              <a:t>"_".</a:t>
            </a:r>
            <a:endParaRPr lang="en-US" dirty="0"/>
          </a:p>
          <a:p>
            <a:r>
              <a:rPr lang="en-US" dirty="0"/>
              <a:t>Map input: 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</a:t>
            </a:r>
            <a:r>
              <a:rPr lang="pl-PL" dirty="0" smtClean="0"/>
              <a:t>(u);u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Map outputs/ Reducer input: </a:t>
            </a:r>
          </a:p>
          <a:p>
            <a:pPr lvl="1"/>
            <a:r>
              <a:rPr lang="en-US" dirty="0"/>
              <a:t>&lt;b</a:t>
            </a:r>
            <a:r>
              <a:rPr lang="pl-PL" dirty="0"/>
              <a:t>(u</a:t>
            </a:r>
            <a:r>
              <a:rPr lang="pl-PL" dirty="0" smtClean="0"/>
              <a:t>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u-&gt;v}</a:t>
            </a:r>
            <a:r>
              <a:rPr lang="en-US" dirty="0"/>
              <a:t>&gt;</a:t>
            </a:r>
            <a:r>
              <a:rPr lang="en-US" dirty="0" smtClean="0"/>
              <a:t>, &lt;</a:t>
            </a:r>
            <a:r>
              <a:rPr lang="pl-PL" dirty="0" smtClean="0"/>
              <a:t>b(v);v</a:t>
            </a:r>
            <a:r>
              <a:rPr lang="en-US" dirty="0" smtClean="0"/>
              <a:t>_</a:t>
            </a:r>
            <a:r>
              <a:rPr lang="pl-PL" dirty="0" smtClean="0"/>
              <a:t>b(u)</a:t>
            </a:r>
            <a:r>
              <a:rPr lang="en-US" dirty="0" smtClean="0"/>
              <a:t>_</a:t>
            </a:r>
            <a:r>
              <a:rPr lang="pl-PL" dirty="0" smtClean="0"/>
              <a:t>PR(u</a:t>
            </a:r>
            <a:r>
              <a:rPr lang="pl-PL" dirty="0"/>
              <a:t>)/</a:t>
            </a:r>
            <a:r>
              <a:rPr lang="pl-PL" dirty="0" smtClean="0"/>
              <a:t>N</a:t>
            </a:r>
            <a:r>
              <a:rPr lang="en-US" dirty="0"/>
              <a:t>_</a:t>
            </a:r>
            <a:r>
              <a:rPr lang="pl-PL" dirty="0" smtClean="0"/>
              <a:t>-1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Reducer output: </a:t>
            </a:r>
          </a:p>
          <a:p>
            <a:pPr lvl="1"/>
            <a:r>
              <a:rPr lang="en-US" dirty="0" smtClean="0"/>
              <a:t>&lt;</a:t>
            </a:r>
            <a:r>
              <a:rPr lang="pl-PL" dirty="0" smtClean="0"/>
              <a:t>b(u);u</a:t>
            </a:r>
            <a:r>
              <a:rPr lang="en-US" dirty="0" smtClean="0"/>
              <a:t>_</a:t>
            </a:r>
            <a:r>
              <a:rPr lang="pl-PL" dirty="0" smtClean="0"/>
              <a:t>-1</a:t>
            </a:r>
            <a:r>
              <a:rPr lang="en-US" dirty="0" smtClean="0"/>
              <a:t>_</a:t>
            </a:r>
            <a:r>
              <a:rPr lang="pl-PL" dirty="0" smtClean="0"/>
              <a:t>PR(u)</a:t>
            </a:r>
            <a:r>
              <a:rPr lang="en-US" dirty="0" smtClean="0"/>
              <a:t>_</a:t>
            </a:r>
            <a:r>
              <a:rPr lang="pl-PL" dirty="0" smtClean="0"/>
              <a:t>{b(v)</a:t>
            </a:r>
            <a:r>
              <a:rPr lang="en-US" dirty="0" smtClean="0"/>
              <a:t>~</a:t>
            </a:r>
            <a:r>
              <a:rPr lang="pl-PL" dirty="0" smtClean="0"/>
              <a:t>v </a:t>
            </a:r>
            <a:r>
              <a:rPr lang="pl-PL" dirty="0"/>
              <a:t>| u-&gt;v</a:t>
            </a:r>
            <a:r>
              <a:rPr lang="pl-PL" dirty="0" smtClean="0"/>
              <a:t>}</a:t>
            </a:r>
            <a:r>
              <a:rPr lang="en-US" dirty="0" smtClean="0"/>
              <a:t>&gt;</a:t>
            </a:r>
            <a:endParaRPr lang="en-US" baseline="-25000" dirty="0"/>
          </a:p>
          <a:p>
            <a:r>
              <a:rPr lang="en-US" dirty="0" smtClean="0"/>
              <a:t>Parsing and constructing the string value </a:t>
            </a:r>
            <a:r>
              <a:rPr lang="en-US" dirty="0"/>
              <a:t>fields </a:t>
            </a:r>
            <a:r>
              <a:rPr lang="en-US" dirty="0" smtClean="0"/>
              <a:t>is done the same way as in Simple PageRank.</a:t>
            </a:r>
          </a:p>
          <a:p>
            <a:r>
              <a:rPr lang="en-US" dirty="0" smtClean="0"/>
              <a:t>Two Counters: one for the residuals, and another for the number of PageRank iterations per reduce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751</TotalTime>
  <Words>831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PageRank using AWS Elastic MapReduce</vt:lpstr>
      <vt:lpstr>Purpose</vt:lpstr>
      <vt:lpstr>Approach</vt:lpstr>
      <vt:lpstr>Simple PageRank</vt:lpstr>
      <vt:lpstr>Simple PageRank Implementation</vt:lpstr>
      <vt:lpstr>Results</vt:lpstr>
      <vt:lpstr>Blocked PageRank</vt:lpstr>
      <vt:lpstr>Blocked PageRank</vt:lpstr>
      <vt:lpstr>Blocked PageRank Implementation</vt:lpstr>
      <vt:lpstr>Random Partitions</vt:lpstr>
      <vt:lpstr>Results - Residuals</vt:lpstr>
      <vt:lpstr>Results - Iterations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using AWS Elastic MapReduce</dc:title>
  <dc:creator>Gene</dc:creator>
  <cp:lastModifiedBy>James Feher</cp:lastModifiedBy>
  <cp:revision>21</cp:revision>
  <dcterms:created xsi:type="dcterms:W3CDTF">2014-05-08T00:49:35Z</dcterms:created>
  <dcterms:modified xsi:type="dcterms:W3CDTF">2014-05-09T15:03:36Z</dcterms:modified>
</cp:coreProperties>
</file>