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638267-1103-4B3B-A487-0E4088054FC1}" type="datetimeFigureOut">
              <a:rPr lang="en-IN" smtClean="0"/>
              <a:t>09-06-2021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4AC6C68-2612-4A49-937B-BAF690B3984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8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38267-1103-4B3B-A487-0E4088054FC1}"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AC6C68-2612-4A49-937B-BAF690B3984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55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38267-1103-4B3B-A487-0E4088054FC1}"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AC6C68-2612-4A49-937B-BAF690B3984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54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38267-1103-4B3B-A487-0E4088054FC1}"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AC6C68-2612-4A49-937B-BAF690B3984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008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38267-1103-4B3B-A487-0E4088054FC1}"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AC6C68-2612-4A49-937B-BAF690B3984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73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638267-1103-4B3B-A487-0E4088054FC1}"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AC6C68-2612-4A49-937B-BAF690B3984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293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638267-1103-4B3B-A487-0E4088054FC1}"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AC6C68-2612-4A49-937B-BAF690B3984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554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638267-1103-4B3B-A487-0E4088054FC1}"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AC6C68-2612-4A49-937B-BAF690B3984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70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38267-1103-4B3B-A487-0E4088054FC1}"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AC6C68-2612-4A49-937B-BAF690B39844}" type="slidenum">
              <a:rPr lang="en-IN" smtClean="0"/>
              <a:t>‹#›</a:t>
            </a:fld>
            <a:endParaRPr lang="en-IN"/>
          </a:p>
        </p:txBody>
      </p:sp>
    </p:spTree>
    <p:extLst>
      <p:ext uri="{BB962C8B-B14F-4D97-AF65-F5344CB8AC3E}">
        <p14:creationId xmlns:p14="http://schemas.microsoft.com/office/powerpoint/2010/main" val="107524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38267-1103-4B3B-A487-0E4088054FC1}"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AC6C68-2612-4A49-937B-BAF690B3984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54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638267-1103-4B3B-A487-0E4088054FC1}" type="datetimeFigureOut">
              <a:rPr lang="en-IN" smtClean="0"/>
              <a:t>09-06-2021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4AC6C68-2612-4A49-937B-BAF690B3984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90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4638267-1103-4B3B-A487-0E4088054FC1}" type="datetimeFigureOut">
              <a:rPr lang="en-IN" smtClean="0"/>
              <a:t>09-06-2021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4AC6C68-2612-4A49-937B-BAF690B3984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51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C74A-4324-4C17-90F1-FE88D0973C6A}"/>
              </a:ext>
            </a:extLst>
          </p:cNvPr>
          <p:cNvSpPr>
            <a:spLocks noGrp="1"/>
          </p:cNvSpPr>
          <p:nvPr>
            <p:ph type="ctrTitle"/>
          </p:nvPr>
        </p:nvSpPr>
        <p:spPr>
          <a:xfrm>
            <a:off x="1173637" y="2741580"/>
            <a:ext cx="9844725" cy="2387600"/>
          </a:xfrm>
        </p:spPr>
        <p:txBody>
          <a:bodyPr>
            <a:noAutofit/>
          </a:bodyPr>
          <a:lstStyle/>
          <a:p>
            <a:r>
              <a:rPr lang="en-IN" sz="9600" b="1" i="1" u="sng" dirty="0">
                <a:latin typeface="Algerian" panose="04020705040A02060702" pitchFamily="82" charset="0"/>
              </a:rPr>
              <a:t>Lane Detection </a:t>
            </a:r>
            <a:r>
              <a:rPr lang="en-IN" sz="9600" b="1" i="1" u="sng" dirty="0"/>
              <a:t>using </a:t>
            </a:r>
            <a:r>
              <a:rPr lang="en-IN" sz="9600" b="1" i="1" u="sng" dirty="0">
                <a:solidFill>
                  <a:srgbClr val="FF0000"/>
                </a:solidFill>
              </a:rPr>
              <a:t>Op</a:t>
            </a:r>
            <a:r>
              <a:rPr lang="en-IN" sz="9600" b="1" i="1" u="sng" dirty="0">
                <a:solidFill>
                  <a:srgbClr val="00B050"/>
                </a:solidFill>
              </a:rPr>
              <a:t>en</a:t>
            </a:r>
            <a:r>
              <a:rPr lang="en-IN" sz="9600" b="1" i="1" u="sng" dirty="0">
                <a:solidFill>
                  <a:schemeClr val="accent1">
                    <a:lumMod val="75000"/>
                  </a:schemeClr>
                </a:solidFill>
              </a:rPr>
              <a:t>CV</a:t>
            </a:r>
            <a:r>
              <a:rPr lang="en-IN" sz="9600" b="1" i="1" u="sng" dirty="0"/>
              <a:t> in </a:t>
            </a:r>
            <a:r>
              <a:rPr lang="en-IN" sz="9600" b="1" i="1" u="sng" dirty="0">
                <a:solidFill>
                  <a:schemeClr val="accent6">
                    <a:lumMod val="50000"/>
                  </a:schemeClr>
                </a:solidFill>
              </a:rPr>
              <a:t>Py</a:t>
            </a:r>
            <a:r>
              <a:rPr lang="en-IN" sz="9600" b="1" i="1" u="sng" dirty="0">
                <a:solidFill>
                  <a:srgbClr val="00B0F0"/>
                </a:solidFill>
              </a:rPr>
              <a:t>th</a:t>
            </a:r>
            <a:r>
              <a:rPr lang="en-IN" sz="9600" b="1" i="1" u="sng" dirty="0">
                <a:solidFill>
                  <a:srgbClr val="FFC000"/>
                </a:solidFill>
              </a:rPr>
              <a:t>on</a:t>
            </a:r>
          </a:p>
        </p:txBody>
      </p:sp>
      <p:sp>
        <p:nvSpPr>
          <p:cNvPr id="3" name="Subtitle 2">
            <a:extLst>
              <a:ext uri="{FF2B5EF4-FFF2-40B4-BE49-F238E27FC236}">
                <a16:creationId xmlns:a16="http://schemas.microsoft.com/office/drawing/2014/main" id="{1A814E21-B12F-4CDC-A5A4-70F7BC5E0903}"/>
              </a:ext>
            </a:extLst>
          </p:cNvPr>
          <p:cNvSpPr>
            <a:spLocks noGrp="1"/>
          </p:cNvSpPr>
          <p:nvPr>
            <p:ph type="subTitle" idx="1"/>
          </p:nvPr>
        </p:nvSpPr>
        <p:spPr>
          <a:xfrm>
            <a:off x="0" y="5129180"/>
            <a:ext cx="12104016" cy="1655762"/>
          </a:xfrm>
        </p:spPr>
        <p:txBody>
          <a:bodyPr/>
          <a:lstStyle/>
          <a:p>
            <a:r>
              <a:rPr lang="en-IN" dirty="0"/>
              <a:t>						-by shubham(GIThub-pirate@Daten)</a:t>
            </a:r>
          </a:p>
          <a:p>
            <a:r>
              <a:rPr lang="en-IN" dirty="0"/>
              <a:t>						-special thanks to Programming Knowledge,	</a:t>
            </a:r>
          </a:p>
          <a:p>
            <a:r>
              <a:rPr lang="en-IN" dirty="0"/>
              <a:t>							GeeksforGeeks</a:t>
            </a:r>
          </a:p>
        </p:txBody>
      </p:sp>
    </p:spTree>
    <p:extLst>
      <p:ext uri="{BB962C8B-B14F-4D97-AF65-F5344CB8AC3E}">
        <p14:creationId xmlns:p14="http://schemas.microsoft.com/office/powerpoint/2010/main" val="244870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6117-9C60-423C-A5A0-AE93364B45DF}"/>
              </a:ext>
            </a:extLst>
          </p:cNvPr>
          <p:cNvSpPr>
            <a:spLocks noGrp="1"/>
          </p:cNvSpPr>
          <p:nvPr>
            <p:ph type="title"/>
          </p:nvPr>
        </p:nvSpPr>
        <p:spPr>
          <a:xfrm>
            <a:off x="169534" y="154069"/>
            <a:ext cx="9603275" cy="552941"/>
          </a:xfrm>
        </p:spPr>
        <p:txBody>
          <a:bodyPr/>
          <a:lstStyle/>
          <a:p>
            <a:r>
              <a:rPr lang="en-IN" dirty="0"/>
              <a:t>Introduction:</a:t>
            </a:r>
          </a:p>
        </p:txBody>
      </p:sp>
      <p:sp>
        <p:nvSpPr>
          <p:cNvPr id="3" name="Content Placeholder 2">
            <a:extLst>
              <a:ext uri="{FF2B5EF4-FFF2-40B4-BE49-F238E27FC236}">
                <a16:creationId xmlns:a16="http://schemas.microsoft.com/office/drawing/2014/main" id="{006A9438-79A9-4E7D-A591-DDCD6B976F3B}"/>
              </a:ext>
            </a:extLst>
          </p:cNvPr>
          <p:cNvSpPr>
            <a:spLocks noGrp="1"/>
          </p:cNvSpPr>
          <p:nvPr>
            <p:ph idx="1"/>
          </p:nvPr>
        </p:nvSpPr>
        <p:spPr>
          <a:xfrm>
            <a:off x="452337" y="707010"/>
            <a:ext cx="11416009" cy="3450613"/>
          </a:xfrm>
        </p:spPr>
        <p:txBody>
          <a:bodyPr/>
          <a:lstStyle/>
          <a:p>
            <a:r>
              <a:rPr lang="en-IN" dirty="0"/>
              <a:t>As we are observing 4</a:t>
            </a:r>
            <a:r>
              <a:rPr lang="en-IN" baseline="30000" dirty="0"/>
              <a:t>th</a:t>
            </a:r>
            <a:r>
              <a:rPr lang="en-IN" dirty="0"/>
              <a:t> industrial revolution technology involving Artificial Intelligence, data-science, and IOT etc are gaining upward pace. An autonomous driving car is one of the most innovative tech in AI, which can perform all the activity were performed by traditional human driving car. But before reaching at the level of human driver it is </a:t>
            </a:r>
            <a:r>
              <a:rPr lang="en-IN" dirty="0" err="1"/>
              <a:t>nessary</a:t>
            </a:r>
            <a:r>
              <a:rPr lang="en-IN" dirty="0"/>
              <a:t> to train it properly and efficiently. Lane detection is on of the initial step of it.</a:t>
            </a:r>
          </a:p>
          <a:p>
            <a:pPr marL="0" indent="0">
              <a:buNone/>
            </a:pPr>
            <a:r>
              <a:rPr lang="en-IN" sz="3200" b="1" u="sng" dirty="0"/>
              <a:t>Steps for lane detection</a:t>
            </a:r>
            <a:r>
              <a:rPr lang="en-IN" dirty="0"/>
              <a:t>:</a:t>
            </a:r>
          </a:p>
        </p:txBody>
      </p:sp>
      <p:pic>
        <p:nvPicPr>
          <p:cNvPr id="5" name="Picture 4" descr="Diagram&#10;&#10;Description automatically generated">
            <a:extLst>
              <a:ext uri="{FF2B5EF4-FFF2-40B4-BE49-F238E27FC236}">
                <a16:creationId xmlns:a16="http://schemas.microsoft.com/office/drawing/2014/main" id="{9F338EEF-40B4-42DB-A659-16A9F9474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3" y="3651426"/>
            <a:ext cx="9643620" cy="2911092"/>
          </a:xfrm>
          <a:prstGeom prst="rect">
            <a:avLst/>
          </a:prstGeom>
        </p:spPr>
      </p:pic>
    </p:spTree>
    <p:extLst>
      <p:ext uri="{BB962C8B-B14F-4D97-AF65-F5344CB8AC3E}">
        <p14:creationId xmlns:p14="http://schemas.microsoft.com/office/powerpoint/2010/main" val="177620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EBEF-03C2-4103-90F5-A946EF6F4AF0}"/>
              </a:ext>
            </a:extLst>
          </p:cNvPr>
          <p:cNvSpPr>
            <a:spLocks noGrp="1"/>
          </p:cNvSpPr>
          <p:nvPr>
            <p:ph type="title"/>
          </p:nvPr>
        </p:nvSpPr>
        <p:spPr>
          <a:xfrm>
            <a:off x="0" y="0"/>
            <a:ext cx="9603275" cy="480767"/>
          </a:xfrm>
        </p:spPr>
        <p:txBody>
          <a:bodyPr>
            <a:normAutofit fontScale="90000"/>
          </a:bodyPr>
          <a:lstStyle/>
          <a:p>
            <a:r>
              <a:rPr lang="en-IN" b="1" u="sng" dirty="0">
                <a:solidFill>
                  <a:schemeClr val="accent3">
                    <a:lumMod val="50000"/>
                  </a:schemeClr>
                </a:solidFill>
              </a:rPr>
              <a:t>Steps for Lane Detection:</a:t>
            </a:r>
          </a:p>
        </p:txBody>
      </p:sp>
      <p:sp>
        <p:nvSpPr>
          <p:cNvPr id="3" name="Content Placeholder 2">
            <a:extLst>
              <a:ext uri="{FF2B5EF4-FFF2-40B4-BE49-F238E27FC236}">
                <a16:creationId xmlns:a16="http://schemas.microsoft.com/office/drawing/2014/main" id="{8AE96162-B6C5-4F1D-A013-FDD49F3C0AC4}"/>
              </a:ext>
            </a:extLst>
          </p:cNvPr>
          <p:cNvSpPr>
            <a:spLocks noGrp="1"/>
          </p:cNvSpPr>
          <p:nvPr>
            <p:ph idx="1"/>
          </p:nvPr>
        </p:nvSpPr>
        <p:spPr>
          <a:xfrm>
            <a:off x="546606" y="480766"/>
            <a:ext cx="11265180" cy="6377233"/>
          </a:xfrm>
        </p:spPr>
        <p:txBody>
          <a:bodyPr>
            <a:normAutofit/>
          </a:bodyPr>
          <a:lstStyle/>
          <a:p>
            <a:r>
              <a:rPr lang="en-IN" sz="1800" b="1" dirty="0"/>
              <a:t>Capturing and Decoding Video file</a:t>
            </a:r>
            <a:r>
              <a:rPr lang="en-IN" dirty="0"/>
              <a:t>: </a:t>
            </a:r>
            <a:r>
              <a:rPr lang="en-IN" sz="1600" dirty="0"/>
              <a:t>We will use VideoCapture objects to load image file and after capturing video we will decode each frame sequential so that other methods can be applied on frame.</a:t>
            </a:r>
          </a:p>
          <a:p>
            <a:r>
              <a:rPr lang="en-IN" sz="1800" b="1" dirty="0"/>
              <a:t>Grayscale conversion of image: </a:t>
            </a:r>
            <a:r>
              <a:rPr lang="en-IN" sz="1800" dirty="0"/>
              <a:t>The captured image are in RGB format, convert it into Gray-scale. Because processing of frame is faster in single frame, than in multi or three channel coloured image.</a:t>
            </a:r>
          </a:p>
          <a:p>
            <a:r>
              <a:rPr lang="en-IN" sz="1800" b="1" dirty="0"/>
              <a:t>Reduce Noise: </a:t>
            </a:r>
            <a:r>
              <a:rPr lang="en-IN" sz="1800" dirty="0"/>
              <a:t>Even small noise can create false images, therefore it is imperative to apply smoothening before going further. Gaussian filter techniques is used in this process.</a:t>
            </a:r>
          </a:p>
          <a:p>
            <a:r>
              <a:rPr lang="en-IN" sz="1800" b="1" dirty="0"/>
              <a:t>Canny Edge Detector: </a:t>
            </a:r>
            <a:r>
              <a:rPr lang="en-IN" sz="1800" dirty="0"/>
              <a:t>It computes gradient in all the direction of blurred image and traces the edges of large change in intensity.</a:t>
            </a:r>
          </a:p>
          <a:p>
            <a:r>
              <a:rPr lang="en-IN" sz="1800" b="1" dirty="0"/>
              <a:t>Region of Interest: </a:t>
            </a:r>
            <a:r>
              <a:rPr lang="en-IN" sz="1800" dirty="0"/>
              <a:t>This step is to take into account only region covered by the road lane. A mask is created here, which of the same dimension as our road image. Furthermore, the BITWISE operation is performed at each pixel between canny image and mask image. It ultimately masks the canny image and the show the region of interest traced by the polygonal contour of the mask.</a:t>
            </a:r>
          </a:p>
          <a:p>
            <a:r>
              <a:rPr lang="en-IN" sz="1800" b="1" dirty="0"/>
              <a:t>Hough Line Transform: </a:t>
            </a:r>
            <a:r>
              <a:rPr lang="en-IN" sz="1800" dirty="0"/>
              <a:t>It is a transform used to detect the straight line. The Probabilistic Hough Line Transform is used in lane detection, which gives output as extremes detect lines.</a:t>
            </a:r>
            <a:endParaRPr lang="en-IN" sz="1800" b="1" dirty="0"/>
          </a:p>
        </p:txBody>
      </p:sp>
    </p:spTree>
    <p:extLst>
      <p:ext uri="{BB962C8B-B14F-4D97-AF65-F5344CB8AC3E}">
        <p14:creationId xmlns:p14="http://schemas.microsoft.com/office/powerpoint/2010/main" val="8185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35BA-7F4D-4482-AE3E-465A5957C9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1622C8-C887-49C7-8D5D-555C54F7AA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077714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163</TotalTime>
  <Words>369</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Algerian</vt:lpstr>
      <vt:lpstr>Arial</vt:lpstr>
      <vt:lpstr>Gill Sans MT</vt:lpstr>
      <vt:lpstr>Gallery</vt:lpstr>
      <vt:lpstr>Lane Detection using OpenCV in Python</vt:lpstr>
      <vt:lpstr>Introduction:</vt:lpstr>
      <vt:lpstr>Steps for Lane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Detection using OpenCV in Python</dc:title>
  <dc:creator>shubham yadav</dc:creator>
  <cp:lastModifiedBy>shubham yadav</cp:lastModifiedBy>
  <cp:revision>9</cp:revision>
  <dcterms:created xsi:type="dcterms:W3CDTF">2021-06-09T03:20:46Z</dcterms:created>
  <dcterms:modified xsi:type="dcterms:W3CDTF">2021-06-09T06:31:02Z</dcterms:modified>
</cp:coreProperties>
</file>