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igma_barrier_large_contour.pdf" descr="sigma_barrier_large_contour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954969" y="635000"/>
            <a:ext cx="7069463" cy="5918200"/>
          </a:xfrm>
          <a:prstGeom prst="rect">
            <a:avLst/>
          </a:prstGeom>
        </p:spPr>
      </p:pic>
      <p:sp>
        <p:nvSpPr>
          <p:cNvPr id="120" name="Numerical methods to price multi asset barrier options"/>
          <p:cNvSpPr txBox="1"/>
          <p:nvPr>
            <p:ph type="title"/>
          </p:nvPr>
        </p:nvSpPr>
        <p:spPr>
          <a:prstGeom prst="rect">
            <a:avLst/>
          </a:prstGeom>
          <a:ln w="25400">
            <a:solidFill>
              <a:srgbClr val="FFFFFF"/>
            </a:solidFill>
          </a:ln>
        </p:spPr>
        <p:txBody>
          <a:bodyPr/>
          <a:lstStyle>
            <a:lvl1pPr defTabSz="379729">
              <a:defRPr sz="4100">
                <a:effectLst>
                  <a:outerShdw sx="100000" sy="100000" kx="0" ky="0" algn="b" rotWithShape="0" blurRad="12700" dist="155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/>
            <a:r>
              <a:t>Numerical methods to price multi asset barrier options</a:t>
            </a:r>
          </a:p>
        </p:txBody>
      </p:sp>
      <p:sp>
        <p:nvSpPr>
          <p:cNvPr id="121" name="Bevan Ramsd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Bevan Ramsden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5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170; No dividends; S0 = 100</a:t>
            </a:r>
          </a:p>
        </p:txBody>
      </p:sp>
      <p:pic>
        <p:nvPicPr>
          <p:cNvPr id="166" name="sigma_barrier_large_contour.pdf" descr="sigma_barrier_large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4603750"/>
            <a:ext cx="4991100" cy="417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igma_barrier_large.pdf" descr="sigma_barrier_lar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650" y="4603750"/>
            <a:ext cx="5245100" cy="417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icing barrier options on Nasda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barrier options on Nasdaq</a:t>
            </a:r>
          </a:p>
        </p:txBody>
      </p:sp>
      <p:sp>
        <p:nvSpPr>
          <p:cNvPr id="170" name="r = 0.05; T = 1.0; B* = 1.3…"/>
          <p:cNvSpPr txBox="1"/>
          <p:nvPr>
            <p:ph type="body" sz="quarter" idx="1"/>
          </p:nvPr>
        </p:nvSpPr>
        <p:spPr>
          <a:xfrm>
            <a:off x="952500" y="2590800"/>
            <a:ext cx="11099800" cy="1882775"/>
          </a:xfrm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00"/>
            </a:pPr>
            <a:r>
              <a:t>r = 0.05; T = 1.0; B* = 1.3</a:t>
            </a:r>
          </a:p>
          <a:p>
            <a:pPr marL="347472" indent="-347472" defTabSz="443991">
              <a:spcBef>
                <a:spcPts val="3100"/>
              </a:spcBef>
              <a:defRPr sz="2800"/>
            </a:pPr>
            <a:r>
              <a:t>Covariance configured from last 30 business days. EOD pricing from google</a:t>
            </a:r>
          </a:p>
        </p:txBody>
      </p:sp>
      <p:pic>
        <p:nvPicPr>
          <p:cNvPr id="171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667250"/>
            <a:ext cx="55499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ank 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 you</a:t>
            </a:r>
          </a:p>
        </p:txBody>
      </p:sp>
      <p:sp>
        <p:nvSpPr>
          <p:cNvPr id="174" name="Further topics includ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topics include: </a:t>
            </a:r>
          </a:p>
          <a:p>
            <a:pPr lvl="1"/>
            <a:r>
              <a:t>Variance reduction in Montecarlo techniques. </a:t>
            </a:r>
          </a:p>
          <a:p>
            <a:pPr lvl="1"/>
            <a:r>
              <a:t>Other stochastic models apart from GBM.</a:t>
            </a:r>
          </a:p>
          <a:p>
            <a:pPr/>
            <a:r>
              <a:t>All code can be found at github.com/pirateb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Variance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Reduction</a:t>
            </a:r>
          </a:p>
        </p:txBody>
      </p:sp>
      <p:sp>
        <p:nvSpPr>
          <p:cNvPr id="177" name="Antithetic variables"/>
          <p:cNvSpPr txBox="1"/>
          <p:nvPr>
            <p:ph type="body" sz="quarter" idx="1"/>
          </p:nvPr>
        </p:nvSpPr>
        <p:spPr>
          <a:xfrm>
            <a:off x="952500" y="2590800"/>
            <a:ext cx="11099800" cy="1275259"/>
          </a:xfrm>
          <a:prstGeom prst="rect">
            <a:avLst/>
          </a:prstGeom>
        </p:spPr>
        <p:txBody>
          <a:bodyPr/>
          <a:lstStyle/>
          <a:p>
            <a:pPr/>
            <a:r>
              <a:t>Antithetic variables</a:t>
            </a:r>
          </a:p>
        </p:txBody>
      </p:sp>
      <p:pic>
        <p:nvPicPr>
          <p:cNvPr id="178" name="standard_antithetic_std.pdf" descr="standard_antithetic_st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5850" y="4121150"/>
            <a:ext cx="51435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Nasdaq 1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Nasdaq 100</a:t>
            </a:r>
          </a:p>
        </p:txBody>
      </p:sp>
      <p:sp>
        <p:nvSpPr>
          <p:cNvPr id="124" name="Aim is to price all two asset knock out call barrier options on the Nasdaq 100."/>
          <p:cNvSpPr txBox="1"/>
          <p:nvPr>
            <p:ph type="body" sz="quarter" idx="1"/>
          </p:nvPr>
        </p:nvSpPr>
        <p:spPr>
          <a:xfrm>
            <a:off x="952500" y="2590800"/>
            <a:ext cx="11099800" cy="1600796"/>
          </a:xfrm>
          <a:prstGeom prst="rect">
            <a:avLst/>
          </a:prstGeom>
        </p:spPr>
        <p:txBody>
          <a:bodyPr/>
          <a:lstStyle/>
          <a:p>
            <a:pPr/>
            <a:r>
              <a:t>Aim is to price all two asset knock out call barrier options on the Nasdaq 100.</a:t>
            </a:r>
          </a:p>
        </p:txBody>
      </p:sp>
      <p:pic>
        <p:nvPicPr>
          <p:cNvPr id="125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255094"/>
            <a:ext cx="5549900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arrier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Barrier Option</a:t>
            </a:r>
          </a:p>
        </p:txBody>
      </p:sp>
      <p:sp>
        <p:nvSpPr>
          <p:cNvPr id="128" name="Focus on call up and out barrier option"/>
          <p:cNvSpPr txBox="1"/>
          <p:nvPr>
            <p:ph type="body" sz="quarter" idx="1"/>
          </p:nvPr>
        </p:nvSpPr>
        <p:spPr>
          <a:xfrm>
            <a:off x="952500" y="2590800"/>
            <a:ext cx="10740629" cy="1369021"/>
          </a:xfrm>
          <a:prstGeom prst="rect">
            <a:avLst/>
          </a:prstGeom>
        </p:spPr>
        <p:txBody>
          <a:bodyPr/>
          <a:lstStyle/>
          <a:p>
            <a:pPr/>
            <a:r>
              <a:t>Focus on call up and out barrier option</a:t>
            </a:r>
          </a:p>
        </p:txBody>
      </p:sp>
      <p:pic>
        <p:nvPicPr>
          <p:cNvPr id="129" name="simulated_price_strike_barrier.pdf" descr="simulated_price_strike_barri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0564" y="4594373"/>
            <a:ext cx="5270502" cy="412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9350" y="3752850"/>
            <a:ext cx="8166100" cy="52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asics of Montecarlo pri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Basics of Montecarlo pricing</a:t>
            </a:r>
          </a:p>
        </p:txBody>
      </p:sp>
      <p:sp>
        <p:nvSpPr>
          <p:cNvPr id="133" name="Any option can be priced as a discounted expectation under it’s risk neutral pricing.…"/>
          <p:cNvSpPr txBox="1"/>
          <p:nvPr>
            <p:ph type="body" sz="quarter" idx="1"/>
          </p:nvPr>
        </p:nvSpPr>
        <p:spPr>
          <a:xfrm>
            <a:off x="952499" y="25908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240304" indent="-240304" defTabSz="307055">
              <a:spcBef>
                <a:spcPts val="2100"/>
              </a:spcBef>
              <a:defRPr sz="1944"/>
            </a:pPr>
            <a:r>
              <a:t>Any option can be priced as a discounted expectation under it’s risk neutral pricing.</a:t>
            </a:r>
          </a:p>
          <a:p>
            <a:pPr marL="240304" indent="-240304" defTabSz="307055">
              <a:spcBef>
                <a:spcPts val="2100"/>
              </a:spcBef>
              <a:defRPr sz="1944"/>
            </a:pPr>
            <a:r>
              <a:t>Generate n sample runs and average terminal option value will limit towards option price.</a:t>
            </a:r>
          </a:p>
          <a:p>
            <a:pPr marL="240304" indent="-240304" defTabSz="307055">
              <a:spcBef>
                <a:spcPts val="2100"/>
              </a:spcBef>
              <a:defRPr sz="1944"/>
            </a:pPr>
            <a:r>
              <a:t>Task is “embarrassingly parallel”.</a:t>
            </a:r>
          </a:p>
          <a:p>
            <a:pPr marL="240304" indent="-240304" defTabSz="307055">
              <a:spcBef>
                <a:spcPts val="2100"/>
              </a:spcBef>
              <a:defRPr sz="1944"/>
            </a:pPr>
            <a:r>
              <a:t>Assume equities follow Geometric Brownian Motion</a:t>
            </a:r>
          </a:p>
        </p:txBody>
      </p:sp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3950" y="5238750"/>
            <a:ext cx="4457700" cy="43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5550" y="6108700"/>
            <a:ext cx="4254500" cy="40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1750" y="6858000"/>
            <a:ext cx="4102100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enerating a sample single stock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Generating a sample single stock path</a:t>
            </a:r>
          </a:p>
        </p:txBody>
      </p:sp>
      <p:pic>
        <p:nvPicPr>
          <p:cNvPr id="139" name="simulated_price.pdf" descr="simulated_pric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870" y="4576414"/>
            <a:ext cx="5270502" cy="400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7-10-01 at 10.24.14.png" descr="Screen Shot 2017-10-01 at 10.24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398" y="5168900"/>
            <a:ext cx="5780679" cy="227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8050" y="2813050"/>
            <a:ext cx="6108700" cy="10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icing a knock out call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a knock out call option </a:t>
            </a:r>
          </a:p>
        </p:txBody>
      </p:sp>
      <p:pic>
        <p:nvPicPr>
          <p:cNvPr id="144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9850" y="4775200"/>
            <a:ext cx="5245100" cy="445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 = 0.05; T = 1.0; No dividends; S0 = 100; K = 100;…"/>
          <p:cNvSpPr txBox="1"/>
          <p:nvPr>
            <p:ph type="body" sz="quarter" idx="1"/>
          </p:nvPr>
        </p:nvSpPr>
        <p:spPr>
          <a:xfrm>
            <a:off x="952499" y="25908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00"/>
            </a:pPr>
            <a:r>
              <a:t>r = 0.05; T = 1.0; No dividends; S0 = 100; K = 100;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B = 130; sigma = 0.2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Iterations = 200.0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entral limit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Central limit theorem</a:t>
            </a:r>
          </a:p>
        </p:txBody>
      </p:sp>
      <p:sp>
        <p:nvSpPr>
          <p:cNvPr id="148" name="More runs result in more accurate answers…"/>
          <p:cNvSpPr txBox="1"/>
          <p:nvPr>
            <p:ph type="body" sz="quarter" idx="1"/>
          </p:nvPr>
        </p:nvSpPr>
        <p:spPr>
          <a:xfrm>
            <a:off x="952500" y="2590800"/>
            <a:ext cx="11099800" cy="1830586"/>
          </a:xfrm>
          <a:prstGeom prst="rect">
            <a:avLst/>
          </a:prstGeom>
        </p:spPr>
        <p:txBody>
          <a:bodyPr/>
          <a:lstStyle/>
          <a:p>
            <a:pPr/>
            <a:r>
              <a:t>More runs result in more accurate answers</a:t>
            </a:r>
          </a:p>
          <a:p>
            <a:pPr/>
            <a:r>
              <a:t>Answer related to square root of n</a:t>
            </a:r>
          </a:p>
        </p:txBody>
      </p:sp>
      <p:pic>
        <p:nvPicPr>
          <p:cNvPr id="149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3690" y="4827189"/>
            <a:ext cx="5245102" cy="44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tandard_deviation.pdf" descr="standard_devi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5437" y="4827189"/>
            <a:ext cx="5143502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enerate samples from multivariate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Generate samples from multivariate distribution</a:t>
            </a:r>
          </a:p>
        </p:txBody>
      </p:sp>
      <p:sp>
        <p:nvSpPr>
          <p:cNvPr id="153" name="Use Cholesky decomposition"/>
          <p:cNvSpPr txBox="1"/>
          <p:nvPr>
            <p:ph type="body" sz="quarter" idx="1"/>
          </p:nvPr>
        </p:nvSpPr>
        <p:spPr>
          <a:xfrm>
            <a:off x="952500" y="2590800"/>
            <a:ext cx="11099800" cy="1144192"/>
          </a:xfrm>
          <a:prstGeom prst="rect">
            <a:avLst/>
          </a:prstGeom>
        </p:spPr>
        <p:txBody>
          <a:bodyPr/>
          <a:lstStyle/>
          <a:p>
            <a:pPr/>
            <a:r>
              <a:t>Use Cholesky decomposition</a:t>
            </a:r>
          </a:p>
        </p:txBody>
      </p:sp>
      <p:pic>
        <p:nvPicPr>
          <p:cNvPr id="15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3534319"/>
            <a:ext cx="2349500" cy="46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6150" y="3508919"/>
            <a:ext cx="2146300" cy="520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multi_simulated_price.pdf" descr="multi_simulated_pric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3750" y="4742010"/>
            <a:ext cx="6337300" cy="4635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92500" y="4138166"/>
            <a:ext cx="5461000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0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130; No dividends; S0 = 100</a:t>
            </a:r>
          </a:p>
        </p:txBody>
      </p:sp>
      <p:pic>
        <p:nvPicPr>
          <p:cNvPr id="161" name="sigma_barrier_contour.pdf" descr="sigma_barrier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538" y="4514501"/>
            <a:ext cx="4991103" cy="417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igma_barrier.pdf" descr="sigma_barri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4117" y="4514501"/>
            <a:ext cx="5245102" cy="4178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