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ADB"/>
          </a:solidFill>
        </a:fill>
      </a:tcStyle>
    </a:wholeTbl>
    <a:band2H>
      <a:tcTxStyle b="def" i="def"/>
      <a:tcStyle>
        <a:tcBdr/>
        <a:fill>
          <a:solidFill>
            <a:srgbClr val="E6ED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D7CB"/>
          </a:solidFill>
        </a:fill>
      </a:tcStyle>
    </a:wholeTbl>
    <a:band2H>
      <a:tcTxStyle b="def" i="def"/>
      <a:tcStyle>
        <a:tcBdr/>
        <a:fill>
          <a:solidFill>
            <a:srgbClr val="F3EC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0000"/>
        </a:fontRef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ACA"/>
          </a:solidFill>
        </a:fill>
      </a:tcStyle>
    </a:wholeTbl>
    <a:band2H>
      <a:tcTxStyle b="def" i="def"/>
      <a:tcStyle>
        <a:tcBdr/>
        <a:fill>
          <a:solidFill>
            <a:srgbClr val="FF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+mj-lt"/>
                <a:ea typeface="+mj-ea"/>
                <a:cs typeface="+mj-cs"/>
                <a:sym typeface="Helvetica"/>
              </a:defRPr>
            </a:lvl1pPr>
            <a:lvl2pPr marL="794084" indent="-336884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2pPr>
            <a:lvl3pPr marL="1251284" indent="-336884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3pPr>
            <a:lvl4pPr marL="1708484" indent="-336884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4pPr>
            <a:lvl5pPr marL="2165684" indent="-336884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2400"/>
              </a:spcBef>
              <a:buSzTx/>
              <a:buNone/>
              <a:defRPr sz="4000"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</p:spPr>
        <p:txBody>
          <a:bodyPr anchor="b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igma_barrier_large_contour.pdf" descr="sigma_barrier_large_contour.pdf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2954969" y="635000"/>
            <a:ext cx="7069463" cy="5918200"/>
          </a:xfrm>
          <a:prstGeom prst="rect">
            <a:avLst/>
          </a:prstGeom>
        </p:spPr>
      </p:pic>
      <p:sp>
        <p:nvSpPr>
          <p:cNvPr id="120" name="Numerical methods to price multi asset barrier options"/>
          <p:cNvSpPr txBox="1"/>
          <p:nvPr>
            <p:ph type="title"/>
          </p:nvPr>
        </p:nvSpPr>
        <p:spPr>
          <a:prstGeom prst="rect">
            <a:avLst/>
          </a:prstGeom>
          <a:ln w="25400">
            <a:solidFill>
              <a:srgbClr val="FFFFFF"/>
            </a:solidFill>
          </a:ln>
        </p:spPr>
        <p:txBody>
          <a:bodyPr/>
          <a:lstStyle>
            <a:lvl1pPr defTabSz="379729">
              <a:defRPr sz="4100">
                <a:effectLst>
                  <a:outerShdw sx="100000" sy="100000" kx="0" ky="0" algn="b" rotWithShape="0" blurRad="12700" dist="15598" dir="2700000">
                    <a:srgbClr val="000000">
                      <a:alpha val="31033"/>
                    </a:srgbClr>
                  </a:outerShdw>
                </a:effectLst>
              </a:defRPr>
            </a:lvl1pPr>
          </a:lstStyle>
          <a:p>
            <a:pPr/>
            <a:r>
              <a:t>Numerical methods to price multi asset barrier options</a:t>
            </a:r>
          </a:p>
        </p:txBody>
      </p:sp>
      <p:sp>
        <p:nvSpPr>
          <p:cNvPr id="121" name="Bevan Ramsde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Bevan Ramsden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Multi asset barrier sensitivi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pPr/>
            <a:r>
              <a:t>Multi asset barrier sensitivities</a:t>
            </a:r>
          </a:p>
        </p:txBody>
      </p:sp>
      <p:sp>
        <p:nvSpPr>
          <p:cNvPr id="166" name="Multi asset barrier is the minimum of each barrier option.…"/>
          <p:cNvSpPr txBox="1"/>
          <p:nvPr>
            <p:ph type="body" sz="quarter" idx="1"/>
          </p:nvPr>
        </p:nvSpPr>
        <p:spPr>
          <a:xfrm>
            <a:off x="952500" y="2590800"/>
            <a:ext cx="11099800" cy="1688603"/>
          </a:xfrm>
          <a:prstGeom prst="rect">
            <a:avLst/>
          </a:prstGeom>
        </p:spPr>
        <p:txBody>
          <a:bodyPr/>
          <a:lstStyle/>
          <a:p>
            <a:pPr marL="388620" indent="-388620" defTabSz="496569">
              <a:spcBef>
                <a:spcPts val="3500"/>
              </a:spcBef>
              <a:defRPr sz="3200"/>
            </a:pPr>
            <a:r>
              <a:t>Multi asset barrier is the minimum of each barrier option.</a:t>
            </a:r>
          </a:p>
          <a:p>
            <a:pPr marL="388620" indent="-388620" defTabSz="496569">
              <a:spcBef>
                <a:spcPts val="3500"/>
              </a:spcBef>
              <a:defRPr sz="3200"/>
            </a:pPr>
            <a:r>
              <a:t>r = 0.05; T = 1; K = 100; B = 170; No dividends; S0 = 100</a:t>
            </a:r>
          </a:p>
        </p:txBody>
      </p:sp>
      <p:pic>
        <p:nvPicPr>
          <p:cNvPr id="167" name="sigma_barrier_large_contour.pdf" descr="sigma_barrier_large_contour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7750" y="4603750"/>
            <a:ext cx="4991100" cy="4178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sigma_barrier_large.pdf" descr="sigma_barrier_lar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7650" y="4603750"/>
            <a:ext cx="5245100" cy="4178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ricing barrier options on Nasdaq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pPr/>
            <a:r>
              <a:t>Pricing barrier options on Nasdaq</a:t>
            </a:r>
          </a:p>
        </p:txBody>
      </p:sp>
      <p:sp>
        <p:nvSpPr>
          <p:cNvPr id="171" name="r = 0.05; T = 1.0; B* = 1.3…"/>
          <p:cNvSpPr txBox="1"/>
          <p:nvPr>
            <p:ph type="body" sz="quarter" idx="1"/>
          </p:nvPr>
        </p:nvSpPr>
        <p:spPr>
          <a:xfrm>
            <a:off x="952500" y="2590800"/>
            <a:ext cx="11099800" cy="1882775"/>
          </a:xfrm>
          <a:prstGeom prst="rect">
            <a:avLst/>
          </a:prstGeom>
        </p:spPr>
        <p:txBody>
          <a:bodyPr/>
          <a:lstStyle/>
          <a:p>
            <a:pPr marL="347472" indent="-347472" defTabSz="443991">
              <a:spcBef>
                <a:spcPts val="3100"/>
              </a:spcBef>
              <a:defRPr sz="2800"/>
            </a:pPr>
            <a:r>
              <a:t>r = 0.05; T = 1.0; B* = 1.3</a:t>
            </a:r>
          </a:p>
          <a:p>
            <a:pPr marL="347472" indent="-347472" defTabSz="443991">
              <a:spcBef>
                <a:spcPts val="3100"/>
              </a:spcBef>
              <a:defRPr sz="2800"/>
            </a:pPr>
            <a:r>
              <a:t>Covariance configured from last 30 business days. EOD pricing from google</a:t>
            </a:r>
          </a:p>
        </p:txBody>
      </p:sp>
      <p:pic>
        <p:nvPicPr>
          <p:cNvPr id="172" name="barrier_heatmap_nasdaq.pdf" descr="barrier_heatmap_nasdaq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27450" y="4667250"/>
            <a:ext cx="5549900" cy="4457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hank  yo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 you</a:t>
            </a:r>
          </a:p>
        </p:txBody>
      </p:sp>
      <p:sp>
        <p:nvSpPr>
          <p:cNvPr id="175" name="Further topics include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Further topics include: </a:t>
            </a:r>
          </a:p>
          <a:p>
            <a:pPr lvl="1"/>
            <a:r>
              <a:t>Variance reduction in montecarlo techniques. </a:t>
            </a:r>
          </a:p>
          <a:p>
            <a:pPr lvl="1"/>
            <a:r>
              <a:t>Other stochastic models apart from GBM.</a:t>
            </a:r>
          </a:p>
          <a:p>
            <a:pPr/>
            <a:r>
              <a:t>All code can be found at github.com/pirateb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Variance Re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Variance Reduction</a:t>
            </a:r>
          </a:p>
        </p:txBody>
      </p:sp>
      <p:sp>
        <p:nvSpPr>
          <p:cNvPr id="178" name="Antithetic variables"/>
          <p:cNvSpPr txBox="1"/>
          <p:nvPr>
            <p:ph type="body" sz="quarter" idx="1"/>
          </p:nvPr>
        </p:nvSpPr>
        <p:spPr>
          <a:xfrm>
            <a:off x="952500" y="2590800"/>
            <a:ext cx="11099800" cy="1275259"/>
          </a:xfrm>
          <a:prstGeom prst="rect">
            <a:avLst/>
          </a:prstGeom>
        </p:spPr>
        <p:txBody>
          <a:bodyPr/>
          <a:lstStyle/>
          <a:p>
            <a:pPr/>
            <a:r>
              <a:t>Antithetic variables</a:t>
            </a:r>
          </a:p>
        </p:txBody>
      </p:sp>
      <p:pic>
        <p:nvPicPr>
          <p:cNvPr id="179" name="standard_antithetic_std.pdf" descr="standard_antithetic_std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5850" y="4121150"/>
            <a:ext cx="5143500" cy="4457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Nasdaq 10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Nasdaq 100</a:t>
            </a:r>
          </a:p>
        </p:txBody>
      </p:sp>
      <p:sp>
        <p:nvSpPr>
          <p:cNvPr id="124" name="Aim is to price all two asset knock out call barrier options on the Nasdaq 100."/>
          <p:cNvSpPr txBox="1"/>
          <p:nvPr>
            <p:ph type="body" sz="quarter" idx="1"/>
          </p:nvPr>
        </p:nvSpPr>
        <p:spPr>
          <a:xfrm>
            <a:off x="952500" y="2590800"/>
            <a:ext cx="11099800" cy="1600796"/>
          </a:xfrm>
          <a:prstGeom prst="rect">
            <a:avLst/>
          </a:prstGeom>
        </p:spPr>
        <p:txBody>
          <a:bodyPr/>
          <a:lstStyle/>
          <a:p>
            <a:pPr/>
            <a:r>
              <a:t>Aim is to price all two asset knock out call barrier options on the Nasdaq 100.</a:t>
            </a:r>
          </a:p>
        </p:txBody>
      </p:sp>
      <p:pic>
        <p:nvPicPr>
          <p:cNvPr id="125" name="barrier_heatmap_nasdaq.pdf" descr="barrier_heatmap_nasdaq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27450" y="4255094"/>
            <a:ext cx="5549900" cy="44577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Barrier Op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Barrier Option</a:t>
            </a:r>
          </a:p>
        </p:txBody>
      </p:sp>
      <p:sp>
        <p:nvSpPr>
          <p:cNvPr id="128" name="Focus on call up and out barrier option"/>
          <p:cNvSpPr txBox="1"/>
          <p:nvPr>
            <p:ph type="body" sz="quarter" idx="1"/>
          </p:nvPr>
        </p:nvSpPr>
        <p:spPr>
          <a:xfrm>
            <a:off x="952500" y="2590800"/>
            <a:ext cx="10740629" cy="1369021"/>
          </a:xfrm>
          <a:prstGeom prst="rect">
            <a:avLst/>
          </a:prstGeom>
        </p:spPr>
        <p:txBody>
          <a:bodyPr/>
          <a:lstStyle/>
          <a:p>
            <a:pPr/>
            <a:r>
              <a:t>Focus on call up and out barrier option</a:t>
            </a:r>
          </a:p>
        </p:txBody>
      </p:sp>
      <p:pic>
        <p:nvPicPr>
          <p:cNvPr id="129" name="simulated_price_strike_barrier.pdf" descr="simulated_price_strike_barrier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60564" y="4594373"/>
            <a:ext cx="5270502" cy="4127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19350" y="3752850"/>
            <a:ext cx="8166100" cy="520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Basics of Montecarlo pric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00"/>
            </a:lvl1pPr>
          </a:lstStyle>
          <a:p>
            <a:pPr/>
            <a:r>
              <a:t>Basics of Montecarlo pricing</a:t>
            </a:r>
          </a:p>
        </p:txBody>
      </p:sp>
      <p:sp>
        <p:nvSpPr>
          <p:cNvPr id="133" name="Any option can be priced as a discounted expectation under it’s risk neutral pricing.…"/>
          <p:cNvSpPr txBox="1"/>
          <p:nvPr>
            <p:ph type="body" sz="quarter" idx="1"/>
          </p:nvPr>
        </p:nvSpPr>
        <p:spPr>
          <a:xfrm>
            <a:off x="952499" y="2590800"/>
            <a:ext cx="10757845" cy="2120900"/>
          </a:xfrm>
          <a:prstGeom prst="rect">
            <a:avLst/>
          </a:prstGeom>
        </p:spPr>
        <p:txBody>
          <a:bodyPr/>
          <a:lstStyle/>
          <a:p>
            <a:pPr marL="333756" indent="-333756" defTabSz="426466">
              <a:spcBef>
                <a:spcPts val="3000"/>
              </a:spcBef>
              <a:defRPr sz="2700"/>
            </a:pPr>
            <a:r>
              <a:t>Any option can be priced as a discounted expectation under it’s risk neutral pricing.</a:t>
            </a:r>
          </a:p>
          <a:p>
            <a:pPr marL="333756" indent="-333756" defTabSz="426466">
              <a:spcBef>
                <a:spcPts val="3000"/>
              </a:spcBef>
              <a:defRPr sz="2700"/>
            </a:pPr>
            <a:r>
              <a:t>Generate n sample runs and average terminal option value will limit towards option price.</a:t>
            </a:r>
          </a:p>
        </p:txBody>
      </p:sp>
      <p:pic>
        <p:nvPicPr>
          <p:cNvPr id="13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63950" y="5238750"/>
            <a:ext cx="4457700" cy="431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65550" y="6108700"/>
            <a:ext cx="4254500" cy="406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41750" y="6858000"/>
            <a:ext cx="4102100" cy="63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enerating a sample single stock pa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pPr/>
            <a:r>
              <a:t>Generating a sample single stock path</a:t>
            </a:r>
          </a:p>
        </p:txBody>
      </p:sp>
      <p:sp>
        <p:nvSpPr>
          <p:cNvPr id="13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0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9200" y="2895600"/>
            <a:ext cx="5486400" cy="1003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simulated_price.pdf" descr="simulated_pric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9870" y="4576414"/>
            <a:ext cx="5270502" cy="4000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Screen Shot 2017-10-01 at 10.24.14.png" descr="Screen Shot 2017-10-01 at 10.24.1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48398" y="5168900"/>
            <a:ext cx="5780679" cy="2273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ricing a knock out call op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pPr/>
            <a:r>
              <a:t>Pricing a knock out call option </a:t>
            </a:r>
          </a:p>
        </p:txBody>
      </p:sp>
      <p:pic>
        <p:nvPicPr>
          <p:cNvPr id="145" name="barrier_option.pdf" descr="barrier_optio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9850" y="4775200"/>
            <a:ext cx="5245100" cy="4457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r = 0.05; T = 1.0; No dividends; S0 = 100; K = 100;…"/>
          <p:cNvSpPr txBox="1"/>
          <p:nvPr>
            <p:ph type="body" sz="quarter" idx="1"/>
          </p:nvPr>
        </p:nvSpPr>
        <p:spPr>
          <a:xfrm>
            <a:off x="952499" y="2590800"/>
            <a:ext cx="10757845" cy="2120900"/>
          </a:xfrm>
          <a:prstGeom prst="rect">
            <a:avLst/>
          </a:prstGeom>
        </p:spPr>
        <p:txBody>
          <a:bodyPr/>
          <a:lstStyle/>
          <a:p>
            <a:pPr marL="333756" indent="-333756" defTabSz="426466">
              <a:spcBef>
                <a:spcPts val="3000"/>
              </a:spcBef>
              <a:defRPr sz="2700"/>
            </a:pPr>
            <a:r>
              <a:t>r = 0.05; T = 1.0; No dividends; S0 = 100; K = 100; </a:t>
            </a:r>
          </a:p>
          <a:p>
            <a:pPr marL="333756" indent="-333756" defTabSz="426466">
              <a:spcBef>
                <a:spcPts val="3000"/>
              </a:spcBef>
              <a:defRPr sz="2700"/>
            </a:pPr>
            <a:r>
              <a:t>B = 130; sigma = 0.2 </a:t>
            </a:r>
          </a:p>
          <a:p>
            <a:pPr marL="333756" indent="-333756" defTabSz="426466">
              <a:spcBef>
                <a:spcPts val="3000"/>
              </a:spcBef>
              <a:defRPr sz="2700"/>
            </a:pPr>
            <a:r>
              <a:t>Iterations = 200.0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entral limit theor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Central limit theorem</a:t>
            </a:r>
          </a:p>
        </p:txBody>
      </p:sp>
      <p:sp>
        <p:nvSpPr>
          <p:cNvPr id="149" name="More runs result in more accurate answers…"/>
          <p:cNvSpPr txBox="1"/>
          <p:nvPr>
            <p:ph type="body" sz="quarter" idx="1"/>
          </p:nvPr>
        </p:nvSpPr>
        <p:spPr>
          <a:xfrm>
            <a:off x="952500" y="2590800"/>
            <a:ext cx="11099800" cy="1830586"/>
          </a:xfrm>
          <a:prstGeom prst="rect">
            <a:avLst/>
          </a:prstGeom>
        </p:spPr>
        <p:txBody>
          <a:bodyPr/>
          <a:lstStyle/>
          <a:p>
            <a:pPr/>
            <a:r>
              <a:t>More runs result in more accurate answers</a:t>
            </a:r>
          </a:p>
          <a:p>
            <a:pPr/>
            <a:r>
              <a:t>Answer related to square root of n</a:t>
            </a:r>
          </a:p>
        </p:txBody>
      </p:sp>
      <p:pic>
        <p:nvPicPr>
          <p:cNvPr id="150" name="barrier_option.pdf" descr="barrier_optio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3690" y="4827189"/>
            <a:ext cx="5245102" cy="44577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standard_deviation.pdf" descr="standard_deviation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5437" y="4827189"/>
            <a:ext cx="5143502" cy="44577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enerate samples from multivariate distrib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pPr/>
            <a:r>
              <a:t>Generate samples from multivariate distribution</a:t>
            </a:r>
          </a:p>
        </p:txBody>
      </p:sp>
      <p:sp>
        <p:nvSpPr>
          <p:cNvPr id="154" name="Use Cholesky decomposition"/>
          <p:cNvSpPr txBox="1"/>
          <p:nvPr>
            <p:ph type="body" sz="quarter" idx="1"/>
          </p:nvPr>
        </p:nvSpPr>
        <p:spPr>
          <a:xfrm>
            <a:off x="952500" y="2590800"/>
            <a:ext cx="11099800" cy="1144192"/>
          </a:xfrm>
          <a:prstGeom prst="rect">
            <a:avLst/>
          </a:prstGeom>
        </p:spPr>
        <p:txBody>
          <a:bodyPr/>
          <a:lstStyle/>
          <a:p>
            <a:pPr/>
            <a:r>
              <a:t>Use Cholesky decomposition</a:t>
            </a:r>
          </a:p>
        </p:txBody>
      </p:sp>
      <p:pic>
        <p:nvPicPr>
          <p:cNvPr id="155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8350" y="3534319"/>
            <a:ext cx="2349500" cy="469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96150" y="3508919"/>
            <a:ext cx="2146300" cy="520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multi_simulated_price.pdf" descr="multi_simulated_pric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33750" y="4742010"/>
            <a:ext cx="6337300" cy="4635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92500" y="4138165"/>
            <a:ext cx="5461000" cy="46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Multi asset barrier sensitivi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pPr/>
            <a:r>
              <a:t>Multi asset barrier sensitivities</a:t>
            </a:r>
          </a:p>
        </p:txBody>
      </p:sp>
      <p:sp>
        <p:nvSpPr>
          <p:cNvPr id="161" name="Multi asset barrier is the minimum of each barrier option.…"/>
          <p:cNvSpPr txBox="1"/>
          <p:nvPr>
            <p:ph type="body" sz="quarter" idx="1"/>
          </p:nvPr>
        </p:nvSpPr>
        <p:spPr>
          <a:xfrm>
            <a:off x="952500" y="2590800"/>
            <a:ext cx="11099800" cy="1688603"/>
          </a:xfrm>
          <a:prstGeom prst="rect">
            <a:avLst/>
          </a:prstGeom>
        </p:spPr>
        <p:txBody>
          <a:bodyPr/>
          <a:lstStyle/>
          <a:p>
            <a:pPr marL="388620" indent="-388620" defTabSz="496569">
              <a:spcBef>
                <a:spcPts val="3500"/>
              </a:spcBef>
              <a:defRPr sz="3200"/>
            </a:pPr>
            <a:r>
              <a:t>Multi asset barrier is the minimum of each barrier option.</a:t>
            </a:r>
          </a:p>
          <a:p>
            <a:pPr marL="388620" indent="-388620" defTabSz="496569">
              <a:spcBef>
                <a:spcPts val="3500"/>
              </a:spcBef>
              <a:defRPr sz="3200"/>
            </a:pPr>
            <a:r>
              <a:t>r = 0.05; T = 1; K = 100; B = 130; No dividends; S0 = 100</a:t>
            </a:r>
          </a:p>
        </p:txBody>
      </p:sp>
      <p:pic>
        <p:nvPicPr>
          <p:cNvPr id="162" name="sigma_barrier_contour.pdf" descr="sigma_barrier_contour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5538" y="4514501"/>
            <a:ext cx="4991103" cy="41783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sigma_barrier.pdf" descr="sigma_barrier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54117" y="4514501"/>
            <a:ext cx="5245102" cy="41783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FFFF"/>
      </a:dk1>
      <a:lt1>
        <a:srgbClr val="FF0000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