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869"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10/4/2018</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10/4/2018</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42872" y="2209800"/>
            <a:ext cx="5955476" cy="1754326"/>
          </a:xfrm>
          <a:prstGeom prst="rect">
            <a:avLst/>
          </a:prstGeom>
          <a:noFill/>
        </p:spPr>
        <p:txBody>
          <a:bodyPr wrap="none" lIns="91440" tIns="45720" rIns="91440" bIns="45720">
            <a:spAutoFit/>
          </a:bodyPr>
          <a:lstStyle/>
          <a:p>
            <a:pPr algn="ctr"/>
            <a:r>
              <a:rPr lang="en-US" sz="5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TÌM HIỂU </a:t>
            </a:r>
          </a:p>
          <a:p>
            <a:pPr algn="ctr"/>
            <a:r>
              <a:rPr lang="en-US" sz="5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MÔ HÌNH MVC</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3739098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219200"/>
            <a:ext cx="6324600" cy="2583896"/>
          </a:xfrm>
          <a:prstGeom prst="rect">
            <a:avLst/>
          </a:prstGeom>
        </p:spPr>
      </p:pic>
      <p:sp>
        <p:nvSpPr>
          <p:cNvPr id="3" name="Rectangle 2"/>
          <p:cNvSpPr/>
          <p:nvPr/>
        </p:nvSpPr>
        <p:spPr>
          <a:xfrm>
            <a:off x="381000" y="76200"/>
            <a:ext cx="3506089" cy="923330"/>
          </a:xfrm>
          <a:prstGeom prst="rect">
            <a:avLst/>
          </a:prstGeom>
          <a:noFill/>
        </p:spPr>
        <p:txBody>
          <a:bodyPr wrap="none" lIns="91440" tIns="45720" rIns="91440" bIns="45720">
            <a:spAutoFit/>
          </a:bodyPr>
          <a:lstStyle/>
          <a:p>
            <a:pPr algn="ctr"/>
            <a:r>
              <a:rPr lang="en-US" sz="5400" b="1" cap="none" spc="0"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Khái</a:t>
            </a:r>
            <a:r>
              <a:rPr lang="en-US" sz="5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a:t>
            </a:r>
            <a:r>
              <a:rPr lang="en-US" sz="5400" b="1" cap="none" spc="0"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niệm</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 name="TextBox 3"/>
          <p:cNvSpPr txBox="1"/>
          <p:nvPr/>
        </p:nvSpPr>
        <p:spPr>
          <a:xfrm>
            <a:off x="609600" y="4419600"/>
            <a:ext cx="7924800" cy="1200329"/>
          </a:xfrm>
          <a:prstGeom prst="rect">
            <a:avLst/>
          </a:prstGeom>
          <a:noFill/>
        </p:spPr>
        <p:txBody>
          <a:bodyPr wrap="square" rtlCol="0">
            <a:spAutoFit/>
          </a:bodyPr>
          <a:lstStyle/>
          <a:p>
            <a:pPr algn="just"/>
            <a:r>
              <a:rPr lang="vi-VN" dirty="0"/>
              <a:t>MVC là chữ viết tắt của </a:t>
            </a:r>
            <a:r>
              <a:rPr lang="vi-VN" b="1" dirty="0"/>
              <a:t>M</a:t>
            </a:r>
            <a:r>
              <a:rPr lang="vi-VN" dirty="0"/>
              <a:t>odel - </a:t>
            </a:r>
            <a:r>
              <a:rPr lang="vi-VN" b="1" dirty="0"/>
              <a:t>V</a:t>
            </a:r>
            <a:r>
              <a:rPr lang="vi-VN" dirty="0"/>
              <a:t>iew - </a:t>
            </a:r>
            <a:r>
              <a:rPr lang="vi-VN" b="1" dirty="0"/>
              <a:t>C</a:t>
            </a:r>
            <a:r>
              <a:rPr lang="vi-VN" dirty="0"/>
              <a:t>ontroller, đây là một mô hình kiến phần mềm được tạo ra với mục đích quản lý và xây dựng dự án phần mềm có hệ thống hơn. Mô hình này được dùng khá rộng rãi và đặc biệt là trong các ngôn ngữ lập trình </a:t>
            </a:r>
            <a:r>
              <a:rPr lang="vi-VN" dirty="0" smtClean="0"/>
              <a:t>web</a:t>
            </a:r>
            <a:r>
              <a:rPr lang="en-US" dirty="0" smtClean="0"/>
              <a:t>.</a:t>
            </a:r>
            <a:endParaRPr lang="en-US" dirty="0"/>
          </a:p>
        </p:txBody>
      </p:sp>
    </p:spTree>
    <p:extLst>
      <p:ext uri="{BB962C8B-B14F-4D97-AF65-F5344CB8AC3E}">
        <p14:creationId xmlns:p14="http://schemas.microsoft.com/office/powerpoint/2010/main" val="16823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61622" y="3429000"/>
            <a:ext cx="3429000" cy="2819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2493265"/>
            <a:ext cx="1188720" cy="1188720"/>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2728" y="451105"/>
            <a:ext cx="1188720" cy="1188720"/>
          </a:xfrm>
          <a:prstGeom prst="rect">
            <a:avLst/>
          </a:prstGeom>
        </p:spPr>
      </p:pic>
      <p:sp>
        <p:nvSpPr>
          <p:cNvPr id="7" name="TextBox 6"/>
          <p:cNvSpPr txBox="1"/>
          <p:nvPr/>
        </p:nvSpPr>
        <p:spPr>
          <a:xfrm>
            <a:off x="7740396" y="3681985"/>
            <a:ext cx="624840" cy="369332"/>
          </a:xfrm>
          <a:prstGeom prst="rect">
            <a:avLst/>
          </a:prstGeom>
          <a:noFill/>
        </p:spPr>
        <p:txBody>
          <a:bodyPr wrap="square" rtlCol="0">
            <a:spAutoFit/>
          </a:bodyPr>
          <a:lstStyle/>
          <a:p>
            <a:r>
              <a:rPr lang="en-US" dirty="0" err="1" smtClean="0"/>
              <a:t>Bạn</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5800" y="1897643"/>
            <a:ext cx="2240280" cy="224028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400" y="3736849"/>
            <a:ext cx="2252472" cy="2252472"/>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4599" y="4956049"/>
            <a:ext cx="1125583" cy="838200"/>
          </a:xfrm>
          <a:prstGeom prst="rect">
            <a:avLst/>
          </a:prstGeom>
        </p:spPr>
      </p:pic>
      <p:sp>
        <p:nvSpPr>
          <p:cNvPr id="12" name="TextBox 11"/>
          <p:cNvSpPr txBox="1"/>
          <p:nvPr/>
        </p:nvSpPr>
        <p:spPr>
          <a:xfrm>
            <a:off x="724227" y="1712977"/>
            <a:ext cx="2245722" cy="369332"/>
          </a:xfrm>
          <a:prstGeom prst="rect">
            <a:avLst/>
          </a:prstGeom>
          <a:noFill/>
        </p:spPr>
        <p:txBody>
          <a:bodyPr wrap="square" rtlCol="0">
            <a:spAutoFit/>
          </a:bodyPr>
          <a:lstStyle/>
          <a:p>
            <a:r>
              <a:rPr lang="en-US" dirty="0" err="1" smtClean="0"/>
              <a:t>Chủ</a:t>
            </a:r>
            <a:r>
              <a:rPr lang="en-US" dirty="0" smtClean="0"/>
              <a:t> </a:t>
            </a:r>
            <a:r>
              <a:rPr lang="en-US" dirty="0" err="1" smtClean="0"/>
              <a:t>quán</a:t>
            </a:r>
            <a:r>
              <a:rPr lang="en-US" dirty="0" smtClean="0"/>
              <a:t> </a:t>
            </a:r>
            <a:r>
              <a:rPr lang="en-US" dirty="0" err="1" smtClean="0"/>
              <a:t>nước</a:t>
            </a:r>
            <a:r>
              <a:rPr lang="en-US" dirty="0" smtClean="0"/>
              <a:t> </a:t>
            </a:r>
            <a:r>
              <a:rPr lang="en-US" dirty="0" err="1" smtClean="0"/>
              <a:t>mía</a:t>
            </a:r>
            <a:endParaRPr lang="en-US" dirty="0"/>
          </a:p>
        </p:txBody>
      </p:sp>
      <p:sp>
        <p:nvSpPr>
          <p:cNvPr id="14" name="Curved Up Arrow 13"/>
          <p:cNvSpPr/>
          <p:nvPr/>
        </p:nvSpPr>
        <p:spPr>
          <a:xfrm rot="10800000">
            <a:off x="6172200" y="1639824"/>
            <a:ext cx="1524000" cy="586739"/>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15" name="Rectangle 14"/>
          <p:cNvSpPr/>
          <p:nvPr/>
        </p:nvSpPr>
        <p:spPr>
          <a:xfrm>
            <a:off x="7654290" y="3300985"/>
            <a:ext cx="815340" cy="3429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User</a:t>
            </a:r>
            <a:endParaRPr lang="en-US" dirty="0"/>
          </a:p>
        </p:txBody>
      </p:sp>
      <p:sp>
        <p:nvSpPr>
          <p:cNvPr id="16" name="TextBox 15"/>
          <p:cNvSpPr txBox="1"/>
          <p:nvPr/>
        </p:nvSpPr>
        <p:spPr>
          <a:xfrm>
            <a:off x="6392418" y="1266445"/>
            <a:ext cx="1295400" cy="381000"/>
          </a:xfrm>
          <a:prstGeom prst="rect">
            <a:avLst/>
          </a:prstGeom>
          <a:noFill/>
        </p:spPr>
        <p:txBody>
          <a:bodyPr wrap="square" rtlCol="0">
            <a:spAutoFit/>
          </a:bodyPr>
          <a:lstStyle/>
          <a:p>
            <a:r>
              <a:rPr lang="en-US" dirty="0" err="1" smtClean="0"/>
              <a:t>Nhìn</a:t>
            </a:r>
            <a:r>
              <a:rPr lang="en-US" dirty="0" smtClean="0"/>
              <a:t> </a:t>
            </a:r>
            <a:r>
              <a:rPr lang="en-US" dirty="0" err="1" smtClean="0"/>
              <a:t>thấy</a:t>
            </a:r>
            <a:endParaRPr lang="en-US" dirty="0"/>
          </a:p>
        </p:txBody>
      </p:sp>
      <p:sp>
        <p:nvSpPr>
          <p:cNvPr id="17" name="Rectangle 16"/>
          <p:cNvSpPr/>
          <p:nvPr/>
        </p:nvSpPr>
        <p:spPr>
          <a:xfrm>
            <a:off x="5776722" y="3736849"/>
            <a:ext cx="815340" cy="3429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View</a:t>
            </a:r>
            <a:endParaRPr lang="en-US" dirty="0"/>
          </a:p>
        </p:txBody>
      </p:sp>
      <p:sp>
        <p:nvSpPr>
          <p:cNvPr id="18" name="Rectangle 17"/>
          <p:cNvSpPr/>
          <p:nvPr/>
        </p:nvSpPr>
        <p:spPr>
          <a:xfrm>
            <a:off x="4922520" y="5829300"/>
            <a:ext cx="3733800" cy="495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Quy</a:t>
            </a:r>
            <a:r>
              <a:rPr lang="en-US" dirty="0" smtClean="0"/>
              <a:t> </a:t>
            </a:r>
            <a:r>
              <a:rPr lang="en-US" dirty="0" err="1" smtClean="0"/>
              <a:t>trình</a:t>
            </a:r>
            <a:r>
              <a:rPr lang="en-US" dirty="0" smtClean="0"/>
              <a:t> order </a:t>
            </a:r>
            <a:r>
              <a:rPr lang="en-US" dirty="0" err="1" smtClean="0"/>
              <a:t>nước</a:t>
            </a:r>
            <a:r>
              <a:rPr lang="en-US" dirty="0" smtClean="0"/>
              <a:t> </a:t>
            </a:r>
            <a:r>
              <a:rPr lang="en-US" dirty="0" err="1" smtClean="0"/>
              <a:t>mía</a:t>
            </a:r>
            <a:endParaRPr lang="en-US" dirty="0"/>
          </a:p>
        </p:txBody>
      </p:sp>
      <p:sp>
        <p:nvSpPr>
          <p:cNvPr id="20" name="Bent-Up Arrow 19"/>
          <p:cNvSpPr/>
          <p:nvPr/>
        </p:nvSpPr>
        <p:spPr>
          <a:xfrm rot="16200000">
            <a:off x="4358667" y="-1437159"/>
            <a:ext cx="1940760" cy="5717287"/>
          </a:xfrm>
          <a:prstGeom prst="bentUpArrow">
            <a:avLst>
              <a:gd name="adj1" fmla="val 6625"/>
              <a:gd name="adj2" fmla="val 9730"/>
              <a:gd name="adj3" fmla="val 14163"/>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TextBox 20"/>
          <p:cNvSpPr txBox="1"/>
          <p:nvPr/>
        </p:nvSpPr>
        <p:spPr>
          <a:xfrm>
            <a:off x="4922520" y="152400"/>
            <a:ext cx="792480" cy="381000"/>
          </a:xfrm>
          <a:prstGeom prst="rect">
            <a:avLst/>
          </a:prstGeom>
          <a:noFill/>
        </p:spPr>
        <p:txBody>
          <a:bodyPr wrap="square" rtlCol="0">
            <a:spAutoFit/>
          </a:bodyPr>
          <a:lstStyle/>
          <a:p>
            <a:r>
              <a:rPr lang="en-US" dirty="0" smtClean="0"/>
              <a:t>Order</a:t>
            </a:r>
            <a:endParaRPr lang="en-US" dirty="0"/>
          </a:p>
        </p:txBody>
      </p:sp>
      <p:sp>
        <p:nvSpPr>
          <p:cNvPr id="23" name="Bent-Up Arrow 22"/>
          <p:cNvSpPr/>
          <p:nvPr/>
        </p:nvSpPr>
        <p:spPr>
          <a:xfrm rot="10800000">
            <a:off x="419534" y="1045465"/>
            <a:ext cx="1007691" cy="2385466"/>
          </a:xfrm>
          <a:prstGeom prst="bentUpArrow">
            <a:avLst>
              <a:gd name="adj1" fmla="val 11389"/>
              <a:gd name="adj2" fmla="val 18194"/>
              <a:gd name="adj3" fmla="val 25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TextBox 23"/>
          <p:cNvSpPr txBox="1"/>
          <p:nvPr/>
        </p:nvSpPr>
        <p:spPr>
          <a:xfrm>
            <a:off x="1593667" y="6252971"/>
            <a:ext cx="920932" cy="369332"/>
          </a:xfrm>
          <a:prstGeom prst="rect">
            <a:avLst/>
          </a:prstGeom>
          <a:noFill/>
        </p:spPr>
        <p:txBody>
          <a:bodyPr wrap="square" rtlCol="0">
            <a:spAutoFit/>
          </a:bodyPr>
          <a:lstStyle/>
          <a:p>
            <a:r>
              <a:rPr lang="en-US" dirty="0" smtClean="0"/>
              <a:t>Kho</a:t>
            </a:r>
            <a:endParaRPr lang="en-US" dirty="0"/>
          </a:p>
        </p:txBody>
      </p:sp>
      <p:sp>
        <p:nvSpPr>
          <p:cNvPr id="25" name="Curved Up Arrow 24"/>
          <p:cNvSpPr/>
          <p:nvPr/>
        </p:nvSpPr>
        <p:spPr>
          <a:xfrm rot="16200000">
            <a:off x="2055971" y="1296827"/>
            <a:ext cx="2969515" cy="2052259"/>
          </a:xfrm>
          <a:prstGeom prst="curvedUpArrow">
            <a:avLst>
              <a:gd name="adj1" fmla="val 8333"/>
              <a:gd name="adj2" fmla="val 21857"/>
              <a:gd name="adj3" fmla="val 1430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26" name="TextBox 25"/>
          <p:cNvSpPr txBox="1"/>
          <p:nvPr/>
        </p:nvSpPr>
        <p:spPr>
          <a:xfrm>
            <a:off x="410389" y="676133"/>
            <a:ext cx="787254" cy="369332"/>
          </a:xfrm>
          <a:prstGeom prst="rect">
            <a:avLst/>
          </a:prstGeom>
          <a:noFill/>
        </p:spPr>
        <p:txBody>
          <a:bodyPr wrap="square" rtlCol="0">
            <a:spAutoFit/>
          </a:bodyPr>
          <a:lstStyle/>
          <a:p>
            <a:r>
              <a:rPr lang="en-US" dirty="0" err="1" smtClean="0"/>
              <a:t>Tìm</a:t>
            </a:r>
            <a:endParaRPr lang="en-US" dirty="0"/>
          </a:p>
        </p:txBody>
      </p:sp>
      <p:sp>
        <p:nvSpPr>
          <p:cNvPr id="27" name="TextBox 26"/>
          <p:cNvSpPr txBox="1"/>
          <p:nvPr/>
        </p:nvSpPr>
        <p:spPr>
          <a:xfrm>
            <a:off x="3962400" y="1111999"/>
            <a:ext cx="604458" cy="369332"/>
          </a:xfrm>
          <a:prstGeom prst="rect">
            <a:avLst/>
          </a:prstGeom>
          <a:noFill/>
        </p:spPr>
        <p:txBody>
          <a:bodyPr wrap="square" rtlCol="0">
            <a:spAutoFit/>
          </a:bodyPr>
          <a:lstStyle/>
          <a:p>
            <a:r>
              <a:rPr lang="en-US" dirty="0" err="1" smtClean="0"/>
              <a:t>Lấy</a:t>
            </a:r>
            <a:endParaRPr lang="en-US" dirty="0"/>
          </a:p>
        </p:txBody>
      </p:sp>
      <p:sp>
        <p:nvSpPr>
          <p:cNvPr id="33" name="Bent-Up Arrow 32"/>
          <p:cNvSpPr/>
          <p:nvPr/>
        </p:nvSpPr>
        <p:spPr>
          <a:xfrm rot="5400000">
            <a:off x="3046083" y="760084"/>
            <a:ext cx="689633" cy="3276600"/>
          </a:xfrm>
          <a:prstGeom prst="bent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4" name="TextBox 33"/>
          <p:cNvSpPr txBox="1"/>
          <p:nvPr/>
        </p:nvSpPr>
        <p:spPr>
          <a:xfrm>
            <a:off x="2133600" y="2648451"/>
            <a:ext cx="1600200" cy="369332"/>
          </a:xfrm>
          <a:prstGeom prst="rect">
            <a:avLst/>
          </a:prstGeom>
          <a:noFill/>
        </p:spPr>
        <p:txBody>
          <a:bodyPr wrap="square" rtlCol="0">
            <a:spAutoFit/>
          </a:bodyPr>
          <a:lstStyle/>
          <a:p>
            <a:r>
              <a:rPr lang="en-US" dirty="0" err="1" smtClean="0"/>
              <a:t>Thành</a:t>
            </a:r>
            <a:r>
              <a:rPr lang="en-US" dirty="0" smtClean="0"/>
              <a:t> </a:t>
            </a:r>
            <a:r>
              <a:rPr lang="en-US" dirty="0" err="1" smtClean="0"/>
              <a:t>phẩm</a:t>
            </a:r>
            <a:endParaRPr lang="en-US" dirty="0"/>
          </a:p>
        </p:txBody>
      </p:sp>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92412" y="1585928"/>
            <a:ext cx="779699" cy="1175561"/>
          </a:xfrm>
          <a:prstGeom prst="rect">
            <a:avLst/>
          </a:prstGeom>
        </p:spPr>
      </p:pic>
      <p:sp>
        <p:nvSpPr>
          <p:cNvPr id="36" name="Rectangle 35"/>
          <p:cNvSpPr/>
          <p:nvPr/>
        </p:nvSpPr>
        <p:spPr>
          <a:xfrm>
            <a:off x="1191547" y="1266445"/>
            <a:ext cx="1346454" cy="3429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Controller</a:t>
            </a:r>
            <a:endParaRPr lang="en-US" dirty="0"/>
          </a:p>
        </p:txBody>
      </p:sp>
      <p:sp>
        <p:nvSpPr>
          <p:cNvPr id="37" name="Rectangle 36"/>
          <p:cNvSpPr/>
          <p:nvPr/>
        </p:nvSpPr>
        <p:spPr>
          <a:xfrm>
            <a:off x="2470403" y="5905500"/>
            <a:ext cx="1346454" cy="3429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Model</a:t>
            </a:r>
            <a:endParaRPr lang="en-US" dirty="0"/>
          </a:p>
        </p:txBody>
      </p:sp>
    </p:spTree>
    <p:extLst>
      <p:ext uri="{BB962C8B-B14F-4D97-AF65-F5344CB8AC3E}">
        <p14:creationId xmlns:p14="http://schemas.microsoft.com/office/powerpoint/2010/main" val="190103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arn(inVertical)">
                                      <p:cBhvr>
                                        <p:cTn id="23" dur="500"/>
                                        <p:tgtEl>
                                          <p:spTgt spid="14"/>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arn(inVertical)">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arn(inVertical)">
                                      <p:cBhvr>
                                        <p:cTn id="31" dur="500"/>
                                        <p:tgtEl>
                                          <p:spTgt spid="21"/>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arn(inVertical)">
                                      <p:cBhvr>
                                        <p:cTn id="34" dur="500"/>
                                        <p:tgtEl>
                                          <p:spTgt spid="20"/>
                                        </p:tgtEl>
                                      </p:cBhvr>
                                    </p:animEffect>
                                  </p:childTnLst>
                                </p:cTn>
                              </p:par>
                              <p:par>
                                <p:cTn id="35" presetID="16" presetClass="entr" presetSubtype="21"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arn(inVertical)">
                                      <p:cBhvr>
                                        <p:cTn id="37" dur="500"/>
                                        <p:tgtEl>
                                          <p:spTgt spid="6"/>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arn(inVertical)">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arn(inVertical)">
                                      <p:cBhvr>
                                        <p:cTn id="45" dur="500"/>
                                        <p:tgtEl>
                                          <p:spTgt spid="24"/>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barn(inVertical)">
                                      <p:cBhvr>
                                        <p:cTn id="48" dur="500"/>
                                        <p:tgtEl>
                                          <p:spTgt spid="11"/>
                                        </p:tgtEl>
                                      </p:cBhvr>
                                    </p:animEffect>
                                  </p:childTnLst>
                                </p:cTn>
                              </p:par>
                              <p:par>
                                <p:cTn id="49" presetID="16" presetClass="entr" presetSubtype="21"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barn(inVertical)">
                                      <p:cBhvr>
                                        <p:cTn id="51" dur="500"/>
                                        <p:tgtEl>
                                          <p:spTgt spid="10"/>
                                        </p:tgtEl>
                                      </p:cBhvr>
                                    </p:animEffect>
                                  </p:childTnLst>
                                </p:cTn>
                              </p:par>
                              <p:par>
                                <p:cTn id="52" presetID="16" presetClass="entr" presetSubtype="21" fill="hold"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barn(inVertical)">
                                      <p:cBhvr>
                                        <p:cTn id="54" dur="500"/>
                                        <p:tgtEl>
                                          <p:spTgt spid="9"/>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barn(inVertical)">
                                      <p:cBhvr>
                                        <p:cTn id="57" dur="500"/>
                                        <p:tgtEl>
                                          <p:spTgt spid="23"/>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barn(inVertical)">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barn(inVertical)">
                                      <p:cBhvr>
                                        <p:cTn id="65" dur="500"/>
                                        <p:tgtEl>
                                          <p:spTgt spid="27"/>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barn(inVertical)">
                                      <p:cBhvr>
                                        <p:cTn id="68" dur="500"/>
                                        <p:tgtEl>
                                          <p:spTgt spid="25"/>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barn(inVertical)">
                                      <p:cBhvr>
                                        <p:cTn id="73" dur="500"/>
                                        <p:tgtEl>
                                          <p:spTgt spid="34"/>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barn(inVertical)">
                                      <p:cBhvr>
                                        <p:cTn id="76" dur="500"/>
                                        <p:tgtEl>
                                          <p:spTgt spid="33"/>
                                        </p:tgtEl>
                                      </p:cBhvr>
                                    </p:animEffect>
                                  </p:childTnLst>
                                </p:cTn>
                              </p:par>
                              <p:par>
                                <p:cTn id="77" presetID="16" presetClass="entr" presetSubtype="21"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barn(inVertical)">
                                      <p:cBhvr>
                                        <p:cTn id="79" dur="500"/>
                                        <p:tgtEl>
                                          <p:spTgt spid="35"/>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grpId="0" nodeType="click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barn(inVertical)">
                                      <p:cBhvr>
                                        <p:cTn id="84" dur="500"/>
                                        <p:tgtEl>
                                          <p:spTgt spid="15"/>
                                        </p:tgtEl>
                                      </p:cBhvr>
                                    </p:animEffect>
                                  </p:childTnLst>
                                </p:cTn>
                              </p:par>
                            </p:childTnLst>
                          </p:cTn>
                        </p:par>
                        <p:par>
                          <p:cTn id="85" fill="hold">
                            <p:stCondLst>
                              <p:cond delay="500"/>
                            </p:stCondLst>
                            <p:childTnLst>
                              <p:par>
                                <p:cTn id="86" presetID="16" presetClass="entr" presetSubtype="21" fill="hold" grpId="0" nodeType="afterEffect">
                                  <p:stCondLst>
                                    <p:cond delay="0"/>
                                  </p:stCondLst>
                                  <p:childTnLst>
                                    <p:set>
                                      <p:cBhvr>
                                        <p:cTn id="87" dur="1" fill="hold">
                                          <p:stCondLst>
                                            <p:cond delay="0"/>
                                          </p:stCondLst>
                                        </p:cTn>
                                        <p:tgtEl>
                                          <p:spTgt spid="17"/>
                                        </p:tgtEl>
                                        <p:attrNameLst>
                                          <p:attrName>style.visibility</p:attrName>
                                        </p:attrNameLst>
                                      </p:cBhvr>
                                      <p:to>
                                        <p:strVal val="visible"/>
                                      </p:to>
                                    </p:set>
                                    <p:animEffect transition="in" filter="barn(inVertical)">
                                      <p:cBhvr>
                                        <p:cTn id="88" dur="500"/>
                                        <p:tgtEl>
                                          <p:spTgt spid="17"/>
                                        </p:tgtEl>
                                      </p:cBhvr>
                                    </p:animEffect>
                                  </p:childTnLst>
                                </p:cTn>
                              </p:par>
                            </p:childTnLst>
                          </p:cTn>
                        </p:par>
                        <p:par>
                          <p:cTn id="89" fill="hold">
                            <p:stCondLst>
                              <p:cond delay="1000"/>
                            </p:stCondLst>
                            <p:childTnLst>
                              <p:par>
                                <p:cTn id="90" presetID="16" presetClass="entr" presetSubtype="21" fill="hold" grpId="0" nodeType="after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barn(inVertical)">
                                      <p:cBhvr>
                                        <p:cTn id="92" dur="500"/>
                                        <p:tgtEl>
                                          <p:spTgt spid="36"/>
                                        </p:tgtEl>
                                      </p:cBhvr>
                                    </p:animEffect>
                                  </p:childTnLst>
                                </p:cTn>
                              </p:par>
                            </p:childTnLst>
                          </p:cTn>
                        </p:par>
                        <p:par>
                          <p:cTn id="93" fill="hold">
                            <p:stCondLst>
                              <p:cond delay="1500"/>
                            </p:stCondLst>
                            <p:childTnLst>
                              <p:par>
                                <p:cTn id="94" presetID="16" presetClass="entr" presetSubtype="21"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inVertical)">
                                      <p:cBhvr>
                                        <p:cTn id="9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p:bldP spid="12" grpId="0"/>
      <p:bldP spid="14" grpId="0" animBg="1"/>
      <p:bldP spid="15" grpId="0" animBg="1"/>
      <p:bldP spid="16" grpId="0"/>
      <p:bldP spid="17" grpId="0" animBg="1"/>
      <p:bldP spid="18" grpId="0" animBg="1"/>
      <p:bldP spid="20" grpId="0" animBg="1"/>
      <p:bldP spid="21" grpId="0"/>
      <p:bldP spid="23" grpId="0" animBg="1"/>
      <p:bldP spid="24" grpId="0"/>
      <p:bldP spid="25" grpId="0" animBg="1"/>
      <p:bldP spid="26" grpId="0"/>
      <p:bldP spid="27" grpId="0"/>
      <p:bldP spid="33" grpId="0" animBg="1"/>
      <p:bldP spid="34" grpId="0"/>
      <p:bldP spid="36" grpId="0" animBg="1"/>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3672" y="1020866"/>
            <a:ext cx="8229600" cy="1477328"/>
          </a:xfrm>
          <a:prstGeom prst="rect">
            <a:avLst/>
          </a:prstGeom>
          <a:noFill/>
        </p:spPr>
        <p:txBody>
          <a:bodyPr wrap="square" rtlCol="0">
            <a:spAutoFit/>
          </a:bodyPr>
          <a:lstStyle/>
          <a:p>
            <a:pPr algn="just"/>
            <a:r>
              <a:rPr lang="vi-VN" b="1" dirty="0"/>
              <a:t>Ưu điểm</a:t>
            </a:r>
            <a:r>
              <a:rPr lang="vi-VN" dirty="0"/>
              <a:t>:</a:t>
            </a:r>
          </a:p>
          <a:p>
            <a:pPr algn="just"/>
            <a:r>
              <a:rPr lang="en-US" dirty="0" smtClean="0"/>
              <a:t>- </a:t>
            </a:r>
            <a:r>
              <a:rPr lang="vi-VN" dirty="0" smtClean="0"/>
              <a:t>Hệ </a:t>
            </a:r>
            <a:r>
              <a:rPr lang="vi-VN" dirty="0"/>
              <a:t>thống phân ra từng phần nên dễ </a:t>
            </a:r>
            <a:r>
              <a:rPr lang="vi-VN" dirty="0" smtClean="0"/>
              <a:t>d</a:t>
            </a:r>
            <a:r>
              <a:rPr lang="en-US" dirty="0"/>
              <a:t>à</a:t>
            </a:r>
            <a:r>
              <a:rPr lang="vi-VN" dirty="0" smtClean="0"/>
              <a:t>ng </a:t>
            </a:r>
            <a:r>
              <a:rPr lang="vi-VN" dirty="0"/>
              <a:t>phát </a:t>
            </a:r>
            <a:r>
              <a:rPr lang="vi-VN" dirty="0" smtClean="0"/>
              <a:t>triển</a:t>
            </a:r>
            <a:r>
              <a:rPr lang="en-US" smtClean="0"/>
              <a:t>.</a:t>
            </a:r>
            <a:endParaRPr lang="vi-VN" dirty="0"/>
          </a:p>
          <a:p>
            <a:pPr algn="just"/>
            <a:r>
              <a:rPr lang="en-US" dirty="0" smtClean="0"/>
              <a:t>- </a:t>
            </a:r>
            <a:r>
              <a:rPr lang="vi-VN" dirty="0" smtClean="0"/>
              <a:t>Chia </a:t>
            </a:r>
            <a:r>
              <a:rPr lang="vi-VN" dirty="0"/>
              <a:t>thành nhiều modun nhỏ nên nhiều người có thể làm chung dự </a:t>
            </a:r>
            <a:r>
              <a:rPr lang="vi-VN" dirty="0" smtClean="0"/>
              <a:t>án</a:t>
            </a:r>
            <a:r>
              <a:rPr lang="en-US" dirty="0" smtClean="0"/>
              <a:t>.</a:t>
            </a:r>
            <a:endParaRPr lang="vi-VN" dirty="0"/>
          </a:p>
          <a:p>
            <a:pPr algn="just"/>
            <a:r>
              <a:rPr lang="en-US" dirty="0" smtClean="0"/>
              <a:t>- </a:t>
            </a:r>
            <a:r>
              <a:rPr lang="vi-VN" dirty="0" smtClean="0"/>
              <a:t>Vấn </a:t>
            </a:r>
            <a:r>
              <a:rPr lang="vi-VN" dirty="0"/>
              <a:t>đề bảo trì cũng tương đối </a:t>
            </a:r>
            <a:r>
              <a:rPr lang="en-US" dirty="0" err="1" smtClean="0"/>
              <a:t>ổn</a:t>
            </a:r>
            <a:r>
              <a:rPr lang="vi-VN" dirty="0" smtClean="0"/>
              <a:t>, </a:t>
            </a:r>
            <a:r>
              <a:rPr lang="vi-VN" dirty="0"/>
              <a:t>dễ nâng </a:t>
            </a:r>
            <a:r>
              <a:rPr lang="vi-VN" dirty="0" smtClean="0"/>
              <a:t>cấp</a:t>
            </a:r>
            <a:r>
              <a:rPr lang="en-US" dirty="0" smtClean="0"/>
              <a:t>.</a:t>
            </a:r>
            <a:endParaRPr lang="vi-VN" dirty="0"/>
          </a:p>
          <a:p>
            <a:pPr algn="just"/>
            <a:r>
              <a:rPr lang="en-US" dirty="0" smtClean="0"/>
              <a:t>- </a:t>
            </a:r>
            <a:r>
              <a:rPr lang="vi-VN" dirty="0" smtClean="0"/>
              <a:t>Dễ </a:t>
            </a:r>
            <a:r>
              <a:rPr lang="vi-VN" dirty="0"/>
              <a:t>dàng debug trong quá trình xây </a:t>
            </a:r>
            <a:r>
              <a:rPr lang="vi-VN" dirty="0" smtClean="0"/>
              <a:t>dựng</a:t>
            </a:r>
            <a:r>
              <a:rPr lang="en-US" dirty="0" smtClean="0"/>
              <a:t>.</a:t>
            </a:r>
            <a:endParaRPr lang="vi-VN" dirty="0"/>
          </a:p>
        </p:txBody>
      </p:sp>
      <p:sp>
        <p:nvSpPr>
          <p:cNvPr id="5" name="Rectangle 4"/>
          <p:cNvSpPr/>
          <p:nvPr/>
        </p:nvSpPr>
        <p:spPr>
          <a:xfrm>
            <a:off x="228600" y="97536"/>
            <a:ext cx="5149167" cy="923330"/>
          </a:xfrm>
          <a:prstGeom prst="rect">
            <a:avLst/>
          </a:prstGeom>
          <a:noFill/>
        </p:spPr>
        <p:txBody>
          <a:bodyPr wrap="none" lIns="91440" tIns="45720" rIns="91440" bIns="45720">
            <a:spAutoFit/>
          </a:bodyPr>
          <a:lstStyle/>
          <a:p>
            <a:pPr algn="ctr"/>
            <a:r>
              <a:rPr lang="en-US" sz="5400" b="1"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Ưu</a:t>
            </a: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a:t>
            </a:r>
            <a:r>
              <a:rPr lang="en-US" sz="5400" b="1"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nhược</a:t>
            </a: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a:t>
            </a:r>
            <a:r>
              <a:rPr lang="en-US" sz="5400" b="1"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điểm</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6" name="TextBox 5"/>
          <p:cNvSpPr txBox="1"/>
          <p:nvPr/>
        </p:nvSpPr>
        <p:spPr>
          <a:xfrm>
            <a:off x="423672" y="2650594"/>
            <a:ext cx="8229600" cy="646331"/>
          </a:xfrm>
          <a:prstGeom prst="rect">
            <a:avLst/>
          </a:prstGeom>
          <a:noFill/>
        </p:spPr>
        <p:txBody>
          <a:bodyPr wrap="square" rtlCol="0">
            <a:spAutoFit/>
          </a:bodyPr>
          <a:lstStyle/>
          <a:p>
            <a:pPr algn="just"/>
            <a:r>
              <a:rPr lang="en-US" b="1" dirty="0" err="1" smtClean="0"/>
              <a:t>Nhược</a:t>
            </a:r>
            <a:r>
              <a:rPr lang="vi-VN" b="1" dirty="0" smtClean="0"/>
              <a:t> </a:t>
            </a:r>
            <a:r>
              <a:rPr lang="vi-VN" b="1" dirty="0"/>
              <a:t>điểm</a:t>
            </a:r>
            <a:r>
              <a:rPr lang="vi-VN" dirty="0"/>
              <a:t>:</a:t>
            </a:r>
          </a:p>
          <a:p>
            <a:pPr algn="just"/>
            <a:r>
              <a:rPr lang="en-US" dirty="0" smtClean="0"/>
              <a:t>- </a:t>
            </a:r>
            <a:r>
              <a:rPr lang="en-US" dirty="0" err="1" smtClean="0"/>
              <a:t>Xây</a:t>
            </a:r>
            <a:r>
              <a:rPr lang="en-US" dirty="0" smtClean="0"/>
              <a:t> </a:t>
            </a:r>
            <a:r>
              <a:rPr lang="en-US" dirty="0" err="1" smtClean="0"/>
              <a:t>dựng</a:t>
            </a:r>
            <a:r>
              <a:rPr lang="en-US" dirty="0" smtClean="0"/>
              <a:t> </a:t>
            </a:r>
            <a:r>
              <a:rPr lang="en-US" dirty="0" err="1" smtClean="0"/>
              <a:t>cầu</a:t>
            </a:r>
            <a:r>
              <a:rPr lang="en-US" dirty="0" smtClean="0"/>
              <a:t> </a:t>
            </a:r>
            <a:r>
              <a:rPr lang="en-US" dirty="0" err="1" smtClean="0"/>
              <a:t>kỳ</a:t>
            </a:r>
            <a:r>
              <a:rPr lang="en-US" dirty="0" smtClean="0"/>
              <a:t> </a:t>
            </a:r>
            <a:r>
              <a:rPr lang="en-US" dirty="0" err="1" smtClean="0"/>
              <a:t>mất</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và</a:t>
            </a:r>
            <a:r>
              <a:rPr lang="en-US" dirty="0" smtClean="0"/>
              <a:t> </a:t>
            </a:r>
            <a:r>
              <a:rPr lang="en-US" dirty="0" err="1" smtClean="0"/>
              <a:t>chạy</a:t>
            </a:r>
            <a:r>
              <a:rPr lang="en-US" dirty="0" smtClean="0"/>
              <a:t> </a:t>
            </a:r>
            <a:r>
              <a:rPr lang="en-US" dirty="0" err="1" smtClean="0"/>
              <a:t>chậm</a:t>
            </a:r>
            <a:r>
              <a:rPr lang="en-US" dirty="0" smtClean="0"/>
              <a:t> </a:t>
            </a:r>
            <a:r>
              <a:rPr lang="en-US" dirty="0" err="1" smtClean="0"/>
              <a:t>hơn</a:t>
            </a:r>
            <a:r>
              <a:rPr lang="en-US" dirty="0" smtClean="0"/>
              <a:t> so </a:t>
            </a:r>
            <a:r>
              <a:rPr lang="en-US" dirty="0" err="1" smtClean="0"/>
              <a:t>với</a:t>
            </a:r>
            <a:r>
              <a:rPr lang="en-US" dirty="0" smtClean="0"/>
              <a:t> web </a:t>
            </a:r>
            <a:r>
              <a:rPr lang="en-US" dirty="0" err="1" smtClean="0"/>
              <a:t>thuần</a:t>
            </a:r>
            <a:r>
              <a:rPr lang="en-US" dirty="0" smtClean="0"/>
              <a:t>. </a:t>
            </a:r>
            <a:endParaRPr lang="vi-VN" dirty="0"/>
          </a:p>
        </p:txBody>
      </p:sp>
    </p:spTree>
    <p:extLst>
      <p:ext uri="{BB962C8B-B14F-4D97-AF65-F5344CB8AC3E}">
        <p14:creationId xmlns:p14="http://schemas.microsoft.com/office/powerpoint/2010/main" val="419533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792</TotalTime>
  <Words>116</Words>
  <Application>Microsoft Office PowerPoint</Application>
  <PresentationFormat>On-screen Show (4:3)</PresentationFormat>
  <Paragraphs>25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Executive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Windows User</cp:lastModifiedBy>
  <cp:revision>21</cp:revision>
  <dcterms:created xsi:type="dcterms:W3CDTF">2006-08-16T00:00:00Z</dcterms:created>
  <dcterms:modified xsi:type="dcterms:W3CDTF">2018-10-04T04:09:33Z</dcterms:modified>
</cp:coreProperties>
</file>