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300" r:id="rId3"/>
    <p:sldId id="302" r:id="rId4"/>
    <p:sldId id="306" r:id="rId5"/>
    <p:sldId id="308" r:id="rId6"/>
    <p:sldId id="313" r:id="rId7"/>
    <p:sldId id="314" r:id="rId8"/>
    <p:sldId id="307" r:id="rId9"/>
    <p:sldId id="318" r:id="rId10"/>
    <p:sldId id="317" r:id="rId11"/>
    <p:sldId id="325" r:id="rId12"/>
    <p:sldId id="319" r:id="rId13"/>
    <p:sldId id="324" r:id="rId14"/>
    <p:sldId id="321" r:id="rId15"/>
    <p:sldId id="312" r:id="rId16"/>
    <p:sldId id="304" r:id="rId17"/>
    <p:sldId id="326" r:id="rId18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ascadia Mono SemiLight" panose="020B0609020000020004" pitchFamily="49" charset="0"/>
      <p:regular r:id="rId24"/>
      <p: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  <p:embeddedFont>
      <p:font typeface="Paytone One" panose="020B0604020202020204" charset="0"/>
      <p:regular r:id="rId30"/>
    </p:embeddedFont>
    <p:embeddedFont>
      <p:font typeface="Questrial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14A02-C94C-46AA-A1B7-E79EE5F0B182}">
  <a:tblStyle styleId="{33F14A02-C94C-46AA-A1B7-E79EE5F0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63" r:id="rId5"/>
    <p:sldLayoutId id="2147483666" r:id="rId6"/>
    <p:sldLayoutId id="2147483672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550190"/>
            <a:ext cx="6196200" cy="274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Предсказание оценки книжного отзыва</a:t>
            </a:r>
            <a:endParaRPr sz="4800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11900" y="3294938"/>
            <a:ext cx="5161958" cy="91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ndara" panose="020E0502030303020204" pitchFamily="34" charset="0"/>
              </a:rPr>
              <a:t>На основе анализа книжных рецензий с сайта </a:t>
            </a:r>
            <a:r>
              <a:rPr lang="en-US" b="1" dirty="0">
                <a:latin typeface="Candara" panose="020E0502030303020204" pitchFamily="34" charset="0"/>
              </a:rPr>
              <a:t>fantlab.ru</a:t>
            </a:r>
            <a:endParaRPr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0ADB-80DB-9137-5586-977145D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315"/>
            <a:ext cx="7704000" cy="1128053"/>
          </a:xfrm>
        </p:spPr>
        <p:txBody>
          <a:bodyPr/>
          <a:lstStyle/>
          <a:p>
            <a:r>
              <a:rPr lang="en-US" dirty="0"/>
              <a:t>Classification report</a:t>
            </a:r>
            <a:br>
              <a:rPr lang="en-US" dirty="0"/>
            </a:br>
            <a:r>
              <a:rPr lang="en-US" dirty="0"/>
              <a:t>6 grades, </a:t>
            </a:r>
            <a:r>
              <a:rPr lang="en-US" dirty="0" err="1"/>
              <a:t>Tf-Idf</a:t>
            </a:r>
            <a:r>
              <a:rPr lang="en-US" dirty="0"/>
              <a:t> + Regression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493C38-9B18-E3D7-48E0-76BC4B36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0" y="1092629"/>
            <a:ext cx="6073761" cy="34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CDFD-7FD0-8085-271F-3C8AEAD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82" y="452793"/>
            <a:ext cx="7704000" cy="678584"/>
          </a:xfrm>
        </p:spPr>
        <p:txBody>
          <a:bodyPr/>
          <a:lstStyle/>
          <a:p>
            <a:r>
              <a:rPr lang="ru-RU" dirty="0"/>
              <a:t>Применение алгоритма к новому отзыву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A7619E-CF8C-559F-4B21-85333609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42787"/>
            <a:ext cx="613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CDFD-7FD0-8085-271F-3C8AEAD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82" y="452793"/>
            <a:ext cx="7704000" cy="678584"/>
          </a:xfrm>
        </p:spPr>
        <p:txBody>
          <a:bodyPr/>
          <a:lstStyle/>
          <a:p>
            <a:r>
              <a:rPr lang="ru-RU" dirty="0"/>
              <a:t>Применение алгоритма к новому отзыву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CFD3E-D186-C5BD-8860-A668D038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62" y="1067104"/>
            <a:ext cx="6370221" cy="38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CDFD-7FD0-8085-271F-3C8AEAD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82" y="452793"/>
            <a:ext cx="7704000" cy="678584"/>
          </a:xfrm>
        </p:spPr>
        <p:txBody>
          <a:bodyPr/>
          <a:lstStyle/>
          <a:p>
            <a:r>
              <a:rPr lang="ru-RU" dirty="0"/>
              <a:t>Применение алгоритма к новому отзыву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FDF0A7-ABA3-2947-D442-17A6A638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1" y="1446940"/>
            <a:ext cx="6712278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C9D94F-BF7F-ED95-81C7-82245364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0" y="759416"/>
            <a:ext cx="6132544" cy="40121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35C6F0-FC02-ADC4-76FB-E9A9F3E9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62" y="3235639"/>
            <a:ext cx="7795647" cy="3875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60F748-4956-A42B-FB83-E997D14A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704" y="371961"/>
            <a:ext cx="6207071" cy="23570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09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23664-C102-37EA-9F0E-AC1E7507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Собственный отзыв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BADAAB-C9E1-7A19-B302-77064447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35150"/>
            <a:ext cx="6962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0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EFE6-F61E-DB83-7965-B4015A2D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69" y="512643"/>
            <a:ext cx="4081087" cy="572700"/>
          </a:xfrm>
        </p:spPr>
        <p:txBody>
          <a:bodyPr/>
          <a:lstStyle/>
          <a:p>
            <a:pPr algn="l"/>
            <a:r>
              <a:rPr lang="ru-RU" sz="3200" dirty="0">
                <a:latin typeface="Palatino Linotype" panose="02040502050505030304" pitchFamily="18" charset="0"/>
              </a:rPr>
              <a:t>Трудности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ACD9EDE-946C-CFCA-AEDE-3C619CE9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225" y="1123627"/>
            <a:ext cx="5785500" cy="1448123"/>
          </a:xfrm>
        </p:spPr>
        <p:txBody>
          <a:bodyPr/>
          <a:lstStyle/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Некоторые данные в </a:t>
            </a:r>
            <a:r>
              <a:rPr lang="ru-RU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датасете</a:t>
            </a:r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неоднородные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10-балльная система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четких критериев  - субъективность отзывов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Менее стабильная работа с негативными отзывами</a:t>
            </a:r>
          </a:p>
          <a:p>
            <a:endParaRPr lang="ru-RU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6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E72033-73B0-F55F-B7E4-910160DE0E71}"/>
              </a:ext>
            </a:extLst>
          </p:cNvPr>
          <p:cNvSpPr txBox="1">
            <a:spLocks/>
          </p:cNvSpPr>
          <p:nvPr/>
        </p:nvSpPr>
        <p:spPr>
          <a:xfrm>
            <a:off x="2107769" y="242314"/>
            <a:ext cx="62959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l"/>
            <a:r>
              <a:rPr lang="ru-RU" sz="3200" dirty="0">
                <a:latin typeface="Palatino Linotype" panose="02040502050505030304" pitchFamily="18" charset="0"/>
              </a:rPr>
              <a:t>Возможности для улучшения</a:t>
            </a:r>
          </a:p>
        </p:txBody>
      </p:sp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2A550929-DF36-9173-768F-D0733FF240B9}"/>
              </a:ext>
            </a:extLst>
          </p:cNvPr>
          <p:cNvSpPr txBox="1">
            <a:spLocks/>
          </p:cNvSpPr>
          <p:nvPr/>
        </p:nvSpPr>
        <p:spPr>
          <a:xfrm>
            <a:off x="2362997" y="980482"/>
            <a:ext cx="5785500" cy="196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Больший размер </a:t>
            </a:r>
            <a:r>
              <a:rPr lang="ru-RU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критериев для учета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Персонализация – учет предыдущих оценок пользователя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Экспертная разметка </a:t>
            </a:r>
            <a:r>
              <a:rPr lang="ru-RU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дополнительные методы измерения тональности</a:t>
            </a:r>
          </a:p>
          <a:p>
            <a:endParaRPr lang="ru-RU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50F0C39-EDB6-0100-FE31-849C4394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812" y="2826185"/>
            <a:ext cx="7704000" cy="572700"/>
          </a:xfrm>
        </p:spPr>
        <p:txBody>
          <a:bodyPr/>
          <a:lstStyle/>
          <a:p>
            <a:r>
              <a:rPr lang="ru-RU" sz="3200" dirty="0">
                <a:latin typeface="Palatino Linotype" panose="02040502050505030304" pitchFamily="18" charset="0"/>
              </a:rPr>
              <a:t>Достоинства</a:t>
            </a:r>
          </a:p>
        </p:txBody>
      </p:sp>
      <p:sp>
        <p:nvSpPr>
          <p:cNvPr id="11" name="Подзаголовок 3">
            <a:extLst>
              <a:ext uri="{FF2B5EF4-FFF2-40B4-BE49-F238E27FC236}">
                <a16:creationId xmlns:a16="http://schemas.microsoft.com/office/drawing/2014/main" id="{F4354A84-2DBE-1E8E-FDB6-D9A0222A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997" y="3444417"/>
            <a:ext cx="5785500" cy="1348353"/>
          </a:xfrm>
        </p:spPr>
        <p:txBody>
          <a:bodyPr/>
          <a:lstStyle/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привести отзывы к единому формату оценки</a:t>
            </a:r>
          </a:p>
          <a:p>
            <a:r>
              <a:rPr lang="ru-R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Делает отзывы более унифицированными, что ведет к большей объективности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2914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87FA5ED-6DF0-07CE-20BC-B4DD2927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>
                <a:latin typeface="Palatino Linotype" panose="020405020505050303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B6F6C3E-5228-637C-178E-564D3805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44413"/>
            <a:ext cx="6680441" cy="386154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000" dirty="0">
                <a:latin typeface="Candara" panose="020E0502030303020204" pitchFamily="34" charset="0"/>
              </a:rPr>
              <a:t>Получить </a:t>
            </a:r>
            <a:r>
              <a:rPr lang="ru-RU" sz="2000" dirty="0" err="1">
                <a:latin typeface="Candara" panose="020E0502030303020204" pitchFamily="34" charset="0"/>
              </a:rPr>
              <a:t>датасет</a:t>
            </a:r>
            <a:r>
              <a:rPr lang="ru-RU" sz="2000" dirty="0">
                <a:latin typeface="Candara" panose="020E0502030303020204" pitchFamily="34" charset="0"/>
              </a:rPr>
              <a:t> с данными для анализа с помощью </a:t>
            </a:r>
            <a:r>
              <a:rPr lang="ru-RU" sz="2000" dirty="0" err="1">
                <a:latin typeface="Candara" panose="020E0502030303020204" pitchFamily="34" charset="0"/>
              </a:rPr>
              <a:t>парсинга</a:t>
            </a:r>
            <a:r>
              <a:rPr lang="ru-RU" sz="2000" dirty="0">
                <a:latin typeface="Candara" panose="020E0502030303020204" pitchFamily="34" charset="0"/>
              </a:rPr>
              <a:t> сайта книжных рецензий </a:t>
            </a:r>
            <a:r>
              <a:rPr lang="en-US" sz="2000" b="1" dirty="0">
                <a:latin typeface="Candara" panose="020E0502030303020204" pitchFamily="34" charset="0"/>
              </a:rPr>
              <a:t>fantlab.ru</a:t>
            </a:r>
            <a:endParaRPr lang="ru-RU" sz="2000" b="1" dirty="0">
              <a:latin typeface="Candara" panose="020E0502030303020204" pitchFamily="34" charset="0"/>
            </a:endParaRPr>
          </a:p>
          <a:p>
            <a:pPr>
              <a:lnSpc>
                <a:spcPts val="3000"/>
              </a:lnSpc>
            </a:pPr>
            <a:r>
              <a:rPr lang="ru-RU" sz="2000" dirty="0" err="1">
                <a:latin typeface="Candara" panose="020E0502030303020204" pitchFamily="34" charset="0"/>
              </a:rPr>
              <a:t>Предобработать</a:t>
            </a:r>
            <a:r>
              <a:rPr lang="ru-RU" sz="2000" dirty="0">
                <a:latin typeface="Candara" panose="020E0502030303020204" pitchFamily="34" charset="0"/>
              </a:rPr>
              <a:t> данные: очистить тексты от лишних символов и стоп-слов, </a:t>
            </a:r>
            <a:r>
              <a:rPr lang="ru-RU" sz="2000" dirty="0" err="1">
                <a:latin typeface="Candara" panose="020E0502030303020204" pitchFamily="34" charset="0"/>
              </a:rPr>
              <a:t>лемматизировать</a:t>
            </a:r>
            <a:r>
              <a:rPr lang="ru-RU" sz="2000" dirty="0">
                <a:latin typeface="Candara" panose="020E0502030303020204" pitchFamily="34" charset="0"/>
              </a:rPr>
              <a:t> их</a:t>
            </a:r>
          </a:p>
          <a:p>
            <a:pPr>
              <a:lnSpc>
                <a:spcPts val="3000"/>
              </a:lnSpc>
            </a:pPr>
            <a:r>
              <a:rPr lang="ru-RU" sz="2000" dirty="0">
                <a:latin typeface="Candara" panose="020E0502030303020204" pitchFamily="34" charset="0"/>
              </a:rPr>
              <a:t>Векторизовать текст</a:t>
            </a:r>
            <a:endParaRPr lang="en-US" sz="2000" dirty="0">
              <a:latin typeface="Candara" panose="020E0502030303020204" pitchFamily="34" charset="0"/>
            </a:endParaRPr>
          </a:p>
          <a:p>
            <a:pPr>
              <a:lnSpc>
                <a:spcPts val="3000"/>
              </a:lnSpc>
            </a:pPr>
            <a:r>
              <a:rPr lang="ru-RU" sz="2000" dirty="0">
                <a:latin typeface="Candara" panose="020E0502030303020204" pitchFamily="34" charset="0"/>
              </a:rPr>
              <a:t>Обучить модель логистической регрессии на подготовленном </a:t>
            </a:r>
            <a:r>
              <a:rPr lang="ru-RU" sz="2000" dirty="0" err="1">
                <a:latin typeface="Candara" panose="020E0502030303020204" pitchFamily="34" charset="0"/>
              </a:rPr>
              <a:t>датасете</a:t>
            </a:r>
            <a:endParaRPr lang="ru-RU" sz="2000" dirty="0">
              <a:latin typeface="Candara" panose="020E0502030303020204" pitchFamily="34" charset="0"/>
            </a:endParaRPr>
          </a:p>
          <a:p>
            <a:pPr>
              <a:lnSpc>
                <a:spcPts val="3000"/>
              </a:lnSpc>
            </a:pPr>
            <a:r>
              <a:rPr lang="ru-RU" sz="2000" dirty="0">
                <a:latin typeface="Candara" panose="020E0502030303020204" pitchFamily="34" charset="0"/>
              </a:rPr>
              <a:t>Применить обученную модель к новому отзыву для предсказания оценки</a:t>
            </a:r>
          </a:p>
          <a:p>
            <a:endParaRPr lang="en-US" sz="1600" dirty="0">
              <a:latin typeface="Payton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B91F81-AA46-76E7-7878-74C4A564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05" y="708884"/>
            <a:ext cx="6950990" cy="3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153B646-D559-A4B7-8B32-BA379F4F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Palatino Linotype" panose="02040502050505030304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Очищенный текст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512F59A-3C71-9300-3B36-3ACC90E4D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dirty="0"/>
              <a:t>re – </a:t>
            </a:r>
            <a:r>
              <a:rPr lang="ru-RU" sz="2000" dirty="0"/>
              <a:t>пунктуация, смайлики, латинские буквы, цифры, дополнительные символы</a:t>
            </a:r>
            <a:endParaRPr lang="en-US" sz="2000" dirty="0"/>
          </a:p>
          <a:p>
            <a:pPr algn="l"/>
            <a:r>
              <a:rPr lang="en-US" sz="2000" dirty="0" err="1"/>
              <a:t>nltk</a:t>
            </a:r>
            <a:r>
              <a:rPr lang="ru-RU" sz="2000" dirty="0"/>
              <a:t> – стоп-слова</a:t>
            </a:r>
            <a:endParaRPr lang="en-US" sz="2000" dirty="0"/>
          </a:p>
          <a:p>
            <a:pPr algn="l"/>
            <a:r>
              <a:rPr lang="en-US" sz="2000" dirty="0"/>
              <a:t>pymorphy2</a:t>
            </a:r>
            <a:r>
              <a:rPr lang="ru-RU" sz="2000" dirty="0"/>
              <a:t> – </a:t>
            </a:r>
            <a:r>
              <a:rPr lang="ru-RU" sz="2000" dirty="0" err="1"/>
              <a:t>лемматизация</a:t>
            </a:r>
            <a:r>
              <a:rPr lang="ru-RU" sz="2000" dirty="0"/>
              <a:t> текста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1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DC224E-1F20-5664-AB0B-AD503381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824"/>
            <a:ext cx="9144000" cy="7700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27465-62F6-F7EB-A73F-6C1C883E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496"/>
            <a:ext cx="9144000" cy="7290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3F1FAA-702E-A49A-80BE-97BE925A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347" y="2385150"/>
            <a:ext cx="1992986" cy="26514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4B6AE0-6015-5389-1FDE-4B8912D1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065" y="2571750"/>
            <a:ext cx="2500069" cy="22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9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0ADB-80DB-9137-5586-977145D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315"/>
            <a:ext cx="7704000" cy="1128053"/>
          </a:xfrm>
        </p:spPr>
        <p:txBody>
          <a:bodyPr/>
          <a:lstStyle/>
          <a:p>
            <a:r>
              <a:rPr lang="en-US" dirty="0"/>
              <a:t>Classification report</a:t>
            </a:r>
            <a:br>
              <a:rPr lang="en-US" dirty="0"/>
            </a:br>
            <a:r>
              <a:rPr lang="en-US" dirty="0"/>
              <a:t>10 grades, W2V+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C3B479-1F1E-6E56-4999-863BD6A6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7" y="1278608"/>
            <a:ext cx="4285766" cy="30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0ADB-80DB-9137-5586-977145D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315"/>
            <a:ext cx="7704000" cy="1128053"/>
          </a:xfrm>
        </p:spPr>
        <p:txBody>
          <a:bodyPr/>
          <a:lstStyle/>
          <a:p>
            <a:r>
              <a:rPr lang="en-US" dirty="0"/>
              <a:t>Classification report</a:t>
            </a:r>
            <a:br>
              <a:rPr lang="en-US" dirty="0"/>
            </a:br>
            <a:r>
              <a:rPr lang="en-US" dirty="0"/>
              <a:t>10 grades, </a:t>
            </a:r>
            <a:r>
              <a:rPr lang="en-US" dirty="0" err="1"/>
              <a:t>Tf-Idf</a:t>
            </a:r>
            <a:r>
              <a:rPr lang="en-US" dirty="0"/>
              <a:t> + Regression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EECF47-83FD-5400-9D66-CFDF77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13" y="1302471"/>
            <a:ext cx="4205974" cy="29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03F9-AE68-2106-54C6-E74360ED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Измененная система оценки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AC446-8D4A-927B-F45D-45B09715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8" y="1219825"/>
            <a:ext cx="4114800" cy="3305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2C48F-3A7B-DC6A-A33B-356327F7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44" y="1343650"/>
            <a:ext cx="4171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9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0ADB-80DB-9137-5586-977145D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315"/>
            <a:ext cx="7704000" cy="1128053"/>
          </a:xfrm>
        </p:spPr>
        <p:txBody>
          <a:bodyPr/>
          <a:lstStyle/>
          <a:p>
            <a:r>
              <a:rPr lang="en-US" dirty="0"/>
              <a:t>Classification report</a:t>
            </a:r>
            <a:br>
              <a:rPr lang="en-US" dirty="0"/>
            </a:br>
            <a:r>
              <a:rPr lang="en-US" dirty="0"/>
              <a:t>6 grades, W2V+ Regression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04D1A6-370D-3575-033A-B05D2506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1" y="1073444"/>
            <a:ext cx="5951151" cy="34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212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201</Words>
  <Application>Microsoft Office PowerPoint</Application>
  <PresentationFormat>Экран (16:9)</PresentationFormat>
  <Paragraphs>35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Questrial</vt:lpstr>
      <vt:lpstr>Arial</vt:lpstr>
      <vt:lpstr>Candara</vt:lpstr>
      <vt:lpstr>Roboto Slab Light</vt:lpstr>
      <vt:lpstr>Palatino Linotype</vt:lpstr>
      <vt:lpstr>Cascadia Mono SemiLight</vt:lpstr>
      <vt:lpstr>Paytone One</vt:lpstr>
      <vt:lpstr>Minimalist Thesis Defense by Slidesgo</vt:lpstr>
      <vt:lpstr>Предсказание оценки книжного отзыва</vt:lpstr>
      <vt:lpstr>Задачи</vt:lpstr>
      <vt:lpstr>Презентация PowerPoint</vt:lpstr>
      <vt:lpstr>Очищенный текст</vt:lpstr>
      <vt:lpstr>Презентация PowerPoint</vt:lpstr>
      <vt:lpstr>Classification report 10 grades, W2V+ Regression</vt:lpstr>
      <vt:lpstr>Classification report 10 grades, Tf-Idf + Regression</vt:lpstr>
      <vt:lpstr>Измененная система оценки</vt:lpstr>
      <vt:lpstr>Classification report 6 grades, W2V+ Regression</vt:lpstr>
      <vt:lpstr>Classification report 6 grades, Tf-Idf + Regression</vt:lpstr>
      <vt:lpstr>Применение алгоритма к новому отзыву</vt:lpstr>
      <vt:lpstr>Применение алгоритма к новому отзыву</vt:lpstr>
      <vt:lpstr>Применение алгоритма к новому отзыву</vt:lpstr>
      <vt:lpstr>Презентация PowerPoint</vt:lpstr>
      <vt:lpstr>Собственный отзыв</vt:lpstr>
      <vt:lpstr>Трудности</vt:lpstr>
      <vt:lpstr>Достоинства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оценки книжного отзыва</dc:title>
  <dc:creator>Мария Чепель</dc:creator>
  <cp:lastModifiedBy>Мария Чепель</cp:lastModifiedBy>
  <cp:revision>25</cp:revision>
  <dcterms:modified xsi:type="dcterms:W3CDTF">2022-07-06T15:27:18Z</dcterms:modified>
</cp:coreProperties>
</file>