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9.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5" r:id="rId2"/>
    <p:sldMasterId id="2147483662" r:id="rId3"/>
    <p:sldMasterId id="2147483665" r:id="rId4"/>
    <p:sldMasterId id="2147483668" r:id="rId5"/>
    <p:sldMasterId id="2147483671" r:id="rId6"/>
    <p:sldMasterId id="2147483674" r:id="rId7"/>
    <p:sldMasterId id="2147483681" r:id="rId8"/>
    <p:sldMasterId id="2147483688" r:id="rId9"/>
    <p:sldMasterId id="2147483695" r:id="rId10"/>
  </p:sldMasterIdLst>
  <p:notesMasterIdLst>
    <p:notesMasterId r:id="rId50"/>
  </p:notesMasterIdLst>
  <p:handoutMasterIdLst>
    <p:handoutMasterId r:id="rId51"/>
  </p:handoutMasterIdLst>
  <p:sldIdLst>
    <p:sldId id="257" r:id="rId11"/>
    <p:sldId id="564" r:id="rId12"/>
    <p:sldId id="802" r:id="rId13"/>
    <p:sldId id="805" r:id="rId14"/>
    <p:sldId id="807" r:id="rId15"/>
    <p:sldId id="808" r:id="rId16"/>
    <p:sldId id="566" r:id="rId17"/>
    <p:sldId id="763" r:id="rId18"/>
    <p:sldId id="746" r:id="rId19"/>
    <p:sldId id="769" r:id="rId20"/>
    <p:sldId id="570" r:id="rId21"/>
    <p:sldId id="571" r:id="rId22"/>
    <p:sldId id="748" r:id="rId23"/>
    <p:sldId id="771" r:id="rId24"/>
    <p:sldId id="770" r:id="rId25"/>
    <p:sldId id="768" r:id="rId26"/>
    <p:sldId id="504" r:id="rId27"/>
    <p:sldId id="810" r:id="rId28"/>
    <p:sldId id="777" r:id="rId29"/>
    <p:sldId id="772" r:id="rId30"/>
    <p:sldId id="592" r:id="rId31"/>
    <p:sldId id="809" r:id="rId32"/>
    <p:sldId id="773" r:id="rId33"/>
    <p:sldId id="774" r:id="rId34"/>
    <p:sldId id="788" r:id="rId35"/>
    <p:sldId id="775" r:id="rId36"/>
    <p:sldId id="776" r:id="rId37"/>
    <p:sldId id="767" r:id="rId38"/>
    <p:sldId id="781" r:id="rId39"/>
    <p:sldId id="782" r:id="rId40"/>
    <p:sldId id="783" r:id="rId41"/>
    <p:sldId id="784" r:id="rId42"/>
    <p:sldId id="785" r:id="rId43"/>
    <p:sldId id="786" r:id="rId44"/>
    <p:sldId id="787" r:id="rId45"/>
    <p:sldId id="567" r:id="rId46"/>
    <p:sldId id="568" r:id="rId47"/>
    <p:sldId id="766" r:id="rId48"/>
    <p:sldId id="793" r:id="rId49"/>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E3"/>
    <a:srgbClr val="1964AA"/>
    <a:srgbClr val="16A085"/>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683" autoAdjust="0"/>
  </p:normalViewPr>
  <p:slideViewPr>
    <p:cSldViewPr snapToGrid="0">
      <p:cViewPr varScale="1">
        <p:scale>
          <a:sx n="92" d="100"/>
          <a:sy n="92" d="100"/>
        </p:scale>
        <p:origin x="78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54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s>
</file>

<file path=ppt/charts/_rels/chart1.xml.rels><?xml version="1.0" encoding="UTF-8" standalone="yes"?>
<Relationships xmlns="http://schemas.openxmlformats.org/package/2006/relationships"><Relationship Id="rId1" Type="http://schemas.openxmlformats.org/officeDocument/2006/relationships/package" Target="../embeddings/List_aplikace_Microsoft_Excel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List_aplikace_Microsoft_Excel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List_aplikace_Microsoft_Excel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List_aplikace_Microsoft_Excel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List_aplikace_Microsoft_Excel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List_aplikace_Microsoft_Excel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List_aplikace_Microsoft_Excel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List_aplikace_Microsoft_Excel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List_aplikace_Microsoft_Excel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List_aplikace_Microsoft_Excel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List_aplikace_Microsoft_Excel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List_aplikace_Microsoft_Excel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List_aplikace_Microsoft_Excel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List_aplikace_Microsoft_Excel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List_aplikace_Microsoft_Excel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List_aplikace_Microsoft_Excel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List_aplikace_Microsoft_Excel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List_aplikace_Microsoft_Excel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List_aplikace_Microsoft_Excel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List_aplikace_Microsoft_Excel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List_aplikace_Microsoft_Excel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List_aplikace_Microsoft_Excel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List_aplikace_Microsoft_Excel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List_aplikace_Microsoft_Excel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List_aplikace_Microsoft_Excel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List_aplikace_Microsoft_Excel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List_aplikace_Microsoft_Excel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List_aplikace_Microsoft_Excel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List_aplikace_Microsoft_Excel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List_aplikace_Microsoft_Excel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List_aplikace_Microsoft_Excel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List_aplikace_Microsoft_Excel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List_aplikace_Microsoft_Excel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List_aplikace_Microsoft_Excel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List_aplikace_Microsoft_Excel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List_aplikace_Microsoft_Excel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List_aplikace_Microsoft_Excel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List_aplikace_Microsoft_Excel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List_aplikace_Microsoft_Excel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List_aplikace_Microsoft_Excel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List_aplikace_Microsoft_Excel46.xlsx"/></Relationships>
</file>

<file path=ppt/charts/_rels/chart5.xml.rels><?xml version="1.0" encoding="UTF-8" standalone="yes"?>
<Relationships xmlns="http://schemas.openxmlformats.org/package/2006/relationships"><Relationship Id="rId1" Type="http://schemas.openxmlformats.org/officeDocument/2006/relationships/package" Target="../embeddings/List_aplikace_Microsoft_Excel5.xlsx"/></Relationships>
</file>

<file path=ppt/charts/_rels/chart6.xml.rels><?xml version="1.0" encoding="UTF-8" standalone="yes"?>
<Relationships xmlns="http://schemas.openxmlformats.org/package/2006/relationships"><Relationship Id="rId1" Type="http://schemas.openxmlformats.org/officeDocument/2006/relationships/package" Target="../embeddings/List_aplikace_Microsoft_Excel6.xlsx"/></Relationships>
</file>

<file path=ppt/charts/_rels/chart7.xml.rels><?xml version="1.0" encoding="UTF-8" standalone="yes"?>
<Relationships xmlns="http://schemas.openxmlformats.org/package/2006/relationships"><Relationship Id="rId1" Type="http://schemas.openxmlformats.org/officeDocument/2006/relationships/package" Target="../embeddings/List_aplikace_Microsoft_Excel7.xlsx"/></Relationships>
</file>

<file path=ppt/charts/_rels/chart8.xml.rels><?xml version="1.0" encoding="UTF-8" standalone="yes"?>
<Relationships xmlns="http://schemas.openxmlformats.org/package/2006/relationships"><Relationship Id="rId1" Type="http://schemas.openxmlformats.org/officeDocument/2006/relationships/package" Target="../embeddings/List_aplikace_Microsoft_Excel8.xlsx"/></Relationships>
</file>

<file path=ppt/charts/_rels/chart9.xml.rels><?xml version="1.0" encoding="UTF-8" standalone="yes"?>
<Relationships xmlns="http://schemas.openxmlformats.org/package/2006/relationships"><Relationship Id="rId1" Type="http://schemas.openxmlformats.org/officeDocument/2006/relationships/package" Target="../embeddings/List_aplikace_Microsoft_Excel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9375619231370912"/>
          <c:y val="3.1088082901554411E-2"/>
          <c:w val="0.60448834106829363"/>
          <c:h val="0.92400690846286659"/>
        </c:manualLayout>
      </c:layout>
      <c:barChart>
        <c:barDir val="bar"/>
        <c:grouping val="clustered"/>
        <c:varyColors val="0"/>
        <c:ser>
          <c:idx val="0"/>
          <c:order val="0"/>
          <c:spPr>
            <a:solidFill>
              <a:srgbClr val="1964AA"/>
            </a:solidFill>
          </c:spPr>
          <c:invertIfNegative val="0"/>
          <c:dPt>
            <c:idx val="3"/>
            <c:invertIfNegative val="0"/>
            <c:bubble3D val="0"/>
            <c:spPr>
              <a:solidFill>
                <a:schemeClr val="accent1"/>
              </a:solidFill>
            </c:spPr>
            <c:extLst xmlns:c16r2="http://schemas.microsoft.com/office/drawing/2015/06/chart">
              <c:ext xmlns:c16="http://schemas.microsoft.com/office/drawing/2014/chart" uri="{C3380CC4-5D6E-409C-BE32-E72D297353CC}">
                <c16:uniqueId val="{00000001-FB82-4F08-884B-0913387ED0D0}"/>
              </c:ext>
            </c:extLst>
          </c:dPt>
          <c:dPt>
            <c:idx val="4"/>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0-FB82-4F08-884B-0913387ED0D0}"/>
              </c:ext>
            </c:extLst>
          </c:dPt>
          <c:dLbls>
            <c:dLbl>
              <c:idx val="3"/>
              <c:layout/>
              <c:numFmt formatCode="0%;;" sourceLinked="0"/>
              <c:spPr>
                <a:noFill/>
                <a:ln>
                  <a:noFill/>
                </a:ln>
                <a:effectLst/>
              </c:spPr>
              <c:txPr>
                <a:bodyPr/>
                <a:lstStyle/>
                <a:p>
                  <a:pPr>
                    <a:defRPr sz="1200">
                      <a:solidFill>
                        <a:schemeClr val="accent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B82-4F08-884B-0913387ED0D0}"/>
                </c:ext>
                <c:ext xmlns:c15="http://schemas.microsoft.com/office/drawing/2012/chart" uri="{CE6537A1-D6FC-4f65-9D91-7224C49458BB}">
                  <c15:layout/>
                </c:ext>
              </c:extLst>
            </c:dLbl>
            <c:dLbl>
              <c:idx val="4"/>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FB82-4F08-884B-0913387ED0D0}"/>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bar_chart!$A$4:$A$8</c:f>
              <c:strCache>
                <c:ptCount val="5"/>
                <c:pt idx="0">
                  <c:v>Ano, osobně jsem řešil/a nebo řeším exekuci</c:v>
                </c:pt>
                <c:pt idx="1">
                  <c:v>Ano, exekuci řešil někdo z rodiny</c:v>
                </c:pt>
                <c:pt idx="2">
                  <c:v>Ano, exekuce byla uvalena na někoho z blízkého okolí</c:v>
                </c:pt>
                <c:pt idx="3">
                  <c:v>Ne, nemám žádnou zkušenost</c:v>
                </c:pt>
                <c:pt idx="4">
                  <c:v>Nechci odpovědět</c:v>
                </c:pt>
              </c:strCache>
            </c:strRef>
          </c:cat>
          <c:val>
            <c:numRef>
              <c:f>bar_chart!$B$4:$B$8</c:f>
              <c:numCache>
                <c:formatCode>0%</c:formatCode>
                <c:ptCount val="5"/>
                <c:pt idx="0">
                  <c:v>0.12639161755075312</c:v>
                </c:pt>
                <c:pt idx="1">
                  <c:v>9.6267190569744601E-2</c:v>
                </c:pt>
                <c:pt idx="2">
                  <c:v>0.11067452521283562</c:v>
                </c:pt>
                <c:pt idx="3">
                  <c:v>0.66142763588736087</c:v>
                </c:pt>
                <c:pt idx="4">
                  <c:v>2.2265880812049769E-2</c:v>
                </c:pt>
              </c:numCache>
            </c:numRef>
          </c:val>
          <c:extLst xmlns:c16r2="http://schemas.microsoft.com/office/drawing/2015/06/chart">
            <c:ext xmlns:c16="http://schemas.microsoft.com/office/drawing/2014/chart" uri="{C3380CC4-5D6E-409C-BE32-E72D297353CC}">
              <c16:uniqueId val="{00000000-24E0-4146-9CA8-4E29D810CE85}"/>
            </c:ext>
          </c:extLst>
        </c:ser>
        <c:dLbls>
          <c:showLegendKey val="0"/>
          <c:showVal val="0"/>
          <c:showCatName val="0"/>
          <c:showSerName val="0"/>
          <c:showPercent val="0"/>
          <c:showBubbleSize val="0"/>
        </c:dLbls>
        <c:gapWidth val="30"/>
        <c:axId val="-1495268880"/>
        <c:axId val="-1495268336"/>
      </c:barChart>
      <c:valAx>
        <c:axId val="-1495268336"/>
        <c:scaling>
          <c:orientation val="minMax"/>
          <c:max val="1"/>
        </c:scaling>
        <c:delete val="1"/>
        <c:axPos val="b"/>
        <c:numFmt formatCode="0%" sourceLinked="1"/>
        <c:majorTickMark val="out"/>
        <c:minorTickMark val="none"/>
        <c:tickLblPos val="nextTo"/>
        <c:crossAx val="-1495268880"/>
        <c:crosses val="max"/>
        <c:crossBetween val="between"/>
      </c:valAx>
      <c:catAx>
        <c:axId val="-1495268880"/>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95268336"/>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66121841348431"/>
          <c:y val="0.13040850919713454"/>
          <c:w val="0.7882700782918578"/>
          <c:h val="0.83405023733948613"/>
        </c:manualLayout>
      </c:layout>
      <c:barChart>
        <c:barDir val="bar"/>
        <c:grouping val="stacked"/>
        <c:varyColors val="0"/>
        <c:ser>
          <c:idx val="0"/>
          <c:order val="0"/>
          <c:tx>
            <c:strRef>
              <c:f>T_chart!$A$24</c:f>
              <c:strCache>
                <c:ptCount val="1"/>
                <c:pt idx="0">
                  <c:v>Rozhodně ano</c:v>
                </c:pt>
              </c:strCache>
            </c:strRef>
          </c:tx>
          <c:spPr>
            <a:solidFill>
              <a:schemeClr val="accent1"/>
            </a:solidFill>
          </c:spPr>
          <c:invertIfNegative val="0"/>
          <c:dLbls>
            <c:numFmt formatCode="[&gt;0.015]\ 0%;;" sourceLinked="0"/>
            <c:spPr>
              <a:noFill/>
              <a:ln>
                <a:noFill/>
              </a:ln>
              <a:effectLst/>
            </c:spPr>
            <c:txPr>
              <a:bodyPr/>
              <a:lstStyle/>
              <a:p>
                <a:pPr>
                  <a:defRPr sz="12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T_chart!$B$23:$C$23</c:f>
              <c:strCache>
                <c:ptCount val="2"/>
                <c:pt idx="0">
                  <c:v>2019 (N=1527)</c:v>
                </c:pt>
                <c:pt idx="1">
                  <c:v>2015 (N=523)</c:v>
                </c:pt>
              </c:strCache>
            </c:strRef>
          </c:cat>
          <c:val>
            <c:numRef>
              <c:f>T_chart!$B$24:$C$24</c:f>
              <c:numCache>
                <c:formatCode>0%</c:formatCode>
                <c:ptCount val="2"/>
                <c:pt idx="0">
                  <c:v>0.33660772757039947</c:v>
                </c:pt>
                <c:pt idx="1">
                  <c:v>0.18738049713193117</c:v>
                </c:pt>
              </c:numCache>
            </c:numRef>
          </c:val>
          <c:extLst xmlns:c16r2="http://schemas.microsoft.com/office/drawing/2015/06/chart">
            <c:ext xmlns:c16="http://schemas.microsoft.com/office/drawing/2014/chart" uri="{C3380CC4-5D6E-409C-BE32-E72D297353CC}">
              <c16:uniqueId val="{00000000-8200-4155-BB04-373248AB1367}"/>
            </c:ext>
          </c:extLst>
        </c:ser>
        <c:ser>
          <c:idx val="1"/>
          <c:order val="1"/>
          <c:tx>
            <c:strRef>
              <c:f>T_chart!$A$25</c:f>
              <c:strCache>
                <c:ptCount val="1"/>
                <c:pt idx="0">
                  <c:v>Spíše ano</c:v>
                </c:pt>
              </c:strCache>
            </c:strRef>
          </c:tx>
          <c:spPr>
            <a:solidFill>
              <a:schemeClr val="accent2">
                <a:lumMod val="60000"/>
                <a:lumOff val="40000"/>
              </a:schemeClr>
            </a:solidFill>
          </c:spPr>
          <c:invertIfNegative val="0"/>
          <c:dLbls>
            <c:numFmt formatCode="[&gt;0.015]\ 0%;;" sourceLinked="0"/>
            <c:spPr>
              <a:noFill/>
              <a:ln>
                <a:noFill/>
              </a:ln>
              <a:effectLst/>
            </c:spPr>
            <c:txPr>
              <a:bodyPr/>
              <a:lstStyle/>
              <a:p>
                <a:pPr>
                  <a:defRPr sz="1200">
                    <a:solidFill>
                      <a:schemeClr val="accent1">
                        <a:lumMod val="75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T_chart!$B$23:$C$23</c:f>
              <c:strCache>
                <c:ptCount val="2"/>
                <c:pt idx="0">
                  <c:v>2019 (N=1527)</c:v>
                </c:pt>
                <c:pt idx="1">
                  <c:v>2015 (N=523)</c:v>
                </c:pt>
              </c:strCache>
            </c:strRef>
          </c:cat>
          <c:val>
            <c:numRef>
              <c:f>T_chart!$B$25:$C$25</c:f>
              <c:numCache>
                <c:formatCode>0%</c:formatCode>
                <c:ptCount val="2"/>
                <c:pt idx="0">
                  <c:v>0.45055664702030124</c:v>
                </c:pt>
                <c:pt idx="1">
                  <c:v>0.44741873804971322</c:v>
                </c:pt>
              </c:numCache>
            </c:numRef>
          </c:val>
          <c:extLst xmlns:c16r2="http://schemas.microsoft.com/office/drawing/2015/06/chart">
            <c:ext xmlns:c16="http://schemas.microsoft.com/office/drawing/2014/chart" uri="{C3380CC4-5D6E-409C-BE32-E72D297353CC}">
              <c16:uniqueId val="{00000001-8200-4155-BB04-373248AB1367}"/>
            </c:ext>
          </c:extLst>
        </c:ser>
        <c:ser>
          <c:idx val="2"/>
          <c:order val="2"/>
          <c:tx>
            <c:strRef>
              <c:f>T_chart!$A$26</c:f>
              <c:strCache>
                <c:ptCount val="1"/>
                <c:pt idx="0">
                  <c:v>Spíše ne</c:v>
                </c:pt>
              </c:strCache>
            </c:strRef>
          </c:tx>
          <c:spPr>
            <a:solidFill>
              <a:schemeClr val="accent5">
                <a:lumMod val="60000"/>
                <a:lumOff val="40000"/>
              </a:schemeClr>
            </a:solidFill>
          </c:spPr>
          <c:invertIfNegative val="0"/>
          <c:dLbls>
            <c:numFmt formatCode="[&gt;0.015]\ 0%;;" sourceLinked="0"/>
            <c:spPr>
              <a:noFill/>
              <a:ln>
                <a:noFill/>
              </a:ln>
              <a:effectLst/>
            </c:spPr>
            <c:txPr>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T_chart!$B$23:$C$23</c:f>
              <c:strCache>
                <c:ptCount val="2"/>
                <c:pt idx="0">
                  <c:v>2019 (N=1527)</c:v>
                </c:pt>
                <c:pt idx="1">
                  <c:v>2015 (N=523)</c:v>
                </c:pt>
              </c:strCache>
            </c:strRef>
          </c:cat>
          <c:val>
            <c:numRef>
              <c:f>T_chart!$B$26:$C$26</c:f>
              <c:numCache>
                <c:formatCode>0%</c:formatCode>
                <c:ptCount val="2"/>
                <c:pt idx="0">
                  <c:v>0.1741977734119188</c:v>
                </c:pt>
                <c:pt idx="1">
                  <c:v>0.29445506692160611</c:v>
                </c:pt>
              </c:numCache>
            </c:numRef>
          </c:val>
          <c:extLst xmlns:c16r2="http://schemas.microsoft.com/office/drawing/2015/06/chart">
            <c:ext xmlns:c16="http://schemas.microsoft.com/office/drawing/2014/chart" uri="{C3380CC4-5D6E-409C-BE32-E72D297353CC}">
              <c16:uniqueId val="{00000002-8200-4155-BB04-373248AB1367}"/>
            </c:ext>
          </c:extLst>
        </c:ser>
        <c:ser>
          <c:idx val="3"/>
          <c:order val="3"/>
          <c:tx>
            <c:strRef>
              <c:f>T_chart!$A$27</c:f>
              <c:strCache>
                <c:ptCount val="1"/>
                <c:pt idx="0">
                  <c:v>Rozhodně ne</c:v>
                </c:pt>
              </c:strCache>
            </c:strRef>
          </c:tx>
          <c:spPr>
            <a:solidFill>
              <a:schemeClr val="accent5"/>
            </a:solidFill>
          </c:spPr>
          <c:invertIfNegative val="0"/>
          <c:dLbls>
            <c:numFmt formatCode="[&gt;0.015]\ 0%;;" sourceLinked="0"/>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T_chart!$B$23:$C$23</c:f>
              <c:strCache>
                <c:ptCount val="2"/>
                <c:pt idx="0">
                  <c:v>2019 (N=1527)</c:v>
                </c:pt>
                <c:pt idx="1">
                  <c:v>2015 (N=523)</c:v>
                </c:pt>
              </c:strCache>
            </c:strRef>
          </c:cat>
          <c:val>
            <c:numRef>
              <c:f>T_chart!$B$27:$C$27</c:f>
              <c:numCache>
                <c:formatCode>0%</c:formatCode>
                <c:ptCount val="2"/>
                <c:pt idx="0">
                  <c:v>3.7982973149967257E-2</c:v>
                </c:pt>
                <c:pt idx="1">
                  <c:v>7.0745697896749518E-2</c:v>
                </c:pt>
              </c:numCache>
            </c:numRef>
          </c:val>
          <c:extLst xmlns:c16r2="http://schemas.microsoft.com/office/drawing/2015/06/chart">
            <c:ext xmlns:c16="http://schemas.microsoft.com/office/drawing/2014/chart" uri="{C3380CC4-5D6E-409C-BE32-E72D297353CC}">
              <c16:uniqueId val="{00000003-8200-4155-BB04-373248AB1367}"/>
            </c:ext>
          </c:extLst>
        </c:ser>
        <c:dLbls>
          <c:showLegendKey val="0"/>
          <c:showVal val="1"/>
          <c:showCatName val="0"/>
          <c:showSerName val="0"/>
          <c:showPercent val="0"/>
          <c:showBubbleSize val="0"/>
        </c:dLbls>
        <c:gapWidth val="80"/>
        <c:overlap val="100"/>
        <c:axId val="-1495274320"/>
        <c:axId val="-1495269424"/>
      </c:barChart>
      <c:catAx>
        <c:axId val="-1495274320"/>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95269424"/>
        <c:crosses val="autoZero"/>
        <c:auto val="1"/>
        <c:lblAlgn val="ctr"/>
        <c:lblOffset val="100"/>
        <c:tickMarkSkip val="1"/>
        <c:noMultiLvlLbl val="0"/>
      </c:catAx>
      <c:valAx>
        <c:axId val="-1495269424"/>
        <c:scaling>
          <c:orientation val="minMax"/>
          <c:max val="1"/>
        </c:scaling>
        <c:delete val="1"/>
        <c:axPos val="b"/>
        <c:numFmt formatCode="0%" sourceLinked="1"/>
        <c:majorTickMark val="out"/>
        <c:minorTickMark val="none"/>
        <c:tickLblPos val="none"/>
        <c:crossAx val="-1495274320"/>
        <c:crosses val="max"/>
        <c:crossBetween val="between"/>
      </c:valAx>
      <c:spPr>
        <a:noFill/>
        <a:ln>
          <a:noFill/>
        </a:ln>
      </c:spPr>
    </c:plotArea>
    <c:legend>
      <c:legendPos val="t"/>
      <c:layout>
        <c:manualLayout>
          <c:xMode val="edge"/>
          <c:yMode val="edge"/>
          <c:x val="3.974932778277792E-2"/>
          <c:y val="8.6271908806247924E-2"/>
          <c:w val="0.95028166978528572"/>
          <c:h val="6.7279064351795717E-2"/>
        </c:manualLayout>
      </c:layout>
      <c:overlay val="0"/>
      <c:txPr>
        <a:bodyPr/>
        <a:lstStyle/>
        <a:p>
          <a:pPr>
            <a:defRPr sz="12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086977897807836"/>
          <c:y val="0.20043103448275862"/>
          <c:w val="0.47064465569962582"/>
          <c:h val="0.70545977011494254"/>
        </c:manualLayout>
      </c:layout>
      <c:doughnutChart>
        <c:varyColors val="1"/>
        <c:ser>
          <c:idx val="0"/>
          <c:order val="0"/>
          <c:spPr>
            <a:solidFill>
              <a:schemeClr val="accent6"/>
            </a:solidFill>
          </c:spPr>
          <c:dPt>
            <c:idx val="0"/>
            <c:bubble3D val="0"/>
            <c:spPr>
              <a:solidFill>
                <a:schemeClr val="accent5"/>
              </a:solidFill>
            </c:spPr>
            <c:extLst xmlns:c16r2="http://schemas.microsoft.com/office/drawing/2015/06/chart">
              <c:ext xmlns:c16="http://schemas.microsoft.com/office/drawing/2014/chart" uri="{C3380CC4-5D6E-409C-BE32-E72D297353CC}">
                <c16:uniqueId val="{00000000-47C3-49AB-ACF7-3CE746320DB2}"/>
              </c:ext>
            </c:extLst>
          </c:dPt>
          <c:dPt>
            <c:idx val="1"/>
            <c:bubble3D val="0"/>
            <c:spPr>
              <a:solidFill>
                <a:schemeClr val="accent6">
                  <a:lumMod val="60000"/>
                  <a:lumOff val="40000"/>
                </a:schemeClr>
              </a:solidFill>
            </c:spPr>
            <c:extLst xmlns:c16r2="http://schemas.microsoft.com/office/drawing/2015/06/chart">
              <c:ext xmlns:c16="http://schemas.microsoft.com/office/drawing/2014/chart" uri="{C3380CC4-5D6E-409C-BE32-E72D297353CC}">
                <c16:uniqueId val="{00000002-47C3-49AB-ACF7-3CE746320DB2}"/>
              </c:ext>
            </c:extLst>
          </c:dPt>
          <c:dPt>
            <c:idx val="2"/>
            <c:bubble3D val="0"/>
            <c:spPr>
              <a:solidFill>
                <a:schemeClr val="accent3">
                  <a:lumMod val="60000"/>
                  <a:lumOff val="40000"/>
                </a:schemeClr>
              </a:solidFill>
            </c:spPr>
            <c:extLst xmlns:c16r2="http://schemas.microsoft.com/office/drawing/2015/06/chart">
              <c:ext xmlns:c16="http://schemas.microsoft.com/office/drawing/2014/chart" uri="{C3380CC4-5D6E-409C-BE32-E72D297353CC}">
                <c16:uniqueId val="{00000003-47C3-49AB-ACF7-3CE746320DB2}"/>
              </c:ext>
            </c:extLst>
          </c:dPt>
          <c:dPt>
            <c:idx val="3"/>
            <c:bubble3D val="0"/>
            <c:spPr>
              <a:solidFill>
                <a:schemeClr val="bg1">
                  <a:lumMod val="65000"/>
                </a:schemeClr>
              </a:solidFill>
            </c:spPr>
            <c:extLst xmlns:c16r2="http://schemas.microsoft.com/office/drawing/2015/06/chart">
              <c:ext xmlns:c16="http://schemas.microsoft.com/office/drawing/2014/chart" uri="{C3380CC4-5D6E-409C-BE32-E72D297353CC}">
                <c16:uniqueId val="{00000004-47C3-49AB-ACF7-3CE746320DB2}"/>
              </c:ext>
            </c:extLst>
          </c:dPt>
          <c:dPt>
            <c:idx val="4"/>
            <c:bubble3D val="0"/>
            <c:extLst xmlns:c16r2="http://schemas.microsoft.com/office/drawing/2015/06/chart">
              <c:ext xmlns:c16="http://schemas.microsoft.com/office/drawing/2014/chart" uri="{C3380CC4-5D6E-409C-BE32-E72D297353CC}">
                <c16:uniqueId val="{00000005-47C3-49AB-ACF7-3CE746320DB2}"/>
              </c:ext>
            </c:extLst>
          </c:dPt>
          <c:dPt>
            <c:idx val="5"/>
            <c:bubble3D val="0"/>
            <c:extLst xmlns:c16r2="http://schemas.microsoft.com/office/drawing/2015/06/chart">
              <c:ext xmlns:c16="http://schemas.microsoft.com/office/drawing/2014/chart" uri="{C3380CC4-5D6E-409C-BE32-E72D297353CC}">
                <c16:uniqueId val="{00000006-47C3-49AB-ACF7-3CE746320DB2}"/>
              </c:ext>
            </c:extLst>
          </c:dPt>
          <c:dLbls>
            <c:dLbl>
              <c:idx val="0"/>
              <c:layout>
                <c:manualLayout>
                  <c:x val="1.5336689391433825E-2"/>
                  <c:y val="-0.13218390804597702"/>
                </c:manualLayout>
              </c:layout>
              <c:numFmt formatCode="0%" sourceLinked="0"/>
              <c:spPr>
                <a:noFill/>
                <a:ln>
                  <a:noFill/>
                </a:ln>
                <a:effectLst/>
              </c:spPr>
              <c:txPr>
                <a:bodyPr/>
                <a:lstStyle/>
                <a:p>
                  <a:pPr>
                    <a:defRPr sz="2000" b="1">
                      <a:solidFill>
                        <a:schemeClr val="accent5"/>
                      </a:solidFill>
                    </a:defRPr>
                  </a:pPr>
                  <a:endParaRPr lang="cs-CZ"/>
                </a:p>
              </c:txPr>
              <c:showLegendKey val="0"/>
              <c:showVal val="0"/>
              <c:showCatName val="0"/>
              <c:showSerName val="0"/>
              <c:showPercent val="1"/>
              <c:showBubbleSize val="0"/>
              <c:separator>
</c:separator>
              <c:extLst xmlns:c16r2="http://schemas.microsoft.com/office/drawing/2015/06/chart">
                <c:ext xmlns:c16="http://schemas.microsoft.com/office/drawing/2014/chart" uri="{C3380CC4-5D6E-409C-BE32-E72D297353CC}">
                  <c16:uniqueId val="{00000000-47C3-49AB-ACF7-3CE746320DB2}"/>
                </c:ext>
                <c:ext xmlns:c15="http://schemas.microsoft.com/office/drawing/2012/chart" uri="{CE6537A1-D6FC-4f65-9D91-7224C49458BB}">
                  <c15:layout/>
                </c:ext>
              </c:extLst>
            </c:dLbl>
            <c:dLbl>
              <c:idx val="1"/>
              <c:layout>
                <c:manualLayout>
                  <c:x val="0.12844477365325821"/>
                  <c:y val="-0.4195402298850575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47C3-49AB-ACF7-3CE746320DB2}"/>
                </c:ext>
                <c:ext xmlns:c15="http://schemas.microsoft.com/office/drawing/2012/chart" uri="{CE6537A1-D6FC-4f65-9D91-7224C49458BB}">
                  <c15:layout/>
                </c:ext>
              </c:extLst>
            </c:dLbl>
            <c:dLbl>
              <c:idx val="2"/>
              <c:layout>
                <c:manualLayout>
                  <c:x val="-8.4351791652886032E-2"/>
                  <c:y val="-7.1839080459770166E-2"/>
                </c:manualLayout>
              </c:layout>
              <c:tx>
                <c:rich>
                  <a:bodyPr/>
                  <a:lstStyle/>
                  <a:p>
                    <a:fld id="{13DF62BD-09EA-41B3-9457-2F24D8B6A7EA}" type="PERCENTAGE">
                      <a:rPr lang="en-US">
                        <a:solidFill>
                          <a:schemeClr val="accent3">
                            <a:lumMod val="50000"/>
                          </a:schemeClr>
                        </a:solidFill>
                      </a:rPr>
                      <a:pPr/>
                      <a:t>[PROCENTO]</a:t>
                    </a:fld>
                    <a:endParaRPr lang="cs-CZ"/>
                  </a:p>
                </c:rich>
              </c:tx>
              <c:showLegendKey val="0"/>
              <c:showVal val="0"/>
              <c:showCatName val="0"/>
              <c:showSerName val="0"/>
              <c:showPercent val="1"/>
              <c:showBubbleSize val="0"/>
              <c:separator>
</c:separator>
              <c:extLst xmlns:c16r2="http://schemas.microsoft.com/office/drawing/2015/06/chart">
                <c:ext xmlns:c16="http://schemas.microsoft.com/office/drawing/2014/chart" uri="{C3380CC4-5D6E-409C-BE32-E72D297353CC}">
                  <c16:uniqueId val="{00000003-47C3-49AB-ACF7-3CE746320DB2}"/>
                </c:ext>
                <c:ext xmlns:c15="http://schemas.microsoft.com/office/drawing/2012/chart" uri="{CE6537A1-D6FC-4f65-9D91-7224C49458BB}">
                  <c15:layout/>
                  <c15:dlblFieldTable/>
                  <c15:showDataLabelsRange val="0"/>
                </c:ext>
              </c:extLst>
            </c:dLbl>
            <c:dLbl>
              <c:idx val="3"/>
              <c:layout>
                <c:manualLayout>
                  <c:x val="-2.8756292608938423E-2"/>
                  <c:y val="-0.11781609195402298"/>
                </c:manualLayout>
              </c:layout>
              <c:numFmt formatCode="0%" sourceLinked="0"/>
              <c:spPr>
                <a:noFill/>
                <a:ln>
                  <a:noFill/>
                </a:ln>
                <a:effectLst/>
              </c:spPr>
              <c:txPr>
                <a:bodyPr/>
                <a:lstStyle/>
                <a:p>
                  <a:pPr>
                    <a:defRPr sz="2000" b="1">
                      <a:solidFill>
                        <a:schemeClr val="bg1">
                          <a:lumMod val="50000"/>
                        </a:schemeClr>
                      </a:solidFill>
                    </a:defRPr>
                  </a:pPr>
                  <a:endParaRPr lang="cs-CZ"/>
                </a:p>
              </c:txPr>
              <c:showLegendKey val="0"/>
              <c:showVal val="0"/>
              <c:showCatName val="0"/>
              <c:showSerName val="0"/>
              <c:showPercent val="1"/>
              <c:showBubbleSize val="0"/>
              <c:separator>
</c:separator>
              <c:extLst xmlns:c16r2="http://schemas.microsoft.com/office/drawing/2015/06/chart">
                <c:ext xmlns:c16="http://schemas.microsoft.com/office/drawing/2014/chart" uri="{C3380CC4-5D6E-409C-BE32-E72D297353CC}">
                  <c16:uniqueId val="{00000004-47C3-49AB-ACF7-3CE746320DB2}"/>
                </c:ext>
                <c:ext xmlns:c15="http://schemas.microsoft.com/office/drawing/2012/chart" uri="{CE6537A1-D6FC-4f65-9D91-7224C49458BB}">
                  <c15:layout/>
                </c:ext>
              </c:extLst>
            </c:dLbl>
            <c:numFmt formatCode="0%" sourceLinked="0"/>
            <c:spPr>
              <a:noFill/>
              <a:ln>
                <a:noFill/>
              </a:ln>
              <a:effectLst/>
            </c:spPr>
            <c:txPr>
              <a:bodyPr/>
              <a:lstStyle/>
              <a:p>
                <a:pPr>
                  <a:defRPr sz="2000" b="1">
                    <a:solidFill>
                      <a:schemeClr val="accent6">
                        <a:lumMod val="75000"/>
                      </a:schemeClr>
                    </a:solidFill>
                  </a:defRPr>
                </a:pPr>
                <a:endParaRPr lang="cs-CZ"/>
              </a:p>
            </c:txPr>
            <c:showLegendKey val="0"/>
            <c:showVal val="0"/>
            <c:showCatName val="0"/>
            <c:showSerName val="0"/>
            <c:showPercent val="1"/>
            <c:showBubbleSize val="0"/>
            <c:separator>
</c:separator>
            <c:showLeaderLines val="0"/>
            <c:extLst xmlns:c16r2="http://schemas.microsoft.com/office/drawing/2015/06/chart">
              <c:ext xmlns:c15="http://schemas.microsoft.com/office/drawing/2012/chart" uri="{CE6537A1-D6FC-4f65-9D91-7224C49458BB}"/>
            </c:extLst>
          </c:dLbls>
          <c:cat>
            <c:strRef>
              <c:f>pie_chart!$A$4:$A$7</c:f>
              <c:strCache>
                <c:ptCount val="4"/>
                <c:pt idx="0">
                  <c:v>Dlužníka</c:v>
                </c:pt>
                <c:pt idx="1">
                  <c:v>Věřitele</c:v>
                </c:pt>
                <c:pt idx="2">
                  <c:v>Stát ve sporu věřitele a dlužníka</c:v>
                </c:pt>
                <c:pt idx="3">
                  <c:v>Nevím</c:v>
                </c:pt>
              </c:strCache>
            </c:strRef>
          </c:cat>
          <c:val>
            <c:numRef>
              <c:f>pie_chart!$B$4:$B$7</c:f>
              <c:numCache>
                <c:formatCode>0%</c:formatCode>
                <c:ptCount val="4"/>
                <c:pt idx="0">
                  <c:v>2.1611001964636542E-2</c:v>
                </c:pt>
                <c:pt idx="1">
                  <c:v>0.76031434184675839</c:v>
                </c:pt>
                <c:pt idx="2">
                  <c:v>0.15651604453176163</c:v>
                </c:pt>
                <c:pt idx="3">
                  <c:v>6.1558611656843482E-2</c:v>
                </c:pt>
              </c:numCache>
            </c:numRef>
          </c:val>
          <c:extLst xmlns:c16r2="http://schemas.microsoft.com/office/drawing/2015/06/chart">
            <c:ext xmlns:c16="http://schemas.microsoft.com/office/drawing/2014/chart" uri="{C3380CC4-5D6E-409C-BE32-E72D297353CC}">
              <c16:uniqueId val="{00000007-47C3-49AB-ACF7-3CE746320DB2}"/>
            </c:ext>
          </c:extLst>
        </c:ser>
        <c:dLbls>
          <c:showLegendKey val="0"/>
          <c:showVal val="1"/>
          <c:showCatName val="0"/>
          <c:showSerName val="0"/>
          <c:showPercent val="0"/>
          <c:showBubbleSize val="0"/>
          <c:showLeaderLines val="0"/>
        </c:dLbls>
        <c:firstSliceAng val="0"/>
        <c:holeSize val="50"/>
      </c:doughnutChart>
    </c:plotArea>
    <c:legend>
      <c:legendPos val="t"/>
      <c:layout>
        <c:manualLayout>
          <c:xMode val="edge"/>
          <c:yMode val="edge"/>
          <c:x val="4.5094999167501558E-2"/>
          <c:y val="1.7241379310344827E-2"/>
          <c:w val="0.77177979714209244"/>
          <c:h val="0.11118313874558784"/>
        </c:manualLayout>
      </c:layout>
      <c:overlay val="0"/>
      <c:txPr>
        <a:bodyPr/>
        <a:lstStyle/>
        <a:p>
          <a:pPr>
            <a:defRPr sz="1400"/>
          </a:pPr>
          <a:endParaRPr lang="cs-CZ"/>
        </a:p>
      </c:txPr>
    </c:legend>
    <c:plotVisOnly val="1"/>
    <c:dispBlanksAs val="zero"/>
    <c:showDLblsOverMax val="0"/>
  </c:chart>
  <c:spPr>
    <a:noFill/>
    <a:ln>
      <a:noFill/>
    </a:ln>
  </c:spPr>
  <c:txPr>
    <a:bodyPr/>
    <a:lstStyle/>
    <a:p>
      <a:pPr>
        <a:defRPr sz="1050"/>
      </a:pPr>
      <a:endParaRPr lang="cs-CZ"/>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1066113205066122"/>
          <c:y val="8.7487994219602253E-3"/>
          <c:w val="0.46227264853628963"/>
          <c:h val="0.97155621348700749"/>
        </c:manualLayout>
      </c:layout>
      <c:barChart>
        <c:barDir val="bar"/>
        <c:grouping val="clustered"/>
        <c:varyColors val="0"/>
        <c:ser>
          <c:idx val="0"/>
          <c:order val="0"/>
          <c:spPr>
            <a:solidFill>
              <a:srgbClr val="FF0000"/>
            </a:solidFill>
            <a:ln>
              <a:noFill/>
            </a:ln>
            <a:effectLst/>
          </c:spPr>
          <c:invertIfNegative val="0"/>
          <c:dPt>
            <c:idx val="1"/>
            <c:invertIfNegative val="0"/>
            <c:bubble3D val="0"/>
            <c:extLst xmlns:c16r2="http://schemas.microsoft.com/office/drawing/2015/06/chart">
              <c:ext xmlns:c16="http://schemas.microsoft.com/office/drawing/2014/chart" uri="{C3380CC4-5D6E-409C-BE32-E72D297353CC}">
                <c16:uniqueId val="{00000002-BC5C-4FA0-A0BF-CE7FD1D9464F}"/>
              </c:ext>
            </c:extLst>
          </c:dPt>
          <c:dPt>
            <c:idx val="4"/>
            <c:invertIfNegative val="0"/>
            <c:bubble3D val="0"/>
            <c:extLst xmlns:c16r2="http://schemas.microsoft.com/office/drawing/2015/06/chart">
              <c:ext xmlns:c16="http://schemas.microsoft.com/office/drawing/2014/chart" uri="{C3380CC4-5D6E-409C-BE32-E72D297353CC}">
                <c16:uniqueId val="{00000003-BC5C-4FA0-A0BF-CE7FD1D9464F}"/>
              </c:ext>
            </c:extLst>
          </c:dPt>
          <c:dPt>
            <c:idx val="7"/>
            <c:invertIfNegative val="0"/>
            <c:bubble3D val="0"/>
            <c:extLst xmlns:c16r2="http://schemas.microsoft.com/office/drawing/2015/06/chart">
              <c:ext xmlns:c16="http://schemas.microsoft.com/office/drawing/2014/chart" uri="{C3380CC4-5D6E-409C-BE32-E72D297353CC}">
                <c16:uniqueId val="{00000004-BC5C-4FA0-A0BF-CE7FD1D9464F}"/>
              </c:ext>
            </c:extLst>
          </c:dPt>
          <c:dPt>
            <c:idx val="10"/>
            <c:invertIfNegative val="0"/>
            <c:bubble3D val="0"/>
            <c:extLst xmlns:c16r2="http://schemas.microsoft.com/office/drawing/2015/06/chart">
              <c:ext xmlns:c16="http://schemas.microsoft.com/office/drawing/2014/chart" uri="{C3380CC4-5D6E-409C-BE32-E72D297353CC}">
                <c16:uniqueId val="{00000005-BC5C-4FA0-A0BF-CE7FD1D9464F}"/>
              </c:ext>
            </c:extLst>
          </c:dPt>
          <c:dPt>
            <c:idx val="12"/>
            <c:invertIfNegative val="0"/>
            <c:bubble3D val="0"/>
            <c:extLst xmlns:c16r2="http://schemas.microsoft.com/office/drawing/2015/06/chart">
              <c:ext xmlns:c16="http://schemas.microsoft.com/office/drawing/2014/chart" uri="{C3380CC4-5D6E-409C-BE32-E72D297353CC}">
                <c16:uniqueId val="{00000001-AB38-4E6B-A57B-E05AE813E7FC}"/>
              </c:ext>
            </c:extLst>
          </c:dPt>
          <c:dPt>
            <c:idx val="13"/>
            <c:invertIfNegative val="0"/>
            <c:bubble3D val="0"/>
            <c:extLst xmlns:c16r2="http://schemas.microsoft.com/office/drawing/2015/06/chart">
              <c:ext xmlns:c16="http://schemas.microsoft.com/office/drawing/2014/chart" uri="{C3380CC4-5D6E-409C-BE32-E72D297353CC}">
                <c16:uniqueId val="{00000006-BC5C-4FA0-A0BF-CE7FD1D9464F}"/>
              </c:ext>
            </c:extLst>
          </c:dPt>
          <c:dPt>
            <c:idx val="16"/>
            <c:invertIfNegative val="0"/>
            <c:bubble3D val="0"/>
            <c:extLst xmlns:c16r2="http://schemas.microsoft.com/office/drawing/2015/06/chart">
              <c:ext xmlns:c16="http://schemas.microsoft.com/office/drawing/2014/chart" uri="{C3380CC4-5D6E-409C-BE32-E72D297353CC}">
                <c16:uniqueId val="{00000007-BC5C-4FA0-A0BF-CE7FD1D9464F}"/>
              </c:ext>
            </c:extLst>
          </c:dPt>
          <c:dPt>
            <c:idx val="19"/>
            <c:invertIfNegative val="0"/>
            <c:bubble3D val="0"/>
            <c:extLst xmlns:c16r2="http://schemas.microsoft.com/office/drawing/2015/06/chart">
              <c:ext xmlns:c16="http://schemas.microsoft.com/office/drawing/2014/chart" uri="{C3380CC4-5D6E-409C-BE32-E72D297353CC}">
                <c16:uniqueId val="{00000008-BC5C-4FA0-A0BF-CE7FD1D9464F}"/>
              </c:ext>
            </c:extLst>
          </c:dPt>
          <c:dPt>
            <c:idx val="22"/>
            <c:invertIfNegative val="0"/>
            <c:bubble3D val="0"/>
            <c:extLst xmlns:c16r2="http://schemas.microsoft.com/office/drawing/2015/06/chart">
              <c:ext xmlns:c16="http://schemas.microsoft.com/office/drawing/2014/chart" uri="{C3380CC4-5D6E-409C-BE32-E72D297353CC}">
                <c16:uniqueId val="{00000009-BC5C-4FA0-A0BF-CE7FD1D9464F}"/>
              </c:ext>
            </c:extLst>
          </c:dPt>
          <c:dPt>
            <c:idx val="25"/>
            <c:invertIfNegative val="0"/>
            <c:bubble3D val="0"/>
            <c:extLst xmlns:c16r2="http://schemas.microsoft.com/office/drawing/2015/06/chart">
              <c:ext xmlns:c16="http://schemas.microsoft.com/office/drawing/2014/chart" uri="{C3380CC4-5D6E-409C-BE32-E72D297353CC}">
                <c16:uniqueId val="{0000000A-BC5C-4FA0-A0BF-CE7FD1D9464F}"/>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0000"/>
                    </a:solidFill>
                    <a:latin typeface="+mn-lt"/>
                    <a:ea typeface="+mn-ea"/>
                    <a:cs typeface="+mn-cs"/>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brand_image!$B$35:$B$40</c:f>
              <c:strCache>
                <c:ptCount val="6"/>
                <c:pt idx="0">
                  <c:v>Zablokovat bankovní účet dlužníka</c:v>
                </c:pt>
                <c:pt idx="1">
                  <c:v>Přijít k dlužníkovi bez ohlášení</c:v>
                </c:pt>
                <c:pt idx="2">
                  <c:v>Zabavit spotřebiče jako je lednice, sporák či pračka</c:v>
                </c:pt>
                <c:pt idx="3">
                  <c:v>Zabavit veškerou hotovost v domácnosti</c:v>
                </c:pt>
                <c:pt idx="4">
                  <c:v>Zabavit dětské hračky</c:v>
                </c:pt>
                <c:pt idx="5">
                  <c:v>Vstoupit do bytu, když dlužník není doma</c:v>
                </c:pt>
              </c:strCache>
            </c:strRef>
          </c:cat>
          <c:val>
            <c:numRef>
              <c:f>brand_image!$C$35:$C$40</c:f>
              <c:numCache>
                <c:formatCode>0%;0%;0%</c:formatCode>
                <c:ptCount val="6"/>
                <c:pt idx="0">
                  <c:v>-0.11787819253438114</c:v>
                </c:pt>
                <c:pt idx="1">
                  <c:v>-0.31696136214800263</c:v>
                </c:pt>
                <c:pt idx="2">
                  <c:v>-0.40537000654878846</c:v>
                </c:pt>
                <c:pt idx="3">
                  <c:v>-0.45514079895219384</c:v>
                </c:pt>
                <c:pt idx="4">
                  <c:v>-0.62278978388998041</c:v>
                </c:pt>
                <c:pt idx="5">
                  <c:v>-0.67648984937786505</c:v>
                </c:pt>
              </c:numCache>
            </c:numRef>
          </c:val>
          <c:extLst xmlns:c16r2="http://schemas.microsoft.com/office/drawing/2015/06/chart">
            <c:ext xmlns:c16="http://schemas.microsoft.com/office/drawing/2014/chart" uri="{C3380CC4-5D6E-409C-BE32-E72D297353CC}">
              <c16:uniqueId val="{00000002-AB38-4E6B-A57B-E05AE813E7FC}"/>
            </c:ext>
          </c:extLst>
        </c:ser>
        <c:ser>
          <c:idx val="1"/>
          <c:order val="1"/>
          <c:spPr>
            <a:solidFill>
              <a:schemeClr val="accent2"/>
            </a:solidFill>
            <a:ln>
              <a:noFill/>
            </a:ln>
          </c:spPr>
          <c:invertIfNegative val="0"/>
          <c:dPt>
            <c:idx val="1"/>
            <c:invertIfNegative val="0"/>
            <c:bubble3D val="0"/>
            <c:extLst xmlns:c16r2="http://schemas.microsoft.com/office/drawing/2015/06/chart">
              <c:ext xmlns:c16="http://schemas.microsoft.com/office/drawing/2014/chart" uri="{C3380CC4-5D6E-409C-BE32-E72D297353CC}">
                <c16:uniqueId val="{0000000B-BC5C-4FA0-A0BF-CE7FD1D9464F}"/>
              </c:ext>
            </c:extLst>
          </c:dPt>
          <c:dPt>
            <c:idx val="4"/>
            <c:invertIfNegative val="0"/>
            <c:bubble3D val="0"/>
            <c:extLst xmlns:c16r2="http://schemas.microsoft.com/office/drawing/2015/06/chart">
              <c:ext xmlns:c16="http://schemas.microsoft.com/office/drawing/2014/chart" uri="{C3380CC4-5D6E-409C-BE32-E72D297353CC}">
                <c16:uniqueId val="{0000000C-BC5C-4FA0-A0BF-CE7FD1D9464F}"/>
              </c:ext>
            </c:extLst>
          </c:dPt>
          <c:dPt>
            <c:idx val="7"/>
            <c:invertIfNegative val="0"/>
            <c:bubble3D val="0"/>
            <c:extLst xmlns:c16r2="http://schemas.microsoft.com/office/drawing/2015/06/chart">
              <c:ext xmlns:c16="http://schemas.microsoft.com/office/drawing/2014/chart" uri="{C3380CC4-5D6E-409C-BE32-E72D297353CC}">
                <c16:uniqueId val="{0000000D-BC5C-4FA0-A0BF-CE7FD1D9464F}"/>
              </c:ext>
            </c:extLst>
          </c:dPt>
          <c:dPt>
            <c:idx val="10"/>
            <c:invertIfNegative val="0"/>
            <c:bubble3D val="0"/>
            <c:extLst xmlns:c16r2="http://schemas.microsoft.com/office/drawing/2015/06/chart">
              <c:ext xmlns:c16="http://schemas.microsoft.com/office/drawing/2014/chart" uri="{C3380CC4-5D6E-409C-BE32-E72D297353CC}">
                <c16:uniqueId val="{0000000E-BC5C-4FA0-A0BF-CE7FD1D9464F}"/>
              </c:ext>
            </c:extLst>
          </c:dPt>
          <c:dPt>
            <c:idx val="12"/>
            <c:invertIfNegative val="0"/>
            <c:bubble3D val="0"/>
            <c:extLst xmlns:c16r2="http://schemas.microsoft.com/office/drawing/2015/06/chart">
              <c:ext xmlns:c16="http://schemas.microsoft.com/office/drawing/2014/chart" uri="{C3380CC4-5D6E-409C-BE32-E72D297353CC}">
                <c16:uniqueId val="{00000004-AB38-4E6B-A57B-E05AE813E7FC}"/>
              </c:ext>
            </c:extLst>
          </c:dPt>
          <c:dPt>
            <c:idx val="13"/>
            <c:invertIfNegative val="0"/>
            <c:bubble3D val="0"/>
            <c:extLst xmlns:c16r2="http://schemas.microsoft.com/office/drawing/2015/06/chart">
              <c:ext xmlns:c16="http://schemas.microsoft.com/office/drawing/2014/chart" uri="{C3380CC4-5D6E-409C-BE32-E72D297353CC}">
                <c16:uniqueId val="{0000000F-BC5C-4FA0-A0BF-CE7FD1D9464F}"/>
              </c:ext>
            </c:extLst>
          </c:dPt>
          <c:dPt>
            <c:idx val="16"/>
            <c:invertIfNegative val="0"/>
            <c:bubble3D val="0"/>
            <c:extLst xmlns:c16r2="http://schemas.microsoft.com/office/drawing/2015/06/chart">
              <c:ext xmlns:c16="http://schemas.microsoft.com/office/drawing/2014/chart" uri="{C3380CC4-5D6E-409C-BE32-E72D297353CC}">
                <c16:uniqueId val="{00000010-BC5C-4FA0-A0BF-CE7FD1D9464F}"/>
              </c:ext>
            </c:extLst>
          </c:dPt>
          <c:dPt>
            <c:idx val="19"/>
            <c:invertIfNegative val="0"/>
            <c:bubble3D val="0"/>
            <c:extLst xmlns:c16r2="http://schemas.microsoft.com/office/drawing/2015/06/chart">
              <c:ext xmlns:c16="http://schemas.microsoft.com/office/drawing/2014/chart" uri="{C3380CC4-5D6E-409C-BE32-E72D297353CC}">
                <c16:uniqueId val="{00000011-BC5C-4FA0-A0BF-CE7FD1D9464F}"/>
              </c:ext>
            </c:extLst>
          </c:dPt>
          <c:dPt>
            <c:idx val="22"/>
            <c:invertIfNegative val="0"/>
            <c:bubble3D val="0"/>
            <c:extLst xmlns:c16r2="http://schemas.microsoft.com/office/drawing/2015/06/chart">
              <c:ext xmlns:c16="http://schemas.microsoft.com/office/drawing/2014/chart" uri="{C3380CC4-5D6E-409C-BE32-E72D297353CC}">
                <c16:uniqueId val="{00000012-BC5C-4FA0-A0BF-CE7FD1D9464F}"/>
              </c:ext>
            </c:extLst>
          </c:dPt>
          <c:dPt>
            <c:idx val="25"/>
            <c:invertIfNegative val="0"/>
            <c:bubble3D val="0"/>
            <c:extLst xmlns:c16r2="http://schemas.microsoft.com/office/drawing/2015/06/chart">
              <c:ext xmlns:c16="http://schemas.microsoft.com/office/drawing/2014/chart" uri="{C3380CC4-5D6E-409C-BE32-E72D297353CC}">
                <c16:uniqueId val="{00000013-BC5C-4FA0-A0BF-CE7FD1D9464F}"/>
              </c:ext>
            </c:extLst>
          </c:dPt>
          <c:dLbls>
            <c:dLbl>
              <c:idx val="0"/>
              <c:layout>
                <c:manualLayout>
                  <c:x val="-3.389995189943833E-3"/>
                  <c:y val="7.3421167414193834E-3"/>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888B-46DE-838D-0E75D9C0D8CC}"/>
                </c:ext>
                <c:ext xmlns:c15="http://schemas.microsoft.com/office/drawing/2012/chart" uri="{CE6537A1-D6FC-4f65-9D91-7224C49458BB}">
                  <c15:layout/>
                </c:ext>
              </c:extLst>
            </c:dLbl>
            <c:dLbl>
              <c:idx val="12"/>
              <c:spPr/>
              <c:txPr>
                <a:bodyPr/>
                <a:lstStyle/>
                <a:p>
                  <a:pPr>
                    <a:defRPr sz="1200">
                      <a:solidFill>
                        <a:schemeClr val="accent1"/>
                      </a:solidFill>
                    </a:defRPr>
                  </a:pPr>
                  <a:endParaRPr lang="cs-CZ"/>
                </a:p>
              </c:txPr>
              <c:dLblPos val="outEnd"/>
              <c:showLegendKey val="0"/>
              <c:showVal val="1"/>
              <c:showCatName val="0"/>
              <c:showSerName val="0"/>
              <c:showPercent val="0"/>
              <c:showBubbleSize val="0"/>
            </c:dLbl>
            <c:spPr>
              <a:noFill/>
              <a:ln>
                <a:noFill/>
              </a:ln>
              <a:effectLst/>
            </c:spPr>
            <c:txPr>
              <a:bodyPr/>
              <a:lstStyle/>
              <a:p>
                <a:pPr>
                  <a:defRPr sz="1200">
                    <a:solidFill>
                      <a:schemeClr val="accent1"/>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brand_image!$B$35:$B$40</c:f>
              <c:strCache>
                <c:ptCount val="6"/>
                <c:pt idx="0">
                  <c:v>Zablokovat bankovní účet dlužníka</c:v>
                </c:pt>
                <c:pt idx="1">
                  <c:v>Přijít k dlužníkovi bez ohlášení</c:v>
                </c:pt>
                <c:pt idx="2">
                  <c:v>Zabavit spotřebiče jako je lednice, sporák či pračka</c:v>
                </c:pt>
                <c:pt idx="3">
                  <c:v>Zabavit veškerou hotovost v domácnosti</c:v>
                </c:pt>
                <c:pt idx="4">
                  <c:v>Zabavit dětské hračky</c:v>
                </c:pt>
                <c:pt idx="5">
                  <c:v>Vstoupit do bytu, když dlužník není doma</c:v>
                </c:pt>
              </c:strCache>
            </c:strRef>
          </c:cat>
          <c:val>
            <c:numRef>
              <c:f>brand_image!$D$35:$D$40</c:f>
              <c:numCache>
                <c:formatCode>0%</c:formatCode>
                <c:ptCount val="6"/>
                <c:pt idx="0">
                  <c:v>0.7144728225278324</c:v>
                </c:pt>
                <c:pt idx="1">
                  <c:v>0.47937131630648327</c:v>
                </c:pt>
                <c:pt idx="2">
                  <c:v>0.47347740667976423</c:v>
                </c:pt>
                <c:pt idx="3">
                  <c:v>0.23903077930582842</c:v>
                </c:pt>
                <c:pt idx="4">
                  <c:v>0.13817943680419123</c:v>
                </c:pt>
                <c:pt idx="5">
                  <c:v>0.13817943680419123</c:v>
                </c:pt>
              </c:numCache>
            </c:numRef>
          </c:val>
          <c:extLst xmlns:c16r2="http://schemas.microsoft.com/office/drawing/2015/06/chart">
            <c:ext xmlns:c16="http://schemas.microsoft.com/office/drawing/2014/chart" uri="{C3380CC4-5D6E-409C-BE32-E72D297353CC}">
              <c16:uniqueId val="{00000005-AB38-4E6B-A57B-E05AE813E7FC}"/>
            </c:ext>
          </c:extLst>
        </c:ser>
        <c:dLbls>
          <c:showLegendKey val="0"/>
          <c:showVal val="0"/>
          <c:showCatName val="0"/>
          <c:showSerName val="0"/>
          <c:showPercent val="0"/>
          <c:showBubbleSize val="0"/>
        </c:dLbls>
        <c:gapWidth val="40"/>
        <c:overlap val="99"/>
        <c:axId val="-1495273232"/>
        <c:axId val="-1410050064"/>
      </c:barChart>
      <c:catAx>
        <c:axId val="-1495273232"/>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cs-CZ"/>
          </a:p>
        </c:txPr>
        <c:crossAx val="-1410050064"/>
        <c:crosses val="autoZero"/>
        <c:auto val="1"/>
        <c:lblAlgn val="ctr"/>
        <c:lblOffset val="100"/>
        <c:noMultiLvlLbl val="0"/>
      </c:catAx>
      <c:valAx>
        <c:axId val="-1410050064"/>
        <c:scaling>
          <c:orientation val="minMax"/>
          <c:max val="1"/>
          <c:min val="-1"/>
        </c:scaling>
        <c:delete val="1"/>
        <c:axPos val="t"/>
        <c:numFmt formatCode="0%;0%;0%" sourceLinked="1"/>
        <c:majorTickMark val="out"/>
        <c:minorTickMark val="none"/>
        <c:tickLblPos val="nextTo"/>
        <c:crossAx val="-1495273232"/>
        <c:crosses val="autoZero"/>
        <c:crossBetween val="between"/>
        <c:majorUnit val="0.25"/>
      </c:valAx>
      <c:spPr>
        <a:noFill/>
        <a:ln>
          <a:noFill/>
        </a:ln>
        <a:effectLst/>
      </c:spPr>
    </c:plotArea>
    <c:plotVisOnly val="1"/>
    <c:dispBlanksAs val="gap"/>
    <c:showDLblsOverMax val="0"/>
  </c:chart>
  <c:spPr>
    <a:noFill/>
    <a:ln w="9525" cap="flat" cmpd="sng" algn="ctr">
      <a:noFill/>
      <a:round/>
    </a:ln>
    <a:effectLst/>
  </c:spPr>
  <c:txPr>
    <a:bodyPr anchor="ctr" anchorCtr="0"/>
    <a:lstStyle/>
    <a:p>
      <a:pPr>
        <a:defRPr/>
      </a:pPr>
      <a:endParaRPr lang="cs-CZ"/>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62254082334977"/>
          <c:y val="2.4427709911373635E-2"/>
          <c:w val="0.80990152382401548"/>
          <c:h val="0.93701822596508488"/>
        </c:manualLayout>
      </c:layout>
      <c:barChart>
        <c:barDir val="bar"/>
        <c:grouping val="clustered"/>
        <c:varyColors val="0"/>
        <c:ser>
          <c:idx val="0"/>
          <c:order val="0"/>
          <c:spPr>
            <a:solidFill>
              <a:schemeClr val="bg1">
                <a:lumMod val="65000"/>
              </a:schemeClr>
            </a:solidFill>
          </c:spPr>
          <c:invertIfNegative val="0"/>
          <c:dPt>
            <c:idx val="6"/>
            <c:invertIfNegative val="0"/>
            <c:bubble3D val="0"/>
            <c:extLst xmlns:c16r2="http://schemas.microsoft.com/office/drawing/2015/06/chart">
              <c:ext xmlns:c16="http://schemas.microsoft.com/office/drawing/2014/chart" uri="{C3380CC4-5D6E-409C-BE32-E72D297353CC}">
                <c16:uniqueId val="{00000001-F145-49A0-BC86-2537D0363753}"/>
              </c:ext>
            </c:extLst>
          </c:dPt>
          <c:dLbls>
            <c:dLbl>
              <c:idx val="6"/>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145-49A0-BC86-2537D0363753}"/>
                </c:ext>
                <c:ext xmlns:c15="http://schemas.microsoft.com/office/drawing/2012/chart" uri="{CE6537A1-D6FC-4f65-9D91-7224C49458BB}"/>
              </c:extLst>
            </c:dLbl>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bar_chart!$B$44:$B$49</c:f>
              <c:strCache>
                <c:ptCount val="6"/>
                <c:pt idx="0">
                  <c:v>Zablokovat bankovní účet dlužníka</c:v>
                </c:pt>
                <c:pt idx="1">
                  <c:v>Přijít k dlužníkovi bez ohlášení</c:v>
                </c:pt>
                <c:pt idx="2">
                  <c:v>Zabavit spotřebiče jako je lednice, sporák či pračka</c:v>
                </c:pt>
                <c:pt idx="3">
                  <c:v>Zabavit veškerou hotovost v domácnosti</c:v>
                </c:pt>
                <c:pt idx="4">
                  <c:v>Zabavit dětské hračky</c:v>
                </c:pt>
                <c:pt idx="5">
                  <c:v>Vstoupit do bytu, když dlužník není doma</c:v>
                </c:pt>
              </c:strCache>
            </c:strRef>
          </c:cat>
          <c:val>
            <c:numRef>
              <c:f>bar_chart!$C$44:$C$49</c:f>
              <c:numCache>
                <c:formatCode>0%</c:formatCode>
                <c:ptCount val="6"/>
                <c:pt idx="0">
                  <c:v>0.16764898493778652</c:v>
                </c:pt>
                <c:pt idx="1">
                  <c:v>0.20366732154551409</c:v>
                </c:pt>
                <c:pt idx="2">
                  <c:v>0.12115258677144729</c:v>
                </c:pt>
                <c:pt idx="3">
                  <c:v>0.30582842174197772</c:v>
                </c:pt>
                <c:pt idx="4">
                  <c:v>0.23903077930582842</c:v>
                </c:pt>
                <c:pt idx="5">
                  <c:v>0.15586116568434841</c:v>
                </c:pt>
              </c:numCache>
            </c:numRef>
          </c:val>
          <c:extLst xmlns:c16r2="http://schemas.microsoft.com/office/drawing/2015/06/chart">
            <c:ext xmlns:c16="http://schemas.microsoft.com/office/drawing/2014/chart" uri="{C3380CC4-5D6E-409C-BE32-E72D297353CC}">
              <c16:uniqueId val="{00000002-F145-49A0-BC86-2537D0363753}"/>
            </c:ext>
          </c:extLst>
        </c:ser>
        <c:dLbls>
          <c:showLegendKey val="0"/>
          <c:showVal val="0"/>
          <c:showCatName val="0"/>
          <c:showSerName val="0"/>
          <c:showPercent val="0"/>
          <c:showBubbleSize val="0"/>
        </c:dLbls>
        <c:gapWidth val="30"/>
        <c:axId val="-1410059312"/>
        <c:axId val="-1410054960"/>
      </c:barChart>
      <c:valAx>
        <c:axId val="-1410054960"/>
        <c:scaling>
          <c:orientation val="minMax"/>
          <c:max val="1"/>
        </c:scaling>
        <c:delete val="1"/>
        <c:axPos val="b"/>
        <c:numFmt formatCode="0%" sourceLinked="1"/>
        <c:majorTickMark val="out"/>
        <c:minorTickMark val="none"/>
        <c:tickLblPos val="nextTo"/>
        <c:crossAx val="-1410059312"/>
        <c:crosses val="max"/>
        <c:crossBetween val="between"/>
      </c:valAx>
      <c:catAx>
        <c:axId val="-1410059312"/>
        <c:scaling>
          <c:orientation val="maxMin"/>
        </c:scaling>
        <c:delete val="1"/>
        <c:axPos val="l"/>
        <c:numFmt formatCode="General" sourceLinked="1"/>
        <c:majorTickMark val="out"/>
        <c:minorTickMark val="none"/>
        <c:tickLblPos val="nextTo"/>
        <c:crossAx val="-1410054960"/>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1066113205066122"/>
          <c:y val="8.7487994219602253E-3"/>
          <c:w val="0.46227264853628963"/>
          <c:h val="0.97155621348700749"/>
        </c:manualLayout>
      </c:layout>
      <c:barChart>
        <c:barDir val="bar"/>
        <c:grouping val="clustered"/>
        <c:varyColors val="0"/>
        <c:ser>
          <c:idx val="0"/>
          <c:order val="0"/>
          <c:spPr>
            <a:solidFill>
              <a:srgbClr val="FF0000"/>
            </a:solidFill>
            <a:ln>
              <a:noFill/>
            </a:ln>
            <a:effectLst/>
          </c:spPr>
          <c:invertIfNegative val="0"/>
          <c:dPt>
            <c:idx val="0"/>
            <c:invertIfNegative val="0"/>
            <c:bubble3D val="0"/>
            <c:spPr>
              <a:solidFill>
                <a:schemeClr val="accent5">
                  <a:lumMod val="75000"/>
                </a:schemeClr>
              </a:solidFill>
              <a:ln>
                <a:noFill/>
              </a:ln>
              <a:effectLst/>
            </c:spPr>
            <c:extLst xmlns:c16r2="http://schemas.microsoft.com/office/drawing/2015/06/chart">
              <c:ext xmlns:c16="http://schemas.microsoft.com/office/drawing/2014/chart" uri="{C3380CC4-5D6E-409C-BE32-E72D297353CC}">
                <c16:uniqueId val="{00000007-182B-47C2-8247-4A7F7D798A71}"/>
              </c:ext>
            </c:extLst>
          </c:dPt>
          <c:dPt>
            <c:idx val="1"/>
            <c:invertIfNegative val="0"/>
            <c:bubble3D val="0"/>
            <c:spPr>
              <a:solidFill>
                <a:schemeClr val="accent5">
                  <a:lumMod val="40000"/>
                  <a:lumOff val="60000"/>
                </a:schemeClr>
              </a:solidFill>
              <a:ln>
                <a:noFill/>
              </a:ln>
              <a:effectLst/>
            </c:spPr>
            <c:extLst xmlns:c16r2="http://schemas.microsoft.com/office/drawing/2015/06/chart">
              <c:ext xmlns:c16="http://schemas.microsoft.com/office/drawing/2014/chart" uri="{C3380CC4-5D6E-409C-BE32-E72D297353CC}">
                <c16:uniqueId val="{00000002-BC5C-4FA0-A0BF-CE7FD1D9464F}"/>
              </c:ext>
            </c:extLst>
          </c:dPt>
          <c:dPt>
            <c:idx val="2"/>
            <c:invertIfNegative val="0"/>
            <c:bubble3D val="0"/>
            <c:spPr>
              <a:solidFill>
                <a:schemeClr val="accent5">
                  <a:lumMod val="75000"/>
                </a:schemeClr>
              </a:solidFill>
              <a:ln>
                <a:noFill/>
              </a:ln>
              <a:effectLst/>
            </c:spPr>
            <c:extLst xmlns:c16r2="http://schemas.microsoft.com/office/drawing/2015/06/chart">
              <c:ext xmlns:c16="http://schemas.microsoft.com/office/drawing/2014/chart" uri="{C3380CC4-5D6E-409C-BE32-E72D297353CC}">
                <c16:uniqueId val="{0000000C-182B-47C2-8247-4A7F7D798A71}"/>
              </c:ext>
            </c:extLst>
          </c:dPt>
          <c:dPt>
            <c:idx val="3"/>
            <c:invertIfNegative val="0"/>
            <c:bubble3D val="0"/>
            <c:spPr>
              <a:solidFill>
                <a:schemeClr val="accent5">
                  <a:lumMod val="40000"/>
                  <a:lumOff val="60000"/>
                </a:schemeClr>
              </a:solidFill>
              <a:ln>
                <a:noFill/>
              </a:ln>
              <a:effectLst/>
            </c:spPr>
            <c:extLst xmlns:c16r2="http://schemas.microsoft.com/office/drawing/2015/06/chart">
              <c:ext xmlns:c16="http://schemas.microsoft.com/office/drawing/2014/chart" uri="{C3380CC4-5D6E-409C-BE32-E72D297353CC}">
                <c16:uniqueId val="{00000008-182B-47C2-8247-4A7F7D798A71}"/>
              </c:ext>
            </c:extLst>
          </c:dPt>
          <c:dPt>
            <c:idx val="4"/>
            <c:invertIfNegative val="0"/>
            <c:bubble3D val="0"/>
            <c:spPr>
              <a:solidFill>
                <a:schemeClr val="accent5">
                  <a:lumMod val="75000"/>
                </a:schemeClr>
              </a:solidFill>
              <a:ln>
                <a:noFill/>
              </a:ln>
              <a:effectLst/>
            </c:spPr>
            <c:extLst xmlns:c16r2="http://schemas.microsoft.com/office/drawing/2015/06/chart">
              <c:ext xmlns:c16="http://schemas.microsoft.com/office/drawing/2014/chart" uri="{C3380CC4-5D6E-409C-BE32-E72D297353CC}">
                <c16:uniqueId val="{00000003-BC5C-4FA0-A0BF-CE7FD1D9464F}"/>
              </c:ext>
            </c:extLst>
          </c:dPt>
          <c:dPt>
            <c:idx val="5"/>
            <c:invertIfNegative val="0"/>
            <c:bubble3D val="0"/>
            <c:spPr>
              <a:solidFill>
                <a:schemeClr val="accent5">
                  <a:lumMod val="40000"/>
                  <a:lumOff val="60000"/>
                </a:schemeClr>
              </a:solidFill>
              <a:ln>
                <a:noFill/>
              </a:ln>
              <a:effectLst/>
            </c:spPr>
            <c:extLst xmlns:c16r2="http://schemas.microsoft.com/office/drawing/2015/06/chart">
              <c:ext xmlns:c16="http://schemas.microsoft.com/office/drawing/2014/chart" uri="{C3380CC4-5D6E-409C-BE32-E72D297353CC}">
                <c16:uniqueId val="{00000009-182B-47C2-8247-4A7F7D798A71}"/>
              </c:ext>
            </c:extLst>
          </c:dPt>
          <c:dPt>
            <c:idx val="6"/>
            <c:invertIfNegative val="0"/>
            <c:bubble3D val="0"/>
            <c:spPr>
              <a:solidFill>
                <a:schemeClr val="accent5">
                  <a:lumMod val="75000"/>
                </a:schemeClr>
              </a:solidFill>
              <a:ln>
                <a:noFill/>
              </a:ln>
              <a:effectLst/>
            </c:spPr>
            <c:extLst xmlns:c16r2="http://schemas.microsoft.com/office/drawing/2015/06/chart">
              <c:ext xmlns:c16="http://schemas.microsoft.com/office/drawing/2014/chart" uri="{C3380CC4-5D6E-409C-BE32-E72D297353CC}">
                <c16:uniqueId val="{0000000D-182B-47C2-8247-4A7F7D798A71}"/>
              </c:ext>
            </c:extLst>
          </c:dPt>
          <c:dPt>
            <c:idx val="7"/>
            <c:invertIfNegative val="0"/>
            <c:bubble3D val="0"/>
            <c:spPr>
              <a:solidFill>
                <a:schemeClr val="accent5">
                  <a:lumMod val="40000"/>
                  <a:lumOff val="60000"/>
                </a:schemeClr>
              </a:solidFill>
              <a:ln>
                <a:noFill/>
              </a:ln>
              <a:effectLst/>
            </c:spPr>
            <c:extLst xmlns:c16r2="http://schemas.microsoft.com/office/drawing/2015/06/chart">
              <c:ext xmlns:c16="http://schemas.microsoft.com/office/drawing/2014/chart" uri="{C3380CC4-5D6E-409C-BE32-E72D297353CC}">
                <c16:uniqueId val="{00000004-BC5C-4FA0-A0BF-CE7FD1D9464F}"/>
              </c:ext>
            </c:extLst>
          </c:dPt>
          <c:dPt>
            <c:idx val="8"/>
            <c:invertIfNegative val="0"/>
            <c:bubble3D val="0"/>
            <c:spPr>
              <a:solidFill>
                <a:schemeClr val="accent5">
                  <a:lumMod val="75000"/>
                </a:schemeClr>
              </a:solidFill>
              <a:ln>
                <a:noFill/>
              </a:ln>
              <a:effectLst/>
            </c:spPr>
            <c:extLst xmlns:c16r2="http://schemas.microsoft.com/office/drawing/2015/06/chart">
              <c:ext xmlns:c16="http://schemas.microsoft.com/office/drawing/2014/chart" uri="{C3380CC4-5D6E-409C-BE32-E72D297353CC}">
                <c16:uniqueId val="{0000000E-182B-47C2-8247-4A7F7D798A71}"/>
              </c:ext>
            </c:extLst>
          </c:dPt>
          <c:dPt>
            <c:idx val="9"/>
            <c:invertIfNegative val="0"/>
            <c:bubble3D val="0"/>
            <c:spPr>
              <a:solidFill>
                <a:schemeClr val="accent5">
                  <a:lumMod val="40000"/>
                  <a:lumOff val="60000"/>
                </a:schemeClr>
              </a:solidFill>
              <a:ln>
                <a:noFill/>
              </a:ln>
              <a:effectLst/>
            </c:spPr>
            <c:extLst xmlns:c16r2="http://schemas.microsoft.com/office/drawing/2015/06/chart">
              <c:ext xmlns:c16="http://schemas.microsoft.com/office/drawing/2014/chart" uri="{C3380CC4-5D6E-409C-BE32-E72D297353CC}">
                <c16:uniqueId val="{0000000A-182B-47C2-8247-4A7F7D798A71}"/>
              </c:ext>
            </c:extLst>
          </c:dPt>
          <c:dPt>
            <c:idx val="10"/>
            <c:invertIfNegative val="0"/>
            <c:bubble3D val="0"/>
            <c:spPr>
              <a:solidFill>
                <a:schemeClr val="accent5">
                  <a:lumMod val="75000"/>
                </a:schemeClr>
              </a:solidFill>
              <a:ln>
                <a:noFill/>
              </a:ln>
              <a:effectLst/>
            </c:spPr>
            <c:extLst xmlns:c16r2="http://schemas.microsoft.com/office/drawing/2015/06/chart">
              <c:ext xmlns:c16="http://schemas.microsoft.com/office/drawing/2014/chart" uri="{C3380CC4-5D6E-409C-BE32-E72D297353CC}">
                <c16:uniqueId val="{00000005-BC5C-4FA0-A0BF-CE7FD1D9464F}"/>
              </c:ext>
            </c:extLst>
          </c:dPt>
          <c:dPt>
            <c:idx val="11"/>
            <c:invertIfNegative val="0"/>
            <c:bubble3D val="0"/>
            <c:spPr>
              <a:solidFill>
                <a:schemeClr val="accent5">
                  <a:lumMod val="40000"/>
                  <a:lumOff val="60000"/>
                </a:schemeClr>
              </a:solidFill>
              <a:ln>
                <a:noFill/>
              </a:ln>
              <a:effectLst/>
            </c:spPr>
            <c:extLst xmlns:c16r2="http://schemas.microsoft.com/office/drawing/2015/06/chart">
              <c:ext xmlns:c16="http://schemas.microsoft.com/office/drawing/2014/chart" uri="{C3380CC4-5D6E-409C-BE32-E72D297353CC}">
                <c16:uniqueId val="{0000000B-182B-47C2-8247-4A7F7D798A71}"/>
              </c:ext>
            </c:extLst>
          </c:dPt>
          <c:dPt>
            <c:idx val="12"/>
            <c:invertIfNegative val="0"/>
            <c:bubble3D val="0"/>
            <c:extLst xmlns:c16r2="http://schemas.microsoft.com/office/drawing/2015/06/chart">
              <c:ext xmlns:c16="http://schemas.microsoft.com/office/drawing/2014/chart" uri="{C3380CC4-5D6E-409C-BE32-E72D297353CC}">
                <c16:uniqueId val="{00000001-AB38-4E6B-A57B-E05AE813E7FC}"/>
              </c:ext>
            </c:extLst>
          </c:dPt>
          <c:dPt>
            <c:idx val="13"/>
            <c:invertIfNegative val="0"/>
            <c:bubble3D val="0"/>
            <c:extLst xmlns:c16r2="http://schemas.microsoft.com/office/drawing/2015/06/chart">
              <c:ext xmlns:c16="http://schemas.microsoft.com/office/drawing/2014/chart" uri="{C3380CC4-5D6E-409C-BE32-E72D297353CC}">
                <c16:uniqueId val="{00000006-BC5C-4FA0-A0BF-CE7FD1D9464F}"/>
              </c:ext>
            </c:extLst>
          </c:dPt>
          <c:dPt>
            <c:idx val="16"/>
            <c:invertIfNegative val="0"/>
            <c:bubble3D val="0"/>
            <c:extLst xmlns:c16r2="http://schemas.microsoft.com/office/drawing/2015/06/chart">
              <c:ext xmlns:c16="http://schemas.microsoft.com/office/drawing/2014/chart" uri="{C3380CC4-5D6E-409C-BE32-E72D297353CC}">
                <c16:uniqueId val="{00000007-BC5C-4FA0-A0BF-CE7FD1D9464F}"/>
              </c:ext>
            </c:extLst>
          </c:dPt>
          <c:dPt>
            <c:idx val="19"/>
            <c:invertIfNegative val="0"/>
            <c:bubble3D val="0"/>
            <c:extLst xmlns:c16r2="http://schemas.microsoft.com/office/drawing/2015/06/chart">
              <c:ext xmlns:c16="http://schemas.microsoft.com/office/drawing/2014/chart" uri="{C3380CC4-5D6E-409C-BE32-E72D297353CC}">
                <c16:uniqueId val="{00000008-BC5C-4FA0-A0BF-CE7FD1D9464F}"/>
              </c:ext>
            </c:extLst>
          </c:dPt>
          <c:dPt>
            <c:idx val="22"/>
            <c:invertIfNegative val="0"/>
            <c:bubble3D val="0"/>
            <c:extLst xmlns:c16r2="http://schemas.microsoft.com/office/drawing/2015/06/chart">
              <c:ext xmlns:c16="http://schemas.microsoft.com/office/drawing/2014/chart" uri="{C3380CC4-5D6E-409C-BE32-E72D297353CC}">
                <c16:uniqueId val="{00000009-BC5C-4FA0-A0BF-CE7FD1D9464F}"/>
              </c:ext>
            </c:extLst>
          </c:dPt>
          <c:dPt>
            <c:idx val="25"/>
            <c:invertIfNegative val="0"/>
            <c:bubble3D val="0"/>
            <c:extLst xmlns:c16r2="http://schemas.microsoft.com/office/drawing/2015/06/chart">
              <c:ext xmlns:c16="http://schemas.microsoft.com/office/drawing/2014/chart" uri="{C3380CC4-5D6E-409C-BE32-E72D297353CC}">
                <c16:uniqueId val="{0000000A-BC5C-4FA0-A0BF-CE7FD1D9464F}"/>
              </c:ext>
            </c:extLst>
          </c:dPt>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5">
                          <a:lumMod val="50000"/>
                        </a:schemeClr>
                      </a:solidFill>
                      <a:latin typeface="+mn-lt"/>
                      <a:ea typeface="+mn-ea"/>
                      <a:cs typeface="+mn-cs"/>
                    </a:defRPr>
                  </a:pPr>
                  <a:endParaRPr lang="cs-CZ"/>
                </a:p>
              </c:txPr>
              <c:dLblPos val="outEnd"/>
              <c:showLegendKey val="0"/>
              <c:showVal val="1"/>
              <c:showCatName val="0"/>
              <c:showSerName val="0"/>
              <c:showPercent val="0"/>
              <c:showBubbleSize val="0"/>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5">
                          <a:lumMod val="50000"/>
                        </a:schemeClr>
                      </a:solidFill>
                      <a:latin typeface="+mn-lt"/>
                      <a:ea typeface="+mn-ea"/>
                      <a:cs typeface="+mn-cs"/>
                    </a:defRPr>
                  </a:pPr>
                  <a:endParaRPr lang="cs-CZ"/>
                </a:p>
              </c:txPr>
              <c:dLblPos val="outEnd"/>
              <c:showLegendKey val="0"/>
              <c:showVal val="1"/>
              <c:showCatName val="0"/>
              <c:showSerName val="0"/>
              <c:showPercent val="0"/>
              <c:showBubbleSize val="0"/>
            </c:dLbl>
            <c:dLbl>
              <c:idx val="4"/>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5">
                          <a:lumMod val="50000"/>
                        </a:schemeClr>
                      </a:solidFill>
                      <a:latin typeface="+mn-lt"/>
                      <a:ea typeface="+mn-ea"/>
                      <a:cs typeface="+mn-cs"/>
                    </a:defRPr>
                  </a:pPr>
                  <a:endParaRPr lang="cs-CZ"/>
                </a:p>
              </c:txPr>
              <c:dLblPos val="outEnd"/>
              <c:showLegendKey val="0"/>
              <c:showVal val="1"/>
              <c:showCatName val="0"/>
              <c:showSerName val="0"/>
              <c:showPercent val="0"/>
              <c:showBubbleSize val="0"/>
            </c:dLbl>
            <c:dLbl>
              <c:idx val="6"/>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5">
                          <a:lumMod val="50000"/>
                        </a:schemeClr>
                      </a:solidFill>
                      <a:latin typeface="+mn-lt"/>
                      <a:ea typeface="+mn-ea"/>
                      <a:cs typeface="+mn-cs"/>
                    </a:defRPr>
                  </a:pPr>
                  <a:endParaRPr lang="cs-CZ"/>
                </a:p>
              </c:txPr>
              <c:dLblPos val="outEnd"/>
              <c:showLegendKey val="0"/>
              <c:showVal val="1"/>
              <c:showCatName val="0"/>
              <c:showSerName val="0"/>
              <c:showPercent val="0"/>
              <c:showBubbleSize val="0"/>
            </c:dLbl>
            <c:dLbl>
              <c:idx val="8"/>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5">
                          <a:lumMod val="50000"/>
                        </a:schemeClr>
                      </a:solidFill>
                      <a:latin typeface="+mn-lt"/>
                      <a:ea typeface="+mn-ea"/>
                      <a:cs typeface="+mn-cs"/>
                    </a:defRPr>
                  </a:pPr>
                  <a:endParaRPr lang="cs-CZ"/>
                </a:p>
              </c:txPr>
              <c:dLblPos val="outEnd"/>
              <c:showLegendKey val="0"/>
              <c:showVal val="1"/>
              <c:showCatName val="0"/>
              <c:showSerName val="0"/>
              <c:showPercent val="0"/>
              <c:showBubbleSize val="0"/>
            </c:dLbl>
            <c:dLbl>
              <c:idx val="1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5">
                          <a:lumMod val="50000"/>
                        </a:schemeClr>
                      </a:solidFill>
                      <a:latin typeface="+mn-lt"/>
                      <a:ea typeface="+mn-ea"/>
                      <a:cs typeface="+mn-cs"/>
                    </a:defRPr>
                  </a:pPr>
                  <a:endParaRPr lang="cs-CZ"/>
                </a:p>
              </c:txPr>
              <c:dLblPos val="outEnd"/>
              <c:showLegendKey val="0"/>
              <c:showVal val="1"/>
              <c:showCatName val="0"/>
              <c:showSerName val="0"/>
              <c:showPercent val="0"/>
              <c:showBubbleSize val="0"/>
            </c:dLbl>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0000"/>
                    </a:solidFill>
                    <a:latin typeface="+mn-lt"/>
                    <a:ea typeface="+mn-ea"/>
                    <a:cs typeface="+mn-cs"/>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brand_image!$B$42:$B$53</c:f>
              <c:strCache>
                <c:ptCount val="11"/>
                <c:pt idx="0">
                  <c:v>Zablokovat bankovní účet dlužníka</c:v>
                </c:pt>
                <c:pt idx="2">
                  <c:v>Přijít k dlužníkovi bez ohlášení</c:v>
                </c:pt>
                <c:pt idx="4">
                  <c:v>Vstoupit do bytu, když dlužník není doma</c:v>
                </c:pt>
                <c:pt idx="6">
                  <c:v>Zabavit veškerou hotovost v domácnosti</c:v>
                </c:pt>
                <c:pt idx="8">
                  <c:v>Zabavit dětské hračky</c:v>
                </c:pt>
                <c:pt idx="10">
                  <c:v>Zabavit spotřebiče jako je lednice, sporák či pračka</c:v>
                </c:pt>
              </c:strCache>
            </c:strRef>
          </c:cat>
          <c:val>
            <c:numRef>
              <c:f>brand_image!$C$42:$C$53</c:f>
              <c:numCache>
                <c:formatCode>0%;0%;0%</c:formatCode>
                <c:ptCount val="12"/>
                <c:pt idx="0">
                  <c:v>-7.2538860103626937E-2</c:v>
                </c:pt>
                <c:pt idx="1">
                  <c:v>-0.13762376237623763</c:v>
                </c:pt>
                <c:pt idx="2">
                  <c:v>-0.26424870466321243</c:v>
                </c:pt>
                <c:pt idx="3">
                  <c:v>-0.34356435643564359</c:v>
                </c:pt>
                <c:pt idx="4">
                  <c:v>-0.54404145077720212</c:v>
                </c:pt>
                <c:pt idx="5">
                  <c:v>-0.71089108910891086</c:v>
                </c:pt>
                <c:pt idx="6">
                  <c:v>-0.49222797927461137</c:v>
                </c:pt>
                <c:pt idx="7">
                  <c:v>-0.43663366336633663</c:v>
                </c:pt>
                <c:pt idx="8">
                  <c:v>-0.7409326424870466</c:v>
                </c:pt>
                <c:pt idx="9">
                  <c:v>-0.5861386138613861</c:v>
                </c:pt>
                <c:pt idx="10">
                  <c:v>-0.7098445595854922</c:v>
                </c:pt>
                <c:pt idx="11">
                  <c:v>-0.33267326732673269</c:v>
                </c:pt>
              </c:numCache>
            </c:numRef>
          </c:val>
          <c:extLst xmlns:c16r2="http://schemas.microsoft.com/office/drawing/2015/06/chart">
            <c:ext xmlns:c16="http://schemas.microsoft.com/office/drawing/2014/chart" uri="{C3380CC4-5D6E-409C-BE32-E72D297353CC}">
              <c16:uniqueId val="{00000002-AB38-4E6B-A57B-E05AE813E7FC}"/>
            </c:ext>
          </c:extLst>
        </c:ser>
        <c:ser>
          <c:idx val="1"/>
          <c:order val="1"/>
          <c:spPr>
            <a:solidFill>
              <a:schemeClr val="accent2"/>
            </a:solidFill>
            <a:ln>
              <a:noFill/>
            </a:ln>
          </c:spPr>
          <c:invertIfNegative val="0"/>
          <c:dPt>
            <c:idx val="0"/>
            <c:invertIfNegative val="0"/>
            <c:bubble3D val="0"/>
            <c:spPr>
              <a:solidFill>
                <a:schemeClr val="accent2">
                  <a:lumMod val="75000"/>
                </a:schemeClr>
              </a:solidFill>
              <a:ln>
                <a:noFill/>
              </a:ln>
            </c:spPr>
            <c:extLst xmlns:c16r2="http://schemas.microsoft.com/office/drawing/2015/06/chart">
              <c:ext xmlns:c16="http://schemas.microsoft.com/office/drawing/2014/chart" uri="{C3380CC4-5D6E-409C-BE32-E72D297353CC}">
                <c16:uniqueId val="{00000000-888B-46DE-838D-0E75D9C0D8CC}"/>
              </c:ext>
            </c:extLst>
          </c:dPt>
          <c:dPt>
            <c:idx val="1"/>
            <c:invertIfNegative val="0"/>
            <c:bubble3D val="0"/>
            <c:spPr>
              <a:solidFill>
                <a:schemeClr val="accent6">
                  <a:lumMod val="75000"/>
                </a:schemeClr>
              </a:solidFill>
              <a:ln>
                <a:noFill/>
              </a:ln>
            </c:spPr>
            <c:extLst xmlns:c16r2="http://schemas.microsoft.com/office/drawing/2015/06/chart">
              <c:ext xmlns:c16="http://schemas.microsoft.com/office/drawing/2014/chart" uri="{C3380CC4-5D6E-409C-BE32-E72D297353CC}">
                <c16:uniqueId val="{0000000B-BC5C-4FA0-A0BF-CE7FD1D9464F}"/>
              </c:ext>
            </c:extLst>
          </c:dPt>
          <c:dPt>
            <c:idx val="2"/>
            <c:invertIfNegative val="0"/>
            <c:bubble3D val="0"/>
            <c:spPr>
              <a:solidFill>
                <a:schemeClr val="accent2">
                  <a:lumMod val="75000"/>
                </a:schemeClr>
              </a:solidFill>
              <a:ln>
                <a:noFill/>
              </a:ln>
            </c:spPr>
            <c:extLst xmlns:c16r2="http://schemas.microsoft.com/office/drawing/2015/06/chart">
              <c:ext xmlns:c16="http://schemas.microsoft.com/office/drawing/2014/chart" uri="{C3380CC4-5D6E-409C-BE32-E72D297353CC}">
                <c16:uniqueId val="{00000000-182B-47C2-8247-4A7F7D798A71}"/>
              </c:ext>
            </c:extLst>
          </c:dPt>
          <c:dPt>
            <c:idx val="3"/>
            <c:invertIfNegative val="0"/>
            <c:bubble3D val="0"/>
            <c:spPr>
              <a:solidFill>
                <a:schemeClr val="accent6">
                  <a:lumMod val="75000"/>
                </a:schemeClr>
              </a:solidFill>
              <a:ln>
                <a:noFill/>
              </a:ln>
            </c:spPr>
            <c:extLst xmlns:c16r2="http://schemas.microsoft.com/office/drawing/2015/06/chart">
              <c:ext xmlns:c16="http://schemas.microsoft.com/office/drawing/2014/chart" uri="{C3380CC4-5D6E-409C-BE32-E72D297353CC}">
                <c16:uniqueId val="{00000003-182B-47C2-8247-4A7F7D798A71}"/>
              </c:ext>
            </c:extLst>
          </c:dPt>
          <c:dPt>
            <c:idx val="4"/>
            <c:invertIfNegative val="0"/>
            <c:bubble3D val="0"/>
            <c:spPr>
              <a:solidFill>
                <a:schemeClr val="accent2">
                  <a:lumMod val="75000"/>
                </a:schemeClr>
              </a:solidFill>
              <a:ln>
                <a:noFill/>
              </a:ln>
            </c:spPr>
            <c:extLst xmlns:c16r2="http://schemas.microsoft.com/office/drawing/2015/06/chart">
              <c:ext xmlns:c16="http://schemas.microsoft.com/office/drawing/2014/chart" uri="{C3380CC4-5D6E-409C-BE32-E72D297353CC}">
                <c16:uniqueId val="{0000000C-BC5C-4FA0-A0BF-CE7FD1D9464F}"/>
              </c:ext>
            </c:extLst>
          </c:dPt>
          <c:dPt>
            <c:idx val="5"/>
            <c:invertIfNegative val="0"/>
            <c:bubble3D val="0"/>
            <c:spPr>
              <a:solidFill>
                <a:schemeClr val="accent6">
                  <a:lumMod val="75000"/>
                </a:schemeClr>
              </a:solidFill>
              <a:ln>
                <a:noFill/>
              </a:ln>
            </c:spPr>
            <c:extLst xmlns:c16r2="http://schemas.microsoft.com/office/drawing/2015/06/chart">
              <c:ext xmlns:c16="http://schemas.microsoft.com/office/drawing/2014/chart" uri="{C3380CC4-5D6E-409C-BE32-E72D297353CC}">
                <c16:uniqueId val="{00000004-182B-47C2-8247-4A7F7D798A71}"/>
              </c:ext>
            </c:extLst>
          </c:dPt>
          <c:dPt>
            <c:idx val="6"/>
            <c:invertIfNegative val="0"/>
            <c:bubble3D val="0"/>
            <c:spPr>
              <a:solidFill>
                <a:schemeClr val="accent2">
                  <a:lumMod val="75000"/>
                </a:schemeClr>
              </a:solidFill>
              <a:ln>
                <a:noFill/>
              </a:ln>
            </c:spPr>
            <c:extLst xmlns:c16r2="http://schemas.microsoft.com/office/drawing/2015/06/chart">
              <c:ext xmlns:c16="http://schemas.microsoft.com/office/drawing/2014/chart" uri="{C3380CC4-5D6E-409C-BE32-E72D297353CC}">
                <c16:uniqueId val="{00000001-182B-47C2-8247-4A7F7D798A71}"/>
              </c:ext>
            </c:extLst>
          </c:dPt>
          <c:dPt>
            <c:idx val="7"/>
            <c:invertIfNegative val="0"/>
            <c:bubble3D val="0"/>
            <c:spPr>
              <a:solidFill>
                <a:schemeClr val="accent6">
                  <a:lumMod val="75000"/>
                </a:schemeClr>
              </a:solidFill>
              <a:ln>
                <a:noFill/>
              </a:ln>
            </c:spPr>
            <c:extLst xmlns:c16r2="http://schemas.microsoft.com/office/drawing/2015/06/chart">
              <c:ext xmlns:c16="http://schemas.microsoft.com/office/drawing/2014/chart" uri="{C3380CC4-5D6E-409C-BE32-E72D297353CC}">
                <c16:uniqueId val="{0000000D-BC5C-4FA0-A0BF-CE7FD1D9464F}"/>
              </c:ext>
            </c:extLst>
          </c:dPt>
          <c:dPt>
            <c:idx val="8"/>
            <c:invertIfNegative val="0"/>
            <c:bubble3D val="0"/>
            <c:spPr>
              <a:solidFill>
                <a:schemeClr val="accent2">
                  <a:lumMod val="75000"/>
                </a:schemeClr>
              </a:solidFill>
              <a:ln>
                <a:noFill/>
              </a:ln>
            </c:spPr>
            <c:extLst xmlns:c16r2="http://schemas.microsoft.com/office/drawing/2015/06/chart">
              <c:ext xmlns:c16="http://schemas.microsoft.com/office/drawing/2014/chart" uri="{C3380CC4-5D6E-409C-BE32-E72D297353CC}">
                <c16:uniqueId val="{00000002-182B-47C2-8247-4A7F7D798A71}"/>
              </c:ext>
            </c:extLst>
          </c:dPt>
          <c:dPt>
            <c:idx val="9"/>
            <c:invertIfNegative val="0"/>
            <c:bubble3D val="0"/>
            <c:spPr>
              <a:solidFill>
                <a:schemeClr val="accent6">
                  <a:lumMod val="75000"/>
                </a:schemeClr>
              </a:solidFill>
              <a:ln>
                <a:noFill/>
              </a:ln>
            </c:spPr>
            <c:extLst xmlns:c16r2="http://schemas.microsoft.com/office/drawing/2015/06/chart">
              <c:ext xmlns:c16="http://schemas.microsoft.com/office/drawing/2014/chart" uri="{C3380CC4-5D6E-409C-BE32-E72D297353CC}">
                <c16:uniqueId val="{00000005-182B-47C2-8247-4A7F7D798A71}"/>
              </c:ext>
            </c:extLst>
          </c:dPt>
          <c:dPt>
            <c:idx val="10"/>
            <c:invertIfNegative val="0"/>
            <c:bubble3D val="0"/>
            <c:spPr>
              <a:solidFill>
                <a:schemeClr val="accent2">
                  <a:lumMod val="75000"/>
                </a:schemeClr>
              </a:solidFill>
              <a:ln>
                <a:noFill/>
              </a:ln>
            </c:spPr>
            <c:extLst xmlns:c16r2="http://schemas.microsoft.com/office/drawing/2015/06/chart">
              <c:ext xmlns:c16="http://schemas.microsoft.com/office/drawing/2014/chart" uri="{C3380CC4-5D6E-409C-BE32-E72D297353CC}">
                <c16:uniqueId val="{0000000E-BC5C-4FA0-A0BF-CE7FD1D9464F}"/>
              </c:ext>
            </c:extLst>
          </c:dPt>
          <c:dPt>
            <c:idx val="11"/>
            <c:invertIfNegative val="0"/>
            <c:bubble3D val="0"/>
            <c:spPr>
              <a:solidFill>
                <a:schemeClr val="accent6">
                  <a:lumMod val="75000"/>
                </a:schemeClr>
              </a:solidFill>
              <a:ln>
                <a:noFill/>
              </a:ln>
            </c:spPr>
            <c:extLst xmlns:c16r2="http://schemas.microsoft.com/office/drawing/2015/06/chart">
              <c:ext xmlns:c16="http://schemas.microsoft.com/office/drawing/2014/chart" uri="{C3380CC4-5D6E-409C-BE32-E72D297353CC}">
                <c16:uniqueId val="{00000006-182B-47C2-8247-4A7F7D798A71}"/>
              </c:ext>
            </c:extLst>
          </c:dPt>
          <c:dPt>
            <c:idx val="12"/>
            <c:invertIfNegative val="0"/>
            <c:bubble3D val="0"/>
            <c:extLst xmlns:c16r2="http://schemas.microsoft.com/office/drawing/2015/06/chart">
              <c:ext xmlns:c16="http://schemas.microsoft.com/office/drawing/2014/chart" uri="{C3380CC4-5D6E-409C-BE32-E72D297353CC}">
                <c16:uniqueId val="{00000004-AB38-4E6B-A57B-E05AE813E7FC}"/>
              </c:ext>
            </c:extLst>
          </c:dPt>
          <c:dPt>
            <c:idx val="13"/>
            <c:invertIfNegative val="0"/>
            <c:bubble3D val="0"/>
            <c:extLst xmlns:c16r2="http://schemas.microsoft.com/office/drawing/2015/06/chart">
              <c:ext xmlns:c16="http://schemas.microsoft.com/office/drawing/2014/chart" uri="{C3380CC4-5D6E-409C-BE32-E72D297353CC}">
                <c16:uniqueId val="{0000000F-BC5C-4FA0-A0BF-CE7FD1D9464F}"/>
              </c:ext>
            </c:extLst>
          </c:dPt>
          <c:dPt>
            <c:idx val="16"/>
            <c:invertIfNegative val="0"/>
            <c:bubble3D val="0"/>
            <c:extLst xmlns:c16r2="http://schemas.microsoft.com/office/drawing/2015/06/chart">
              <c:ext xmlns:c16="http://schemas.microsoft.com/office/drawing/2014/chart" uri="{C3380CC4-5D6E-409C-BE32-E72D297353CC}">
                <c16:uniqueId val="{00000010-BC5C-4FA0-A0BF-CE7FD1D9464F}"/>
              </c:ext>
            </c:extLst>
          </c:dPt>
          <c:dPt>
            <c:idx val="19"/>
            <c:invertIfNegative val="0"/>
            <c:bubble3D val="0"/>
            <c:extLst xmlns:c16r2="http://schemas.microsoft.com/office/drawing/2015/06/chart">
              <c:ext xmlns:c16="http://schemas.microsoft.com/office/drawing/2014/chart" uri="{C3380CC4-5D6E-409C-BE32-E72D297353CC}">
                <c16:uniqueId val="{00000011-BC5C-4FA0-A0BF-CE7FD1D9464F}"/>
              </c:ext>
            </c:extLst>
          </c:dPt>
          <c:dPt>
            <c:idx val="22"/>
            <c:invertIfNegative val="0"/>
            <c:bubble3D val="0"/>
            <c:extLst xmlns:c16r2="http://schemas.microsoft.com/office/drawing/2015/06/chart">
              <c:ext xmlns:c16="http://schemas.microsoft.com/office/drawing/2014/chart" uri="{C3380CC4-5D6E-409C-BE32-E72D297353CC}">
                <c16:uniqueId val="{00000012-BC5C-4FA0-A0BF-CE7FD1D9464F}"/>
              </c:ext>
            </c:extLst>
          </c:dPt>
          <c:dPt>
            <c:idx val="25"/>
            <c:invertIfNegative val="0"/>
            <c:bubble3D val="0"/>
            <c:extLst xmlns:c16r2="http://schemas.microsoft.com/office/drawing/2015/06/chart">
              <c:ext xmlns:c16="http://schemas.microsoft.com/office/drawing/2014/chart" uri="{C3380CC4-5D6E-409C-BE32-E72D297353CC}">
                <c16:uniqueId val="{00000013-BC5C-4FA0-A0BF-CE7FD1D9464F}"/>
              </c:ext>
            </c:extLst>
          </c:dPt>
          <c:dLbls>
            <c:dLbl>
              <c:idx val="0"/>
              <c:layout>
                <c:manualLayout>
                  <c:x val="-3.389995189943833E-3"/>
                  <c:y val="7.3421167414193834E-3"/>
                </c:manualLayout>
              </c:layout>
              <c:spPr>
                <a:noFill/>
                <a:ln>
                  <a:noFill/>
                </a:ln>
                <a:effectLst/>
              </c:spPr>
              <c:txPr>
                <a:bodyPr/>
                <a:lstStyle/>
                <a:p>
                  <a:pPr>
                    <a:defRPr sz="1200">
                      <a:solidFill>
                        <a:schemeClr val="accent2">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888B-46DE-838D-0E75D9C0D8CC}"/>
                </c:ext>
                <c:ext xmlns:c15="http://schemas.microsoft.com/office/drawing/2012/chart" uri="{CE6537A1-D6FC-4f65-9D91-7224C49458BB}">
                  <c15:layout/>
                </c:ext>
              </c:extLst>
            </c:dLbl>
            <c:dLbl>
              <c:idx val="1"/>
              <c:spPr>
                <a:noFill/>
                <a:ln>
                  <a:noFill/>
                </a:ln>
                <a:effectLst/>
              </c:spPr>
              <c:txPr>
                <a:bodyPr/>
                <a:lstStyle/>
                <a:p>
                  <a:pPr>
                    <a:defRPr sz="1200">
                      <a:solidFill>
                        <a:schemeClr val="accent6">
                          <a:lumMod val="75000"/>
                        </a:schemeClr>
                      </a:solidFill>
                    </a:defRPr>
                  </a:pPr>
                  <a:endParaRPr lang="cs-CZ"/>
                </a:p>
              </c:txPr>
              <c:dLblPos val="outEnd"/>
              <c:showLegendKey val="0"/>
              <c:showVal val="1"/>
              <c:showCatName val="0"/>
              <c:showSerName val="0"/>
              <c:showPercent val="0"/>
              <c:showBubbleSize val="0"/>
            </c:dLbl>
            <c:dLbl>
              <c:idx val="2"/>
              <c:spPr>
                <a:noFill/>
                <a:ln>
                  <a:noFill/>
                </a:ln>
                <a:effectLst/>
              </c:spPr>
              <c:txPr>
                <a:bodyPr/>
                <a:lstStyle/>
                <a:p>
                  <a:pPr>
                    <a:defRPr sz="1200">
                      <a:solidFill>
                        <a:schemeClr val="accent2">
                          <a:lumMod val="50000"/>
                        </a:schemeClr>
                      </a:solidFill>
                    </a:defRPr>
                  </a:pPr>
                  <a:endParaRPr lang="cs-CZ"/>
                </a:p>
              </c:txPr>
              <c:dLblPos val="outEnd"/>
              <c:showLegendKey val="0"/>
              <c:showVal val="1"/>
              <c:showCatName val="0"/>
              <c:showSerName val="0"/>
              <c:showPercent val="0"/>
              <c:showBubbleSize val="0"/>
            </c:dLbl>
            <c:dLbl>
              <c:idx val="3"/>
              <c:spPr>
                <a:noFill/>
                <a:ln>
                  <a:noFill/>
                </a:ln>
                <a:effectLst/>
              </c:spPr>
              <c:txPr>
                <a:bodyPr/>
                <a:lstStyle/>
                <a:p>
                  <a:pPr>
                    <a:defRPr sz="1200">
                      <a:solidFill>
                        <a:schemeClr val="accent6">
                          <a:lumMod val="75000"/>
                        </a:schemeClr>
                      </a:solidFill>
                    </a:defRPr>
                  </a:pPr>
                  <a:endParaRPr lang="cs-CZ"/>
                </a:p>
              </c:txPr>
              <c:dLblPos val="outEnd"/>
              <c:showLegendKey val="0"/>
              <c:showVal val="1"/>
              <c:showCatName val="0"/>
              <c:showSerName val="0"/>
              <c:showPercent val="0"/>
              <c:showBubbleSize val="0"/>
            </c:dLbl>
            <c:dLbl>
              <c:idx val="4"/>
              <c:spPr>
                <a:noFill/>
                <a:ln>
                  <a:noFill/>
                </a:ln>
                <a:effectLst/>
              </c:spPr>
              <c:txPr>
                <a:bodyPr/>
                <a:lstStyle/>
                <a:p>
                  <a:pPr>
                    <a:defRPr sz="1200">
                      <a:solidFill>
                        <a:schemeClr val="accent2">
                          <a:lumMod val="50000"/>
                        </a:schemeClr>
                      </a:solidFill>
                    </a:defRPr>
                  </a:pPr>
                  <a:endParaRPr lang="cs-CZ"/>
                </a:p>
              </c:txPr>
              <c:dLblPos val="outEnd"/>
              <c:showLegendKey val="0"/>
              <c:showVal val="1"/>
              <c:showCatName val="0"/>
              <c:showSerName val="0"/>
              <c:showPercent val="0"/>
              <c:showBubbleSize val="0"/>
            </c:dLbl>
            <c:dLbl>
              <c:idx val="5"/>
              <c:spPr>
                <a:noFill/>
                <a:ln>
                  <a:noFill/>
                </a:ln>
                <a:effectLst/>
              </c:spPr>
              <c:txPr>
                <a:bodyPr/>
                <a:lstStyle/>
                <a:p>
                  <a:pPr>
                    <a:defRPr sz="1200">
                      <a:solidFill>
                        <a:schemeClr val="accent6">
                          <a:lumMod val="75000"/>
                        </a:schemeClr>
                      </a:solidFill>
                    </a:defRPr>
                  </a:pPr>
                  <a:endParaRPr lang="cs-CZ"/>
                </a:p>
              </c:txPr>
              <c:dLblPos val="outEnd"/>
              <c:showLegendKey val="0"/>
              <c:showVal val="1"/>
              <c:showCatName val="0"/>
              <c:showSerName val="0"/>
              <c:showPercent val="0"/>
              <c:showBubbleSize val="0"/>
            </c:dLbl>
            <c:dLbl>
              <c:idx val="6"/>
              <c:spPr>
                <a:noFill/>
                <a:ln>
                  <a:noFill/>
                </a:ln>
                <a:effectLst/>
              </c:spPr>
              <c:txPr>
                <a:bodyPr/>
                <a:lstStyle/>
                <a:p>
                  <a:pPr>
                    <a:defRPr sz="1200">
                      <a:solidFill>
                        <a:schemeClr val="accent2">
                          <a:lumMod val="50000"/>
                        </a:schemeClr>
                      </a:solidFill>
                    </a:defRPr>
                  </a:pPr>
                  <a:endParaRPr lang="cs-CZ"/>
                </a:p>
              </c:txPr>
              <c:dLblPos val="outEnd"/>
              <c:showLegendKey val="0"/>
              <c:showVal val="1"/>
              <c:showCatName val="0"/>
              <c:showSerName val="0"/>
              <c:showPercent val="0"/>
              <c:showBubbleSize val="0"/>
            </c:dLbl>
            <c:dLbl>
              <c:idx val="7"/>
              <c:spPr>
                <a:noFill/>
                <a:ln>
                  <a:noFill/>
                </a:ln>
                <a:effectLst/>
              </c:spPr>
              <c:txPr>
                <a:bodyPr/>
                <a:lstStyle/>
                <a:p>
                  <a:pPr>
                    <a:defRPr sz="1200">
                      <a:solidFill>
                        <a:schemeClr val="accent6">
                          <a:lumMod val="75000"/>
                        </a:schemeClr>
                      </a:solidFill>
                    </a:defRPr>
                  </a:pPr>
                  <a:endParaRPr lang="cs-CZ"/>
                </a:p>
              </c:txPr>
              <c:dLblPos val="outEnd"/>
              <c:showLegendKey val="0"/>
              <c:showVal val="1"/>
              <c:showCatName val="0"/>
              <c:showSerName val="0"/>
              <c:showPercent val="0"/>
              <c:showBubbleSize val="0"/>
            </c:dLbl>
            <c:dLbl>
              <c:idx val="8"/>
              <c:spPr>
                <a:noFill/>
                <a:ln>
                  <a:noFill/>
                </a:ln>
                <a:effectLst/>
              </c:spPr>
              <c:txPr>
                <a:bodyPr/>
                <a:lstStyle/>
                <a:p>
                  <a:pPr>
                    <a:defRPr sz="1200">
                      <a:solidFill>
                        <a:schemeClr val="accent2">
                          <a:lumMod val="50000"/>
                        </a:schemeClr>
                      </a:solidFill>
                    </a:defRPr>
                  </a:pPr>
                  <a:endParaRPr lang="cs-CZ"/>
                </a:p>
              </c:txPr>
              <c:dLblPos val="outEnd"/>
              <c:showLegendKey val="0"/>
              <c:showVal val="1"/>
              <c:showCatName val="0"/>
              <c:showSerName val="0"/>
              <c:showPercent val="0"/>
              <c:showBubbleSize val="0"/>
            </c:dLbl>
            <c:dLbl>
              <c:idx val="9"/>
              <c:spPr>
                <a:noFill/>
                <a:ln>
                  <a:noFill/>
                </a:ln>
                <a:effectLst/>
              </c:spPr>
              <c:txPr>
                <a:bodyPr/>
                <a:lstStyle/>
                <a:p>
                  <a:pPr>
                    <a:defRPr sz="1200">
                      <a:solidFill>
                        <a:schemeClr val="accent6">
                          <a:lumMod val="75000"/>
                        </a:schemeClr>
                      </a:solidFill>
                    </a:defRPr>
                  </a:pPr>
                  <a:endParaRPr lang="cs-CZ"/>
                </a:p>
              </c:txPr>
              <c:dLblPos val="outEnd"/>
              <c:showLegendKey val="0"/>
              <c:showVal val="1"/>
              <c:showCatName val="0"/>
              <c:showSerName val="0"/>
              <c:showPercent val="0"/>
              <c:showBubbleSize val="0"/>
            </c:dLbl>
            <c:dLbl>
              <c:idx val="10"/>
              <c:spPr>
                <a:noFill/>
                <a:ln>
                  <a:noFill/>
                </a:ln>
                <a:effectLst/>
              </c:spPr>
              <c:txPr>
                <a:bodyPr/>
                <a:lstStyle/>
                <a:p>
                  <a:pPr>
                    <a:defRPr sz="1200">
                      <a:solidFill>
                        <a:schemeClr val="accent2">
                          <a:lumMod val="50000"/>
                        </a:schemeClr>
                      </a:solidFill>
                    </a:defRPr>
                  </a:pPr>
                  <a:endParaRPr lang="cs-CZ"/>
                </a:p>
              </c:txPr>
              <c:dLblPos val="outEnd"/>
              <c:showLegendKey val="0"/>
              <c:showVal val="1"/>
              <c:showCatName val="0"/>
              <c:showSerName val="0"/>
              <c:showPercent val="0"/>
              <c:showBubbleSize val="0"/>
            </c:dLbl>
            <c:dLbl>
              <c:idx val="11"/>
              <c:spPr>
                <a:noFill/>
                <a:ln>
                  <a:noFill/>
                </a:ln>
                <a:effectLst/>
              </c:spPr>
              <c:txPr>
                <a:bodyPr/>
                <a:lstStyle/>
                <a:p>
                  <a:pPr>
                    <a:defRPr sz="1200">
                      <a:solidFill>
                        <a:schemeClr val="accent6">
                          <a:lumMod val="75000"/>
                        </a:schemeClr>
                      </a:solidFill>
                    </a:defRPr>
                  </a:pPr>
                  <a:endParaRPr lang="cs-CZ"/>
                </a:p>
              </c:txPr>
              <c:dLblPos val="outEnd"/>
              <c:showLegendKey val="0"/>
              <c:showVal val="1"/>
              <c:showCatName val="0"/>
              <c:showSerName val="0"/>
              <c:showPercent val="0"/>
              <c:showBubbleSize val="0"/>
            </c:dLbl>
            <c:dLbl>
              <c:idx val="12"/>
              <c:spPr/>
              <c:txPr>
                <a:bodyPr/>
                <a:lstStyle/>
                <a:p>
                  <a:pPr>
                    <a:defRPr sz="1200">
                      <a:solidFill>
                        <a:schemeClr val="accent1"/>
                      </a:solidFill>
                    </a:defRPr>
                  </a:pPr>
                  <a:endParaRPr lang="cs-CZ"/>
                </a:p>
              </c:txPr>
              <c:dLblPos val="outEnd"/>
              <c:showLegendKey val="0"/>
              <c:showVal val="1"/>
              <c:showCatName val="0"/>
              <c:showSerName val="0"/>
              <c:showPercent val="0"/>
              <c:showBubbleSize val="0"/>
            </c:dLbl>
            <c:spPr>
              <a:noFill/>
              <a:ln>
                <a:noFill/>
              </a:ln>
              <a:effectLst/>
            </c:spPr>
            <c:txPr>
              <a:bodyPr/>
              <a:lstStyle/>
              <a:p>
                <a:pPr>
                  <a:defRPr sz="1200">
                    <a:solidFill>
                      <a:schemeClr val="accent1"/>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brand_image!$B$42:$B$53</c:f>
              <c:strCache>
                <c:ptCount val="11"/>
                <c:pt idx="0">
                  <c:v>Zablokovat bankovní účet dlužníka</c:v>
                </c:pt>
                <c:pt idx="2">
                  <c:v>Přijít k dlužníkovi bez ohlášení</c:v>
                </c:pt>
                <c:pt idx="4">
                  <c:v>Vstoupit do bytu, když dlužník není doma</c:v>
                </c:pt>
                <c:pt idx="6">
                  <c:v>Zabavit veškerou hotovost v domácnosti</c:v>
                </c:pt>
                <c:pt idx="8">
                  <c:v>Zabavit dětské hračky</c:v>
                </c:pt>
                <c:pt idx="10">
                  <c:v>Zabavit spotřebiče jako je lednice, sporák či pračka</c:v>
                </c:pt>
              </c:strCache>
            </c:strRef>
          </c:cat>
          <c:val>
            <c:numRef>
              <c:f>brand_image!$D$42:$D$53</c:f>
              <c:numCache>
                <c:formatCode>0%;0%;0%</c:formatCode>
                <c:ptCount val="12"/>
                <c:pt idx="0" formatCode="0%">
                  <c:v>0.87564766839378239</c:v>
                </c:pt>
                <c:pt idx="1">
                  <c:v>0.6524752475247525</c:v>
                </c:pt>
                <c:pt idx="2" formatCode="0%">
                  <c:v>0.60103626943005184</c:v>
                </c:pt>
                <c:pt idx="3">
                  <c:v>0.41980198019801979</c:v>
                </c:pt>
                <c:pt idx="4" formatCode="0%">
                  <c:v>0.34715025906735753</c:v>
                </c:pt>
                <c:pt idx="5">
                  <c:v>0.11089108910891089</c:v>
                </c:pt>
                <c:pt idx="6" formatCode="0%">
                  <c:v>0.27461139896373055</c:v>
                </c:pt>
                <c:pt idx="7">
                  <c:v>0.22673267326732674</c:v>
                </c:pt>
                <c:pt idx="8" formatCode="0%">
                  <c:v>7.7720207253886009E-2</c:v>
                </c:pt>
                <c:pt idx="9">
                  <c:v>0.15247524752475247</c:v>
                </c:pt>
                <c:pt idx="10" formatCode="0%">
                  <c:v>7.7720207253886009E-2</c:v>
                </c:pt>
                <c:pt idx="11">
                  <c:v>0.52277227722772279</c:v>
                </c:pt>
              </c:numCache>
            </c:numRef>
          </c:val>
          <c:extLst xmlns:c16r2="http://schemas.microsoft.com/office/drawing/2015/06/chart">
            <c:ext xmlns:c16="http://schemas.microsoft.com/office/drawing/2014/chart" uri="{C3380CC4-5D6E-409C-BE32-E72D297353CC}">
              <c16:uniqueId val="{00000005-AB38-4E6B-A57B-E05AE813E7FC}"/>
            </c:ext>
          </c:extLst>
        </c:ser>
        <c:dLbls>
          <c:showLegendKey val="0"/>
          <c:showVal val="0"/>
          <c:showCatName val="0"/>
          <c:showSerName val="0"/>
          <c:showPercent val="0"/>
          <c:showBubbleSize val="0"/>
        </c:dLbls>
        <c:gapWidth val="40"/>
        <c:overlap val="99"/>
        <c:axId val="-1410058224"/>
        <c:axId val="-1410053872"/>
      </c:barChart>
      <c:catAx>
        <c:axId val="-1410058224"/>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cs-CZ"/>
          </a:p>
        </c:txPr>
        <c:crossAx val="-1410053872"/>
        <c:crosses val="autoZero"/>
        <c:auto val="1"/>
        <c:lblAlgn val="ctr"/>
        <c:lblOffset val="100"/>
        <c:noMultiLvlLbl val="0"/>
      </c:catAx>
      <c:valAx>
        <c:axId val="-1410053872"/>
        <c:scaling>
          <c:orientation val="minMax"/>
          <c:max val="1"/>
          <c:min val="-1"/>
        </c:scaling>
        <c:delete val="1"/>
        <c:axPos val="t"/>
        <c:numFmt formatCode="0%;0%;0%" sourceLinked="1"/>
        <c:majorTickMark val="out"/>
        <c:minorTickMark val="none"/>
        <c:tickLblPos val="nextTo"/>
        <c:crossAx val="-1410058224"/>
        <c:crosses val="autoZero"/>
        <c:crossBetween val="between"/>
        <c:majorUnit val="0.25"/>
      </c:valAx>
      <c:spPr>
        <a:noFill/>
        <a:ln>
          <a:noFill/>
        </a:ln>
        <a:effectLst/>
      </c:spPr>
    </c:plotArea>
    <c:plotVisOnly val="1"/>
    <c:dispBlanksAs val="gap"/>
    <c:showDLblsOverMax val="0"/>
  </c:chart>
  <c:spPr>
    <a:noFill/>
    <a:ln w="9525" cap="flat" cmpd="sng" algn="ctr">
      <a:noFill/>
      <a:round/>
    </a:ln>
    <a:effectLst/>
  </c:spPr>
  <c:txPr>
    <a:bodyPr anchor="ctr" anchorCtr="0"/>
    <a:lstStyle/>
    <a:p>
      <a:pPr>
        <a:defRPr/>
      </a:pPr>
      <a:endParaRPr lang="cs-CZ"/>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62254082334977"/>
          <c:y val="2.4427709911373635E-2"/>
          <c:w val="0.80990152382401548"/>
          <c:h val="0.93701822596508488"/>
        </c:manualLayout>
      </c:layout>
      <c:barChart>
        <c:barDir val="bar"/>
        <c:grouping val="clustered"/>
        <c:varyColors val="0"/>
        <c:ser>
          <c:idx val="0"/>
          <c:order val="0"/>
          <c:spPr>
            <a:solidFill>
              <a:schemeClr val="bg1">
                <a:lumMod val="65000"/>
              </a:schemeClr>
            </a:solidFill>
          </c:spPr>
          <c:invertIfNegative val="0"/>
          <c:dPt>
            <c:idx val="0"/>
            <c:invertIfNegative val="0"/>
            <c:bubble3D val="0"/>
            <c:spPr>
              <a:solidFill>
                <a:schemeClr val="tx1">
                  <a:lumMod val="65000"/>
                  <a:lumOff val="35000"/>
                </a:schemeClr>
              </a:solidFill>
            </c:spPr>
            <c:extLst xmlns:c16r2="http://schemas.microsoft.com/office/drawing/2015/06/chart">
              <c:ext xmlns:c16="http://schemas.microsoft.com/office/drawing/2014/chart" uri="{C3380CC4-5D6E-409C-BE32-E72D297353CC}">
                <c16:uniqueId val="{00000000-CB4B-4B92-A373-A98BF550F410}"/>
              </c:ext>
            </c:extLst>
          </c:dPt>
          <c:dPt>
            <c:idx val="1"/>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1-CB4B-4B92-A373-A98BF550F410}"/>
              </c:ext>
            </c:extLst>
          </c:dPt>
          <c:dPt>
            <c:idx val="3"/>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2-CB4B-4B92-A373-A98BF550F410}"/>
              </c:ext>
            </c:extLst>
          </c:dPt>
          <c:dPt>
            <c:idx val="5"/>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3-CB4B-4B92-A373-A98BF550F410}"/>
              </c:ext>
            </c:extLst>
          </c:dPt>
          <c:dPt>
            <c:idx val="6"/>
            <c:invertIfNegative val="0"/>
            <c:bubble3D val="0"/>
            <c:extLst xmlns:c16r2="http://schemas.microsoft.com/office/drawing/2015/06/chart">
              <c:ext xmlns:c16="http://schemas.microsoft.com/office/drawing/2014/chart" uri="{C3380CC4-5D6E-409C-BE32-E72D297353CC}">
                <c16:uniqueId val="{00000001-F145-49A0-BC86-2537D0363753}"/>
              </c:ext>
            </c:extLst>
          </c:dPt>
          <c:dPt>
            <c:idx val="7"/>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4-CB4B-4B92-A373-A98BF550F410}"/>
              </c:ext>
            </c:extLst>
          </c:dPt>
          <c:dPt>
            <c:idx val="9"/>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5-CB4B-4B92-A373-A98BF550F410}"/>
              </c:ext>
            </c:extLst>
          </c:dPt>
          <c:dPt>
            <c:idx val="11"/>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6-CB4B-4B92-A373-A98BF550F410}"/>
              </c:ext>
            </c:extLst>
          </c:dPt>
          <c:dLbls>
            <c:dLbl>
              <c:idx val="6"/>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145-49A0-BC86-2537D0363753}"/>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bar_chart!$B$44:$B$55</c:f>
              <c:strCache>
                <c:ptCount val="11"/>
                <c:pt idx="0">
                  <c:v>Zablokovat bankovní účet dlužníka</c:v>
                </c:pt>
                <c:pt idx="2">
                  <c:v>Přijít k dlužníkovi bez ohlášení</c:v>
                </c:pt>
                <c:pt idx="4">
                  <c:v>Vstoupit do bytu, když dlužník není doma</c:v>
                </c:pt>
                <c:pt idx="6">
                  <c:v>Zabavit veškerou hotovost v domácnosti</c:v>
                </c:pt>
                <c:pt idx="8">
                  <c:v>Zabavit dětské hračky</c:v>
                </c:pt>
                <c:pt idx="10">
                  <c:v>Zabavit spotřebiče jako je lednice, sporák či pračka</c:v>
                </c:pt>
              </c:strCache>
            </c:strRef>
          </c:cat>
          <c:val>
            <c:numRef>
              <c:f>bar_chart!$C$44:$C$55</c:f>
              <c:numCache>
                <c:formatCode>0%</c:formatCode>
                <c:ptCount val="12"/>
                <c:pt idx="0">
                  <c:v>5.181347150259067E-2</c:v>
                </c:pt>
                <c:pt idx="1">
                  <c:v>0.20990099009900989</c:v>
                </c:pt>
                <c:pt idx="2">
                  <c:v>0.12953367875647667</c:v>
                </c:pt>
                <c:pt idx="3">
                  <c:v>0.23564356435643563</c:v>
                </c:pt>
                <c:pt idx="4">
                  <c:v>0.10362694300518134</c:v>
                </c:pt>
                <c:pt idx="5">
                  <c:v>0.17821782178217821</c:v>
                </c:pt>
                <c:pt idx="6">
                  <c:v>0.22797927461139897</c:v>
                </c:pt>
                <c:pt idx="7">
                  <c:v>0.33564356435643566</c:v>
                </c:pt>
                <c:pt idx="8">
                  <c:v>0.18134715025906736</c:v>
                </c:pt>
                <c:pt idx="9">
                  <c:v>0.2613861386138614</c:v>
                </c:pt>
                <c:pt idx="10">
                  <c:v>6.7357512953367879E-2</c:v>
                </c:pt>
                <c:pt idx="11">
                  <c:v>0.14455445544554454</c:v>
                </c:pt>
              </c:numCache>
            </c:numRef>
          </c:val>
          <c:extLst xmlns:c16r2="http://schemas.microsoft.com/office/drawing/2015/06/chart">
            <c:ext xmlns:c16="http://schemas.microsoft.com/office/drawing/2014/chart" uri="{C3380CC4-5D6E-409C-BE32-E72D297353CC}">
              <c16:uniqueId val="{00000002-F145-49A0-BC86-2537D0363753}"/>
            </c:ext>
          </c:extLst>
        </c:ser>
        <c:dLbls>
          <c:showLegendKey val="0"/>
          <c:showVal val="0"/>
          <c:showCatName val="0"/>
          <c:showSerName val="0"/>
          <c:showPercent val="0"/>
          <c:showBubbleSize val="0"/>
        </c:dLbls>
        <c:gapWidth val="30"/>
        <c:axId val="-1410063120"/>
        <c:axId val="-1410054416"/>
      </c:barChart>
      <c:valAx>
        <c:axId val="-1410054416"/>
        <c:scaling>
          <c:orientation val="minMax"/>
          <c:max val="1"/>
        </c:scaling>
        <c:delete val="1"/>
        <c:axPos val="b"/>
        <c:numFmt formatCode="0%" sourceLinked="1"/>
        <c:majorTickMark val="out"/>
        <c:minorTickMark val="none"/>
        <c:tickLblPos val="nextTo"/>
        <c:crossAx val="-1410063120"/>
        <c:crosses val="max"/>
        <c:crossBetween val="between"/>
      </c:valAx>
      <c:catAx>
        <c:axId val="-1410063120"/>
        <c:scaling>
          <c:orientation val="maxMin"/>
        </c:scaling>
        <c:delete val="1"/>
        <c:axPos val="l"/>
        <c:numFmt formatCode="General" sourceLinked="1"/>
        <c:majorTickMark val="out"/>
        <c:minorTickMark val="none"/>
        <c:tickLblPos val="nextTo"/>
        <c:crossAx val="-1410054416"/>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66121841348431"/>
          <c:y val="0.13040850919713454"/>
          <c:w val="0.7882700782918578"/>
          <c:h val="0.83405023733948613"/>
        </c:manualLayout>
      </c:layout>
      <c:barChart>
        <c:barDir val="bar"/>
        <c:grouping val="stacked"/>
        <c:varyColors val="0"/>
        <c:ser>
          <c:idx val="0"/>
          <c:order val="0"/>
          <c:tx>
            <c:strRef>
              <c:f>T_chart!$A$25</c:f>
              <c:strCache>
                <c:ptCount val="1"/>
                <c:pt idx="0">
                  <c:v>Velmi dobrý</c:v>
                </c:pt>
              </c:strCache>
            </c:strRef>
          </c:tx>
          <c:spPr>
            <a:solidFill>
              <a:schemeClr val="accent1"/>
            </a:solidFill>
          </c:spPr>
          <c:invertIfNegative val="0"/>
          <c:dLbls>
            <c:numFmt formatCode="[&gt;0.015]\ 0%;;" sourceLinked="0"/>
            <c:spPr>
              <a:noFill/>
              <a:ln>
                <a:noFill/>
              </a:ln>
              <a:effectLst/>
            </c:spPr>
            <c:txPr>
              <a:bodyPr/>
              <a:lstStyle/>
              <a:p>
                <a:pPr>
                  <a:defRPr sz="12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T_chart!$B$24:$C$24</c:f>
              <c:strCache>
                <c:ptCount val="2"/>
                <c:pt idx="0">
                  <c:v>2019 (N=1527)</c:v>
                </c:pt>
                <c:pt idx="1">
                  <c:v>2015 (N=523)</c:v>
                </c:pt>
              </c:strCache>
            </c:strRef>
          </c:cat>
          <c:val>
            <c:numRef>
              <c:f>T_chart!$B$25:$C$25</c:f>
              <c:numCache>
                <c:formatCode>0%</c:formatCode>
                <c:ptCount val="2"/>
                <c:pt idx="0">
                  <c:v>6.3523248199083171E-2</c:v>
                </c:pt>
                <c:pt idx="1">
                  <c:v>9.1778202676864248E-2</c:v>
                </c:pt>
              </c:numCache>
            </c:numRef>
          </c:val>
          <c:extLst xmlns:c16r2="http://schemas.microsoft.com/office/drawing/2015/06/chart">
            <c:ext xmlns:c16="http://schemas.microsoft.com/office/drawing/2014/chart" uri="{C3380CC4-5D6E-409C-BE32-E72D297353CC}">
              <c16:uniqueId val="{00000000-8200-4155-BB04-373248AB1367}"/>
            </c:ext>
          </c:extLst>
        </c:ser>
        <c:ser>
          <c:idx val="1"/>
          <c:order val="1"/>
          <c:tx>
            <c:strRef>
              <c:f>T_chart!$A$26</c:f>
              <c:strCache>
                <c:ptCount val="1"/>
                <c:pt idx="0">
                  <c:v>Spíše dobrý</c:v>
                </c:pt>
              </c:strCache>
            </c:strRef>
          </c:tx>
          <c:spPr>
            <a:solidFill>
              <a:schemeClr val="accent2">
                <a:lumMod val="60000"/>
                <a:lumOff val="40000"/>
              </a:schemeClr>
            </a:solidFill>
          </c:spPr>
          <c:invertIfNegative val="0"/>
          <c:dLbls>
            <c:numFmt formatCode="[&gt;0.015]\ 0%;;" sourceLinked="0"/>
            <c:spPr>
              <a:noFill/>
              <a:ln>
                <a:noFill/>
              </a:ln>
              <a:effectLst/>
            </c:spPr>
            <c:txPr>
              <a:bodyPr/>
              <a:lstStyle/>
              <a:p>
                <a:pPr>
                  <a:defRPr sz="1200">
                    <a:solidFill>
                      <a:schemeClr val="accent1">
                        <a:lumMod val="75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T_chart!$B$24:$C$24</c:f>
              <c:strCache>
                <c:ptCount val="2"/>
                <c:pt idx="0">
                  <c:v>2019 (N=1527)</c:v>
                </c:pt>
                <c:pt idx="1">
                  <c:v>2015 (N=523)</c:v>
                </c:pt>
              </c:strCache>
            </c:strRef>
          </c:cat>
          <c:val>
            <c:numRef>
              <c:f>T_chart!$B$26:$C$26</c:f>
              <c:numCache>
                <c:formatCode>0%</c:formatCode>
                <c:ptCount val="2"/>
                <c:pt idx="0">
                  <c:v>0.34119187950229207</c:v>
                </c:pt>
                <c:pt idx="1">
                  <c:v>0.41491395793499042</c:v>
                </c:pt>
              </c:numCache>
            </c:numRef>
          </c:val>
          <c:extLst xmlns:c16r2="http://schemas.microsoft.com/office/drawing/2015/06/chart">
            <c:ext xmlns:c16="http://schemas.microsoft.com/office/drawing/2014/chart" uri="{C3380CC4-5D6E-409C-BE32-E72D297353CC}">
              <c16:uniqueId val="{00000001-8200-4155-BB04-373248AB1367}"/>
            </c:ext>
          </c:extLst>
        </c:ser>
        <c:ser>
          <c:idx val="2"/>
          <c:order val="2"/>
          <c:tx>
            <c:strRef>
              <c:f>T_chart!$A$27</c:f>
              <c:strCache>
                <c:ptCount val="1"/>
                <c:pt idx="0">
                  <c:v>Spíše špatný</c:v>
                </c:pt>
              </c:strCache>
            </c:strRef>
          </c:tx>
          <c:spPr>
            <a:solidFill>
              <a:schemeClr val="accent5">
                <a:lumMod val="60000"/>
                <a:lumOff val="40000"/>
              </a:schemeClr>
            </a:solidFill>
          </c:spPr>
          <c:invertIfNegative val="0"/>
          <c:dLbls>
            <c:numFmt formatCode="[&gt;0.015]\ 0%;;" sourceLinked="0"/>
            <c:spPr>
              <a:noFill/>
              <a:ln>
                <a:noFill/>
              </a:ln>
              <a:effectLst/>
            </c:spPr>
            <c:txPr>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T_chart!$B$24:$C$24</c:f>
              <c:strCache>
                <c:ptCount val="2"/>
                <c:pt idx="0">
                  <c:v>2019 (N=1527)</c:v>
                </c:pt>
                <c:pt idx="1">
                  <c:v>2015 (N=523)</c:v>
                </c:pt>
              </c:strCache>
            </c:strRef>
          </c:cat>
          <c:val>
            <c:numRef>
              <c:f>T_chart!$B$27:$C$27</c:f>
              <c:numCache>
                <c:formatCode>0%</c:formatCode>
                <c:ptCount val="2"/>
                <c:pt idx="0">
                  <c:v>0.36935166994106089</c:v>
                </c:pt>
                <c:pt idx="1">
                  <c:v>0.30783938814531547</c:v>
                </c:pt>
              </c:numCache>
            </c:numRef>
          </c:val>
          <c:extLst xmlns:c16r2="http://schemas.microsoft.com/office/drawing/2015/06/chart">
            <c:ext xmlns:c16="http://schemas.microsoft.com/office/drawing/2014/chart" uri="{C3380CC4-5D6E-409C-BE32-E72D297353CC}">
              <c16:uniqueId val="{00000002-8200-4155-BB04-373248AB1367}"/>
            </c:ext>
          </c:extLst>
        </c:ser>
        <c:ser>
          <c:idx val="3"/>
          <c:order val="3"/>
          <c:tx>
            <c:strRef>
              <c:f>T_chart!$A$28</c:f>
              <c:strCache>
                <c:ptCount val="1"/>
                <c:pt idx="0">
                  <c:v>Velmi špatný</c:v>
                </c:pt>
              </c:strCache>
            </c:strRef>
          </c:tx>
          <c:spPr>
            <a:solidFill>
              <a:schemeClr val="accent5"/>
            </a:solidFill>
          </c:spPr>
          <c:invertIfNegative val="0"/>
          <c:dLbls>
            <c:numFmt formatCode="[&gt;0.015]\ 0%;;" sourceLinked="0"/>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T_chart!$B$24:$C$24</c:f>
              <c:strCache>
                <c:ptCount val="2"/>
                <c:pt idx="0">
                  <c:v>2019 (N=1527)</c:v>
                </c:pt>
                <c:pt idx="1">
                  <c:v>2015 (N=523)</c:v>
                </c:pt>
              </c:strCache>
            </c:strRef>
          </c:cat>
          <c:val>
            <c:numRef>
              <c:f>T_chart!$B$28:$C$28</c:f>
              <c:numCache>
                <c:formatCode>0%</c:formatCode>
                <c:ptCount val="2"/>
                <c:pt idx="0">
                  <c:v>0.22593320235756384</c:v>
                </c:pt>
                <c:pt idx="1">
                  <c:v>0.18546845124282982</c:v>
                </c:pt>
              </c:numCache>
            </c:numRef>
          </c:val>
          <c:extLst xmlns:c16r2="http://schemas.microsoft.com/office/drawing/2015/06/chart">
            <c:ext xmlns:c16="http://schemas.microsoft.com/office/drawing/2014/chart" uri="{C3380CC4-5D6E-409C-BE32-E72D297353CC}">
              <c16:uniqueId val="{00000003-8200-4155-BB04-373248AB1367}"/>
            </c:ext>
          </c:extLst>
        </c:ser>
        <c:dLbls>
          <c:showLegendKey val="0"/>
          <c:showVal val="1"/>
          <c:showCatName val="0"/>
          <c:showSerName val="0"/>
          <c:showPercent val="0"/>
          <c:showBubbleSize val="0"/>
        </c:dLbls>
        <c:gapWidth val="80"/>
        <c:overlap val="100"/>
        <c:axId val="-1410056048"/>
        <c:axId val="-1410060944"/>
      </c:barChart>
      <c:catAx>
        <c:axId val="-1410056048"/>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10060944"/>
        <c:crosses val="autoZero"/>
        <c:auto val="1"/>
        <c:lblAlgn val="ctr"/>
        <c:lblOffset val="100"/>
        <c:tickMarkSkip val="1"/>
        <c:noMultiLvlLbl val="0"/>
      </c:catAx>
      <c:valAx>
        <c:axId val="-1410060944"/>
        <c:scaling>
          <c:orientation val="minMax"/>
          <c:max val="1"/>
        </c:scaling>
        <c:delete val="1"/>
        <c:axPos val="b"/>
        <c:numFmt formatCode="0%" sourceLinked="1"/>
        <c:majorTickMark val="out"/>
        <c:minorTickMark val="none"/>
        <c:tickLblPos val="none"/>
        <c:crossAx val="-1410056048"/>
        <c:crosses val="max"/>
        <c:crossBetween val="between"/>
      </c:valAx>
      <c:spPr>
        <a:noFill/>
        <a:ln>
          <a:noFill/>
        </a:ln>
      </c:spPr>
    </c:plotArea>
    <c:legend>
      <c:legendPos val="t"/>
      <c:layout>
        <c:manualLayout>
          <c:xMode val="edge"/>
          <c:yMode val="edge"/>
          <c:x val="3.974932778277792E-2"/>
          <c:y val="8.6271908806247924E-2"/>
          <c:w val="0.95028166978528572"/>
          <c:h val="6.7279064351795717E-2"/>
        </c:manualLayout>
      </c:layout>
      <c:overlay val="0"/>
      <c:txPr>
        <a:bodyPr/>
        <a:lstStyle/>
        <a:p>
          <a:pPr>
            <a:defRPr sz="12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2992721947624992"/>
          <c:y val="0.20043103839112161"/>
          <c:w val="0.47064465569962582"/>
          <c:h val="0.70545977011494254"/>
        </c:manualLayout>
      </c:layout>
      <c:doughnutChart>
        <c:varyColors val="1"/>
        <c:ser>
          <c:idx val="0"/>
          <c:order val="0"/>
          <c:spPr>
            <a:solidFill>
              <a:schemeClr val="accent6"/>
            </a:solidFill>
          </c:spPr>
          <c:dPt>
            <c:idx val="0"/>
            <c:bubble3D val="0"/>
            <c:spPr>
              <a:solidFill>
                <a:schemeClr val="accent5"/>
              </a:solidFill>
            </c:spPr>
            <c:extLst xmlns:c16r2="http://schemas.microsoft.com/office/drawing/2015/06/chart">
              <c:ext xmlns:c16="http://schemas.microsoft.com/office/drawing/2014/chart" uri="{C3380CC4-5D6E-409C-BE32-E72D297353CC}">
                <c16:uniqueId val="{00000000-47C3-49AB-ACF7-3CE746320DB2}"/>
              </c:ext>
            </c:extLst>
          </c:dPt>
          <c:dPt>
            <c:idx val="1"/>
            <c:bubble3D val="0"/>
            <c:spPr>
              <a:solidFill>
                <a:schemeClr val="accent6">
                  <a:lumMod val="60000"/>
                  <a:lumOff val="40000"/>
                </a:schemeClr>
              </a:solidFill>
            </c:spPr>
            <c:extLst xmlns:c16r2="http://schemas.microsoft.com/office/drawing/2015/06/chart">
              <c:ext xmlns:c16="http://schemas.microsoft.com/office/drawing/2014/chart" uri="{C3380CC4-5D6E-409C-BE32-E72D297353CC}">
                <c16:uniqueId val="{00000002-47C3-49AB-ACF7-3CE746320DB2}"/>
              </c:ext>
            </c:extLst>
          </c:dPt>
          <c:dPt>
            <c:idx val="2"/>
            <c:bubble3D val="0"/>
            <c:spPr>
              <a:solidFill>
                <a:schemeClr val="accent3">
                  <a:lumMod val="60000"/>
                  <a:lumOff val="40000"/>
                </a:schemeClr>
              </a:solidFill>
            </c:spPr>
            <c:extLst xmlns:c16r2="http://schemas.microsoft.com/office/drawing/2015/06/chart">
              <c:ext xmlns:c16="http://schemas.microsoft.com/office/drawing/2014/chart" uri="{C3380CC4-5D6E-409C-BE32-E72D297353CC}">
                <c16:uniqueId val="{00000003-47C3-49AB-ACF7-3CE746320DB2}"/>
              </c:ext>
            </c:extLst>
          </c:dPt>
          <c:dPt>
            <c:idx val="3"/>
            <c:bubble3D val="0"/>
            <c:spPr>
              <a:solidFill>
                <a:schemeClr val="bg1">
                  <a:lumMod val="65000"/>
                </a:schemeClr>
              </a:solidFill>
            </c:spPr>
            <c:extLst xmlns:c16r2="http://schemas.microsoft.com/office/drawing/2015/06/chart">
              <c:ext xmlns:c16="http://schemas.microsoft.com/office/drawing/2014/chart" uri="{C3380CC4-5D6E-409C-BE32-E72D297353CC}">
                <c16:uniqueId val="{00000004-47C3-49AB-ACF7-3CE746320DB2}"/>
              </c:ext>
            </c:extLst>
          </c:dPt>
          <c:dPt>
            <c:idx val="4"/>
            <c:bubble3D val="0"/>
            <c:extLst xmlns:c16r2="http://schemas.microsoft.com/office/drawing/2015/06/chart">
              <c:ext xmlns:c16="http://schemas.microsoft.com/office/drawing/2014/chart" uri="{C3380CC4-5D6E-409C-BE32-E72D297353CC}">
                <c16:uniqueId val="{00000005-47C3-49AB-ACF7-3CE746320DB2}"/>
              </c:ext>
            </c:extLst>
          </c:dPt>
          <c:dPt>
            <c:idx val="5"/>
            <c:bubble3D val="0"/>
            <c:extLst xmlns:c16r2="http://schemas.microsoft.com/office/drawing/2015/06/chart">
              <c:ext xmlns:c16="http://schemas.microsoft.com/office/drawing/2014/chart" uri="{C3380CC4-5D6E-409C-BE32-E72D297353CC}">
                <c16:uniqueId val="{00000006-47C3-49AB-ACF7-3CE746320DB2}"/>
              </c:ext>
            </c:extLst>
          </c:dPt>
          <c:dLbls>
            <c:dLbl>
              <c:idx val="0"/>
              <c:layout>
                <c:manualLayout>
                  <c:x val="4.2419954465215626E-2"/>
                  <c:y val="-0.11244278145410563"/>
                </c:manualLayout>
              </c:layout>
              <c:numFmt formatCode="0%" sourceLinked="0"/>
              <c:spPr>
                <a:noFill/>
                <a:ln>
                  <a:noFill/>
                </a:ln>
                <a:effectLst/>
              </c:spPr>
              <c:txPr>
                <a:bodyPr/>
                <a:lstStyle/>
                <a:p>
                  <a:pPr>
                    <a:defRPr sz="2000" b="1">
                      <a:solidFill>
                        <a:schemeClr val="accent5"/>
                      </a:solidFill>
                    </a:defRPr>
                  </a:pPr>
                  <a:endParaRPr lang="cs-CZ"/>
                </a:p>
              </c:txPr>
              <c:showLegendKey val="0"/>
              <c:showVal val="0"/>
              <c:showCatName val="0"/>
              <c:showSerName val="0"/>
              <c:showPercent val="1"/>
              <c:showBubbleSize val="0"/>
              <c:separator>
</c:separator>
              <c:extLst xmlns:c16r2="http://schemas.microsoft.com/office/drawing/2015/06/chart">
                <c:ext xmlns:c16="http://schemas.microsoft.com/office/drawing/2014/chart" uri="{C3380CC4-5D6E-409C-BE32-E72D297353CC}">
                  <c16:uniqueId val="{00000000-47C3-49AB-ACF7-3CE746320DB2}"/>
                </c:ext>
                <c:ext xmlns:c15="http://schemas.microsoft.com/office/drawing/2012/chart" uri="{CE6537A1-D6FC-4f65-9D91-7224C49458BB}">
                  <c15:layout/>
                </c:ext>
              </c:extLst>
            </c:dLbl>
            <c:dLbl>
              <c:idx val="1"/>
              <c:layout>
                <c:manualLayout>
                  <c:x val="9.9865173862397294E-2"/>
                  <c:y val="6.624074056323074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47C3-49AB-ACF7-3CE746320DB2}"/>
                </c:ext>
                <c:ext xmlns:c15="http://schemas.microsoft.com/office/drawing/2012/chart" uri="{CE6537A1-D6FC-4f65-9D91-7224C49458BB}">
                  <c15:layout/>
                </c:ext>
              </c:extLst>
            </c:dLbl>
            <c:dLbl>
              <c:idx val="2"/>
              <c:layout>
                <c:manualLayout>
                  <c:x val="-6.0437673956311382E-2"/>
                  <c:y val="-0.29057137846015302"/>
                </c:manualLayout>
              </c:layout>
              <c:tx>
                <c:rich>
                  <a:bodyPr/>
                  <a:lstStyle/>
                  <a:p>
                    <a:fld id="{13DF62BD-09EA-41B3-9457-2F24D8B6A7EA}" type="PERCENTAGE">
                      <a:rPr lang="en-US">
                        <a:solidFill>
                          <a:schemeClr val="accent3">
                            <a:lumMod val="50000"/>
                          </a:schemeClr>
                        </a:solidFill>
                      </a:rPr>
                      <a:pPr/>
                      <a:t>[PROCENTO]</a:t>
                    </a:fld>
                    <a:endParaRPr lang="cs-CZ"/>
                  </a:p>
                </c:rich>
              </c:tx>
              <c:showLegendKey val="0"/>
              <c:showVal val="0"/>
              <c:showCatName val="0"/>
              <c:showSerName val="0"/>
              <c:showPercent val="1"/>
              <c:showBubbleSize val="0"/>
              <c:separator>
</c:separator>
              <c:extLst xmlns:c16r2="http://schemas.microsoft.com/office/drawing/2015/06/chart">
                <c:ext xmlns:c16="http://schemas.microsoft.com/office/drawing/2014/chart" uri="{C3380CC4-5D6E-409C-BE32-E72D297353CC}">
                  <c16:uniqueId val="{00000003-47C3-49AB-ACF7-3CE746320DB2}"/>
                </c:ext>
                <c:ext xmlns:c15="http://schemas.microsoft.com/office/drawing/2012/chart" uri="{CE6537A1-D6FC-4f65-9D91-7224C49458BB}">
                  <c15:layout/>
                  <c15:dlblFieldTable/>
                  <c15:showDataLabelsRange val="0"/>
                </c:ext>
              </c:extLst>
            </c:dLbl>
            <c:dLbl>
              <c:idx val="3"/>
              <c:layout>
                <c:manualLayout>
                  <c:x val="-3.2590464956796877E-2"/>
                  <c:y val="-0.14367816091954022"/>
                </c:manualLayout>
              </c:layout>
              <c:numFmt formatCode="0%" sourceLinked="0"/>
              <c:spPr>
                <a:noFill/>
                <a:ln>
                  <a:noFill/>
                </a:ln>
                <a:effectLst/>
              </c:spPr>
              <c:txPr>
                <a:bodyPr/>
                <a:lstStyle/>
                <a:p>
                  <a:pPr>
                    <a:defRPr sz="2000" b="1">
                      <a:solidFill>
                        <a:schemeClr val="bg1">
                          <a:lumMod val="50000"/>
                        </a:schemeClr>
                      </a:solidFill>
                    </a:defRPr>
                  </a:pPr>
                  <a:endParaRPr lang="cs-CZ"/>
                </a:p>
              </c:txPr>
              <c:showLegendKey val="0"/>
              <c:showVal val="0"/>
              <c:showCatName val="0"/>
              <c:showSerName val="0"/>
              <c:showPercent val="1"/>
              <c:showBubbleSize val="0"/>
              <c:separator>
</c:separator>
              <c:extLst xmlns:c16r2="http://schemas.microsoft.com/office/drawing/2015/06/chart">
                <c:ext xmlns:c16="http://schemas.microsoft.com/office/drawing/2014/chart" uri="{C3380CC4-5D6E-409C-BE32-E72D297353CC}">
                  <c16:uniqueId val="{00000004-47C3-49AB-ACF7-3CE746320DB2}"/>
                </c:ext>
                <c:ext xmlns:c15="http://schemas.microsoft.com/office/drawing/2012/chart" uri="{CE6537A1-D6FC-4f65-9D91-7224C49458BB}"/>
              </c:extLst>
            </c:dLbl>
            <c:numFmt formatCode="0%" sourceLinked="0"/>
            <c:spPr>
              <a:noFill/>
              <a:ln>
                <a:noFill/>
              </a:ln>
              <a:effectLst/>
            </c:spPr>
            <c:txPr>
              <a:bodyPr/>
              <a:lstStyle/>
              <a:p>
                <a:pPr>
                  <a:defRPr sz="2000" b="1">
                    <a:solidFill>
                      <a:schemeClr val="accent6">
                        <a:lumMod val="75000"/>
                      </a:schemeClr>
                    </a:solidFill>
                  </a:defRPr>
                </a:pPr>
                <a:endParaRPr lang="cs-CZ"/>
              </a:p>
            </c:txPr>
            <c:showLegendKey val="0"/>
            <c:showVal val="0"/>
            <c:showCatName val="0"/>
            <c:showSerName val="0"/>
            <c:showPercent val="1"/>
            <c:showBubbleSize val="0"/>
            <c:separator>
</c:separator>
            <c:showLeaderLines val="0"/>
            <c:extLst xmlns:c16r2="http://schemas.microsoft.com/office/drawing/2015/06/chart">
              <c:ext xmlns:c15="http://schemas.microsoft.com/office/drawing/2012/chart" uri="{CE6537A1-D6FC-4f65-9D91-7224C49458BB}"/>
            </c:extLst>
          </c:dLbls>
          <c:cat>
            <c:strRef>
              <c:f>pie_chart!$A$4:$A$6</c:f>
              <c:strCache>
                <c:ptCount val="3"/>
                <c:pt idx="0">
                  <c:v>Soukromá instituce zastupující věřitele</c:v>
                </c:pt>
                <c:pt idx="1">
                  <c:v>Soukromá instituce, která zastupuje stát ve sporu věřitele a dlužníka a je nestranná</c:v>
                </c:pt>
                <c:pt idx="2">
                  <c:v>Státní instituce</c:v>
                </c:pt>
              </c:strCache>
            </c:strRef>
          </c:cat>
          <c:val>
            <c:numRef>
              <c:f>pie_chart!$B$4:$B$6</c:f>
              <c:numCache>
                <c:formatCode>0%</c:formatCode>
                <c:ptCount val="3"/>
                <c:pt idx="0">
                  <c:v>0.1191879502292076</c:v>
                </c:pt>
                <c:pt idx="1">
                  <c:v>0.29993451211525868</c:v>
                </c:pt>
                <c:pt idx="2">
                  <c:v>0.58087753765553374</c:v>
                </c:pt>
              </c:numCache>
            </c:numRef>
          </c:val>
          <c:extLst xmlns:c16r2="http://schemas.microsoft.com/office/drawing/2015/06/chart">
            <c:ext xmlns:c16="http://schemas.microsoft.com/office/drawing/2014/chart" uri="{C3380CC4-5D6E-409C-BE32-E72D297353CC}">
              <c16:uniqueId val="{00000007-47C3-49AB-ACF7-3CE746320DB2}"/>
            </c:ext>
          </c:extLst>
        </c:ser>
        <c:dLbls>
          <c:showLegendKey val="0"/>
          <c:showVal val="1"/>
          <c:showCatName val="0"/>
          <c:showSerName val="0"/>
          <c:showPercent val="0"/>
          <c:showBubbleSize val="0"/>
          <c:showLeaderLines val="0"/>
        </c:dLbls>
        <c:firstSliceAng val="0"/>
        <c:holeSize val="50"/>
      </c:doughnutChart>
    </c:plotArea>
    <c:legend>
      <c:legendPos val="l"/>
      <c:layout>
        <c:manualLayout>
          <c:xMode val="edge"/>
          <c:yMode val="edge"/>
          <c:x val="1.2500002050525271E-2"/>
          <c:y val="0.12322962211472026"/>
          <c:w val="0.26947248514968586"/>
          <c:h val="0.80618324287088461"/>
        </c:manualLayout>
      </c:layout>
      <c:overlay val="0"/>
      <c:txPr>
        <a:bodyPr/>
        <a:lstStyle/>
        <a:p>
          <a:pPr>
            <a:defRPr sz="1200"/>
          </a:pPr>
          <a:endParaRPr lang="cs-CZ"/>
        </a:p>
      </c:txPr>
    </c:legend>
    <c:plotVisOnly val="1"/>
    <c:dispBlanksAs val="zero"/>
    <c:showDLblsOverMax val="0"/>
  </c:chart>
  <c:spPr>
    <a:noFill/>
    <a:ln>
      <a:noFill/>
    </a:ln>
  </c:spPr>
  <c:txPr>
    <a:bodyPr/>
    <a:lstStyle/>
    <a:p>
      <a:pPr>
        <a:defRPr sz="1050"/>
      </a:pPr>
      <a:endParaRPr lang="cs-CZ"/>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8063519940239177"/>
          <c:y val="9.2737852130799825E-2"/>
          <c:w val="0.49799579359938478"/>
          <c:h val="0.84227819979076224"/>
        </c:manualLayout>
      </c:layout>
      <c:doughnutChart>
        <c:varyColors val="1"/>
        <c:ser>
          <c:idx val="0"/>
          <c:order val="0"/>
          <c:spPr>
            <a:solidFill>
              <a:schemeClr val="accent6"/>
            </a:solidFill>
          </c:spPr>
          <c:dPt>
            <c:idx val="0"/>
            <c:bubble3D val="0"/>
            <c:spPr>
              <a:solidFill>
                <a:schemeClr val="accent5"/>
              </a:solidFill>
            </c:spPr>
            <c:extLst xmlns:c16r2="http://schemas.microsoft.com/office/drawing/2015/06/chart">
              <c:ext xmlns:c16="http://schemas.microsoft.com/office/drawing/2014/chart" uri="{C3380CC4-5D6E-409C-BE32-E72D297353CC}">
                <c16:uniqueId val="{00000001-DAA1-45F5-BED6-795F5E64E760}"/>
              </c:ext>
            </c:extLst>
          </c:dPt>
          <c:dPt>
            <c:idx val="1"/>
            <c:bubble3D val="0"/>
            <c:spPr>
              <a:solidFill>
                <a:schemeClr val="accent6">
                  <a:lumMod val="60000"/>
                  <a:lumOff val="40000"/>
                </a:schemeClr>
              </a:solidFill>
            </c:spPr>
            <c:extLst xmlns:c16r2="http://schemas.microsoft.com/office/drawing/2015/06/chart">
              <c:ext xmlns:c16="http://schemas.microsoft.com/office/drawing/2014/chart" uri="{C3380CC4-5D6E-409C-BE32-E72D297353CC}">
                <c16:uniqueId val="{00000003-DAA1-45F5-BED6-795F5E64E760}"/>
              </c:ext>
            </c:extLst>
          </c:dPt>
          <c:dPt>
            <c:idx val="2"/>
            <c:bubble3D val="0"/>
            <c:spPr>
              <a:solidFill>
                <a:schemeClr val="accent3">
                  <a:lumMod val="60000"/>
                  <a:lumOff val="40000"/>
                </a:schemeClr>
              </a:solidFill>
            </c:spPr>
            <c:extLst xmlns:c16r2="http://schemas.microsoft.com/office/drawing/2015/06/chart">
              <c:ext xmlns:c16="http://schemas.microsoft.com/office/drawing/2014/chart" uri="{C3380CC4-5D6E-409C-BE32-E72D297353CC}">
                <c16:uniqueId val="{00000005-DAA1-45F5-BED6-795F5E64E760}"/>
              </c:ext>
            </c:extLst>
          </c:dPt>
          <c:dPt>
            <c:idx val="3"/>
            <c:bubble3D val="0"/>
            <c:spPr>
              <a:solidFill>
                <a:schemeClr val="bg1">
                  <a:lumMod val="65000"/>
                </a:schemeClr>
              </a:solidFill>
            </c:spPr>
            <c:extLst xmlns:c16r2="http://schemas.microsoft.com/office/drawing/2015/06/chart">
              <c:ext xmlns:c16="http://schemas.microsoft.com/office/drawing/2014/chart" uri="{C3380CC4-5D6E-409C-BE32-E72D297353CC}">
                <c16:uniqueId val="{00000007-DAA1-45F5-BED6-795F5E64E760}"/>
              </c:ext>
            </c:extLst>
          </c:dPt>
          <c:dPt>
            <c:idx val="4"/>
            <c:bubble3D val="0"/>
            <c:extLst xmlns:c16r2="http://schemas.microsoft.com/office/drawing/2015/06/chart">
              <c:ext xmlns:c16="http://schemas.microsoft.com/office/drawing/2014/chart" uri="{C3380CC4-5D6E-409C-BE32-E72D297353CC}">
                <c16:uniqueId val="{00000008-DAA1-45F5-BED6-795F5E64E760}"/>
              </c:ext>
            </c:extLst>
          </c:dPt>
          <c:dPt>
            <c:idx val="5"/>
            <c:bubble3D val="0"/>
            <c:extLst xmlns:c16r2="http://schemas.microsoft.com/office/drawing/2015/06/chart">
              <c:ext xmlns:c16="http://schemas.microsoft.com/office/drawing/2014/chart" uri="{C3380CC4-5D6E-409C-BE32-E72D297353CC}">
                <c16:uniqueId val="{00000009-DAA1-45F5-BED6-795F5E64E760}"/>
              </c:ext>
            </c:extLst>
          </c:dPt>
          <c:dLbls>
            <c:dLbl>
              <c:idx val="0"/>
              <c:layout>
                <c:manualLayout>
                  <c:x val="0.10971267350252474"/>
                  <c:y val="-8.6577732716952308E-2"/>
                </c:manualLayout>
              </c:layout>
              <c:numFmt formatCode="0%" sourceLinked="0"/>
              <c:spPr>
                <a:noFill/>
                <a:ln>
                  <a:noFill/>
                </a:ln>
                <a:effectLst/>
              </c:spPr>
              <c:txPr>
                <a:bodyPr/>
                <a:lstStyle/>
                <a:p>
                  <a:pPr>
                    <a:defRPr sz="2000" b="1">
                      <a:solidFill>
                        <a:schemeClr val="accent5"/>
                      </a:solidFill>
                    </a:defRPr>
                  </a:pPr>
                  <a:endParaRPr lang="cs-CZ"/>
                </a:p>
              </c:txPr>
              <c:showLegendKey val="0"/>
              <c:showVal val="0"/>
              <c:showCatName val="0"/>
              <c:showSerName val="0"/>
              <c:showPercent val="1"/>
              <c:showBubbleSize val="0"/>
              <c:separator>
</c:separator>
              <c:extLst xmlns:c16r2="http://schemas.microsoft.com/office/drawing/2015/06/chart">
                <c:ext xmlns:c16="http://schemas.microsoft.com/office/drawing/2014/chart" uri="{C3380CC4-5D6E-409C-BE32-E72D297353CC}">
                  <c16:uniqueId val="{00000001-DAA1-45F5-BED6-795F5E64E760}"/>
                </c:ext>
                <c:ext xmlns:c15="http://schemas.microsoft.com/office/drawing/2012/chart" uri="{CE6537A1-D6FC-4f65-9D91-7224C49458BB}">
                  <c15:layout/>
                </c:ext>
              </c:extLst>
            </c:dLbl>
            <c:dLbl>
              <c:idx val="1"/>
              <c:layout>
                <c:manualLayout>
                  <c:x val="0.11038873376796288"/>
                  <c:y val="1.8479460483065813E-2"/>
                </c:manualLayout>
              </c:layout>
              <c:numFmt formatCode="0%" sourceLinked="0"/>
              <c:spPr>
                <a:noFill/>
                <a:ln>
                  <a:noFill/>
                </a:ln>
                <a:effectLst/>
              </c:spPr>
              <c:txPr>
                <a:bodyPr/>
                <a:lstStyle/>
                <a:p>
                  <a:pPr>
                    <a:defRPr sz="2000" b="1">
                      <a:solidFill>
                        <a:schemeClr val="accent6">
                          <a:lumMod val="75000"/>
                        </a:schemeClr>
                      </a:solidFill>
                    </a:defRPr>
                  </a:pPr>
                  <a:endParaRPr lang="cs-CZ"/>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DAA1-45F5-BED6-795F5E64E760}"/>
                </c:ext>
                <c:ext xmlns:c15="http://schemas.microsoft.com/office/drawing/2012/chart" uri="{CE6537A1-D6FC-4f65-9D91-7224C49458BB}">
                  <c15:layout/>
                </c:ext>
              </c:extLst>
            </c:dLbl>
            <c:dLbl>
              <c:idx val="2"/>
              <c:layout>
                <c:manualLayout>
                  <c:x val="-0.11383060771289047"/>
                  <c:y val="-0.42936526081679266"/>
                </c:manualLayout>
              </c:layout>
              <c:tx>
                <c:rich>
                  <a:bodyPr/>
                  <a:lstStyle/>
                  <a:p>
                    <a:pPr>
                      <a:defRPr sz="2000" b="1">
                        <a:solidFill>
                          <a:schemeClr val="accent6">
                            <a:lumMod val="75000"/>
                          </a:schemeClr>
                        </a:solidFill>
                      </a:defRPr>
                    </a:pPr>
                    <a:fld id="{13DF62BD-09EA-41B3-9457-2F24D8B6A7EA}" type="PERCENTAGE">
                      <a:rPr lang="en-US" sz="2000" b="1">
                        <a:solidFill>
                          <a:schemeClr val="accent3">
                            <a:lumMod val="50000"/>
                          </a:schemeClr>
                        </a:solidFill>
                      </a:rPr>
                      <a:pPr>
                        <a:defRPr sz="2000" b="1">
                          <a:solidFill>
                            <a:schemeClr val="accent6">
                              <a:lumMod val="75000"/>
                            </a:schemeClr>
                          </a:solidFill>
                        </a:defRPr>
                      </a:pPr>
                      <a:t>[PROCENTO]</a:t>
                    </a:fld>
                    <a:endParaRPr lang="cs-CZ"/>
                  </a:p>
                </c:rich>
              </c:tx>
              <c:numFmt formatCode="0%" sourceLinked="0"/>
              <c:spPr>
                <a:noFill/>
                <a:ln>
                  <a:noFill/>
                </a:ln>
                <a:effectLst/>
              </c:spPr>
              <c:showLegendKey val="0"/>
              <c:showVal val="0"/>
              <c:showCatName val="0"/>
              <c:showSerName val="0"/>
              <c:showPercent val="1"/>
              <c:showBubbleSize val="0"/>
              <c:separator>
</c:separator>
              <c:extLst xmlns:c16r2="http://schemas.microsoft.com/office/drawing/2015/06/chart">
                <c:ext xmlns:c16="http://schemas.microsoft.com/office/drawing/2014/chart" uri="{C3380CC4-5D6E-409C-BE32-E72D297353CC}">
                  <c16:uniqueId val="{00000005-DAA1-45F5-BED6-795F5E64E760}"/>
                </c:ext>
                <c:ext xmlns:c15="http://schemas.microsoft.com/office/drawing/2012/chart" uri="{CE6537A1-D6FC-4f65-9D91-7224C49458BB}">
                  <c15:layout/>
                  <c15:dlblFieldTable/>
                  <c15:showDataLabelsRange val="0"/>
                </c:ext>
              </c:extLst>
            </c:dLbl>
            <c:dLbl>
              <c:idx val="3"/>
              <c:layout>
                <c:manualLayout>
                  <c:x val="-3.2590464956796877E-2"/>
                  <c:y val="-0.14367816091954022"/>
                </c:manualLayout>
              </c:layout>
              <c:numFmt formatCode="0%" sourceLinked="0"/>
              <c:spPr>
                <a:noFill/>
                <a:ln>
                  <a:noFill/>
                </a:ln>
                <a:effectLst/>
              </c:spPr>
              <c:txPr>
                <a:bodyPr/>
                <a:lstStyle/>
                <a:p>
                  <a:pPr>
                    <a:defRPr sz="2800" b="1">
                      <a:solidFill>
                        <a:schemeClr val="bg1">
                          <a:lumMod val="50000"/>
                        </a:schemeClr>
                      </a:solidFill>
                    </a:defRPr>
                  </a:pPr>
                  <a:endParaRPr lang="cs-CZ"/>
                </a:p>
              </c:txPr>
              <c:showLegendKey val="0"/>
              <c:showVal val="0"/>
              <c:showCatName val="0"/>
              <c:showSerName val="0"/>
              <c:showPercent val="1"/>
              <c:showBubbleSize val="0"/>
              <c:separator>
</c:separator>
              <c:extLst xmlns:c16r2="http://schemas.microsoft.com/office/drawing/2015/06/chart">
                <c:ext xmlns:c16="http://schemas.microsoft.com/office/drawing/2014/chart" uri="{C3380CC4-5D6E-409C-BE32-E72D297353CC}">
                  <c16:uniqueId val="{00000007-DAA1-45F5-BED6-795F5E64E760}"/>
                </c:ext>
                <c:ext xmlns:c15="http://schemas.microsoft.com/office/drawing/2012/chart" uri="{CE6537A1-D6FC-4f65-9D91-7224C49458BB}"/>
              </c:extLst>
            </c:dLbl>
            <c:numFmt formatCode="0%" sourceLinked="0"/>
            <c:spPr>
              <a:noFill/>
              <a:ln>
                <a:noFill/>
              </a:ln>
              <a:effectLst/>
            </c:spPr>
            <c:txPr>
              <a:bodyPr/>
              <a:lstStyle/>
              <a:p>
                <a:pPr>
                  <a:defRPr sz="2800" b="1">
                    <a:solidFill>
                      <a:schemeClr val="accent6">
                        <a:lumMod val="75000"/>
                      </a:schemeClr>
                    </a:solidFill>
                  </a:defRPr>
                </a:pPr>
                <a:endParaRPr lang="cs-CZ"/>
              </a:p>
            </c:txPr>
            <c:showLegendKey val="0"/>
            <c:showVal val="0"/>
            <c:showCatName val="0"/>
            <c:showSerName val="0"/>
            <c:showPercent val="1"/>
            <c:showBubbleSize val="0"/>
            <c:separator>
</c:separator>
            <c:showLeaderLines val="0"/>
            <c:extLst xmlns:c16r2="http://schemas.microsoft.com/office/drawing/2015/06/chart">
              <c:ext xmlns:c15="http://schemas.microsoft.com/office/drawing/2012/chart" uri="{CE6537A1-D6FC-4f65-9D91-7224C49458BB}"/>
            </c:extLst>
          </c:dLbls>
          <c:cat>
            <c:strRef>
              <c:f>pie_chart!$A$4:$A$6</c:f>
              <c:strCache>
                <c:ptCount val="3"/>
                <c:pt idx="0">
                  <c:v>Věřitel</c:v>
                </c:pt>
                <c:pt idx="1">
                  <c:v>Dlužník</c:v>
                </c:pt>
                <c:pt idx="2">
                  <c:v>Měl by být přidělen státem na základě trvalého bydliště dlužníka</c:v>
                </c:pt>
              </c:strCache>
            </c:strRef>
          </c:cat>
          <c:val>
            <c:numRef>
              <c:f>pie_chart!$B$4:$B$6</c:f>
              <c:numCache>
                <c:formatCode>0%</c:formatCode>
                <c:ptCount val="3"/>
                <c:pt idx="0">
                  <c:v>0.22986247544204322</c:v>
                </c:pt>
                <c:pt idx="1">
                  <c:v>7.6620825147347735E-2</c:v>
                </c:pt>
                <c:pt idx="2">
                  <c:v>0.69351669941060901</c:v>
                </c:pt>
              </c:numCache>
            </c:numRef>
          </c:val>
          <c:extLst xmlns:c16r2="http://schemas.microsoft.com/office/drawing/2015/06/chart">
            <c:ext xmlns:c16="http://schemas.microsoft.com/office/drawing/2014/chart" uri="{C3380CC4-5D6E-409C-BE32-E72D297353CC}">
              <c16:uniqueId val="{0000000A-DAA1-45F5-BED6-795F5E64E760}"/>
            </c:ext>
          </c:extLst>
        </c:ser>
        <c:dLbls>
          <c:showLegendKey val="0"/>
          <c:showVal val="1"/>
          <c:showCatName val="0"/>
          <c:showSerName val="0"/>
          <c:showPercent val="0"/>
          <c:showBubbleSize val="0"/>
          <c:showLeaderLines val="0"/>
        </c:dLbls>
        <c:firstSliceAng val="0"/>
        <c:holeSize val="50"/>
      </c:doughnutChart>
    </c:plotArea>
    <c:legend>
      <c:legendPos val="l"/>
      <c:layout>
        <c:manualLayout>
          <c:xMode val="edge"/>
          <c:yMode val="edge"/>
          <c:x val="4.494093363551098E-2"/>
          <c:y val="0.20479097788641321"/>
          <c:w val="0.3395526395455799"/>
          <c:h val="0.56027789814391427"/>
        </c:manualLayout>
      </c:layout>
      <c:overlay val="0"/>
      <c:txPr>
        <a:bodyPr/>
        <a:lstStyle/>
        <a:p>
          <a:pPr>
            <a:defRPr sz="1200"/>
          </a:pPr>
          <a:endParaRPr lang="cs-CZ"/>
        </a:p>
      </c:txPr>
    </c:legend>
    <c:plotVisOnly val="1"/>
    <c:dispBlanksAs val="zero"/>
    <c:showDLblsOverMax val="0"/>
  </c:chart>
  <c:spPr>
    <a:noFill/>
    <a:ln>
      <a:noFill/>
    </a:ln>
  </c:spPr>
  <c:txPr>
    <a:bodyPr/>
    <a:lstStyle/>
    <a:p>
      <a:pPr>
        <a:defRPr sz="1050"/>
      </a:pPr>
      <a:endParaRPr lang="cs-CZ"/>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381716591014527"/>
          <c:y val="0.1966422296734871"/>
          <c:w val="0.78490216768395293"/>
          <c:h val="0.76476128151541378"/>
        </c:manualLayout>
      </c:layout>
      <c:barChart>
        <c:barDir val="bar"/>
        <c:grouping val="stacked"/>
        <c:varyColors val="0"/>
        <c:ser>
          <c:idx val="0"/>
          <c:order val="0"/>
          <c:tx>
            <c:strRef>
              <c:f>nps_chart!$A$39</c:f>
              <c:strCache>
                <c:ptCount val="1"/>
                <c:pt idx="0">
                  <c:v>0 - Profese si vážím nejméně</c:v>
                </c:pt>
              </c:strCache>
            </c:strRef>
          </c:tx>
          <c:spPr>
            <a:solidFill>
              <a:schemeClr val="accent5">
                <a:lumMod val="50000"/>
              </a:schemeClr>
            </a:solidFill>
          </c:spPr>
          <c:invertIfNegative val="0"/>
          <c:dLbls>
            <c:dLbl>
              <c:idx val="0"/>
              <c:delete val="1"/>
              <c:extLst xmlns:c16r2="http://schemas.microsoft.com/office/drawing/2015/06/chart">
                <c:ext xmlns:c16="http://schemas.microsoft.com/office/drawing/2014/chart" uri="{C3380CC4-5D6E-409C-BE32-E72D297353CC}">
                  <c16:uniqueId val="{00000002-59DE-4822-A52A-0D388E1E973B}"/>
                </c:ext>
                <c:ext xmlns:c15="http://schemas.microsoft.com/office/drawing/2012/chart" uri="{CE6537A1-D6FC-4f65-9D91-7224C49458BB}"/>
              </c:extLst>
            </c:dLbl>
            <c:dLbl>
              <c:idx val="1"/>
              <c:delete val="1"/>
              <c:extLst xmlns:c16r2="http://schemas.microsoft.com/office/drawing/2015/06/chart">
                <c:ext xmlns:c16="http://schemas.microsoft.com/office/drawing/2014/chart" uri="{C3380CC4-5D6E-409C-BE32-E72D297353CC}">
                  <c16:uniqueId val="{00000003-59DE-4822-A52A-0D388E1E973B}"/>
                </c:ext>
                <c:ext xmlns:c15="http://schemas.microsoft.com/office/drawing/2012/chart" uri="{CE6537A1-D6FC-4f65-9D91-7224C49458BB}"/>
              </c:extLst>
            </c:dLbl>
            <c:dLbl>
              <c:idx val="7"/>
              <c:layout>
                <c:manualLayout>
                  <c:x val="1.0108429679895937E-2"/>
                  <c:y val="3.0780288305307891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59DE-4822-A52A-0D388E1E973B}"/>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nps_chart!$B$39:$I$39</c:f>
              <c:numCache>
                <c:formatCode>0%</c:formatCode>
                <c:ptCount val="8"/>
                <c:pt idx="0">
                  <c:v>3.929273084479371E-3</c:v>
                </c:pt>
                <c:pt idx="1">
                  <c:v>8.5134250163719713E-3</c:v>
                </c:pt>
                <c:pt idx="2">
                  <c:v>3.4708578912901113E-2</c:v>
                </c:pt>
                <c:pt idx="3">
                  <c:v>4.0602488539620167E-2</c:v>
                </c:pt>
                <c:pt idx="4">
                  <c:v>0.27242960052390308</c:v>
                </c:pt>
                <c:pt idx="5">
                  <c:v>0.27439423706614274</c:v>
                </c:pt>
                <c:pt idx="7">
                  <c:v>1.8336607727570401E-2</c:v>
                </c:pt>
              </c:numCache>
            </c:numRef>
          </c:val>
          <c:extLst xmlns:c16r2="http://schemas.microsoft.com/office/drawing/2015/06/chart">
            <c:ext xmlns:c16="http://schemas.microsoft.com/office/drawing/2014/chart" uri="{C3380CC4-5D6E-409C-BE32-E72D297353CC}">
              <c16:uniqueId val="{00000000-2D5A-4ECC-B2D1-028FAC92B57B}"/>
            </c:ext>
          </c:extLst>
        </c:ser>
        <c:ser>
          <c:idx val="1"/>
          <c:order val="1"/>
          <c:tx>
            <c:strRef>
              <c:f>nps_chart!$A$40</c:f>
              <c:strCache>
                <c:ptCount val="1"/>
                <c:pt idx="0">
                  <c:v>1</c:v>
                </c:pt>
              </c:strCache>
            </c:strRef>
          </c:tx>
          <c:spPr>
            <a:solidFill>
              <a:srgbClr val="A22114"/>
            </a:solidFill>
          </c:spPr>
          <c:invertIfNegative val="0"/>
          <c:dLbls>
            <c:dLbl>
              <c:idx val="0"/>
              <c:delete val="1"/>
              <c:extLst xmlns:c16r2="http://schemas.microsoft.com/office/drawing/2015/06/chart">
                <c:ext xmlns:c16="http://schemas.microsoft.com/office/drawing/2014/chart" uri="{C3380CC4-5D6E-409C-BE32-E72D297353CC}">
                  <c16:uniqueId val="{00000005-59DE-4822-A52A-0D388E1E973B}"/>
                </c:ext>
                <c:ext xmlns:c15="http://schemas.microsoft.com/office/drawing/2012/chart" uri="{CE6537A1-D6FC-4f65-9D91-7224C49458BB}"/>
              </c:extLst>
            </c:dLbl>
            <c:dLbl>
              <c:idx val="1"/>
              <c:delete val="1"/>
              <c:extLst xmlns:c16r2="http://schemas.microsoft.com/office/drawing/2015/06/chart">
                <c:ext xmlns:c16="http://schemas.microsoft.com/office/drawing/2014/chart" uri="{C3380CC4-5D6E-409C-BE32-E72D297353CC}">
                  <c16:uniqueId val="{00000007-59DE-4822-A52A-0D388E1E973B}"/>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8-59DE-4822-A52A-0D388E1E973B}"/>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nps_chart!$B$40:$I$40</c:f>
              <c:numCache>
                <c:formatCode>0%</c:formatCode>
                <c:ptCount val="8"/>
                <c:pt idx="0">
                  <c:v>8.5134250163719713E-3</c:v>
                </c:pt>
                <c:pt idx="1">
                  <c:v>1.6371971185330715E-2</c:v>
                </c:pt>
                <c:pt idx="2">
                  <c:v>2.75049115913556E-2</c:v>
                </c:pt>
                <c:pt idx="3">
                  <c:v>5.5664702030124427E-2</c:v>
                </c:pt>
                <c:pt idx="4">
                  <c:v>0.12835625409299278</c:v>
                </c:pt>
                <c:pt idx="5">
                  <c:v>0.1237721021611002</c:v>
                </c:pt>
                <c:pt idx="7">
                  <c:v>1.0478061558611657E-2</c:v>
                </c:pt>
              </c:numCache>
            </c:numRef>
          </c:val>
          <c:extLst xmlns:c16r2="http://schemas.microsoft.com/office/drawing/2015/06/chart">
            <c:ext xmlns:c16="http://schemas.microsoft.com/office/drawing/2014/chart" uri="{C3380CC4-5D6E-409C-BE32-E72D297353CC}">
              <c16:uniqueId val="{00000001-2D5A-4ECC-B2D1-028FAC92B57B}"/>
            </c:ext>
          </c:extLst>
        </c:ser>
        <c:ser>
          <c:idx val="2"/>
          <c:order val="2"/>
          <c:tx>
            <c:strRef>
              <c:f>nps_chart!$A$41</c:f>
              <c:strCache>
                <c:ptCount val="1"/>
                <c:pt idx="0">
                  <c:v>2</c:v>
                </c:pt>
              </c:strCache>
            </c:strRef>
          </c:tx>
          <c:spPr>
            <a:solidFill>
              <a:schemeClr val="accent5">
                <a:lumMod val="75000"/>
              </a:schemeClr>
            </a:solidFill>
          </c:spPr>
          <c:invertIfNegative val="0"/>
          <c:dLbls>
            <c:dLbl>
              <c:idx val="0"/>
              <c:delete val="1"/>
              <c:extLst xmlns:c16r2="http://schemas.microsoft.com/office/drawing/2015/06/chart">
                <c:ext xmlns:c16="http://schemas.microsoft.com/office/drawing/2014/chart" uri="{C3380CC4-5D6E-409C-BE32-E72D297353CC}">
                  <c16:uniqueId val="{00000006-59DE-4822-A52A-0D388E1E973B}"/>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9-59DE-4822-A52A-0D388E1E973B}"/>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nps_chart!$B$41:$I$41</c:f>
              <c:numCache>
                <c:formatCode>0%</c:formatCode>
                <c:ptCount val="8"/>
                <c:pt idx="0">
                  <c:v>4.5841519318926003E-3</c:v>
                </c:pt>
                <c:pt idx="1">
                  <c:v>2.4230517354289455E-2</c:v>
                </c:pt>
                <c:pt idx="2">
                  <c:v>2.8159790438768827E-2</c:v>
                </c:pt>
                <c:pt idx="3">
                  <c:v>7.531106745252128E-2</c:v>
                </c:pt>
                <c:pt idx="4">
                  <c:v>0.11329404060248854</c:v>
                </c:pt>
                <c:pt idx="5">
                  <c:v>0.1008513425016372</c:v>
                </c:pt>
                <c:pt idx="7">
                  <c:v>1.7026850032743943E-2</c:v>
                </c:pt>
              </c:numCache>
            </c:numRef>
          </c:val>
          <c:extLst xmlns:c16r2="http://schemas.microsoft.com/office/drawing/2015/06/chart">
            <c:ext xmlns:c16="http://schemas.microsoft.com/office/drawing/2014/chart" uri="{C3380CC4-5D6E-409C-BE32-E72D297353CC}">
              <c16:uniqueId val="{00000002-2D5A-4ECC-B2D1-028FAC92B57B}"/>
            </c:ext>
          </c:extLst>
        </c:ser>
        <c:ser>
          <c:idx val="3"/>
          <c:order val="3"/>
          <c:tx>
            <c:strRef>
              <c:f>nps_chart!$A$42</c:f>
              <c:strCache>
                <c:ptCount val="1"/>
                <c:pt idx="0">
                  <c:v>3</c:v>
                </c:pt>
              </c:strCache>
            </c:strRef>
          </c:tx>
          <c:spPr>
            <a:solidFill>
              <a:schemeClr val="accent5"/>
            </a:solidFill>
          </c:spPr>
          <c:invertIfNegative val="0"/>
          <c:dLbls>
            <c:spPr>
              <a:noFill/>
              <a:ln>
                <a:noFill/>
              </a:ln>
              <a:effectLst/>
            </c:spPr>
            <c:txPr>
              <a:bodyPr wrap="square" lIns="38100" tIns="19050" rIns="38100" bIns="19050" anchor="ctr">
                <a:spAutoFit/>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nps_chart!$B$42:$I$42</c:f>
              <c:numCache>
                <c:formatCode>0%</c:formatCode>
                <c:ptCount val="8"/>
                <c:pt idx="0">
                  <c:v>9.823182711198428E-3</c:v>
                </c:pt>
                <c:pt idx="1">
                  <c:v>3.9292730844793712E-2</c:v>
                </c:pt>
                <c:pt idx="2">
                  <c:v>3.994760969220694E-2</c:v>
                </c:pt>
                <c:pt idx="3">
                  <c:v>0.10347085789129011</c:v>
                </c:pt>
                <c:pt idx="4">
                  <c:v>0.10870988867059594</c:v>
                </c:pt>
                <c:pt idx="5">
                  <c:v>0.11394891944990176</c:v>
                </c:pt>
                <c:pt idx="7">
                  <c:v>2.4230517354289455E-2</c:v>
                </c:pt>
              </c:numCache>
            </c:numRef>
          </c:val>
          <c:extLst xmlns:c16r2="http://schemas.microsoft.com/office/drawing/2015/06/chart">
            <c:ext xmlns:c16="http://schemas.microsoft.com/office/drawing/2014/chart" uri="{C3380CC4-5D6E-409C-BE32-E72D297353CC}">
              <c16:uniqueId val="{00000003-2D5A-4ECC-B2D1-028FAC92B57B}"/>
            </c:ext>
          </c:extLst>
        </c:ser>
        <c:ser>
          <c:idx val="4"/>
          <c:order val="4"/>
          <c:tx>
            <c:strRef>
              <c:f>nps_chart!$A$43</c:f>
              <c:strCache>
                <c:ptCount val="1"/>
                <c:pt idx="0">
                  <c:v>4</c:v>
                </c:pt>
              </c:strCache>
            </c:strRef>
          </c:tx>
          <c:spPr>
            <a:solidFill>
              <a:schemeClr val="accent5">
                <a:lumMod val="60000"/>
                <a:lumOff val="40000"/>
              </a:schemeClr>
            </a:solidFill>
          </c:spPr>
          <c:invertIfNegative val="0"/>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nps_chart!$B$43:$I$43</c:f>
              <c:numCache>
                <c:formatCode>0%</c:formatCode>
                <c:ptCount val="8"/>
                <c:pt idx="0">
                  <c:v>1.5717092337917484E-2</c:v>
                </c:pt>
                <c:pt idx="1">
                  <c:v>6.6797642436149315E-2</c:v>
                </c:pt>
                <c:pt idx="2">
                  <c:v>6.9417157825802225E-2</c:v>
                </c:pt>
                <c:pt idx="3">
                  <c:v>0.10805500982318271</c:v>
                </c:pt>
                <c:pt idx="4">
                  <c:v>7.4656188605108059E-2</c:v>
                </c:pt>
                <c:pt idx="5">
                  <c:v>9.3647675180091677E-2</c:v>
                </c:pt>
                <c:pt idx="7">
                  <c:v>3.1434184675834968E-2</c:v>
                </c:pt>
              </c:numCache>
            </c:numRef>
          </c:val>
          <c:extLst xmlns:c16r2="http://schemas.microsoft.com/office/drawing/2015/06/chart">
            <c:ext xmlns:c16="http://schemas.microsoft.com/office/drawing/2014/chart" uri="{C3380CC4-5D6E-409C-BE32-E72D297353CC}">
              <c16:uniqueId val="{00000004-2D5A-4ECC-B2D1-028FAC92B57B}"/>
            </c:ext>
          </c:extLst>
        </c:ser>
        <c:ser>
          <c:idx val="5"/>
          <c:order val="5"/>
          <c:tx>
            <c:strRef>
              <c:f>nps_chart!$A$44</c:f>
              <c:strCache>
                <c:ptCount val="1"/>
                <c:pt idx="0">
                  <c:v>5</c:v>
                </c:pt>
              </c:strCache>
            </c:strRef>
          </c:tx>
          <c:spPr>
            <a:solidFill>
              <a:schemeClr val="accent5">
                <a:lumMod val="40000"/>
                <a:lumOff val="60000"/>
              </a:schemeClr>
            </a:solidFill>
          </c:spPr>
          <c:invertIfNegative val="0"/>
          <c:dLbls>
            <c:spPr>
              <a:noFill/>
              <a:ln>
                <a:noFill/>
              </a:ln>
              <a:effectLst/>
            </c:spPr>
            <c:txPr>
              <a:bodyPr wrap="square" lIns="38100" tIns="19050" rIns="38100" bIns="19050" anchor="ctr">
                <a:spAutoFit/>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nps_chart!$B$44:$I$44</c:f>
              <c:numCache>
                <c:formatCode>0%</c:formatCode>
                <c:ptCount val="8"/>
                <c:pt idx="0">
                  <c:v>3.7982973149967257E-2</c:v>
                </c:pt>
                <c:pt idx="1">
                  <c:v>0.14276358873608383</c:v>
                </c:pt>
                <c:pt idx="2">
                  <c:v>0.1237721021611002</c:v>
                </c:pt>
                <c:pt idx="3">
                  <c:v>0.21741977734119189</c:v>
                </c:pt>
                <c:pt idx="4">
                  <c:v>0.13097576948264572</c:v>
                </c:pt>
                <c:pt idx="5">
                  <c:v>0.14800261951538965</c:v>
                </c:pt>
                <c:pt idx="7">
                  <c:v>0.14538310412573674</c:v>
                </c:pt>
              </c:numCache>
            </c:numRef>
          </c:val>
          <c:extLst xmlns:c16r2="http://schemas.microsoft.com/office/drawing/2015/06/chart">
            <c:ext xmlns:c16="http://schemas.microsoft.com/office/drawing/2014/chart" uri="{C3380CC4-5D6E-409C-BE32-E72D297353CC}">
              <c16:uniqueId val="{00000005-2D5A-4ECC-B2D1-028FAC92B57B}"/>
            </c:ext>
          </c:extLst>
        </c:ser>
        <c:ser>
          <c:idx val="6"/>
          <c:order val="6"/>
          <c:tx>
            <c:strRef>
              <c:f>nps_chart!$A$45</c:f>
              <c:strCache>
                <c:ptCount val="1"/>
                <c:pt idx="0">
                  <c:v>6</c:v>
                </c:pt>
              </c:strCache>
            </c:strRef>
          </c:tx>
          <c:spPr>
            <a:solidFill>
              <a:schemeClr val="accent5">
                <a:lumMod val="20000"/>
                <a:lumOff val="80000"/>
              </a:schemeClr>
            </a:solidFill>
          </c:spPr>
          <c:invertIfNegative val="0"/>
          <c:dLbls>
            <c:spPr>
              <a:noFill/>
              <a:ln>
                <a:noFill/>
              </a:ln>
              <a:effectLst/>
            </c:spPr>
            <c:txPr>
              <a:bodyPr wrap="square" lIns="38100" tIns="19050" rIns="38100" bIns="19050" anchor="ctr">
                <a:spAutoFit/>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nps_chart!$B$45:$I$45</c:f>
              <c:numCache>
                <c:formatCode>0%</c:formatCode>
                <c:ptCount val="8"/>
                <c:pt idx="0">
                  <c:v>2.2265880812049769E-2</c:v>
                </c:pt>
                <c:pt idx="1">
                  <c:v>0.11394891944990176</c:v>
                </c:pt>
                <c:pt idx="2">
                  <c:v>9.0373280943025547E-2</c:v>
                </c:pt>
                <c:pt idx="3">
                  <c:v>0.10805500982318271</c:v>
                </c:pt>
                <c:pt idx="4">
                  <c:v>6.4178127046496392E-2</c:v>
                </c:pt>
                <c:pt idx="5">
                  <c:v>4.7151277013752456E-2</c:v>
                </c:pt>
                <c:pt idx="7">
                  <c:v>9.0373280943025547E-2</c:v>
                </c:pt>
              </c:numCache>
            </c:numRef>
          </c:val>
          <c:extLst xmlns:c16r2="http://schemas.microsoft.com/office/drawing/2015/06/chart">
            <c:ext xmlns:c16="http://schemas.microsoft.com/office/drawing/2014/chart" uri="{C3380CC4-5D6E-409C-BE32-E72D297353CC}">
              <c16:uniqueId val="{00000006-2D5A-4ECC-B2D1-028FAC92B57B}"/>
            </c:ext>
          </c:extLst>
        </c:ser>
        <c:ser>
          <c:idx val="7"/>
          <c:order val="7"/>
          <c:tx>
            <c:strRef>
              <c:f>nps_chart!$A$46</c:f>
              <c:strCache>
                <c:ptCount val="1"/>
                <c:pt idx="0">
                  <c:v>7</c:v>
                </c:pt>
              </c:strCache>
            </c:strRef>
          </c:tx>
          <c:spPr>
            <a:solidFill>
              <a:schemeClr val="accent3">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accent3">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nps_chart!$B$46:$I$46</c:f>
              <c:numCache>
                <c:formatCode>0%</c:formatCode>
                <c:ptCount val="8"/>
                <c:pt idx="0">
                  <c:v>5.1080550098231828E-2</c:v>
                </c:pt>
                <c:pt idx="1">
                  <c:v>0.14014407334643092</c:v>
                </c:pt>
                <c:pt idx="2">
                  <c:v>0.13490504256712507</c:v>
                </c:pt>
                <c:pt idx="3">
                  <c:v>0.12573673870333987</c:v>
                </c:pt>
                <c:pt idx="4">
                  <c:v>5.1735428945645055E-2</c:v>
                </c:pt>
                <c:pt idx="5">
                  <c:v>3.9292730844793712E-2</c:v>
                </c:pt>
                <c:pt idx="7">
                  <c:v>0.14734774066797643</c:v>
                </c:pt>
              </c:numCache>
            </c:numRef>
          </c:val>
          <c:extLst xmlns:c16r2="http://schemas.microsoft.com/office/drawing/2015/06/chart">
            <c:ext xmlns:c16="http://schemas.microsoft.com/office/drawing/2014/chart" uri="{C3380CC4-5D6E-409C-BE32-E72D297353CC}">
              <c16:uniqueId val="{00000007-2D5A-4ECC-B2D1-028FAC92B57B}"/>
            </c:ext>
          </c:extLst>
        </c:ser>
        <c:ser>
          <c:idx val="8"/>
          <c:order val="8"/>
          <c:tx>
            <c:strRef>
              <c:f>nps_chart!$A$47</c:f>
              <c:strCache>
                <c:ptCount val="1"/>
                <c:pt idx="0">
                  <c:v>8</c:v>
                </c:pt>
              </c:strCache>
            </c:strRef>
          </c:tx>
          <c:spPr>
            <a:solidFill>
              <a:schemeClr val="accent3">
                <a:lumMod val="40000"/>
                <a:lumOff val="60000"/>
              </a:schemeClr>
            </a:solidFill>
          </c:spPr>
          <c:invertIfNegative val="0"/>
          <c:dLbls>
            <c:spPr>
              <a:noFill/>
              <a:ln>
                <a:noFill/>
              </a:ln>
              <a:effectLst/>
            </c:spPr>
            <c:txPr>
              <a:bodyPr wrap="square" lIns="38100" tIns="19050" rIns="38100" bIns="19050" anchor="ctr">
                <a:spAutoFit/>
              </a:bodyPr>
              <a:lstStyle/>
              <a:p>
                <a:pPr>
                  <a:defRPr sz="1200">
                    <a:solidFill>
                      <a:schemeClr val="accent3">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nps_chart!$B$47:$I$47</c:f>
              <c:numCache>
                <c:formatCode>0%</c:formatCode>
                <c:ptCount val="8"/>
                <c:pt idx="0">
                  <c:v>0.11263916175507531</c:v>
                </c:pt>
                <c:pt idx="1">
                  <c:v>0.14931237721021612</c:v>
                </c:pt>
                <c:pt idx="2">
                  <c:v>0.15258677144728225</c:v>
                </c:pt>
                <c:pt idx="3">
                  <c:v>7.8585461689587424E-2</c:v>
                </c:pt>
                <c:pt idx="4">
                  <c:v>2.75049115913556E-2</c:v>
                </c:pt>
                <c:pt idx="5">
                  <c:v>2.6850032743942372E-2</c:v>
                </c:pt>
                <c:pt idx="7">
                  <c:v>0.16371971185330714</c:v>
                </c:pt>
              </c:numCache>
            </c:numRef>
          </c:val>
          <c:extLst xmlns:c16r2="http://schemas.microsoft.com/office/drawing/2015/06/chart">
            <c:ext xmlns:c16="http://schemas.microsoft.com/office/drawing/2014/chart" uri="{C3380CC4-5D6E-409C-BE32-E72D297353CC}">
              <c16:uniqueId val="{00000008-2D5A-4ECC-B2D1-028FAC92B57B}"/>
            </c:ext>
          </c:extLst>
        </c:ser>
        <c:ser>
          <c:idx val="9"/>
          <c:order val="9"/>
          <c:tx>
            <c:strRef>
              <c:f>nps_chart!$A$48</c:f>
              <c:strCache>
                <c:ptCount val="1"/>
                <c:pt idx="0">
                  <c:v>9</c:v>
                </c:pt>
              </c:strCache>
            </c:strRef>
          </c:tx>
          <c:spPr>
            <a:solidFill>
              <a:schemeClr val="accent2"/>
            </a:solidFill>
          </c:spPr>
          <c:invertIfNegative val="0"/>
          <c:dLbls>
            <c:dLbl>
              <c:idx val="4"/>
              <c:delete val="1"/>
              <c:extLst xmlns:c16r2="http://schemas.microsoft.com/office/drawing/2015/06/chart">
                <c:ext xmlns:c16="http://schemas.microsoft.com/office/drawing/2014/chart" uri="{C3380CC4-5D6E-409C-BE32-E72D297353CC}">
                  <c16:uniqueId val="{00000000-59DE-4822-A52A-0D388E1E973B}"/>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1-59DE-4822-A52A-0D388E1E973B}"/>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nps_chart!$B$48:$I$48</c:f>
              <c:numCache>
                <c:formatCode>0%</c:formatCode>
                <c:ptCount val="8"/>
                <c:pt idx="0">
                  <c:v>0.17485265225933203</c:v>
                </c:pt>
                <c:pt idx="1">
                  <c:v>0.15586116568434841</c:v>
                </c:pt>
                <c:pt idx="2">
                  <c:v>0.15324165029469547</c:v>
                </c:pt>
                <c:pt idx="3">
                  <c:v>4.8461034708578911E-2</c:v>
                </c:pt>
                <c:pt idx="4">
                  <c:v>1.5062213490504257E-2</c:v>
                </c:pt>
                <c:pt idx="5">
                  <c:v>1.6371971185330715E-2</c:v>
                </c:pt>
                <c:pt idx="7">
                  <c:v>0.11329404060248854</c:v>
                </c:pt>
              </c:numCache>
            </c:numRef>
          </c:val>
          <c:extLst xmlns:c16r2="http://schemas.microsoft.com/office/drawing/2015/06/chart">
            <c:ext xmlns:c16="http://schemas.microsoft.com/office/drawing/2014/chart" uri="{C3380CC4-5D6E-409C-BE32-E72D297353CC}">
              <c16:uniqueId val="{00000009-2D5A-4ECC-B2D1-028FAC92B57B}"/>
            </c:ext>
          </c:extLst>
        </c:ser>
        <c:ser>
          <c:idx val="10"/>
          <c:order val="10"/>
          <c:tx>
            <c:strRef>
              <c:f>nps_chart!$A$49</c:f>
              <c:strCache>
                <c:ptCount val="1"/>
                <c:pt idx="0">
                  <c:v>10 - Profese si vážím nejvíce</c:v>
                </c:pt>
              </c:strCache>
            </c:strRef>
          </c:tx>
          <c:spPr>
            <a:solidFill>
              <a:schemeClr val="accent2">
                <a:lumMod val="75000"/>
              </a:schemeClr>
            </a:solidFill>
          </c:spPr>
          <c:invertIfNegative val="0"/>
          <c:dLbls>
            <c:spPr>
              <a:noFill/>
              <a:ln>
                <a:noFill/>
              </a:ln>
              <a:effectLst/>
            </c:spPr>
            <c:txPr>
              <a:bodyPr wrap="square" lIns="38100" tIns="19050" rIns="38100" bIns="19050" anchor="ctr">
                <a:spAutoFit/>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nps_chart!$B$49:$I$49</c:f>
              <c:numCache>
                <c:formatCode>0%</c:formatCode>
                <c:ptCount val="8"/>
                <c:pt idx="0">
                  <c:v>0.55926653569089724</c:v>
                </c:pt>
                <c:pt idx="1">
                  <c:v>0.14341846758349705</c:v>
                </c:pt>
                <c:pt idx="2">
                  <c:v>0.14603798297314996</c:v>
                </c:pt>
                <c:pt idx="3">
                  <c:v>3.9292730844793712E-2</c:v>
                </c:pt>
                <c:pt idx="4">
                  <c:v>1.2442698100851343E-2</c:v>
                </c:pt>
                <c:pt idx="5">
                  <c:v>1.5062213490504257E-2</c:v>
                </c:pt>
                <c:pt idx="7">
                  <c:v>0.23182711198428291</c:v>
                </c:pt>
              </c:numCache>
            </c:numRef>
          </c:val>
          <c:extLst xmlns:c16r2="http://schemas.microsoft.com/office/drawing/2015/06/chart">
            <c:ext xmlns:c16="http://schemas.microsoft.com/office/drawing/2014/chart" uri="{C3380CC4-5D6E-409C-BE32-E72D297353CC}">
              <c16:uniqueId val="{0000000A-2D5A-4ECC-B2D1-028FAC92B57B}"/>
            </c:ext>
          </c:extLst>
        </c:ser>
        <c:ser>
          <c:idx val="11"/>
          <c:order val="11"/>
          <c:tx>
            <c:strRef>
              <c:f>nps_chart!$A$50</c:f>
              <c:strCache>
                <c:ptCount val="1"/>
                <c:pt idx="0">
                  <c:v>Nevím</c:v>
                </c:pt>
              </c:strCache>
            </c:strRef>
          </c:tx>
          <c:spPr>
            <a:solidFill>
              <a:schemeClr val="bg1">
                <a:lumMod val="65000"/>
              </a:schemeClr>
            </a:solidFill>
          </c:spPr>
          <c:invertIfNegative val="0"/>
          <c:cat>
            <c:strRef>
              <c:f>nps_chart!$B$38:$I$38</c:f>
              <c:strCache>
                <c:ptCount val="8"/>
                <c:pt idx="0">
                  <c:v>Lékař/ka</c:v>
                </c:pt>
                <c:pt idx="1">
                  <c:v>Prodavač/ka</c:v>
                </c:pt>
                <c:pt idx="2">
                  <c:v>Soudce/Soudkyně</c:v>
                </c:pt>
                <c:pt idx="3">
                  <c:v>Úředník/úřednice</c:v>
                </c:pt>
                <c:pt idx="4">
                  <c:v>Poslanec/poslankyně</c:v>
                </c:pt>
                <c:pt idx="5">
                  <c:v>Exekutor/ka</c:v>
                </c:pt>
                <c:pt idx="7">
                  <c:v>"Ideální" exekutor</c:v>
                </c:pt>
              </c:strCache>
            </c:strRef>
          </c:cat>
          <c:val>
            <c:numRef>
              <c:f>nps_chart!$B$50:$I$50</c:f>
              <c:numCache>
                <c:formatCode>General</c:formatCode>
                <c:ptCount val="8"/>
                <c:pt idx="7" formatCode="0%">
                  <c:v>7.2036673215455137E-3</c:v>
                </c:pt>
              </c:numCache>
            </c:numRef>
          </c:val>
          <c:extLst xmlns:c16r2="http://schemas.microsoft.com/office/drawing/2015/06/chart">
            <c:ext xmlns:c16="http://schemas.microsoft.com/office/drawing/2014/chart" uri="{C3380CC4-5D6E-409C-BE32-E72D297353CC}">
              <c16:uniqueId val="{0000000B-2D5A-4ECC-B2D1-028FAC92B57B}"/>
            </c:ext>
          </c:extLst>
        </c:ser>
        <c:dLbls>
          <c:showLegendKey val="0"/>
          <c:showVal val="0"/>
          <c:showCatName val="0"/>
          <c:showSerName val="0"/>
          <c:showPercent val="0"/>
          <c:showBubbleSize val="0"/>
        </c:dLbls>
        <c:gapWidth val="30"/>
        <c:overlap val="100"/>
        <c:axId val="-1410056592"/>
        <c:axId val="-1410055504"/>
      </c:barChart>
      <c:catAx>
        <c:axId val="-1410056592"/>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10055504"/>
        <c:crosses val="autoZero"/>
        <c:auto val="1"/>
        <c:lblAlgn val="ctr"/>
        <c:lblOffset val="100"/>
        <c:noMultiLvlLbl val="0"/>
      </c:catAx>
      <c:valAx>
        <c:axId val="-1410055504"/>
        <c:scaling>
          <c:orientation val="minMax"/>
          <c:max val="1"/>
        </c:scaling>
        <c:delete val="1"/>
        <c:axPos val="b"/>
        <c:numFmt formatCode="0%" sourceLinked="1"/>
        <c:majorTickMark val="out"/>
        <c:minorTickMark val="none"/>
        <c:tickLblPos val="none"/>
        <c:crossAx val="-1410056592"/>
        <c:crosses val="max"/>
        <c:crossBetween val="between"/>
      </c:valAx>
      <c:spPr>
        <a:noFill/>
        <a:ln>
          <a:noFill/>
        </a:ln>
      </c:spPr>
    </c:plotArea>
    <c:legend>
      <c:legendPos val="t"/>
      <c:layout>
        <c:manualLayout>
          <c:xMode val="edge"/>
          <c:yMode val="edge"/>
          <c:x val="0.16186734192644611"/>
          <c:y val="0.10008936550491511"/>
          <c:w val="0.83813265807355386"/>
          <c:h val="6.3100560331134065E-2"/>
        </c:manualLayout>
      </c:layout>
      <c:overlay val="0"/>
      <c:txPr>
        <a:bodyPr/>
        <a:lstStyle/>
        <a:p>
          <a:pPr>
            <a:defRPr sz="12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592013625949885"/>
          <c:y val="0.12735326076896278"/>
          <c:w val="0.872632246799256"/>
          <c:h val="0.87264678387462691"/>
        </c:manualLayout>
      </c:layout>
      <c:barChart>
        <c:barDir val="bar"/>
        <c:grouping val="percentStacked"/>
        <c:varyColors val="0"/>
        <c:ser>
          <c:idx val="0"/>
          <c:order val="0"/>
          <c:tx>
            <c:strRef>
              <c:f>T_chart!$A$15</c:f>
              <c:strCache>
                <c:ptCount val="1"/>
                <c:pt idx="0">
                  <c:v>Ano, osobně jsem řešil/a nebo řeším exekuci</c:v>
                </c:pt>
              </c:strCache>
            </c:strRef>
          </c:tx>
          <c:spPr>
            <a:solidFill>
              <a:schemeClr val="accent6"/>
            </a:solidFill>
          </c:spPr>
          <c:invertIfNegative val="0"/>
          <c:dLbls>
            <c:numFmt formatCode="[&gt;0.015]\ 0%;;" sourceLinked="0"/>
            <c:spPr>
              <a:noFill/>
              <a:ln>
                <a:noFill/>
              </a:ln>
              <a:effectLst/>
            </c:spPr>
            <c:txPr>
              <a:bodyPr/>
              <a:lstStyle/>
              <a:p>
                <a:pPr>
                  <a:defRPr sz="1400">
                    <a:solidFill>
                      <a:schemeClr val="accent6">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T_chart!$B$14:$L$14</c:f>
              <c:strCache>
                <c:ptCount val="11"/>
                <c:pt idx="0">
                  <c:v>Celkem (N=1527)</c:v>
                </c:pt>
                <c:pt idx="2">
                  <c:v>Muž (N=769)</c:v>
                </c:pt>
                <c:pt idx="3">
                  <c:v>Žena (N=758)</c:v>
                </c:pt>
                <c:pt idx="5">
                  <c:v>18-24 let (N=151)</c:v>
                </c:pt>
                <c:pt idx="6">
                  <c:v>25-34 let (N=294)</c:v>
                </c:pt>
                <c:pt idx="7">
                  <c:v>35-44 let (N=363)</c:v>
                </c:pt>
                <c:pt idx="8">
                  <c:v>45-54 let (N=298)</c:v>
                </c:pt>
                <c:pt idx="9">
                  <c:v>55-64 let (N=276)</c:v>
                </c:pt>
                <c:pt idx="10">
                  <c:v>65-69 let (N=145)</c:v>
                </c:pt>
              </c:strCache>
            </c:strRef>
          </c:cat>
          <c:val>
            <c:numRef>
              <c:f>T_chart!$B$15:$L$15</c:f>
              <c:numCache>
                <c:formatCode>General</c:formatCode>
                <c:ptCount val="11"/>
                <c:pt idx="0" formatCode="0%">
                  <c:v>0.12639161755075312</c:v>
                </c:pt>
                <c:pt idx="2" formatCode="0%">
                  <c:v>0.13914174252275682</c:v>
                </c:pt>
                <c:pt idx="3" formatCode="0%">
                  <c:v>0.11345646437994723</c:v>
                </c:pt>
                <c:pt idx="5" formatCode="0%">
                  <c:v>1.9867549668874173E-2</c:v>
                </c:pt>
                <c:pt idx="6" formatCode="0%">
                  <c:v>0.13945578231292516</c:v>
                </c:pt>
                <c:pt idx="7" formatCode="0%">
                  <c:v>0.16253443526170799</c:v>
                </c:pt>
                <c:pt idx="8" formatCode="0%">
                  <c:v>0.12751677852348994</c:v>
                </c:pt>
                <c:pt idx="9" formatCode="0%">
                  <c:v>0.10507246376811594</c:v>
                </c:pt>
                <c:pt idx="10" formatCode="0%">
                  <c:v>0.15862068965517243</c:v>
                </c:pt>
              </c:numCache>
            </c:numRef>
          </c:val>
          <c:extLst xmlns:c16r2="http://schemas.microsoft.com/office/drawing/2015/06/chart">
            <c:ext xmlns:c16="http://schemas.microsoft.com/office/drawing/2014/chart" uri="{C3380CC4-5D6E-409C-BE32-E72D297353CC}">
              <c16:uniqueId val="{00000000-6917-4175-8BA2-349261BC3022}"/>
            </c:ext>
          </c:extLst>
        </c:ser>
        <c:ser>
          <c:idx val="1"/>
          <c:order val="1"/>
          <c:tx>
            <c:strRef>
              <c:f>T_chart!$A$16</c:f>
              <c:strCache>
                <c:ptCount val="1"/>
                <c:pt idx="0">
                  <c:v>Osobně jsem neřešil/a</c:v>
                </c:pt>
              </c:strCache>
            </c:strRef>
          </c:tx>
          <c:spPr>
            <a:solidFill>
              <a:schemeClr val="accent1"/>
            </a:solidFill>
          </c:spPr>
          <c:invertIfNegative val="0"/>
          <c:dLbls>
            <c:numFmt formatCode="[&gt;0.015]\ 0%;;" sourceLinked="0"/>
            <c:spPr>
              <a:noFill/>
              <a:ln>
                <a:noFill/>
              </a:ln>
              <a:effectLst/>
            </c:spPr>
            <c:txPr>
              <a:bodyPr/>
              <a:lstStyle/>
              <a:p>
                <a:pPr>
                  <a:defRPr sz="14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T_chart!$B$14:$L$14</c:f>
              <c:strCache>
                <c:ptCount val="11"/>
                <c:pt idx="0">
                  <c:v>Celkem (N=1527)</c:v>
                </c:pt>
                <c:pt idx="2">
                  <c:v>Muž (N=769)</c:v>
                </c:pt>
                <c:pt idx="3">
                  <c:v>Žena (N=758)</c:v>
                </c:pt>
                <c:pt idx="5">
                  <c:v>18-24 let (N=151)</c:v>
                </c:pt>
                <c:pt idx="6">
                  <c:v>25-34 let (N=294)</c:v>
                </c:pt>
                <c:pt idx="7">
                  <c:v>35-44 let (N=363)</c:v>
                </c:pt>
                <c:pt idx="8">
                  <c:v>45-54 let (N=298)</c:v>
                </c:pt>
                <c:pt idx="9">
                  <c:v>55-64 let (N=276)</c:v>
                </c:pt>
                <c:pt idx="10">
                  <c:v>65-69 let (N=145)</c:v>
                </c:pt>
              </c:strCache>
            </c:strRef>
          </c:cat>
          <c:val>
            <c:numRef>
              <c:f>T_chart!$B$16:$L$16</c:f>
              <c:numCache>
                <c:formatCode>General</c:formatCode>
                <c:ptCount val="11"/>
                <c:pt idx="0" formatCode="0%">
                  <c:v>0.87360838244924688</c:v>
                </c:pt>
                <c:pt idx="2" formatCode="0%">
                  <c:v>0.86085825747724321</c:v>
                </c:pt>
                <c:pt idx="3" formatCode="0%">
                  <c:v>0.88654353562005273</c:v>
                </c:pt>
                <c:pt idx="5" formatCode="0%">
                  <c:v>0.98013245033112584</c:v>
                </c:pt>
                <c:pt idx="6" formatCode="0%">
                  <c:v>0.86054421768707479</c:v>
                </c:pt>
                <c:pt idx="7" formatCode="0%">
                  <c:v>0.83746556473829203</c:v>
                </c:pt>
                <c:pt idx="8" formatCode="0%">
                  <c:v>0.87248322147651003</c:v>
                </c:pt>
                <c:pt idx="9" formatCode="0%">
                  <c:v>0.89492753623188404</c:v>
                </c:pt>
                <c:pt idx="10" formatCode="0%">
                  <c:v>0.8413793103448276</c:v>
                </c:pt>
              </c:numCache>
            </c:numRef>
          </c:val>
          <c:extLst xmlns:c16r2="http://schemas.microsoft.com/office/drawing/2015/06/chart">
            <c:ext xmlns:c16="http://schemas.microsoft.com/office/drawing/2014/chart" uri="{C3380CC4-5D6E-409C-BE32-E72D297353CC}">
              <c16:uniqueId val="{00000001-6917-4175-8BA2-349261BC3022}"/>
            </c:ext>
          </c:extLst>
        </c:ser>
        <c:dLbls>
          <c:showLegendKey val="0"/>
          <c:showVal val="1"/>
          <c:showCatName val="0"/>
          <c:showSerName val="0"/>
          <c:showPercent val="0"/>
          <c:showBubbleSize val="0"/>
        </c:dLbls>
        <c:gapWidth val="40"/>
        <c:overlap val="100"/>
        <c:axId val="-1495277584"/>
        <c:axId val="-1495281936"/>
      </c:barChart>
      <c:catAx>
        <c:axId val="-1495277584"/>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95281936"/>
        <c:crosses val="autoZero"/>
        <c:auto val="1"/>
        <c:lblAlgn val="ctr"/>
        <c:lblOffset val="100"/>
        <c:noMultiLvlLbl val="0"/>
      </c:catAx>
      <c:valAx>
        <c:axId val="-1495281936"/>
        <c:scaling>
          <c:orientation val="minMax"/>
          <c:max val="1"/>
        </c:scaling>
        <c:delete val="1"/>
        <c:axPos val="b"/>
        <c:numFmt formatCode="0%" sourceLinked="1"/>
        <c:majorTickMark val="out"/>
        <c:minorTickMark val="none"/>
        <c:tickLblPos val="none"/>
        <c:crossAx val="-1495277584"/>
        <c:crosses val="max"/>
        <c:crossBetween val="between"/>
      </c:valAx>
      <c:spPr>
        <a:noFill/>
        <a:ln>
          <a:noFill/>
        </a:ln>
      </c:spPr>
    </c:plotArea>
    <c:legend>
      <c:legendPos val="t"/>
      <c:legendEntry>
        <c:idx val="0"/>
        <c:txPr>
          <a:bodyPr/>
          <a:lstStyle/>
          <a:p>
            <a:pPr>
              <a:defRPr sz="1400">
                <a:solidFill>
                  <a:schemeClr val="accent6"/>
                </a:solidFill>
              </a:defRPr>
            </a:pPr>
            <a:endParaRPr lang="cs-CZ"/>
          </a:p>
        </c:txPr>
      </c:legendEntry>
      <c:legendEntry>
        <c:idx val="1"/>
        <c:txPr>
          <a:bodyPr/>
          <a:lstStyle/>
          <a:p>
            <a:pPr>
              <a:defRPr sz="1400">
                <a:solidFill>
                  <a:schemeClr val="accent1"/>
                </a:solidFill>
              </a:defRPr>
            </a:pPr>
            <a:endParaRPr lang="cs-CZ"/>
          </a:p>
        </c:txPr>
      </c:legendEntry>
      <c:layout>
        <c:manualLayout>
          <c:xMode val="edge"/>
          <c:yMode val="edge"/>
          <c:x val="0.34029315344899846"/>
          <c:y val="5.6089073788744254E-2"/>
          <c:w val="0.55848414512870703"/>
          <c:h val="6.4223579237573172E-2"/>
        </c:manualLayout>
      </c:layout>
      <c:overlay val="0"/>
      <c:txPr>
        <a:bodyPr/>
        <a:lstStyle/>
        <a:p>
          <a:pPr>
            <a:defRPr sz="14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66121841348431"/>
          <c:y val="0.13040850919713454"/>
          <c:w val="0.7882700782918578"/>
          <c:h val="0.83405023733948613"/>
        </c:manualLayout>
      </c:layout>
      <c:barChart>
        <c:barDir val="bar"/>
        <c:grouping val="stacked"/>
        <c:varyColors val="0"/>
        <c:ser>
          <c:idx val="0"/>
          <c:order val="0"/>
          <c:tx>
            <c:strRef>
              <c:f>T_chart!$A$15</c:f>
              <c:strCache>
                <c:ptCount val="1"/>
                <c:pt idx="0">
                  <c:v>Rozhodně ano</c:v>
                </c:pt>
              </c:strCache>
            </c:strRef>
          </c:tx>
          <c:spPr>
            <a:solidFill>
              <a:schemeClr val="accent1"/>
            </a:solidFill>
          </c:spPr>
          <c:invertIfNegative val="0"/>
          <c:dLbls>
            <c:numFmt formatCode="[&gt;0.015]\ 0%;;" sourceLinked="0"/>
            <c:spPr>
              <a:noFill/>
              <a:ln>
                <a:noFill/>
              </a:ln>
              <a:effectLst/>
            </c:spPr>
            <c:txPr>
              <a:bodyPr/>
              <a:lstStyle/>
              <a:p>
                <a:pPr>
                  <a:defRPr sz="12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T_chart!$B$14:$C$14</c:f>
              <c:strCache>
                <c:ptCount val="2"/>
                <c:pt idx="0">
                  <c:v>Scénář A (N=743)</c:v>
                </c:pt>
                <c:pt idx="1">
                  <c:v>Scénář B (N=784)</c:v>
                </c:pt>
              </c:strCache>
            </c:strRef>
          </c:cat>
          <c:val>
            <c:numRef>
              <c:f>T_chart!$B$15:$C$15</c:f>
              <c:numCache>
                <c:formatCode>0%</c:formatCode>
                <c:ptCount val="2"/>
                <c:pt idx="0">
                  <c:v>0.56527590847913867</c:v>
                </c:pt>
                <c:pt idx="1">
                  <c:v>0.7767857142857143</c:v>
                </c:pt>
              </c:numCache>
            </c:numRef>
          </c:val>
          <c:extLst xmlns:c16r2="http://schemas.microsoft.com/office/drawing/2015/06/chart">
            <c:ext xmlns:c16="http://schemas.microsoft.com/office/drawing/2014/chart" uri="{C3380CC4-5D6E-409C-BE32-E72D297353CC}">
              <c16:uniqueId val="{00000000-8200-4155-BB04-373248AB1367}"/>
            </c:ext>
          </c:extLst>
        </c:ser>
        <c:ser>
          <c:idx val="1"/>
          <c:order val="1"/>
          <c:tx>
            <c:strRef>
              <c:f>T_chart!$A$16</c:f>
              <c:strCache>
                <c:ptCount val="1"/>
                <c:pt idx="0">
                  <c:v>Spíše ano</c:v>
                </c:pt>
              </c:strCache>
            </c:strRef>
          </c:tx>
          <c:spPr>
            <a:solidFill>
              <a:schemeClr val="accent2">
                <a:lumMod val="60000"/>
                <a:lumOff val="40000"/>
              </a:schemeClr>
            </a:solidFill>
          </c:spPr>
          <c:invertIfNegative val="0"/>
          <c:dLbls>
            <c:numFmt formatCode="[&gt;0.015]\ 0%;;" sourceLinked="0"/>
            <c:spPr>
              <a:noFill/>
              <a:ln>
                <a:noFill/>
              </a:ln>
              <a:effectLst/>
            </c:spPr>
            <c:txPr>
              <a:bodyPr/>
              <a:lstStyle/>
              <a:p>
                <a:pPr>
                  <a:defRPr sz="1200">
                    <a:solidFill>
                      <a:schemeClr val="accent1">
                        <a:lumMod val="75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T_chart!$B$14:$C$14</c:f>
              <c:strCache>
                <c:ptCount val="2"/>
                <c:pt idx="0">
                  <c:v>Scénář A (N=743)</c:v>
                </c:pt>
                <c:pt idx="1">
                  <c:v>Scénář B (N=784)</c:v>
                </c:pt>
              </c:strCache>
            </c:strRef>
          </c:cat>
          <c:val>
            <c:numRef>
              <c:f>T_chart!$B$16:$C$16</c:f>
              <c:numCache>
                <c:formatCode>0%</c:formatCode>
                <c:ptCount val="2"/>
                <c:pt idx="0">
                  <c:v>0.33781965006729475</c:v>
                </c:pt>
                <c:pt idx="1">
                  <c:v>0.20535714285714285</c:v>
                </c:pt>
              </c:numCache>
            </c:numRef>
          </c:val>
          <c:extLst xmlns:c16r2="http://schemas.microsoft.com/office/drawing/2015/06/chart">
            <c:ext xmlns:c16="http://schemas.microsoft.com/office/drawing/2014/chart" uri="{C3380CC4-5D6E-409C-BE32-E72D297353CC}">
              <c16:uniqueId val="{00000001-8200-4155-BB04-373248AB1367}"/>
            </c:ext>
          </c:extLst>
        </c:ser>
        <c:ser>
          <c:idx val="2"/>
          <c:order val="2"/>
          <c:tx>
            <c:strRef>
              <c:f>T_chart!$A$17</c:f>
              <c:strCache>
                <c:ptCount val="1"/>
                <c:pt idx="0">
                  <c:v>Spíše ne</c:v>
                </c:pt>
              </c:strCache>
            </c:strRef>
          </c:tx>
          <c:spPr>
            <a:solidFill>
              <a:schemeClr val="accent5">
                <a:lumMod val="60000"/>
                <a:lumOff val="40000"/>
              </a:schemeClr>
            </a:solidFill>
          </c:spPr>
          <c:invertIfNegative val="0"/>
          <c:dLbls>
            <c:numFmt formatCode="[&gt;0.015]\ 0%;;" sourceLinked="0"/>
            <c:spPr>
              <a:noFill/>
              <a:ln>
                <a:noFill/>
              </a:ln>
              <a:effectLst/>
            </c:spPr>
            <c:txPr>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T_chart!$B$14:$C$14</c:f>
              <c:strCache>
                <c:ptCount val="2"/>
                <c:pt idx="0">
                  <c:v>Scénář A (N=743)</c:v>
                </c:pt>
                <c:pt idx="1">
                  <c:v>Scénář B (N=784)</c:v>
                </c:pt>
              </c:strCache>
            </c:strRef>
          </c:cat>
          <c:val>
            <c:numRef>
              <c:f>T_chart!$B$17:$C$17</c:f>
              <c:numCache>
                <c:formatCode>0%</c:formatCode>
                <c:ptCount val="2"/>
                <c:pt idx="0">
                  <c:v>6.1911170928667561E-2</c:v>
                </c:pt>
                <c:pt idx="1">
                  <c:v>1.5306122448979591E-2</c:v>
                </c:pt>
              </c:numCache>
            </c:numRef>
          </c:val>
          <c:extLst xmlns:c16r2="http://schemas.microsoft.com/office/drawing/2015/06/chart">
            <c:ext xmlns:c16="http://schemas.microsoft.com/office/drawing/2014/chart" uri="{C3380CC4-5D6E-409C-BE32-E72D297353CC}">
              <c16:uniqueId val="{00000002-8200-4155-BB04-373248AB1367}"/>
            </c:ext>
          </c:extLst>
        </c:ser>
        <c:ser>
          <c:idx val="3"/>
          <c:order val="3"/>
          <c:tx>
            <c:strRef>
              <c:f>T_chart!$A$18</c:f>
              <c:strCache>
                <c:ptCount val="1"/>
                <c:pt idx="0">
                  <c:v>Rozhodně ne</c:v>
                </c:pt>
              </c:strCache>
            </c:strRef>
          </c:tx>
          <c:spPr>
            <a:solidFill>
              <a:schemeClr val="accent5"/>
            </a:solidFill>
          </c:spPr>
          <c:invertIfNegative val="0"/>
          <c:dLbls>
            <c:numFmt formatCode="[&gt;0.015]\ 0%;;" sourceLinked="0"/>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T_chart!$B$14:$C$14</c:f>
              <c:strCache>
                <c:ptCount val="2"/>
                <c:pt idx="0">
                  <c:v>Scénář A (N=743)</c:v>
                </c:pt>
                <c:pt idx="1">
                  <c:v>Scénář B (N=784)</c:v>
                </c:pt>
              </c:strCache>
            </c:strRef>
          </c:cat>
          <c:val>
            <c:numRef>
              <c:f>T_chart!$B$18:$C$18</c:f>
              <c:numCache>
                <c:formatCode>0%</c:formatCode>
                <c:ptCount val="2"/>
                <c:pt idx="0">
                  <c:v>3.4993270524899055E-2</c:v>
                </c:pt>
                <c:pt idx="1">
                  <c:v>2.5510204081632651E-3</c:v>
                </c:pt>
              </c:numCache>
            </c:numRef>
          </c:val>
          <c:extLst xmlns:c16r2="http://schemas.microsoft.com/office/drawing/2015/06/chart">
            <c:ext xmlns:c16="http://schemas.microsoft.com/office/drawing/2014/chart" uri="{C3380CC4-5D6E-409C-BE32-E72D297353CC}">
              <c16:uniqueId val="{00000003-8200-4155-BB04-373248AB1367}"/>
            </c:ext>
          </c:extLst>
        </c:ser>
        <c:dLbls>
          <c:showLegendKey val="0"/>
          <c:showVal val="1"/>
          <c:showCatName val="0"/>
          <c:showSerName val="0"/>
          <c:showPercent val="0"/>
          <c:showBubbleSize val="0"/>
        </c:dLbls>
        <c:gapWidth val="80"/>
        <c:overlap val="100"/>
        <c:axId val="-1410049520"/>
        <c:axId val="-1410048976"/>
      </c:barChart>
      <c:catAx>
        <c:axId val="-1410049520"/>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10048976"/>
        <c:crosses val="autoZero"/>
        <c:auto val="1"/>
        <c:lblAlgn val="ctr"/>
        <c:lblOffset val="100"/>
        <c:tickMarkSkip val="1"/>
        <c:noMultiLvlLbl val="0"/>
      </c:catAx>
      <c:valAx>
        <c:axId val="-1410048976"/>
        <c:scaling>
          <c:orientation val="minMax"/>
          <c:max val="1"/>
        </c:scaling>
        <c:delete val="1"/>
        <c:axPos val="b"/>
        <c:numFmt formatCode="0%" sourceLinked="1"/>
        <c:majorTickMark val="out"/>
        <c:minorTickMark val="none"/>
        <c:tickLblPos val="none"/>
        <c:crossAx val="-1410049520"/>
        <c:crosses val="max"/>
        <c:crossBetween val="between"/>
      </c:valAx>
      <c:spPr>
        <a:noFill/>
        <a:ln>
          <a:noFill/>
        </a:ln>
      </c:spPr>
    </c:plotArea>
    <c:legend>
      <c:legendPos val="t"/>
      <c:layout>
        <c:manualLayout>
          <c:xMode val="edge"/>
          <c:yMode val="edge"/>
          <c:x val="0.11589150700247719"/>
          <c:y val="2.1538607916462074E-2"/>
          <c:w val="0.87921567885531293"/>
          <c:h val="0.16078264134658352"/>
        </c:manualLayout>
      </c:layout>
      <c:overlay val="0"/>
      <c:txPr>
        <a:bodyPr/>
        <a:lstStyle/>
        <a:p>
          <a:pPr>
            <a:defRPr sz="12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9273835235486304"/>
          <c:y val="0.13040850919713454"/>
          <c:w val="0.60519301476068887"/>
          <c:h val="0.83405023733948613"/>
        </c:manualLayout>
      </c:layout>
      <c:barChart>
        <c:barDir val="bar"/>
        <c:grouping val="stacked"/>
        <c:varyColors val="0"/>
        <c:ser>
          <c:idx val="0"/>
          <c:order val="0"/>
          <c:tx>
            <c:strRef>
              <c:f>T_chart!$A$25</c:f>
              <c:strCache>
                <c:ptCount val="1"/>
                <c:pt idx="0">
                  <c:v>Velmi dobrý</c:v>
                </c:pt>
              </c:strCache>
            </c:strRef>
          </c:tx>
          <c:spPr>
            <a:solidFill>
              <a:schemeClr val="accent1"/>
            </a:solidFill>
          </c:spPr>
          <c:invertIfNegative val="0"/>
          <c:dLbls>
            <c:numFmt formatCode="[&gt;0.015]\ 0%;;" sourceLinked="0"/>
            <c:spPr>
              <a:noFill/>
              <a:ln>
                <a:noFill/>
              </a:ln>
              <a:effectLst/>
            </c:spPr>
            <c:txPr>
              <a:bodyPr/>
              <a:lstStyle/>
              <a:p>
                <a:pPr>
                  <a:defRPr sz="12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T_chart!$B$25:$I$25</c:f>
              <c:numCache>
                <c:formatCode>0%</c:formatCode>
                <c:ptCount val="8"/>
                <c:pt idx="0">
                  <c:v>0.48722986247544203</c:v>
                </c:pt>
                <c:pt idx="1">
                  <c:v>0.63850687622789781</c:v>
                </c:pt>
                <c:pt idx="2">
                  <c:v>0.39161755075311067</c:v>
                </c:pt>
                <c:pt idx="3">
                  <c:v>0.35821872953503603</c:v>
                </c:pt>
                <c:pt idx="4">
                  <c:v>0.51669941060903735</c:v>
                </c:pt>
                <c:pt idx="5">
                  <c:v>0.29207596594629992</c:v>
                </c:pt>
                <c:pt idx="6">
                  <c:v>0.24230517354289458</c:v>
                </c:pt>
                <c:pt idx="7">
                  <c:v>0.13425016371971185</c:v>
                </c:pt>
              </c:numCache>
            </c:numRef>
          </c:val>
          <c:extLst xmlns:c16r2="http://schemas.microsoft.com/office/drawing/2015/06/chart">
            <c:ext xmlns:c16="http://schemas.microsoft.com/office/drawing/2014/chart" uri="{C3380CC4-5D6E-409C-BE32-E72D297353CC}">
              <c16:uniqueId val="{00000000-8200-4155-BB04-373248AB1367}"/>
            </c:ext>
          </c:extLst>
        </c:ser>
        <c:ser>
          <c:idx val="1"/>
          <c:order val="1"/>
          <c:tx>
            <c:strRef>
              <c:f>T_chart!$A$26</c:f>
              <c:strCache>
                <c:ptCount val="1"/>
                <c:pt idx="0">
                  <c:v>Spíše dobrý</c:v>
                </c:pt>
              </c:strCache>
            </c:strRef>
          </c:tx>
          <c:spPr>
            <a:solidFill>
              <a:schemeClr val="accent2">
                <a:lumMod val="60000"/>
                <a:lumOff val="40000"/>
              </a:schemeClr>
            </a:solidFill>
          </c:spPr>
          <c:invertIfNegative val="0"/>
          <c:dLbls>
            <c:numFmt formatCode="[&gt;0.015]\ 0%;;" sourceLinked="0"/>
            <c:spPr>
              <a:noFill/>
              <a:ln>
                <a:noFill/>
              </a:ln>
              <a:effectLst/>
            </c:spPr>
            <c:txPr>
              <a:bodyPr/>
              <a:lstStyle/>
              <a:p>
                <a:pPr>
                  <a:defRPr sz="1200">
                    <a:solidFill>
                      <a:schemeClr val="accent1">
                        <a:lumMod val="75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T_chart!$B$26:$I$26</c:f>
              <c:numCache>
                <c:formatCode>0%</c:formatCode>
                <c:ptCount val="8"/>
                <c:pt idx="0">
                  <c:v>0.45055664702030124</c:v>
                </c:pt>
                <c:pt idx="1">
                  <c:v>0.28945645055664704</c:v>
                </c:pt>
                <c:pt idx="2">
                  <c:v>0.47151277013752457</c:v>
                </c:pt>
                <c:pt idx="3">
                  <c:v>0.48853962017026847</c:v>
                </c:pt>
                <c:pt idx="4">
                  <c:v>0.25016371971185331</c:v>
                </c:pt>
                <c:pt idx="5">
                  <c:v>0.45907007203667322</c:v>
                </c:pt>
                <c:pt idx="6">
                  <c:v>0.43876882776686316</c:v>
                </c:pt>
                <c:pt idx="7">
                  <c:v>0.36476751800916829</c:v>
                </c:pt>
              </c:numCache>
            </c:numRef>
          </c:val>
          <c:extLst xmlns:c16r2="http://schemas.microsoft.com/office/drawing/2015/06/chart">
            <c:ext xmlns:c16="http://schemas.microsoft.com/office/drawing/2014/chart" uri="{C3380CC4-5D6E-409C-BE32-E72D297353CC}">
              <c16:uniqueId val="{00000001-8200-4155-BB04-373248AB1367}"/>
            </c:ext>
          </c:extLst>
        </c:ser>
        <c:ser>
          <c:idx val="2"/>
          <c:order val="2"/>
          <c:tx>
            <c:strRef>
              <c:f>T_chart!$A$27</c:f>
              <c:strCache>
                <c:ptCount val="1"/>
                <c:pt idx="0">
                  <c:v>Spíše špatný</c:v>
                </c:pt>
              </c:strCache>
            </c:strRef>
          </c:tx>
          <c:spPr>
            <a:solidFill>
              <a:schemeClr val="accent5">
                <a:lumMod val="60000"/>
                <a:lumOff val="40000"/>
              </a:schemeClr>
            </a:solidFill>
          </c:spPr>
          <c:invertIfNegative val="0"/>
          <c:dLbls>
            <c:numFmt formatCode="[&gt;0.015]\ 0%;;" sourceLinked="0"/>
            <c:spPr>
              <a:noFill/>
              <a:ln>
                <a:noFill/>
              </a:ln>
              <a:effectLst/>
            </c:spPr>
            <c:txPr>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T_chart!$B$27:$I$27</c:f>
              <c:numCache>
                <c:formatCode>0%</c:formatCode>
                <c:ptCount val="8"/>
                <c:pt idx="0">
                  <c:v>3.9292730844793712E-2</c:v>
                </c:pt>
                <c:pt idx="1">
                  <c:v>3.6018336607727568E-2</c:v>
                </c:pt>
                <c:pt idx="2">
                  <c:v>0.10347085789129011</c:v>
                </c:pt>
                <c:pt idx="3">
                  <c:v>0.11656843483955469</c:v>
                </c:pt>
                <c:pt idx="4">
                  <c:v>5.6974459724950882E-2</c:v>
                </c:pt>
                <c:pt idx="5">
                  <c:v>9.2337917485265222E-2</c:v>
                </c:pt>
                <c:pt idx="6">
                  <c:v>0.20039292730844793</c:v>
                </c:pt>
                <c:pt idx="7">
                  <c:v>0.26260641781270466</c:v>
                </c:pt>
              </c:numCache>
            </c:numRef>
          </c:val>
          <c:extLst xmlns:c16r2="http://schemas.microsoft.com/office/drawing/2015/06/chart">
            <c:ext xmlns:c16="http://schemas.microsoft.com/office/drawing/2014/chart" uri="{C3380CC4-5D6E-409C-BE32-E72D297353CC}">
              <c16:uniqueId val="{00000002-8200-4155-BB04-373248AB1367}"/>
            </c:ext>
          </c:extLst>
        </c:ser>
        <c:ser>
          <c:idx val="3"/>
          <c:order val="3"/>
          <c:tx>
            <c:strRef>
              <c:f>T_chart!$A$28</c:f>
              <c:strCache>
                <c:ptCount val="1"/>
                <c:pt idx="0">
                  <c:v>Velmi špatný</c:v>
                </c:pt>
              </c:strCache>
            </c:strRef>
          </c:tx>
          <c:spPr>
            <a:solidFill>
              <a:schemeClr val="accent5"/>
            </a:solidFill>
          </c:spPr>
          <c:invertIfNegative val="0"/>
          <c:dLbls>
            <c:numFmt formatCode="[&gt;0.015]\ 0%;;" sourceLinked="0"/>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T_chart!$B$28:$I$28</c:f>
              <c:numCache>
                <c:formatCode>0%</c:formatCode>
                <c:ptCount val="8"/>
                <c:pt idx="0">
                  <c:v>1.1132940406024885E-2</c:v>
                </c:pt>
                <c:pt idx="1">
                  <c:v>9.823182711198428E-3</c:v>
                </c:pt>
                <c:pt idx="2">
                  <c:v>3.0779305828421741E-2</c:v>
                </c:pt>
                <c:pt idx="3">
                  <c:v>2.6850032743942372E-2</c:v>
                </c:pt>
                <c:pt idx="4">
                  <c:v>1.9646365422396856E-2</c:v>
                </c:pt>
                <c:pt idx="5">
                  <c:v>2.9469548133595286E-2</c:v>
                </c:pt>
                <c:pt idx="6">
                  <c:v>6.3523248199083171E-2</c:v>
                </c:pt>
                <c:pt idx="7">
                  <c:v>0.14865749836280287</c:v>
                </c:pt>
              </c:numCache>
            </c:numRef>
          </c:val>
          <c:extLst xmlns:c16r2="http://schemas.microsoft.com/office/drawing/2015/06/chart">
            <c:ext xmlns:c16="http://schemas.microsoft.com/office/drawing/2014/chart" uri="{C3380CC4-5D6E-409C-BE32-E72D297353CC}">
              <c16:uniqueId val="{00000003-8200-4155-BB04-373248AB1367}"/>
            </c:ext>
          </c:extLst>
        </c:ser>
        <c:ser>
          <c:idx val="4"/>
          <c:order val="4"/>
          <c:tx>
            <c:strRef>
              <c:f>T_chart!$A$29</c:f>
              <c:strCache>
                <c:ptCount val="1"/>
                <c:pt idx="0">
                  <c:v>Nevím/Netýká se mě</c:v>
                </c:pt>
              </c:strCache>
            </c:strRef>
          </c:tx>
          <c:spPr>
            <a:solidFill>
              <a:schemeClr val="bg1">
                <a:lumMod val="65000"/>
              </a:schemeClr>
            </a:solidFill>
          </c:spPr>
          <c:invertIfNegative val="0"/>
          <c:dLbls>
            <c:dLbl>
              <c:idx val="0"/>
              <c:delete val="1"/>
              <c:extLst xmlns:c16r2="http://schemas.microsoft.com/office/drawing/2015/06/chart">
                <c:ext xmlns:c16="http://schemas.microsoft.com/office/drawing/2014/chart" uri="{C3380CC4-5D6E-409C-BE32-E72D297353CC}">
                  <c16:uniqueId val="{00000002-5AE0-41F2-A25F-B3C3418E504F}"/>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3-5AE0-41F2-A25F-B3C3418E504F}"/>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4-5AE0-41F2-A25F-B3C3418E504F}"/>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T_chart!$B$29:$I$29</c:f>
              <c:numCache>
                <c:formatCode>0%</c:formatCode>
                <c:ptCount val="8"/>
                <c:pt idx="0">
                  <c:v>1.1787819253438114E-2</c:v>
                </c:pt>
                <c:pt idx="1">
                  <c:v>2.6195153896529141E-2</c:v>
                </c:pt>
                <c:pt idx="2">
                  <c:v>2.6195153896529143E-3</c:v>
                </c:pt>
                <c:pt idx="3">
                  <c:v>9.823182711198428E-3</c:v>
                </c:pt>
                <c:pt idx="4">
                  <c:v>0.15651604453176163</c:v>
                </c:pt>
                <c:pt idx="5">
                  <c:v>0.12704649639816634</c:v>
                </c:pt>
                <c:pt idx="6">
                  <c:v>5.50098231827112E-2</c:v>
                </c:pt>
                <c:pt idx="7">
                  <c:v>8.9063523248199078E-2</c:v>
                </c:pt>
              </c:numCache>
            </c:numRef>
          </c:val>
          <c:extLst xmlns:c16r2="http://schemas.microsoft.com/office/drawing/2015/06/chart">
            <c:ext xmlns:c16="http://schemas.microsoft.com/office/drawing/2014/chart" uri="{C3380CC4-5D6E-409C-BE32-E72D297353CC}">
              <c16:uniqueId val="{00000000-5AE0-41F2-A25F-B3C3418E504F}"/>
            </c:ext>
          </c:extLst>
        </c:ser>
        <c:dLbls>
          <c:showLegendKey val="0"/>
          <c:showVal val="1"/>
          <c:showCatName val="0"/>
          <c:showSerName val="0"/>
          <c:showPercent val="0"/>
          <c:showBubbleSize val="0"/>
        </c:dLbls>
        <c:gapWidth val="80"/>
        <c:overlap val="100"/>
        <c:axId val="-1410053328"/>
        <c:axId val="-1410052784"/>
      </c:barChart>
      <c:catAx>
        <c:axId val="-1410053328"/>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10052784"/>
        <c:crosses val="autoZero"/>
        <c:auto val="1"/>
        <c:lblAlgn val="ctr"/>
        <c:lblOffset val="100"/>
        <c:tickMarkSkip val="1"/>
        <c:noMultiLvlLbl val="0"/>
      </c:catAx>
      <c:valAx>
        <c:axId val="-1410052784"/>
        <c:scaling>
          <c:orientation val="minMax"/>
          <c:max val="1"/>
        </c:scaling>
        <c:delete val="1"/>
        <c:axPos val="b"/>
        <c:numFmt formatCode="0%" sourceLinked="1"/>
        <c:majorTickMark val="out"/>
        <c:minorTickMark val="none"/>
        <c:tickLblPos val="none"/>
        <c:crossAx val="-1410053328"/>
        <c:crosses val="max"/>
        <c:crossBetween val="between"/>
      </c:valAx>
      <c:spPr>
        <a:noFill/>
        <a:ln>
          <a:noFill/>
        </a:ln>
      </c:spPr>
    </c:plotArea>
    <c:legend>
      <c:legendPos val="t"/>
      <c:layout>
        <c:manualLayout>
          <c:xMode val="edge"/>
          <c:yMode val="edge"/>
          <c:x val="4.4076770779223104E-2"/>
          <c:y val="3.2394444727266561E-2"/>
          <c:w val="0.89999994888899149"/>
          <c:h val="7.8905854175302839E-2"/>
        </c:manualLayout>
      </c:layout>
      <c:overlay val="0"/>
      <c:txPr>
        <a:bodyPr/>
        <a:lstStyle/>
        <a:p>
          <a:pPr>
            <a:defRPr sz="12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347147673503543E-2"/>
          <c:y val="0.13040850919713454"/>
          <c:w val="0.92758421944204839"/>
          <c:h val="0.83405023733948613"/>
        </c:manualLayout>
      </c:layout>
      <c:barChart>
        <c:barDir val="bar"/>
        <c:grouping val="stacked"/>
        <c:varyColors val="0"/>
        <c:ser>
          <c:idx val="0"/>
          <c:order val="0"/>
          <c:tx>
            <c:strRef>
              <c:f>T_chart!$A$25</c:f>
              <c:strCache>
                <c:ptCount val="1"/>
                <c:pt idx="0">
                  <c:v>Velmi dobrý</c:v>
                </c:pt>
              </c:strCache>
            </c:strRef>
          </c:tx>
          <c:spPr>
            <a:solidFill>
              <a:schemeClr val="accent1"/>
            </a:solidFill>
          </c:spPr>
          <c:invertIfNegative val="0"/>
          <c:dLbls>
            <c:numFmt formatCode="[&gt;0.015]\ 0%;;" sourceLinked="0"/>
            <c:spPr>
              <a:noFill/>
              <a:ln>
                <a:noFill/>
              </a:ln>
              <a:effectLst/>
            </c:spPr>
            <c:txPr>
              <a:bodyPr/>
              <a:lstStyle/>
              <a:p>
                <a:pPr>
                  <a:defRPr sz="12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T_chart!$B$25:$I$25</c:f>
              <c:numCache>
                <c:formatCode>0%</c:formatCode>
                <c:ptCount val="8"/>
                <c:pt idx="0">
                  <c:v>0.50259067357512954</c:v>
                </c:pt>
                <c:pt idx="1">
                  <c:v>0.60103626943005184</c:v>
                </c:pt>
                <c:pt idx="2">
                  <c:v>0.43005181347150256</c:v>
                </c:pt>
                <c:pt idx="3">
                  <c:v>0.38860103626943004</c:v>
                </c:pt>
                <c:pt idx="4">
                  <c:v>0.48704663212435234</c:v>
                </c:pt>
                <c:pt idx="5">
                  <c:v>0.33678756476683935</c:v>
                </c:pt>
                <c:pt idx="6">
                  <c:v>0.23834196891191708</c:v>
                </c:pt>
                <c:pt idx="7">
                  <c:v>0.12435233160621761</c:v>
                </c:pt>
              </c:numCache>
            </c:numRef>
          </c:val>
          <c:extLst xmlns:c16r2="http://schemas.microsoft.com/office/drawing/2015/06/chart">
            <c:ext xmlns:c16="http://schemas.microsoft.com/office/drawing/2014/chart" uri="{C3380CC4-5D6E-409C-BE32-E72D297353CC}">
              <c16:uniqueId val="{00000000-C5C4-4E71-8498-9087B2B61F97}"/>
            </c:ext>
          </c:extLst>
        </c:ser>
        <c:ser>
          <c:idx val="1"/>
          <c:order val="1"/>
          <c:tx>
            <c:strRef>
              <c:f>T_chart!$A$26</c:f>
              <c:strCache>
                <c:ptCount val="1"/>
                <c:pt idx="0">
                  <c:v>Spíše dobrý</c:v>
                </c:pt>
              </c:strCache>
            </c:strRef>
          </c:tx>
          <c:spPr>
            <a:solidFill>
              <a:schemeClr val="accent2">
                <a:lumMod val="60000"/>
                <a:lumOff val="40000"/>
              </a:schemeClr>
            </a:solidFill>
          </c:spPr>
          <c:invertIfNegative val="0"/>
          <c:dLbls>
            <c:numFmt formatCode="[&gt;0.015]\ 0%;;" sourceLinked="0"/>
            <c:spPr>
              <a:noFill/>
              <a:ln>
                <a:noFill/>
              </a:ln>
              <a:effectLst/>
            </c:spPr>
            <c:txPr>
              <a:bodyPr/>
              <a:lstStyle/>
              <a:p>
                <a:pPr>
                  <a:defRPr sz="1200">
                    <a:solidFill>
                      <a:schemeClr val="accent1">
                        <a:lumMod val="75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T_chart!$B$26:$I$26</c:f>
              <c:numCache>
                <c:formatCode>0%</c:formatCode>
                <c:ptCount val="8"/>
                <c:pt idx="0">
                  <c:v>0.41968911917098445</c:v>
                </c:pt>
                <c:pt idx="1">
                  <c:v>0.27979274611398963</c:v>
                </c:pt>
                <c:pt idx="2">
                  <c:v>0.38341968911917096</c:v>
                </c:pt>
                <c:pt idx="3">
                  <c:v>0.40932642487046633</c:v>
                </c:pt>
                <c:pt idx="4">
                  <c:v>0.23316062176165803</c:v>
                </c:pt>
                <c:pt idx="5">
                  <c:v>0.37823834196891193</c:v>
                </c:pt>
                <c:pt idx="6">
                  <c:v>0.33678756476683935</c:v>
                </c:pt>
                <c:pt idx="7">
                  <c:v>0.34715025906735753</c:v>
                </c:pt>
              </c:numCache>
            </c:numRef>
          </c:val>
          <c:extLst xmlns:c16r2="http://schemas.microsoft.com/office/drawing/2015/06/chart">
            <c:ext xmlns:c16="http://schemas.microsoft.com/office/drawing/2014/chart" uri="{C3380CC4-5D6E-409C-BE32-E72D297353CC}">
              <c16:uniqueId val="{00000001-C5C4-4E71-8498-9087B2B61F97}"/>
            </c:ext>
          </c:extLst>
        </c:ser>
        <c:ser>
          <c:idx val="2"/>
          <c:order val="2"/>
          <c:tx>
            <c:strRef>
              <c:f>T_chart!$A$27</c:f>
              <c:strCache>
                <c:ptCount val="1"/>
                <c:pt idx="0">
                  <c:v>Spíše špatný</c:v>
                </c:pt>
              </c:strCache>
            </c:strRef>
          </c:tx>
          <c:spPr>
            <a:solidFill>
              <a:schemeClr val="accent5">
                <a:lumMod val="60000"/>
                <a:lumOff val="40000"/>
              </a:schemeClr>
            </a:solidFill>
          </c:spPr>
          <c:invertIfNegative val="0"/>
          <c:dLbls>
            <c:numFmt formatCode="[&gt;0.015]\ 0%;;" sourceLinked="0"/>
            <c:spPr>
              <a:noFill/>
              <a:ln>
                <a:noFill/>
              </a:ln>
              <a:effectLst/>
            </c:spPr>
            <c:txPr>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T_chart!$B$27:$I$27</c:f>
              <c:numCache>
                <c:formatCode>0%</c:formatCode>
                <c:ptCount val="8"/>
                <c:pt idx="0">
                  <c:v>3.6269430051813469E-2</c:v>
                </c:pt>
                <c:pt idx="1">
                  <c:v>3.1088082901554404E-2</c:v>
                </c:pt>
                <c:pt idx="2">
                  <c:v>0.13471502590673576</c:v>
                </c:pt>
                <c:pt idx="3">
                  <c:v>0.14507772020725387</c:v>
                </c:pt>
                <c:pt idx="4">
                  <c:v>7.7720207253886009E-2</c:v>
                </c:pt>
                <c:pt idx="5">
                  <c:v>0.10880829015544041</c:v>
                </c:pt>
                <c:pt idx="6">
                  <c:v>0.21243523316062177</c:v>
                </c:pt>
                <c:pt idx="7">
                  <c:v>0.24352331606217617</c:v>
                </c:pt>
              </c:numCache>
            </c:numRef>
          </c:val>
          <c:extLst xmlns:c16r2="http://schemas.microsoft.com/office/drawing/2015/06/chart">
            <c:ext xmlns:c16="http://schemas.microsoft.com/office/drawing/2014/chart" uri="{C3380CC4-5D6E-409C-BE32-E72D297353CC}">
              <c16:uniqueId val="{00000002-C5C4-4E71-8498-9087B2B61F97}"/>
            </c:ext>
          </c:extLst>
        </c:ser>
        <c:ser>
          <c:idx val="3"/>
          <c:order val="3"/>
          <c:tx>
            <c:strRef>
              <c:f>T_chart!$A$28</c:f>
              <c:strCache>
                <c:ptCount val="1"/>
                <c:pt idx="0">
                  <c:v>Velmi špatný</c:v>
                </c:pt>
              </c:strCache>
            </c:strRef>
          </c:tx>
          <c:spPr>
            <a:solidFill>
              <a:schemeClr val="accent5"/>
            </a:solidFill>
          </c:spPr>
          <c:invertIfNegative val="0"/>
          <c:dLbls>
            <c:numFmt formatCode="[&gt;0.015]\ 0%;;" sourceLinked="0"/>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T_chart!$B$28:$I$28</c:f>
              <c:numCache>
                <c:formatCode>0%</c:formatCode>
                <c:ptCount val="8"/>
                <c:pt idx="0">
                  <c:v>1.5544041450777202E-2</c:v>
                </c:pt>
                <c:pt idx="1">
                  <c:v>2.5906735751295335E-2</c:v>
                </c:pt>
                <c:pt idx="2">
                  <c:v>4.145077720207254E-2</c:v>
                </c:pt>
                <c:pt idx="3">
                  <c:v>3.1088082901554404E-2</c:v>
                </c:pt>
                <c:pt idx="4">
                  <c:v>3.1088082901554404E-2</c:v>
                </c:pt>
                <c:pt idx="5">
                  <c:v>4.145077720207254E-2</c:v>
                </c:pt>
                <c:pt idx="6">
                  <c:v>0.11398963730569948</c:v>
                </c:pt>
                <c:pt idx="7">
                  <c:v>0.13471502590673576</c:v>
                </c:pt>
              </c:numCache>
            </c:numRef>
          </c:val>
          <c:extLst xmlns:c16r2="http://schemas.microsoft.com/office/drawing/2015/06/chart">
            <c:ext xmlns:c16="http://schemas.microsoft.com/office/drawing/2014/chart" uri="{C3380CC4-5D6E-409C-BE32-E72D297353CC}">
              <c16:uniqueId val="{00000003-C5C4-4E71-8498-9087B2B61F97}"/>
            </c:ext>
          </c:extLst>
        </c:ser>
        <c:ser>
          <c:idx val="4"/>
          <c:order val="4"/>
          <c:tx>
            <c:strRef>
              <c:f>T_chart!$A$29</c:f>
              <c:strCache>
                <c:ptCount val="1"/>
                <c:pt idx="0">
                  <c:v>Nevím/Netýká se mě</c:v>
                </c:pt>
              </c:strCache>
            </c:strRef>
          </c:tx>
          <c:spPr>
            <a:solidFill>
              <a:schemeClr val="bg1">
                <a:lumMod val="65000"/>
              </a:schemeClr>
            </a:solidFill>
          </c:spPr>
          <c:invertIfNegative val="0"/>
          <c:dLbls>
            <c:dLbl>
              <c:idx val="0"/>
              <c:delete val="1"/>
              <c:extLst xmlns:c16r2="http://schemas.microsoft.com/office/drawing/2015/06/chart">
                <c:ext xmlns:c16="http://schemas.microsoft.com/office/drawing/2014/chart" uri="{C3380CC4-5D6E-409C-BE32-E72D297353CC}">
                  <c16:uniqueId val="{00000004-C5C4-4E71-8498-9087B2B61F97}"/>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5-C5C4-4E71-8498-9087B2B61F97}"/>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6-C5C4-4E71-8498-9087B2B61F97}"/>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T_chart!$B$24:$I$24</c:f>
              <c:strCache>
                <c:ptCount val="8"/>
                <c:pt idx="0">
                  <c:v>Vztahy s přáteli a kamarády</c:v>
                </c:pt>
                <c:pt idx="1">
                  <c:v>Vztah s rodinou a dětmi</c:v>
                </c:pt>
                <c:pt idx="2">
                  <c:v>Životní optimismus, chuť do života</c:v>
                </c:pt>
                <c:pt idx="3">
                  <c:v>Koníčky a volný čas</c:v>
                </c:pt>
                <c:pt idx="4">
                  <c:v>Vztah s partnerem/partnerkou</c:v>
                </c:pt>
                <c:pt idx="5">
                  <c:v>Práce</c:v>
                </c:pt>
                <c:pt idx="6">
                  <c:v>Cestování</c:v>
                </c:pt>
                <c:pt idx="7">
                  <c:v>Zájem o politiku a veřejné dění</c:v>
                </c:pt>
              </c:strCache>
            </c:strRef>
          </c:cat>
          <c:val>
            <c:numRef>
              <c:f>T_chart!$B$29:$I$29</c:f>
              <c:numCache>
                <c:formatCode>0%</c:formatCode>
                <c:ptCount val="8"/>
                <c:pt idx="0">
                  <c:v>2.5906735751295335E-2</c:v>
                </c:pt>
                <c:pt idx="1">
                  <c:v>5.6994818652849742E-2</c:v>
                </c:pt>
                <c:pt idx="2">
                  <c:v>5.1813471502590676E-3</c:v>
                </c:pt>
                <c:pt idx="3">
                  <c:v>2.5906735751295335E-2</c:v>
                </c:pt>
                <c:pt idx="4">
                  <c:v>0.17616580310880828</c:v>
                </c:pt>
                <c:pt idx="5">
                  <c:v>0.12953367875647667</c:v>
                </c:pt>
                <c:pt idx="6">
                  <c:v>9.8445595854922283E-2</c:v>
                </c:pt>
                <c:pt idx="7">
                  <c:v>0.15025906735751296</c:v>
                </c:pt>
              </c:numCache>
            </c:numRef>
          </c:val>
          <c:extLst xmlns:c16r2="http://schemas.microsoft.com/office/drawing/2015/06/chart">
            <c:ext xmlns:c16="http://schemas.microsoft.com/office/drawing/2014/chart" uri="{C3380CC4-5D6E-409C-BE32-E72D297353CC}">
              <c16:uniqueId val="{00000007-C5C4-4E71-8498-9087B2B61F97}"/>
            </c:ext>
          </c:extLst>
        </c:ser>
        <c:dLbls>
          <c:showLegendKey val="0"/>
          <c:showVal val="1"/>
          <c:showCatName val="0"/>
          <c:showSerName val="0"/>
          <c:showPercent val="0"/>
          <c:showBubbleSize val="0"/>
        </c:dLbls>
        <c:gapWidth val="80"/>
        <c:overlap val="100"/>
        <c:axId val="-1410057680"/>
        <c:axId val="-1410057136"/>
      </c:barChart>
      <c:catAx>
        <c:axId val="-1410057680"/>
        <c:scaling>
          <c:orientation val="maxMin"/>
        </c:scaling>
        <c:delete val="1"/>
        <c:axPos val="l"/>
        <c:numFmt formatCode="General" sourceLinked="1"/>
        <c:majorTickMark val="out"/>
        <c:minorTickMark val="none"/>
        <c:tickLblPos val="nextTo"/>
        <c:crossAx val="-1410057136"/>
        <c:crosses val="autoZero"/>
        <c:auto val="1"/>
        <c:lblAlgn val="ctr"/>
        <c:lblOffset val="100"/>
        <c:tickMarkSkip val="1"/>
        <c:noMultiLvlLbl val="0"/>
      </c:catAx>
      <c:valAx>
        <c:axId val="-1410057136"/>
        <c:scaling>
          <c:orientation val="minMax"/>
          <c:max val="1"/>
        </c:scaling>
        <c:delete val="1"/>
        <c:axPos val="b"/>
        <c:numFmt formatCode="0%" sourceLinked="1"/>
        <c:majorTickMark val="out"/>
        <c:minorTickMark val="none"/>
        <c:tickLblPos val="none"/>
        <c:crossAx val="-1410057680"/>
        <c:crosses val="max"/>
        <c:crossBetween val="between"/>
      </c:val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9273835235486304"/>
          <c:y val="0.13040850919713454"/>
          <c:w val="0.60519301476068887"/>
          <c:h val="0.83405023733948613"/>
        </c:manualLayout>
      </c:layout>
      <c:barChart>
        <c:barDir val="bar"/>
        <c:grouping val="stacked"/>
        <c:varyColors val="0"/>
        <c:ser>
          <c:idx val="0"/>
          <c:order val="0"/>
          <c:tx>
            <c:strRef>
              <c:f>T_chart!$A$25</c:f>
              <c:strCache>
                <c:ptCount val="1"/>
                <c:pt idx="0">
                  <c:v>Rozhodně zlepšil</c:v>
                </c:pt>
              </c:strCache>
            </c:strRef>
          </c:tx>
          <c:spPr>
            <a:solidFill>
              <a:schemeClr val="accent1"/>
            </a:solidFill>
          </c:spPr>
          <c:invertIfNegative val="0"/>
          <c:dLbls>
            <c:numFmt formatCode="[&gt;0.015]\ 0%;;" sourceLinked="0"/>
            <c:spPr>
              <a:noFill/>
              <a:ln>
                <a:noFill/>
              </a:ln>
              <a:effectLst/>
            </c:spPr>
            <c:txPr>
              <a:bodyPr/>
              <a:lstStyle/>
              <a:p>
                <a:pPr>
                  <a:defRPr sz="12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Cestování</c:v>
                </c:pt>
                <c:pt idx="1">
                  <c:v>Zájem o politiku a veřejné dění</c:v>
                </c:pt>
                <c:pt idx="2">
                  <c:v>Koníčky a volný čas</c:v>
                </c:pt>
                <c:pt idx="3">
                  <c:v>Životní optimismus, chuť do života</c:v>
                </c:pt>
                <c:pt idx="4">
                  <c:v>Vztah s partnerem/partnerkou</c:v>
                </c:pt>
                <c:pt idx="5">
                  <c:v>Práce</c:v>
                </c:pt>
                <c:pt idx="6">
                  <c:v>Vztahy s přáteli a kamarády</c:v>
                </c:pt>
                <c:pt idx="7">
                  <c:v>Vztah s rodinou a dětmi</c:v>
                </c:pt>
              </c:strCache>
            </c:strRef>
          </c:cat>
          <c:val>
            <c:numRef>
              <c:f>T_chart!$B$25:$I$25</c:f>
              <c:numCache>
                <c:formatCode>0%</c:formatCode>
                <c:ptCount val="8"/>
                <c:pt idx="0">
                  <c:v>9.8445595854922283E-2</c:v>
                </c:pt>
                <c:pt idx="1">
                  <c:v>7.2538860103626937E-2</c:v>
                </c:pt>
                <c:pt idx="2">
                  <c:v>0.11917098445595854</c:v>
                </c:pt>
                <c:pt idx="3">
                  <c:v>0.16062176165803108</c:v>
                </c:pt>
                <c:pt idx="4">
                  <c:v>0.18134715025906736</c:v>
                </c:pt>
                <c:pt idx="5">
                  <c:v>0.15025906735751296</c:v>
                </c:pt>
                <c:pt idx="6">
                  <c:v>0.15544041450777202</c:v>
                </c:pt>
                <c:pt idx="7">
                  <c:v>0.21243523316062177</c:v>
                </c:pt>
              </c:numCache>
            </c:numRef>
          </c:val>
          <c:extLst xmlns:c16r2="http://schemas.microsoft.com/office/drawing/2015/06/chart">
            <c:ext xmlns:c16="http://schemas.microsoft.com/office/drawing/2014/chart" uri="{C3380CC4-5D6E-409C-BE32-E72D297353CC}">
              <c16:uniqueId val="{00000000-8200-4155-BB04-373248AB1367}"/>
            </c:ext>
          </c:extLst>
        </c:ser>
        <c:ser>
          <c:idx val="1"/>
          <c:order val="1"/>
          <c:tx>
            <c:strRef>
              <c:f>T_chart!$A$26</c:f>
              <c:strCache>
                <c:ptCount val="1"/>
                <c:pt idx="0">
                  <c:v>Spíše zlepšil</c:v>
                </c:pt>
              </c:strCache>
            </c:strRef>
          </c:tx>
          <c:spPr>
            <a:solidFill>
              <a:schemeClr val="accent2">
                <a:lumMod val="60000"/>
                <a:lumOff val="40000"/>
              </a:schemeClr>
            </a:solidFill>
          </c:spPr>
          <c:invertIfNegative val="0"/>
          <c:dLbls>
            <c:numFmt formatCode="[&gt;0.015]\ 0%;;" sourceLinked="0"/>
            <c:spPr>
              <a:noFill/>
              <a:ln>
                <a:noFill/>
              </a:ln>
              <a:effectLst/>
            </c:spPr>
            <c:txPr>
              <a:bodyPr/>
              <a:lstStyle/>
              <a:p>
                <a:pPr>
                  <a:defRPr sz="1200">
                    <a:solidFill>
                      <a:schemeClr val="accent1">
                        <a:lumMod val="75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Cestování</c:v>
                </c:pt>
                <c:pt idx="1">
                  <c:v>Zájem o politiku a veřejné dění</c:v>
                </c:pt>
                <c:pt idx="2">
                  <c:v>Koníčky a volný čas</c:v>
                </c:pt>
                <c:pt idx="3">
                  <c:v>Životní optimismus, chuť do života</c:v>
                </c:pt>
                <c:pt idx="4">
                  <c:v>Vztah s partnerem/partnerkou</c:v>
                </c:pt>
                <c:pt idx="5">
                  <c:v>Práce</c:v>
                </c:pt>
                <c:pt idx="6">
                  <c:v>Vztahy s přáteli a kamarády</c:v>
                </c:pt>
                <c:pt idx="7">
                  <c:v>Vztah s rodinou a dětmi</c:v>
                </c:pt>
              </c:strCache>
            </c:strRef>
          </c:cat>
          <c:val>
            <c:numRef>
              <c:f>T_chart!$B$26:$I$26</c:f>
              <c:numCache>
                <c:formatCode>0%</c:formatCode>
                <c:ptCount val="8"/>
                <c:pt idx="0">
                  <c:v>0.18134715025906736</c:v>
                </c:pt>
                <c:pt idx="1">
                  <c:v>0.25906735751295334</c:v>
                </c:pt>
                <c:pt idx="2">
                  <c:v>0.25388601036269431</c:v>
                </c:pt>
                <c:pt idx="3">
                  <c:v>0.21243523316062177</c:v>
                </c:pt>
                <c:pt idx="4">
                  <c:v>0.28497409326424872</c:v>
                </c:pt>
                <c:pt idx="5">
                  <c:v>0.32642487046632124</c:v>
                </c:pt>
                <c:pt idx="6">
                  <c:v>0.37823834196891193</c:v>
                </c:pt>
                <c:pt idx="7">
                  <c:v>0.36269430051813473</c:v>
                </c:pt>
              </c:numCache>
            </c:numRef>
          </c:val>
          <c:extLst xmlns:c16r2="http://schemas.microsoft.com/office/drawing/2015/06/chart">
            <c:ext xmlns:c16="http://schemas.microsoft.com/office/drawing/2014/chart" uri="{C3380CC4-5D6E-409C-BE32-E72D297353CC}">
              <c16:uniqueId val="{00000001-8200-4155-BB04-373248AB1367}"/>
            </c:ext>
          </c:extLst>
        </c:ser>
        <c:ser>
          <c:idx val="2"/>
          <c:order val="2"/>
          <c:tx>
            <c:strRef>
              <c:f>T_chart!$A$27</c:f>
              <c:strCache>
                <c:ptCount val="1"/>
                <c:pt idx="0">
                  <c:v>Spíše zhoršil</c:v>
                </c:pt>
              </c:strCache>
            </c:strRef>
          </c:tx>
          <c:spPr>
            <a:solidFill>
              <a:schemeClr val="accent5">
                <a:lumMod val="60000"/>
                <a:lumOff val="40000"/>
              </a:schemeClr>
            </a:solidFill>
          </c:spPr>
          <c:invertIfNegative val="0"/>
          <c:dLbls>
            <c:numFmt formatCode="[&gt;0.015]\ 0%;;" sourceLinked="0"/>
            <c:spPr>
              <a:noFill/>
              <a:ln>
                <a:noFill/>
              </a:ln>
              <a:effectLst/>
            </c:spPr>
            <c:txPr>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Cestování</c:v>
                </c:pt>
                <c:pt idx="1">
                  <c:v>Zájem o politiku a veřejné dění</c:v>
                </c:pt>
                <c:pt idx="2">
                  <c:v>Koníčky a volný čas</c:v>
                </c:pt>
                <c:pt idx="3">
                  <c:v>Životní optimismus, chuť do života</c:v>
                </c:pt>
                <c:pt idx="4">
                  <c:v>Vztah s partnerem/partnerkou</c:v>
                </c:pt>
                <c:pt idx="5">
                  <c:v>Práce</c:v>
                </c:pt>
                <c:pt idx="6">
                  <c:v>Vztahy s přáteli a kamarády</c:v>
                </c:pt>
                <c:pt idx="7">
                  <c:v>Vztah s rodinou a dětmi</c:v>
                </c:pt>
              </c:strCache>
            </c:strRef>
          </c:cat>
          <c:val>
            <c:numRef>
              <c:f>T_chart!$B$27:$I$27</c:f>
              <c:numCache>
                <c:formatCode>0%</c:formatCode>
                <c:ptCount val="8"/>
                <c:pt idx="0">
                  <c:v>0.35233160621761656</c:v>
                </c:pt>
                <c:pt idx="1">
                  <c:v>0.39896373056994816</c:v>
                </c:pt>
                <c:pt idx="2">
                  <c:v>0.45077720207253885</c:v>
                </c:pt>
                <c:pt idx="3">
                  <c:v>0.41450777202072536</c:v>
                </c:pt>
                <c:pt idx="4">
                  <c:v>0.36269430051813473</c:v>
                </c:pt>
                <c:pt idx="5">
                  <c:v>0.36787564766839376</c:v>
                </c:pt>
                <c:pt idx="6">
                  <c:v>0.36269430051813473</c:v>
                </c:pt>
                <c:pt idx="7">
                  <c:v>0.33160621761658032</c:v>
                </c:pt>
              </c:numCache>
            </c:numRef>
          </c:val>
          <c:extLst xmlns:c16r2="http://schemas.microsoft.com/office/drawing/2015/06/chart">
            <c:ext xmlns:c16="http://schemas.microsoft.com/office/drawing/2014/chart" uri="{C3380CC4-5D6E-409C-BE32-E72D297353CC}">
              <c16:uniqueId val="{00000002-8200-4155-BB04-373248AB1367}"/>
            </c:ext>
          </c:extLst>
        </c:ser>
        <c:ser>
          <c:idx val="3"/>
          <c:order val="3"/>
          <c:tx>
            <c:strRef>
              <c:f>T_chart!$A$28</c:f>
              <c:strCache>
                <c:ptCount val="1"/>
                <c:pt idx="0">
                  <c:v>Rozhodně zhoršil</c:v>
                </c:pt>
              </c:strCache>
            </c:strRef>
          </c:tx>
          <c:spPr>
            <a:solidFill>
              <a:schemeClr val="accent5"/>
            </a:solidFill>
          </c:spPr>
          <c:invertIfNegative val="0"/>
          <c:dLbls>
            <c:numFmt formatCode="[&gt;0.015]\ 0%;;" sourceLinked="0"/>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T_chart!$B$24:$I$24</c:f>
              <c:strCache>
                <c:ptCount val="8"/>
                <c:pt idx="0">
                  <c:v>Cestování</c:v>
                </c:pt>
                <c:pt idx="1">
                  <c:v>Zájem o politiku a veřejné dění</c:v>
                </c:pt>
                <c:pt idx="2">
                  <c:v>Koníčky a volný čas</c:v>
                </c:pt>
                <c:pt idx="3">
                  <c:v>Životní optimismus, chuť do života</c:v>
                </c:pt>
                <c:pt idx="4">
                  <c:v>Vztah s partnerem/partnerkou</c:v>
                </c:pt>
                <c:pt idx="5">
                  <c:v>Práce</c:v>
                </c:pt>
                <c:pt idx="6">
                  <c:v>Vztahy s přáteli a kamarády</c:v>
                </c:pt>
                <c:pt idx="7">
                  <c:v>Vztah s rodinou a dětmi</c:v>
                </c:pt>
              </c:strCache>
            </c:strRef>
          </c:cat>
          <c:val>
            <c:numRef>
              <c:f>T_chart!$B$28:$I$28</c:f>
              <c:numCache>
                <c:formatCode>0%</c:formatCode>
                <c:ptCount val="8"/>
                <c:pt idx="0">
                  <c:v>0.36787564766839376</c:v>
                </c:pt>
                <c:pt idx="1">
                  <c:v>0.26424870466321243</c:v>
                </c:pt>
                <c:pt idx="2">
                  <c:v>0.17616580310880828</c:v>
                </c:pt>
                <c:pt idx="3">
                  <c:v>0.21243523316062177</c:v>
                </c:pt>
                <c:pt idx="4">
                  <c:v>0.16580310880829016</c:v>
                </c:pt>
                <c:pt idx="5">
                  <c:v>0.15025906735751296</c:v>
                </c:pt>
                <c:pt idx="6">
                  <c:v>0.10362694300518134</c:v>
                </c:pt>
                <c:pt idx="7">
                  <c:v>8.8082901554404139E-2</c:v>
                </c:pt>
              </c:numCache>
            </c:numRef>
          </c:val>
          <c:extLst xmlns:c16r2="http://schemas.microsoft.com/office/drawing/2015/06/chart">
            <c:ext xmlns:c16="http://schemas.microsoft.com/office/drawing/2014/chart" uri="{C3380CC4-5D6E-409C-BE32-E72D297353CC}">
              <c16:uniqueId val="{00000003-8200-4155-BB04-373248AB1367}"/>
            </c:ext>
          </c:extLst>
        </c:ser>
        <c:dLbls>
          <c:showLegendKey val="0"/>
          <c:showVal val="1"/>
          <c:showCatName val="0"/>
          <c:showSerName val="0"/>
          <c:showPercent val="0"/>
          <c:showBubbleSize val="0"/>
        </c:dLbls>
        <c:gapWidth val="80"/>
        <c:overlap val="100"/>
        <c:axId val="-1410052240"/>
        <c:axId val="-1410061488"/>
      </c:barChart>
      <c:catAx>
        <c:axId val="-1410052240"/>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10061488"/>
        <c:crosses val="autoZero"/>
        <c:auto val="1"/>
        <c:lblAlgn val="ctr"/>
        <c:lblOffset val="100"/>
        <c:tickMarkSkip val="1"/>
        <c:noMultiLvlLbl val="0"/>
      </c:catAx>
      <c:valAx>
        <c:axId val="-1410061488"/>
        <c:scaling>
          <c:orientation val="minMax"/>
          <c:max val="1"/>
        </c:scaling>
        <c:delete val="1"/>
        <c:axPos val="b"/>
        <c:numFmt formatCode="0%" sourceLinked="1"/>
        <c:majorTickMark val="out"/>
        <c:minorTickMark val="none"/>
        <c:tickLblPos val="none"/>
        <c:crossAx val="-1410052240"/>
        <c:crosses val="max"/>
        <c:crossBetween val="between"/>
      </c:valAx>
      <c:spPr>
        <a:noFill/>
        <a:ln>
          <a:noFill/>
        </a:ln>
      </c:spPr>
    </c:plotArea>
    <c:legend>
      <c:legendPos val="t"/>
      <c:layout>
        <c:manualLayout>
          <c:xMode val="edge"/>
          <c:yMode val="edge"/>
          <c:x val="4.4076770779223104E-2"/>
          <c:y val="3.2394444727266561E-2"/>
          <c:w val="0.87022693458148692"/>
          <c:h val="7.8905854175302839E-2"/>
        </c:manualLayout>
      </c:layout>
      <c:overlay val="0"/>
      <c:txPr>
        <a:bodyPr/>
        <a:lstStyle/>
        <a:p>
          <a:pPr>
            <a:defRPr sz="12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347147673503543E-2"/>
          <c:y val="0.13040850919713454"/>
          <c:w val="0.92758421944204839"/>
          <c:h val="0.83405023733948613"/>
        </c:manualLayout>
      </c:layout>
      <c:barChart>
        <c:barDir val="bar"/>
        <c:grouping val="stacked"/>
        <c:varyColors val="0"/>
        <c:ser>
          <c:idx val="0"/>
          <c:order val="0"/>
          <c:tx>
            <c:strRef>
              <c:f>T_chart!$A$25</c:f>
              <c:strCache>
                <c:ptCount val="1"/>
                <c:pt idx="0">
                  <c:v>Rozhodně zlepšil</c:v>
                </c:pt>
              </c:strCache>
            </c:strRef>
          </c:tx>
          <c:spPr>
            <a:solidFill>
              <a:schemeClr val="accent1"/>
            </a:solidFill>
          </c:spPr>
          <c:invertIfNegative val="0"/>
          <c:dLbls>
            <c:numFmt formatCode="[&gt;0.015]\ 0%;;" sourceLinked="0"/>
            <c:spPr>
              <a:noFill/>
              <a:ln>
                <a:noFill/>
              </a:ln>
              <a:effectLst/>
            </c:spPr>
            <c:txPr>
              <a:bodyPr/>
              <a:lstStyle/>
              <a:p>
                <a:pPr>
                  <a:defRPr sz="12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Cestování</c:v>
                </c:pt>
                <c:pt idx="1">
                  <c:v>Zájem o politiku a veřejné dění</c:v>
                </c:pt>
                <c:pt idx="2">
                  <c:v>Koníčky a volný čas</c:v>
                </c:pt>
                <c:pt idx="3">
                  <c:v>Životní optimismus, chuť do života</c:v>
                </c:pt>
                <c:pt idx="4">
                  <c:v>Vztah s partnerem/partnerkou</c:v>
                </c:pt>
                <c:pt idx="5">
                  <c:v>Práce</c:v>
                </c:pt>
                <c:pt idx="6">
                  <c:v>Vztahy s přáteli a kamarády</c:v>
                </c:pt>
                <c:pt idx="7">
                  <c:v>Vztah s rodinou a dětmi</c:v>
                </c:pt>
              </c:strCache>
            </c:strRef>
          </c:cat>
          <c:val>
            <c:numRef>
              <c:f>T_chart!$B$25:$I$25</c:f>
              <c:numCache>
                <c:formatCode>0%</c:formatCode>
                <c:ptCount val="8"/>
                <c:pt idx="0">
                  <c:v>8.8435374149659865E-2</c:v>
                </c:pt>
                <c:pt idx="1">
                  <c:v>4.7619047619047616E-2</c:v>
                </c:pt>
                <c:pt idx="2">
                  <c:v>0.12244897959183673</c:v>
                </c:pt>
                <c:pt idx="3">
                  <c:v>0.12244897959183673</c:v>
                </c:pt>
                <c:pt idx="4">
                  <c:v>0.21768707482993196</c:v>
                </c:pt>
                <c:pt idx="5">
                  <c:v>0.14285714285714285</c:v>
                </c:pt>
                <c:pt idx="6">
                  <c:v>0.12925170068027211</c:v>
                </c:pt>
                <c:pt idx="7">
                  <c:v>0.17687074829931973</c:v>
                </c:pt>
              </c:numCache>
            </c:numRef>
          </c:val>
          <c:extLst xmlns:c16r2="http://schemas.microsoft.com/office/drawing/2015/06/chart">
            <c:ext xmlns:c16="http://schemas.microsoft.com/office/drawing/2014/chart" uri="{C3380CC4-5D6E-409C-BE32-E72D297353CC}">
              <c16:uniqueId val="{00000000-C5C4-4E71-8498-9087B2B61F97}"/>
            </c:ext>
          </c:extLst>
        </c:ser>
        <c:ser>
          <c:idx val="1"/>
          <c:order val="1"/>
          <c:tx>
            <c:strRef>
              <c:f>T_chart!$A$26</c:f>
              <c:strCache>
                <c:ptCount val="1"/>
                <c:pt idx="0">
                  <c:v>Spíše zlepšil</c:v>
                </c:pt>
              </c:strCache>
            </c:strRef>
          </c:tx>
          <c:spPr>
            <a:solidFill>
              <a:schemeClr val="accent2">
                <a:lumMod val="60000"/>
                <a:lumOff val="40000"/>
              </a:schemeClr>
            </a:solidFill>
          </c:spPr>
          <c:invertIfNegative val="0"/>
          <c:dLbls>
            <c:numFmt formatCode="[&gt;0.015]\ 0%;;" sourceLinked="0"/>
            <c:spPr>
              <a:noFill/>
              <a:ln>
                <a:noFill/>
              </a:ln>
              <a:effectLst/>
            </c:spPr>
            <c:txPr>
              <a:bodyPr/>
              <a:lstStyle/>
              <a:p>
                <a:pPr>
                  <a:defRPr sz="1200">
                    <a:solidFill>
                      <a:schemeClr val="accent1">
                        <a:lumMod val="75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Cestování</c:v>
                </c:pt>
                <c:pt idx="1">
                  <c:v>Zájem o politiku a veřejné dění</c:v>
                </c:pt>
                <c:pt idx="2">
                  <c:v>Koníčky a volný čas</c:v>
                </c:pt>
                <c:pt idx="3">
                  <c:v>Životní optimismus, chuť do života</c:v>
                </c:pt>
                <c:pt idx="4">
                  <c:v>Vztah s partnerem/partnerkou</c:v>
                </c:pt>
                <c:pt idx="5">
                  <c:v>Práce</c:v>
                </c:pt>
                <c:pt idx="6">
                  <c:v>Vztahy s přáteli a kamarády</c:v>
                </c:pt>
                <c:pt idx="7">
                  <c:v>Vztah s rodinou a dětmi</c:v>
                </c:pt>
              </c:strCache>
            </c:strRef>
          </c:cat>
          <c:val>
            <c:numRef>
              <c:f>T_chart!$B$26:$I$26</c:f>
              <c:numCache>
                <c:formatCode>0%</c:formatCode>
                <c:ptCount val="8"/>
                <c:pt idx="0">
                  <c:v>0.21088435374149661</c:v>
                </c:pt>
                <c:pt idx="1">
                  <c:v>0.3401360544217687</c:v>
                </c:pt>
                <c:pt idx="2">
                  <c:v>0.31292517006802723</c:v>
                </c:pt>
                <c:pt idx="3">
                  <c:v>0.36734693877551022</c:v>
                </c:pt>
                <c:pt idx="4">
                  <c:v>0.34693877551020408</c:v>
                </c:pt>
                <c:pt idx="5">
                  <c:v>0.44217687074829931</c:v>
                </c:pt>
                <c:pt idx="6">
                  <c:v>0.49659863945578231</c:v>
                </c:pt>
                <c:pt idx="7">
                  <c:v>0.48979591836734693</c:v>
                </c:pt>
              </c:numCache>
            </c:numRef>
          </c:val>
          <c:extLst xmlns:c16r2="http://schemas.microsoft.com/office/drawing/2015/06/chart">
            <c:ext xmlns:c16="http://schemas.microsoft.com/office/drawing/2014/chart" uri="{C3380CC4-5D6E-409C-BE32-E72D297353CC}">
              <c16:uniqueId val="{00000001-C5C4-4E71-8498-9087B2B61F97}"/>
            </c:ext>
          </c:extLst>
        </c:ser>
        <c:ser>
          <c:idx val="2"/>
          <c:order val="2"/>
          <c:tx>
            <c:strRef>
              <c:f>T_chart!$A$27</c:f>
              <c:strCache>
                <c:ptCount val="1"/>
                <c:pt idx="0">
                  <c:v>Spíše zhoršil</c:v>
                </c:pt>
              </c:strCache>
            </c:strRef>
          </c:tx>
          <c:spPr>
            <a:solidFill>
              <a:schemeClr val="accent5">
                <a:lumMod val="60000"/>
                <a:lumOff val="40000"/>
              </a:schemeClr>
            </a:solidFill>
          </c:spPr>
          <c:invertIfNegative val="0"/>
          <c:dLbls>
            <c:numFmt formatCode="[&gt;0.015]\ 0%;;" sourceLinked="0"/>
            <c:spPr>
              <a:noFill/>
              <a:ln>
                <a:noFill/>
              </a:ln>
              <a:effectLst/>
            </c:spPr>
            <c:txPr>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T_chart!$B$24:$I$24</c:f>
              <c:strCache>
                <c:ptCount val="8"/>
                <c:pt idx="0">
                  <c:v>Cestování</c:v>
                </c:pt>
                <c:pt idx="1">
                  <c:v>Zájem o politiku a veřejné dění</c:v>
                </c:pt>
                <c:pt idx="2">
                  <c:v>Koníčky a volný čas</c:v>
                </c:pt>
                <c:pt idx="3">
                  <c:v>Životní optimismus, chuť do života</c:v>
                </c:pt>
                <c:pt idx="4">
                  <c:v>Vztah s partnerem/partnerkou</c:v>
                </c:pt>
                <c:pt idx="5">
                  <c:v>Práce</c:v>
                </c:pt>
                <c:pt idx="6">
                  <c:v>Vztahy s přáteli a kamarády</c:v>
                </c:pt>
                <c:pt idx="7">
                  <c:v>Vztah s rodinou a dětmi</c:v>
                </c:pt>
              </c:strCache>
            </c:strRef>
          </c:cat>
          <c:val>
            <c:numRef>
              <c:f>T_chart!$B$27:$I$27</c:f>
              <c:numCache>
                <c:formatCode>0%</c:formatCode>
                <c:ptCount val="8"/>
                <c:pt idx="0">
                  <c:v>0.46258503401360546</c:v>
                </c:pt>
                <c:pt idx="1">
                  <c:v>0.39455782312925169</c:v>
                </c:pt>
                <c:pt idx="2">
                  <c:v>0.40816326530612246</c:v>
                </c:pt>
                <c:pt idx="3">
                  <c:v>0.37414965986394561</c:v>
                </c:pt>
                <c:pt idx="4">
                  <c:v>0.29251700680272108</c:v>
                </c:pt>
                <c:pt idx="5">
                  <c:v>0.3401360544217687</c:v>
                </c:pt>
                <c:pt idx="6">
                  <c:v>0.27891156462585032</c:v>
                </c:pt>
                <c:pt idx="7">
                  <c:v>0.23129251700680273</c:v>
                </c:pt>
              </c:numCache>
            </c:numRef>
          </c:val>
          <c:extLst xmlns:c16r2="http://schemas.microsoft.com/office/drawing/2015/06/chart">
            <c:ext xmlns:c16="http://schemas.microsoft.com/office/drawing/2014/chart" uri="{C3380CC4-5D6E-409C-BE32-E72D297353CC}">
              <c16:uniqueId val="{00000002-C5C4-4E71-8498-9087B2B61F97}"/>
            </c:ext>
          </c:extLst>
        </c:ser>
        <c:ser>
          <c:idx val="3"/>
          <c:order val="3"/>
          <c:tx>
            <c:strRef>
              <c:f>T_chart!$A$28</c:f>
              <c:strCache>
                <c:ptCount val="1"/>
                <c:pt idx="0">
                  <c:v>Rozhodně zhoršil</c:v>
                </c:pt>
              </c:strCache>
            </c:strRef>
          </c:tx>
          <c:spPr>
            <a:solidFill>
              <a:schemeClr val="accent5"/>
            </a:solidFill>
          </c:spPr>
          <c:invertIfNegative val="0"/>
          <c:dLbls>
            <c:numFmt formatCode="[&gt;0.015]\ 0%;;" sourceLinked="0"/>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T_chart!$B$24:$I$24</c:f>
              <c:strCache>
                <c:ptCount val="8"/>
                <c:pt idx="0">
                  <c:v>Cestování</c:v>
                </c:pt>
                <c:pt idx="1">
                  <c:v>Zájem o politiku a veřejné dění</c:v>
                </c:pt>
                <c:pt idx="2">
                  <c:v>Koníčky a volný čas</c:v>
                </c:pt>
                <c:pt idx="3">
                  <c:v>Životní optimismus, chuť do života</c:v>
                </c:pt>
                <c:pt idx="4">
                  <c:v>Vztah s partnerem/partnerkou</c:v>
                </c:pt>
                <c:pt idx="5">
                  <c:v>Práce</c:v>
                </c:pt>
                <c:pt idx="6">
                  <c:v>Vztahy s přáteli a kamarády</c:v>
                </c:pt>
                <c:pt idx="7">
                  <c:v>Vztah s rodinou a dětmi</c:v>
                </c:pt>
              </c:strCache>
            </c:strRef>
          </c:cat>
          <c:val>
            <c:numRef>
              <c:f>T_chart!$B$28:$I$28</c:f>
              <c:numCache>
                <c:formatCode>0%</c:formatCode>
                <c:ptCount val="8"/>
                <c:pt idx="0">
                  <c:v>0.23809523809523808</c:v>
                </c:pt>
                <c:pt idx="1">
                  <c:v>0.21768707482993196</c:v>
                </c:pt>
                <c:pt idx="2">
                  <c:v>0.15646258503401361</c:v>
                </c:pt>
                <c:pt idx="3">
                  <c:v>0.12925170068027211</c:v>
                </c:pt>
                <c:pt idx="4">
                  <c:v>0.14965986394557823</c:v>
                </c:pt>
                <c:pt idx="5">
                  <c:v>8.1632653061224483E-2</c:v>
                </c:pt>
                <c:pt idx="6">
                  <c:v>9.5238095238095233E-2</c:v>
                </c:pt>
                <c:pt idx="7">
                  <c:v>0.10884353741496598</c:v>
                </c:pt>
              </c:numCache>
            </c:numRef>
          </c:val>
          <c:extLst xmlns:c16r2="http://schemas.microsoft.com/office/drawing/2015/06/chart">
            <c:ext xmlns:c16="http://schemas.microsoft.com/office/drawing/2014/chart" uri="{C3380CC4-5D6E-409C-BE32-E72D297353CC}">
              <c16:uniqueId val="{00000003-C5C4-4E71-8498-9087B2B61F97}"/>
            </c:ext>
          </c:extLst>
        </c:ser>
        <c:ser>
          <c:idx val="4"/>
          <c:order val="4"/>
          <c:tx>
            <c:strRef>
              <c:f>T_chart!$A$29</c:f>
              <c:strCache>
                <c:ptCount val="1"/>
                <c:pt idx="0">
                  <c:v>0</c:v>
                </c:pt>
              </c:strCache>
            </c:strRef>
          </c:tx>
          <c:spPr>
            <a:solidFill>
              <a:schemeClr val="bg1">
                <a:lumMod val="65000"/>
              </a:schemeClr>
            </a:solidFill>
          </c:spPr>
          <c:invertIfNegative val="0"/>
          <c:dLbls>
            <c:dLbl>
              <c:idx val="0"/>
              <c:delete val="1"/>
              <c:extLst xmlns:c16r2="http://schemas.microsoft.com/office/drawing/2015/06/chart">
                <c:ext xmlns:c16="http://schemas.microsoft.com/office/drawing/2014/chart" uri="{C3380CC4-5D6E-409C-BE32-E72D297353CC}">
                  <c16:uniqueId val="{00000004-C5C4-4E71-8498-9087B2B61F97}"/>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5-C5C4-4E71-8498-9087B2B61F97}"/>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6-C5C4-4E71-8498-9087B2B61F97}"/>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strRef>
              <c:f>T_chart!$B$24:$I$24</c:f>
              <c:strCache>
                <c:ptCount val="8"/>
                <c:pt idx="0">
                  <c:v>Cestování</c:v>
                </c:pt>
                <c:pt idx="1">
                  <c:v>Zájem o politiku a veřejné dění</c:v>
                </c:pt>
                <c:pt idx="2">
                  <c:v>Koníčky a volný čas</c:v>
                </c:pt>
                <c:pt idx="3">
                  <c:v>Životní optimismus, chuť do života</c:v>
                </c:pt>
                <c:pt idx="4">
                  <c:v>Vztah s partnerem/partnerkou</c:v>
                </c:pt>
                <c:pt idx="5">
                  <c:v>Práce</c:v>
                </c:pt>
                <c:pt idx="6">
                  <c:v>Vztahy s přáteli a kamarády</c:v>
                </c:pt>
                <c:pt idx="7">
                  <c:v>Vztah s rodinou a dětmi</c:v>
                </c:pt>
              </c:strCache>
            </c:strRef>
          </c:cat>
          <c:val>
            <c:numRef>
              <c:f>T_chart!$B$29:$I$29</c:f>
              <c:numCache>
                <c:formatCode>General</c:formatCode>
                <c:ptCount val="8"/>
              </c:numCache>
            </c:numRef>
          </c:val>
          <c:extLst xmlns:c16r2="http://schemas.microsoft.com/office/drawing/2015/06/chart">
            <c:ext xmlns:c16="http://schemas.microsoft.com/office/drawing/2014/chart" uri="{C3380CC4-5D6E-409C-BE32-E72D297353CC}">
              <c16:uniqueId val="{00000007-C5C4-4E71-8498-9087B2B61F97}"/>
            </c:ext>
          </c:extLst>
        </c:ser>
        <c:dLbls>
          <c:showLegendKey val="0"/>
          <c:showVal val="1"/>
          <c:showCatName val="0"/>
          <c:showSerName val="0"/>
          <c:showPercent val="0"/>
          <c:showBubbleSize val="0"/>
        </c:dLbls>
        <c:gapWidth val="80"/>
        <c:overlap val="100"/>
        <c:axId val="-1410064208"/>
        <c:axId val="-1410051696"/>
      </c:barChart>
      <c:catAx>
        <c:axId val="-1410064208"/>
        <c:scaling>
          <c:orientation val="maxMin"/>
        </c:scaling>
        <c:delete val="1"/>
        <c:axPos val="l"/>
        <c:numFmt formatCode="General" sourceLinked="1"/>
        <c:majorTickMark val="out"/>
        <c:minorTickMark val="none"/>
        <c:tickLblPos val="nextTo"/>
        <c:crossAx val="-1410051696"/>
        <c:crosses val="autoZero"/>
        <c:auto val="1"/>
        <c:lblAlgn val="ctr"/>
        <c:lblOffset val="100"/>
        <c:tickMarkSkip val="1"/>
        <c:noMultiLvlLbl val="0"/>
      </c:catAx>
      <c:valAx>
        <c:axId val="-1410051696"/>
        <c:scaling>
          <c:orientation val="minMax"/>
          <c:max val="1"/>
        </c:scaling>
        <c:delete val="1"/>
        <c:axPos val="b"/>
        <c:numFmt formatCode="0%" sourceLinked="1"/>
        <c:majorTickMark val="out"/>
        <c:minorTickMark val="none"/>
        <c:tickLblPos val="none"/>
        <c:crossAx val="-1410064208"/>
        <c:crosses val="max"/>
        <c:crossBetween val="between"/>
      </c:val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3889195183352853"/>
          <c:y val="3.6928206012530898E-2"/>
          <c:w val="0.56110804816647142"/>
          <c:h val="0.92400690846286659"/>
        </c:manualLayout>
      </c:layout>
      <c:barChart>
        <c:barDir val="bar"/>
        <c:grouping val="clustered"/>
        <c:varyColors val="0"/>
        <c:ser>
          <c:idx val="0"/>
          <c:order val="0"/>
          <c:spPr>
            <a:solidFill>
              <a:srgbClr val="1964AA"/>
            </a:solidFill>
          </c:spPr>
          <c:invertIfNegative val="0"/>
          <c:dPt>
            <c:idx val="6"/>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1-A98F-43F3-8141-515AC90970FF}"/>
              </c:ext>
            </c:extLst>
          </c:dPt>
          <c:dPt>
            <c:idx val="7"/>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0-5D07-49AA-8B91-A59DA40C72DD}"/>
              </c:ext>
            </c:extLst>
          </c:dPt>
          <c:dLbls>
            <c:dLbl>
              <c:idx val="6"/>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A98F-43F3-8141-515AC90970FF}"/>
                </c:ext>
                <c:ext xmlns:c15="http://schemas.microsoft.com/office/drawing/2012/chart" uri="{CE6537A1-D6FC-4f65-9D91-7224C49458BB}">
                  <c15:layout/>
                </c:ext>
              </c:extLst>
            </c:dLbl>
            <c:dLbl>
              <c:idx val="7"/>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5D07-49AA-8B91-A59DA40C72DD}"/>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bar_chart!$A$32:$A$39</c:f>
              <c:strCache>
                <c:ptCount val="8"/>
                <c:pt idx="0">
                  <c:v>Nedostatek financí</c:v>
                </c:pt>
                <c:pt idx="1">
                  <c:v>Necestujeme</c:v>
                </c:pt>
                <c:pt idx="2">
                  <c:v>Ve všem</c:v>
                </c:pt>
                <c:pt idx="3">
                  <c:v>Více času</c:v>
                </c:pt>
                <c:pt idx="4">
                  <c:v>Nedostatek času</c:v>
                </c:pt>
                <c:pt idx="5">
                  <c:v>Více peněz</c:v>
                </c:pt>
                <c:pt idx="6">
                  <c:v>Ostatní</c:v>
                </c:pt>
                <c:pt idx="7">
                  <c:v>Nevím, nic</c:v>
                </c:pt>
              </c:strCache>
            </c:strRef>
          </c:cat>
          <c:val>
            <c:numRef>
              <c:f>bar_chart!$B$32:$B$39</c:f>
              <c:numCache>
                <c:formatCode>0%</c:formatCode>
                <c:ptCount val="8"/>
                <c:pt idx="0">
                  <c:v>0.47668393782383417</c:v>
                </c:pt>
                <c:pt idx="1">
                  <c:v>6.7357512953367879E-2</c:v>
                </c:pt>
                <c:pt idx="2">
                  <c:v>5.6994818652849742E-2</c:v>
                </c:pt>
                <c:pt idx="3">
                  <c:v>5.181347150259067E-2</c:v>
                </c:pt>
                <c:pt idx="4">
                  <c:v>4.6632124352331605E-2</c:v>
                </c:pt>
                <c:pt idx="5">
                  <c:v>2.5906735751295335E-2</c:v>
                </c:pt>
                <c:pt idx="6">
                  <c:v>6.7357512953367879E-2</c:v>
                </c:pt>
                <c:pt idx="7">
                  <c:v>0.21761658031088082</c:v>
                </c:pt>
              </c:numCache>
            </c:numRef>
          </c:val>
          <c:extLst xmlns:c16r2="http://schemas.microsoft.com/office/drawing/2015/06/chart">
            <c:ext xmlns:c16="http://schemas.microsoft.com/office/drawing/2014/chart" uri="{C3380CC4-5D6E-409C-BE32-E72D297353CC}">
              <c16:uniqueId val="{00000000-A98F-43F3-8141-515AC90970FF}"/>
            </c:ext>
          </c:extLst>
        </c:ser>
        <c:ser>
          <c:idx val="1"/>
          <c:order val="1"/>
          <c:spPr>
            <a:solidFill>
              <a:schemeClr val="accent6">
                <a:lumMod val="60000"/>
                <a:lumOff val="40000"/>
              </a:schemeClr>
            </a:solidFill>
          </c:spPr>
          <c:invertIfNegative val="0"/>
          <c:dPt>
            <c:idx val="6"/>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2-5D07-49AA-8B91-A59DA40C72DD}"/>
              </c:ext>
            </c:extLst>
          </c:dPt>
          <c:dPt>
            <c:idx val="7"/>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3-5D07-49AA-8B91-A59DA40C72DD}"/>
              </c:ext>
            </c:extLst>
          </c:dPt>
          <c:dLbls>
            <c:spPr>
              <a:noFill/>
              <a:ln>
                <a:noFill/>
              </a:ln>
              <a:effectLst/>
            </c:spPr>
            <c:txPr>
              <a:bodyPr wrap="square" lIns="38100" tIns="19050" rIns="38100" bIns="19050" anchor="ctr">
                <a:spAutoFit/>
              </a:bodyPr>
              <a:lstStyle/>
              <a:p>
                <a:pPr>
                  <a:defRPr sz="1200">
                    <a:solidFill>
                      <a:schemeClr val="accent6">
                        <a:lumMod val="60000"/>
                        <a:lumOff val="4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bar_chart!$A$32:$A$39</c:f>
              <c:strCache>
                <c:ptCount val="8"/>
                <c:pt idx="0">
                  <c:v>Nedostatek financí</c:v>
                </c:pt>
                <c:pt idx="1">
                  <c:v>Necestujeme</c:v>
                </c:pt>
                <c:pt idx="2">
                  <c:v>Ve všem</c:v>
                </c:pt>
                <c:pt idx="3">
                  <c:v>Více času</c:v>
                </c:pt>
                <c:pt idx="4">
                  <c:v>Nedostatek času</c:v>
                </c:pt>
                <c:pt idx="5">
                  <c:v>Více peněz</c:v>
                </c:pt>
                <c:pt idx="6">
                  <c:v>Ostatní</c:v>
                </c:pt>
                <c:pt idx="7">
                  <c:v>Nevím, nic</c:v>
                </c:pt>
              </c:strCache>
            </c:strRef>
          </c:cat>
          <c:val>
            <c:numRef>
              <c:f>bar_chart!$C$32:$C$39</c:f>
              <c:numCache>
                <c:formatCode>0%</c:formatCode>
                <c:ptCount val="8"/>
                <c:pt idx="0">
                  <c:v>0.40816326530612246</c:v>
                </c:pt>
                <c:pt idx="1">
                  <c:v>8.1632653061224483E-2</c:v>
                </c:pt>
                <c:pt idx="2">
                  <c:v>3.4013605442176874E-2</c:v>
                </c:pt>
                <c:pt idx="3">
                  <c:v>6.1224489795918366E-2</c:v>
                </c:pt>
                <c:pt idx="4">
                  <c:v>8.1632653061224483E-2</c:v>
                </c:pt>
                <c:pt idx="5">
                  <c:v>3.4013605442176874E-2</c:v>
                </c:pt>
                <c:pt idx="6">
                  <c:v>9.5238095238095233E-2</c:v>
                </c:pt>
                <c:pt idx="7">
                  <c:v>0.24489795918367346</c:v>
                </c:pt>
              </c:numCache>
            </c:numRef>
          </c:val>
          <c:extLst xmlns:c16r2="http://schemas.microsoft.com/office/drawing/2015/06/chart">
            <c:ext xmlns:c16="http://schemas.microsoft.com/office/drawing/2014/chart" uri="{C3380CC4-5D6E-409C-BE32-E72D297353CC}">
              <c16:uniqueId val="{00000001-5D07-49AA-8B91-A59DA40C72DD}"/>
            </c:ext>
          </c:extLst>
        </c:ser>
        <c:dLbls>
          <c:showLegendKey val="0"/>
          <c:showVal val="0"/>
          <c:showCatName val="0"/>
          <c:showSerName val="0"/>
          <c:showPercent val="0"/>
          <c:showBubbleSize val="0"/>
        </c:dLbls>
        <c:gapWidth val="30"/>
        <c:axId val="-1410060400"/>
        <c:axId val="-1410059856"/>
      </c:barChart>
      <c:valAx>
        <c:axId val="-1410059856"/>
        <c:scaling>
          <c:orientation val="minMax"/>
          <c:max val="1"/>
        </c:scaling>
        <c:delete val="1"/>
        <c:axPos val="b"/>
        <c:numFmt formatCode="0%" sourceLinked="1"/>
        <c:majorTickMark val="out"/>
        <c:minorTickMark val="none"/>
        <c:tickLblPos val="nextTo"/>
        <c:crossAx val="-1410060400"/>
        <c:crosses val="max"/>
        <c:crossBetween val="between"/>
      </c:valAx>
      <c:catAx>
        <c:axId val="-1410060400"/>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10059856"/>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297034623604496"/>
          <c:y val="3.1088082901554411E-2"/>
          <c:w val="0.49531108840654031"/>
          <c:h val="0.92400690846286659"/>
        </c:manualLayout>
      </c:layout>
      <c:barChart>
        <c:barDir val="bar"/>
        <c:grouping val="clustered"/>
        <c:varyColors val="0"/>
        <c:ser>
          <c:idx val="0"/>
          <c:order val="0"/>
          <c:spPr>
            <a:solidFill>
              <a:srgbClr val="1964AA"/>
            </a:solidFill>
          </c:spPr>
          <c:invertIfNegative val="0"/>
          <c:dPt>
            <c:idx val="3"/>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4-642C-4699-8D68-75A1F56C102B}"/>
              </c:ext>
            </c:extLst>
          </c:dPt>
          <c:dPt>
            <c:idx val="4"/>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3-642C-4699-8D68-75A1F56C102B}"/>
              </c:ext>
            </c:extLst>
          </c:dPt>
          <c:dPt>
            <c:idx val="6"/>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1-642C-4699-8D68-75A1F56C102B}"/>
              </c:ext>
            </c:extLst>
          </c:dPt>
          <c:dLbls>
            <c:dLbl>
              <c:idx val="3"/>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642C-4699-8D68-75A1F56C102B}"/>
                </c:ext>
                <c:ext xmlns:c15="http://schemas.microsoft.com/office/drawing/2012/chart" uri="{CE6537A1-D6FC-4f65-9D91-7224C49458BB}">
                  <c15:layout/>
                </c:ext>
              </c:extLst>
            </c:dLbl>
            <c:dLbl>
              <c:idx val="4"/>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642C-4699-8D68-75A1F56C102B}"/>
                </c:ext>
                <c:ext xmlns:c15="http://schemas.microsoft.com/office/drawing/2012/chart" uri="{CE6537A1-D6FC-4f65-9D91-7224C49458BB}">
                  <c15:layout/>
                </c:ext>
              </c:extLst>
            </c:dLbl>
            <c:dLbl>
              <c:idx val="6"/>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42C-4699-8D68-75A1F56C102B}"/>
                </c:ext>
                <c:ext xmlns:c15="http://schemas.microsoft.com/office/drawing/2012/chart" uri="{CE6537A1-D6FC-4f65-9D91-7224C49458BB}"/>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bar_chart!$A$32:$A$36</c:f>
              <c:strCache>
                <c:ptCount val="5"/>
                <c:pt idx="0">
                  <c:v>Nezájem</c:v>
                </c:pt>
                <c:pt idx="1">
                  <c:v>Nedůvěra</c:v>
                </c:pt>
                <c:pt idx="2">
                  <c:v>Ve všem</c:v>
                </c:pt>
                <c:pt idx="3">
                  <c:v>Ostatní</c:v>
                </c:pt>
                <c:pt idx="4">
                  <c:v>Nevím, nic</c:v>
                </c:pt>
              </c:strCache>
            </c:strRef>
          </c:cat>
          <c:val>
            <c:numRef>
              <c:f>bar_chart!$B$32:$B$36</c:f>
              <c:numCache>
                <c:formatCode>0%</c:formatCode>
                <c:ptCount val="5"/>
                <c:pt idx="0">
                  <c:v>0.30569948186528495</c:v>
                </c:pt>
                <c:pt idx="1">
                  <c:v>0.21243523316062177</c:v>
                </c:pt>
                <c:pt idx="2">
                  <c:v>0.11398963730569948</c:v>
                </c:pt>
                <c:pt idx="3">
                  <c:v>5.6994818652849742E-2</c:v>
                </c:pt>
                <c:pt idx="4">
                  <c:v>0.32124352331606215</c:v>
                </c:pt>
              </c:numCache>
            </c:numRef>
          </c:val>
          <c:extLst xmlns:c16r2="http://schemas.microsoft.com/office/drawing/2015/06/chart">
            <c:ext xmlns:c16="http://schemas.microsoft.com/office/drawing/2014/chart" uri="{C3380CC4-5D6E-409C-BE32-E72D297353CC}">
              <c16:uniqueId val="{00000002-642C-4699-8D68-75A1F56C102B}"/>
            </c:ext>
          </c:extLst>
        </c:ser>
        <c:ser>
          <c:idx val="1"/>
          <c:order val="1"/>
          <c:spPr>
            <a:solidFill>
              <a:schemeClr val="accent6">
                <a:lumMod val="60000"/>
                <a:lumOff val="40000"/>
              </a:schemeClr>
            </a:solidFill>
          </c:spPr>
          <c:invertIfNegative val="0"/>
          <c:dPt>
            <c:idx val="3"/>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7-642C-4699-8D68-75A1F56C102B}"/>
              </c:ext>
            </c:extLst>
          </c:dPt>
          <c:dPt>
            <c:idx val="4"/>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6-642C-4699-8D68-75A1F56C102B}"/>
              </c:ext>
            </c:extLst>
          </c:dPt>
          <c:cat>
            <c:strRef>
              <c:f>bar_chart!$A$32:$A$36</c:f>
              <c:strCache>
                <c:ptCount val="5"/>
                <c:pt idx="0">
                  <c:v>Nezájem</c:v>
                </c:pt>
                <c:pt idx="1">
                  <c:v>Nedůvěra</c:v>
                </c:pt>
                <c:pt idx="2">
                  <c:v>Ve všem</c:v>
                </c:pt>
                <c:pt idx="3">
                  <c:v>Ostatní</c:v>
                </c:pt>
                <c:pt idx="4">
                  <c:v>Nevím, nic</c:v>
                </c:pt>
              </c:strCache>
            </c:strRef>
          </c:cat>
          <c:val>
            <c:numRef>
              <c:f>bar_chart!$C$32:$C$36</c:f>
              <c:numCache>
                <c:formatCode>0%</c:formatCode>
                <c:ptCount val="5"/>
                <c:pt idx="0">
                  <c:v>0.23809523809523808</c:v>
                </c:pt>
                <c:pt idx="1">
                  <c:v>0.14965986394557823</c:v>
                </c:pt>
                <c:pt idx="2">
                  <c:v>0.12925170068027211</c:v>
                </c:pt>
                <c:pt idx="3">
                  <c:v>8.8435374149659865E-2</c:v>
                </c:pt>
                <c:pt idx="4">
                  <c:v>0.39455782312925169</c:v>
                </c:pt>
              </c:numCache>
            </c:numRef>
          </c:val>
          <c:extLst xmlns:c16r2="http://schemas.microsoft.com/office/drawing/2015/06/chart">
            <c:ext xmlns:c16="http://schemas.microsoft.com/office/drawing/2014/chart" uri="{C3380CC4-5D6E-409C-BE32-E72D297353CC}">
              <c16:uniqueId val="{00000005-642C-4699-8D68-75A1F56C102B}"/>
            </c:ext>
          </c:extLst>
        </c:ser>
        <c:dLbls>
          <c:showLegendKey val="0"/>
          <c:showVal val="0"/>
          <c:showCatName val="0"/>
          <c:showSerName val="0"/>
          <c:showPercent val="0"/>
          <c:showBubbleSize val="0"/>
        </c:dLbls>
        <c:gapWidth val="30"/>
        <c:axId val="-1410050608"/>
        <c:axId val="-1410051152"/>
      </c:barChart>
      <c:valAx>
        <c:axId val="-1410051152"/>
        <c:scaling>
          <c:orientation val="minMax"/>
          <c:max val="1"/>
        </c:scaling>
        <c:delete val="1"/>
        <c:axPos val="b"/>
        <c:numFmt formatCode="0%" sourceLinked="1"/>
        <c:majorTickMark val="out"/>
        <c:minorTickMark val="none"/>
        <c:tickLblPos val="nextTo"/>
        <c:crossAx val="-1410050608"/>
        <c:crosses val="max"/>
        <c:crossBetween val="between"/>
      </c:valAx>
      <c:catAx>
        <c:axId val="-1410050608"/>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10051152"/>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50468889572954523"/>
          <c:y val="2.5087864930612807E-2"/>
          <c:w val="0.49531108840654031"/>
          <c:h val="0.92400690846286659"/>
        </c:manualLayout>
      </c:layout>
      <c:barChart>
        <c:barDir val="bar"/>
        <c:grouping val="clustered"/>
        <c:varyColors val="0"/>
        <c:ser>
          <c:idx val="0"/>
          <c:order val="0"/>
          <c:spPr>
            <a:solidFill>
              <a:srgbClr val="1964AA"/>
            </a:solidFill>
          </c:spPr>
          <c:invertIfNegative val="0"/>
          <c:dPt>
            <c:idx val="5"/>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3-731D-4ADF-8818-F3D6B870BF88}"/>
              </c:ext>
            </c:extLst>
          </c:dPt>
          <c:dPt>
            <c:idx val="6"/>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1-731D-4ADF-8818-F3D6B870BF88}"/>
              </c:ext>
            </c:extLst>
          </c:dPt>
          <c:dLbls>
            <c:dLbl>
              <c:idx val="5"/>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731D-4ADF-8818-F3D6B870BF88}"/>
                </c:ext>
                <c:ext xmlns:c15="http://schemas.microsoft.com/office/drawing/2012/chart" uri="{CE6537A1-D6FC-4f65-9D91-7224C49458BB}">
                  <c15:layout/>
                </c:ext>
              </c:extLst>
            </c:dLbl>
            <c:dLbl>
              <c:idx val="6"/>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731D-4ADF-8818-F3D6B870BF88}"/>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bar_chart!$A$32:$A$38</c:f>
              <c:strCache>
                <c:ptCount val="7"/>
                <c:pt idx="0">
                  <c:v>Nedostatek financí</c:v>
                </c:pt>
                <c:pt idx="1">
                  <c:v>Nedostatek času</c:v>
                </c:pt>
                <c:pt idx="2">
                  <c:v>Způsob odreagování se</c:v>
                </c:pt>
                <c:pt idx="3">
                  <c:v>Není na ně chuť</c:v>
                </c:pt>
                <c:pt idx="4">
                  <c:v>Ve všem</c:v>
                </c:pt>
                <c:pt idx="5">
                  <c:v>Ostatní</c:v>
                </c:pt>
                <c:pt idx="6">
                  <c:v>Nevím, nic</c:v>
                </c:pt>
              </c:strCache>
            </c:strRef>
          </c:cat>
          <c:val>
            <c:numRef>
              <c:f>bar_chart!$B$32:$B$38</c:f>
              <c:numCache>
                <c:formatCode>0%</c:formatCode>
                <c:ptCount val="7"/>
                <c:pt idx="0">
                  <c:v>0.24870466321243523</c:v>
                </c:pt>
                <c:pt idx="1">
                  <c:v>0.20725388601036268</c:v>
                </c:pt>
                <c:pt idx="2">
                  <c:v>0.10362694300518134</c:v>
                </c:pt>
                <c:pt idx="3">
                  <c:v>7.7720207253886009E-2</c:v>
                </c:pt>
                <c:pt idx="4">
                  <c:v>6.2176165803108807E-2</c:v>
                </c:pt>
                <c:pt idx="5">
                  <c:v>6.2176165803108807E-2</c:v>
                </c:pt>
                <c:pt idx="6">
                  <c:v>0.24352331606217617</c:v>
                </c:pt>
              </c:numCache>
            </c:numRef>
          </c:val>
          <c:extLst xmlns:c16r2="http://schemas.microsoft.com/office/drawing/2015/06/chart">
            <c:ext xmlns:c16="http://schemas.microsoft.com/office/drawing/2014/chart" uri="{C3380CC4-5D6E-409C-BE32-E72D297353CC}">
              <c16:uniqueId val="{00000002-731D-4ADF-8818-F3D6B870BF88}"/>
            </c:ext>
          </c:extLst>
        </c:ser>
        <c:ser>
          <c:idx val="1"/>
          <c:order val="1"/>
          <c:spPr>
            <a:solidFill>
              <a:schemeClr val="accent6">
                <a:lumMod val="60000"/>
                <a:lumOff val="40000"/>
              </a:schemeClr>
            </a:solidFill>
          </c:spPr>
          <c:invertIfNegative val="0"/>
          <c:dPt>
            <c:idx val="5"/>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6-731D-4ADF-8818-F3D6B870BF88}"/>
              </c:ext>
            </c:extLst>
          </c:dPt>
          <c:dPt>
            <c:idx val="6"/>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5-731D-4ADF-8818-F3D6B870BF88}"/>
              </c:ext>
            </c:extLst>
          </c:dPt>
          <c:cat>
            <c:strRef>
              <c:f>bar_chart!$A$32:$A$38</c:f>
              <c:strCache>
                <c:ptCount val="7"/>
                <c:pt idx="0">
                  <c:v>Nedostatek financí</c:v>
                </c:pt>
                <c:pt idx="1">
                  <c:v>Nedostatek času</c:v>
                </c:pt>
                <c:pt idx="2">
                  <c:v>Způsob odreagování se</c:v>
                </c:pt>
                <c:pt idx="3">
                  <c:v>Není na ně chuť</c:v>
                </c:pt>
                <c:pt idx="4">
                  <c:v>Ve všem</c:v>
                </c:pt>
                <c:pt idx="5">
                  <c:v>Ostatní</c:v>
                </c:pt>
                <c:pt idx="6">
                  <c:v>Nevím, nic</c:v>
                </c:pt>
              </c:strCache>
            </c:strRef>
          </c:cat>
          <c:val>
            <c:numRef>
              <c:f>bar_chart!$C$32:$C$38</c:f>
              <c:numCache>
                <c:formatCode>0%</c:formatCode>
                <c:ptCount val="7"/>
                <c:pt idx="0">
                  <c:v>0.21088435374149661</c:v>
                </c:pt>
                <c:pt idx="1">
                  <c:v>8.1632653061224483E-2</c:v>
                </c:pt>
                <c:pt idx="2">
                  <c:v>0.10884353741496598</c:v>
                </c:pt>
                <c:pt idx="3">
                  <c:v>3.4013605442176874E-2</c:v>
                </c:pt>
                <c:pt idx="4">
                  <c:v>7.4829931972789115E-2</c:v>
                </c:pt>
                <c:pt idx="5">
                  <c:v>0.10884353741496598</c:v>
                </c:pt>
                <c:pt idx="6">
                  <c:v>0.29251700680272108</c:v>
                </c:pt>
              </c:numCache>
            </c:numRef>
          </c:val>
          <c:extLst xmlns:c16r2="http://schemas.microsoft.com/office/drawing/2015/06/chart">
            <c:ext xmlns:c16="http://schemas.microsoft.com/office/drawing/2014/chart" uri="{C3380CC4-5D6E-409C-BE32-E72D297353CC}">
              <c16:uniqueId val="{00000004-731D-4ADF-8818-F3D6B870BF88}"/>
            </c:ext>
          </c:extLst>
        </c:ser>
        <c:dLbls>
          <c:showLegendKey val="0"/>
          <c:showVal val="0"/>
          <c:showCatName val="0"/>
          <c:showSerName val="0"/>
          <c:showPercent val="0"/>
          <c:showBubbleSize val="0"/>
        </c:dLbls>
        <c:gapWidth val="30"/>
        <c:axId val="-1410063664"/>
        <c:axId val="-1410058768"/>
      </c:barChart>
      <c:valAx>
        <c:axId val="-1410058768"/>
        <c:scaling>
          <c:orientation val="minMax"/>
          <c:max val="1"/>
        </c:scaling>
        <c:delete val="1"/>
        <c:axPos val="b"/>
        <c:numFmt formatCode="0%" sourceLinked="1"/>
        <c:majorTickMark val="out"/>
        <c:minorTickMark val="none"/>
        <c:tickLblPos val="nextTo"/>
        <c:crossAx val="-1410063664"/>
        <c:crosses val="max"/>
        <c:crossBetween val="between"/>
      </c:valAx>
      <c:catAx>
        <c:axId val="-1410063664"/>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10058768"/>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856629385052651"/>
          <c:y val="3.1088082901554411E-2"/>
          <c:w val="0.43935156709558915"/>
          <c:h val="0.92400690846286659"/>
        </c:manualLayout>
      </c:layout>
      <c:barChart>
        <c:barDir val="bar"/>
        <c:grouping val="clustered"/>
        <c:varyColors val="0"/>
        <c:ser>
          <c:idx val="0"/>
          <c:order val="0"/>
          <c:spPr>
            <a:solidFill>
              <a:srgbClr val="1964AA"/>
            </a:solidFill>
          </c:spPr>
          <c:invertIfNegative val="0"/>
          <c:dPt>
            <c:idx val="5"/>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3-2908-4E40-83BD-8CF80CB3C2C2}"/>
              </c:ext>
            </c:extLst>
          </c:dPt>
          <c:dPt>
            <c:idx val="6"/>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1-2908-4E40-83BD-8CF80CB3C2C2}"/>
              </c:ext>
            </c:extLst>
          </c:dPt>
          <c:dLbls>
            <c:dLbl>
              <c:idx val="5"/>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2908-4E40-83BD-8CF80CB3C2C2}"/>
                </c:ext>
                <c:ext xmlns:c15="http://schemas.microsoft.com/office/drawing/2012/chart" uri="{CE6537A1-D6FC-4f65-9D91-7224C49458BB}">
                  <c15:layout/>
                </c:ext>
              </c:extLst>
            </c:dLbl>
            <c:dLbl>
              <c:idx val="6"/>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2908-4E40-83BD-8CF80CB3C2C2}"/>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bar_chart!$A$32:$A$38</c:f>
              <c:strCache>
                <c:ptCount val="7"/>
                <c:pt idx="0">
                  <c:v>Špatná nálada, deprese</c:v>
                </c:pt>
                <c:pt idx="1">
                  <c:v>Nic se nezměnilo, jsem/je optimista</c:v>
                </c:pt>
                <c:pt idx="2">
                  <c:v>Nechuť</c:v>
                </c:pt>
                <c:pt idx="3">
                  <c:v>Zklamání</c:v>
                </c:pt>
                <c:pt idx="4">
                  <c:v>Ve všem</c:v>
                </c:pt>
                <c:pt idx="5">
                  <c:v>Ostatní</c:v>
                </c:pt>
                <c:pt idx="6">
                  <c:v>Nevím, nic</c:v>
                </c:pt>
              </c:strCache>
            </c:strRef>
          </c:cat>
          <c:val>
            <c:numRef>
              <c:f>bar_chart!$B$32:$B$38</c:f>
              <c:numCache>
                <c:formatCode>0%</c:formatCode>
                <c:ptCount val="7"/>
                <c:pt idx="0">
                  <c:v>0.21761658031088082</c:v>
                </c:pt>
                <c:pt idx="1">
                  <c:v>0.20207253886010362</c:v>
                </c:pt>
                <c:pt idx="2">
                  <c:v>0.17098445595854922</c:v>
                </c:pt>
                <c:pt idx="3">
                  <c:v>5.6994818652849742E-2</c:v>
                </c:pt>
                <c:pt idx="4">
                  <c:v>3.1088082901554404E-2</c:v>
                </c:pt>
                <c:pt idx="5">
                  <c:v>7.7720207253886009E-2</c:v>
                </c:pt>
                <c:pt idx="6">
                  <c:v>0.24352331606217617</c:v>
                </c:pt>
              </c:numCache>
            </c:numRef>
          </c:val>
          <c:extLst xmlns:c16r2="http://schemas.microsoft.com/office/drawing/2015/06/chart">
            <c:ext xmlns:c16="http://schemas.microsoft.com/office/drawing/2014/chart" uri="{C3380CC4-5D6E-409C-BE32-E72D297353CC}">
              <c16:uniqueId val="{00000002-2908-4E40-83BD-8CF80CB3C2C2}"/>
            </c:ext>
          </c:extLst>
        </c:ser>
        <c:ser>
          <c:idx val="1"/>
          <c:order val="1"/>
          <c:spPr>
            <a:solidFill>
              <a:schemeClr val="accent6">
                <a:lumMod val="60000"/>
                <a:lumOff val="40000"/>
              </a:schemeClr>
            </a:solidFill>
          </c:spPr>
          <c:invertIfNegative val="0"/>
          <c:dPt>
            <c:idx val="5"/>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6-2908-4E40-83BD-8CF80CB3C2C2}"/>
              </c:ext>
            </c:extLst>
          </c:dPt>
          <c:dPt>
            <c:idx val="6"/>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5-2908-4E40-83BD-8CF80CB3C2C2}"/>
              </c:ext>
            </c:extLst>
          </c:dPt>
          <c:cat>
            <c:strRef>
              <c:f>bar_chart!$A$32:$A$38</c:f>
              <c:strCache>
                <c:ptCount val="7"/>
                <c:pt idx="0">
                  <c:v>Špatná nálada, deprese</c:v>
                </c:pt>
                <c:pt idx="1">
                  <c:v>Nic se nezměnilo, jsem/je optimista</c:v>
                </c:pt>
                <c:pt idx="2">
                  <c:v>Nechuť</c:v>
                </c:pt>
                <c:pt idx="3">
                  <c:v>Zklamání</c:v>
                </c:pt>
                <c:pt idx="4">
                  <c:v>Ve všem</c:v>
                </c:pt>
                <c:pt idx="5">
                  <c:v>Ostatní</c:v>
                </c:pt>
                <c:pt idx="6">
                  <c:v>Nevím, nic</c:v>
                </c:pt>
              </c:strCache>
            </c:strRef>
          </c:cat>
          <c:val>
            <c:numRef>
              <c:f>bar_chart!$C$32:$C$38</c:f>
              <c:numCache>
                <c:formatCode>0%</c:formatCode>
                <c:ptCount val="7"/>
                <c:pt idx="0">
                  <c:v>0.19047619047619047</c:v>
                </c:pt>
                <c:pt idx="1">
                  <c:v>8.1632653061224483E-2</c:v>
                </c:pt>
                <c:pt idx="2">
                  <c:v>0.10204081632653061</c:v>
                </c:pt>
                <c:pt idx="3">
                  <c:v>2.0408163265306121E-2</c:v>
                </c:pt>
                <c:pt idx="4">
                  <c:v>4.7619047619047616E-2</c:v>
                </c:pt>
                <c:pt idx="5">
                  <c:v>0.10884353741496598</c:v>
                </c:pt>
                <c:pt idx="6">
                  <c:v>0.30612244897959184</c:v>
                </c:pt>
              </c:numCache>
            </c:numRef>
          </c:val>
          <c:extLst xmlns:c16r2="http://schemas.microsoft.com/office/drawing/2015/06/chart">
            <c:ext xmlns:c16="http://schemas.microsoft.com/office/drawing/2014/chart" uri="{C3380CC4-5D6E-409C-BE32-E72D297353CC}">
              <c16:uniqueId val="{00000004-2908-4E40-83BD-8CF80CB3C2C2}"/>
            </c:ext>
          </c:extLst>
        </c:ser>
        <c:dLbls>
          <c:showLegendKey val="0"/>
          <c:showVal val="0"/>
          <c:showCatName val="0"/>
          <c:showSerName val="0"/>
          <c:showPercent val="0"/>
          <c:showBubbleSize val="0"/>
        </c:dLbls>
        <c:gapWidth val="30"/>
        <c:axId val="-1410062032"/>
        <c:axId val="-1410062576"/>
      </c:barChart>
      <c:valAx>
        <c:axId val="-1410062576"/>
        <c:scaling>
          <c:orientation val="minMax"/>
          <c:max val="1"/>
        </c:scaling>
        <c:delete val="1"/>
        <c:axPos val="b"/>
        <c:numFmt formatCode="0%" sourceLinked="1"/>
        <c:majorTickMark val="out"/>
        <c:minorTickMark val="none"/>
        <c:tickLblPos val="nextTo"/>
        <c:crossAx val="-1410062032"/>
        <c:crosses val="max"/>
        <c:crossBetween val="between"/>
      </c:valAx>
      <c:catAx>
        <c:axId val="-1410062032"/>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10062576"/>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3889195183352853"/>
          <c:y val="3.6928206012530898E-2"/>
          <c:w val="0.56110804816647142"/>
          <c:h val="0.92400690846286659"/>
        </c:manualLayout>
      </c:layout>
      <c:barChart>
        <c:barDir val="bar"/>
        <c:grouping val="clustered"/>
        <c:varyColors val="0"/>
        <c:ser>
          <c:idx val="0"/>
          <c:order val="0"/>
          <c:spPr>
            <a:solidFill>
              <a:srgbClr val="1964AA"/>
            </a:solidFill>
          </c:spPr>
          <c:invertIfNegative val="0"/>
          <c:dPt>
            <c:idx val="6"/>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1-A98F-43F3-8141-515AC90970FF}"/>
              </c:ext>
            </c:extLst>
          </c:dPt>
          <c:dPt>
            <c:idx val="7"/>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1-2F3D-454C-A6DA-1AB1BB512A60}"/>
              </c:ext>
            </c:extLst>
          </c:dPt>
          <c:dPt>
            <c:idx val="8"/>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0-2F3D-454C-A6DA-1AB1BB512A60}"/>
              </c:ext>
            </c:extLst>
          </c:dPt>
          <c:dLbls>
            <c:dLbl>
              <c:idx val="6"/>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A98F-43F3-8141-515AC90970FF}"/>
                </c:ext>
                <c:ext xmlns:c15="http://schemas.microsoft.com/office/drawing/2012/chart" uri="{CE6537A1-D6FC-4f65-9D91-7224C49458BB}">
                  <c15:layout/>
                </c:ext>
              </c:extLst>
            </c:dLbl>
            <c:dLbl>
              <c:idx val="7"/>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2F3D-454C-A6DA-1AB1BB512A60}"/>
                </c:ext>
                <c:ext xmlns:c15="http://schemas.microsoft.com/office/drawing/2012/chart" uri="{CE6537A1-D6FC-4f65-9D91-7224C49458BB}">
                  <c15:layout/>
                </c:ext>
              </c:extLst>
            </c:dLbl>
            <c:dLbl>
              <c:idx val="8"/>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2F3D-454C-A6DA-1AB1BB512A60}"/>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bar_chart!$A$32:$A$40</c:f>
              <c:strCache>
                <c:ptCount val="9"/>
                <c:pt idx="0">
                  <c:v>Hádky</c:v>
                </c:pt>
                <c:pt idx="1">
                  <c:v>Vzájemná podpora</c:v>
                </c:pt>
                <c:pt idx="2">
                  <c:v>Ve všem</c:v>
                </c:pt>
                <c:pt idx="3">
                  <c:v>Rozchod</c:v>
                </c:pt>
                <c:pt idx="4">
                  <c:v>Stres</c:v>
                </c:pt>
                <c:pt idx="5">
                  <c:v>Důvěra</c:v>
                </c:pt>
                <c:pt idx="6">
                  <c:v>Ostatní</c:v>
                </c:pt>
                <c:pt idx="7">
                  <c:v>Bez partnera</c:v>
                </c:pt>
                <c:pt idx="8">
                  <c:v>Nevím, nic</c:v>
                </c:pt>
              </c:strCache>
            </c:strRef>
          </c:cat>
          <c:val>
            <c:numRef>
              <c:f>bar_chart!$B$32:$B$40</c:f>
              <c:numCache>
                <c:formatCode>0%</c:formatCode>
                <c:ptCount val="9"/>
                <c:pt idx="0">
                  <c:v>0.22279792746113988</c:v>
                </c:pt>
                <c:pt idx="1">
                  <c:v>0.16062176165803108</c:v>
                </c:pt>
                <c:pt idx="2">
                  <c:v>8.8082901554404139E-2</c:v>
                </c:pt>
                <c:pt idx="3">
                  <c:v>7.7720207253886009E-2</c:v>
                </c:pt>
                <c:pt idx="4">
                  <c:v>3.6269430051813469E-2</c:v>
                </c:pt>
                <c:pt idx="5">
                  <c:v>3.6269430051813469E-2</c:v>
                </c:pt>
                <c:pt idx="6">
                  <c:v>8.2901554404145081E-2</c:v>
                </c:pt>
                <c:pt idx="7">
                  <c:v>6.7357512953367879E-2</c:v>
                </c:pt>
                <c:pt idx="8">
                  <c:v>0.22797927461139897</c:v>
                </c:pt>
              </c:numCache>
            </c:numRef>
          </c:val>
          <c:extLst xmlns:c16r2="http://schemas.microsoft.com/office/drawing/2015/06/chart">
            <c:ext xmlns:c16="http://schemas.microsoft.com/office/drawing/2014/chart" uri="{C3380CC4-5D6E-409C-BE32-E72D297353CC}">
              <c16:uniqueId val="{00000000-A98F-43F3-8141-515AC90970FF}"/>
            </c:ext>
          </c:extLst>
        </c:ser>
        <c:ser>
          <c:idx val="1"/>
          <c:order val="1"/>
          <c:spPr>
            <a:solidFill>
              <a:schemeClr val="accent6">
                <a:lumMod val="60000"/>
                <a:lumOff val="40000"/>
              </a:schemeClr>
            </a:solidFill>
          </c:spPr>
          <c:invertIfNegative val="0"/>
          <c:dPt>
            <c:idx val="6"/>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5-2F3D-454C-A6DA-1AB1BB512A60}"/>
              </c:ext>
            </c:extLst>
          </c:dPt>
          <c:dPt>
            <c:idx val="7"/>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6-2F3D-454C-A6DA-1AB1BB512A60}"/>
              </c:ext>
            </c:extLst>
          </c:dPt>
          <c:dPt>
            <c:idx val="8"/>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4-2F3D-454C-A6DA-1AB1BB512A60}"/>
              </c:ext>
            </c:extLst>
          </c:dPt>
          <c:dLbls>
            <c:dLbl>
              <c:idx val="1"/>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2F3D-454C-A6DA-1AB1BB512A60}"/>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1200">
                    <a:solidFill>
                      <a:schemeClr val="accent6">
                        <a:lumMod val="60000"/>
                        <a:lumOff val="40000"/>
                      </a:schemeClr>
                    </a:solidFill>
                  </a:defRPr>
                </a:pPr>
                <a:endParaRPr lang="cs-CZ"/>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ext>
            </c:extLst>
          </c:dLbls>
          <c:cat>
            <c:strRef>
              <c:f>bar_chart!$A$32:$A$40</c:f>
              <c:strCache>
                <c:ptCount val="9"/>
                <c:pt idx="0">
                  <c:v>Hádky</c:v>
                </c:pt>
                <c:pt idx="1">
                  <c:v>Vzájemná podpora</c:v>
                </c:pt>
                <c:pt idx="2">
                  <c:v>Ve všem</c:v>
                </c:pt>
                <c:pt idx="3">
                  <c:v>Rozchod</c:v>
                </c:pt>
                <c:pt idx="4">
                  <c:v>Stres</c:v>
                </c:pt>
                <c:pt idx="5">
                  <c:v>Důvěra</c:v>
                </c:pt>
                <c:pt idx="6">
                  <c:v>Ostatní</c:v>
                </c:pt>
                <c:pt idx="7">
                  <c:v>Bez partnera</c:v>
                </c:pt>
                <c:pt idx="8">
                  <c:v>Nevím, nic</c:v>
                </c:pt>
              </c:strCache>
            </c:strRef>
          </c:cat>
          <c:val>
            <c:numRef>
              <c:f>bar_chart!$C$32:$C$40</c:f>
              <c:numCache>
                <c:formatCode>0%</c:formatCode>
                <c:ptCount val="9"/>
                <c:pt idx="0">
                  <c:v>0.14965986394557823</c:v>
                </c:pt>
                <c:pt idx="1">
                  <c:v>0.27210884353741499</c:v>
                </c:pt>
                <c:pt idx="2">
                  <c:v>2.0408163265306121E-2</c:v>
                </c:pt>
                <c:pt idx="3">
                  <c:v>0.12925170068027211</c:v>
                </c:pt>
                <c:pt idx="4">
                  <c:v>4.7619047619047616E-2</c:v>
                </c:pt>
                <c:pt idx="5">
                  <c:v>4.7619047619047616E-2</c:v>
                </c:pt>
                <c:pt idx="6">
                  <c:v>9.5238095238095233E-2</c:v>
                </c:pt>
                <c:pt idx="7">
                  <c:v>4.7619047619047616E-2</c:v>
                </c:pt>
                <c:pt idx="8">
                  <c:v>0.22448979591836735</c:v>
                </c:pt>
              </c:numCache>
            </c:numRef>
          </c:val>
          <c:extLst xmlns:c16r2="http://schemas.microsoft.com/office/drawing/2015/06/chart">
            <c:ext xmlns:c16="http://schemas.microsoft.com/office/drawing/2014/chart" uri="{C3380CC4-5D6E-409C-BE32-E72D297353CC}">
              <c16:uniqueId val="{00000002-2F3D-454C-A6DA-1AB1BB512A60}"/>
            </c:ext>
          </c:extLst>
        </c:ser>
        <c:dLbls>
          <c:showLegendKey val="0"/>
          <c:showVal val="0"/>
          <c:showCatName val="0"/>
          <c:showSerName val="0"/>
          <c:showPercent val="0"/>
          <c:showBubbleSize val="0"/>
        </c:dLbls>
        <c:gapWidth val="30"/>
        <c:axId val="-1404028672"/>
        <c:axId val="-1404035744"/>
      </c:barChart>
      <c:valAx>
        <c:axId val="-1404035744"/>
        <c:scaling>
          <c:orientation val="minMax"/>
          <c:max val="1"/>
        </c:scaling>
        <c:delete val="1"/>
        <c:axPos val="b"/>
        <c:numFmt formatCode="0%" sourceLinked="1"/>
        <c:majorTickMark val="out"/>
        <c:minorTickMark val="none"/>
        <c:tickLblPos val="nextTo"/>
        <c:crossAx val="-1404028672"/>
        <c:crosses val="max"/>
        <c:crossBetween val="between"/>
      </c:valAx>
      <c:catAx>
        <c:axId val="-1404028672"/>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4035744"/>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369668799026856"/>
          <c:y val="0.12735326076896278"/>
          <c:w val="0.78485569506848629"/>
          <c:h val="0.87264678387462691"/>
        </c:manualLayout>
      </c:layout>
      <c:barChart>
        <c:barDir val="bar"/>
        <c:grouping val="percentStacked"/>
        <c:varyColors val="0"/>
        <c:ser>
          <c:idx val="0"/>
          <c:order val="0"/>
          <c:tx>
            <c:strRef>
              <c:f>T_chart!$A$15</c:f>
              <c:strCache>
                <c:ptCount val="1"/>
                <c:pt idx="0">
                  <c:v>Ano, osobně jsem řešil/a nebo řeším exekuci</c:v>
                </c:pt>
              </c:strCache>
            </c:strRef>
          </c:tx>
          <c:spPr>
            <a:solidFill>
              <a:schemeClr val="accent6"/>
            </a:solidFill>
          </c:spPr>
          <c:invertIfNegative val="0"/>
          <c:dLbls>
            <c:numFmt formatCode="[&gt;0.015]\ 0%;;" sourceLinked="0"/>
            <c:spPr>
              <a:noFill/>
              <a:ln>
                <a:noFill/>
              </a:ln>
              <a:effectLst/>
            </c:spPr>
            <c:txPr>
              <a:bodyPr/>
              <a:lstStyle/>
              <a:p>
                <a:pPr>
                  <a:defRPr sz="1400">
                    <a:solidFill>
                      <a:schemeClr val="accent6">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T_chart!$B$14:$M$14</c:f>
              <c:strCache>
                <c:ptCount val="12"/>
                <c:pt idx="0">
                  <c:v>Celkem (N=1527)</c:v>
                </c:pt>
                <c:pt idx="2">
                  <c:v>Základní (N=168)</c:v>
                </c:pt>
                <c:pt idx="3">
                  <c:v>Střední bez maturity (N=512)</c:v>
                </c:pt>
                <c:pt idx="4">
                  <c:v>Střední s maturitou (N=540)</c:v>
                </c:pt>
                <c:pt idx="5">
                  <c:v>VŠ (N=307)</c:v>
                </c:pt>
                <c:pt idx="7">
                  <c:v>Méně než 10 000 Kč (N=278)</c:v>
                </c:pt>
                <c:pt idx="8">
                  <c:v>10 001 – 15 000 Kč (N=309)</c:v>
                </c:pt>
                <c:pt idx="9">
                  <c:v>15 001 Kč – 20 000 Kč (N=323)</c:v>
                </c:pt>
                <c:pt idx="10">
                  <c:v>20 001 Kč – 25 000 Kč (N=258)</c:v>
                </c:pt>
                <c:pt idx="11">
                  <c:v>Více než 25 000 Kč (N=358)</c:v>
                </c:pt>
              </c:strCache>
            </c:strRef>
          </c:cat>
          <c:val>
            <c:numRef>
              <c:f>T_chart!$B$15:$M$15</c:f>
              <c:numCache>
                <c:formatCode>General</c:formatCode>
                <c:ptCount val="12"/>
                <c:pt idx="0" formatCode="0%">
                  <c:v>0.12639161755075312</c:v>
                </c:pt>
                <c:pt idx="2" formatCode="0%">
                  <c:v>0.20238095238095238</c:v>
                </c:pt>
                <c:pt idx="3" formatCode="0%">
                  <c:v>0.17578125</c:v>
                </c:pt>
                <c:pt idx="4" formatCode="0%">
                  <c:v>8.5185185185185183E-2</c:v>
                </c:pt>
                <c:pt idx="5" formatCode="0%">
                  <c:v>7.4918566775244305E-2</c:v>
                </c:pt>
                <c:pt idx="7" formatCode="0%">
                  <c:v>0.1366906474820144</c:v>
                </c:pt>
                <c:pt idx="8" formatCode="0%">
                  <c:v>0.15210355987055016</c:v>
                </c:pt>
                <c:pt idx="9" formatCode="0%">
                  <c:v>0.13312693498452013</c:v>
                </c:pt>
                <c:pt idx="10" formatCode="0%">
                  <c:v>0.10852713178294573</c:v>
                </c:pt>
                <c:pt idx="11" formatCode="0%">
                  <c:v>0.1005586592178771</c:v>
                </c:pt>
              </c:numCache>
            </c:numRef>
          </c:val>
          <c:extLst xmlns:c16r2="http://schemas.microsoft.com/office/drawing/2015/06/chart">
            <c:ext xmlns:c16="http://schemas.microsoft.com/office/drawing/2014/chart" uri="{C3380CC4-5D6E-409C-BE32-E72D297353CC}">
              <c16:uniqueId val="{00000000-6917-4175-8BA2-349261BC3022}"/>
            </c:ext>
          </c:extLst>
        </c:ser>
        <c:ser>
          <c:idx val="1"/>
          <c:order val="1"/>
          <c:tx>
            <c:strRef>
              <c:f>T_chart!$A$16</c:f>
              <c:strCache>
                <c:ptCount val="1"/>
                <c:pt idx="0">
                  <c:v>Osobně jsem neřešil/a</c:v>
                </c:pt>
              </c:strCache>
            </c:strRef>
          </c:tx>
          <c:spPr>
            <a:solidFill>
              <a:schemeClr val="accent1"/>
            </a:solidFill>
          </c:spPr>
          <c:invertIfNegative val="0"/>
          <c:dLbls>
            <c:numFmt formatCode="[&gt;0.015]\ 0%;;" sourceLinked="0"/>
            <c:spPr>
              <a:noFill/>
              <a:ln>
                <a:noFill/>
              </a:ln>
              <a:effectLst/>
            </c:spPr>
            <c:txPr>
              <a:bodyPr/>
              <a:lstStyle/>
              <a:p>
                <a:pPr>
                  <a:defRPr sz="14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T_chart!$B$14:$M$14</c:f>
              <c:strCache>
                <c:ptCount val="12"/>
                <c:pt idx="0">
                  <c:v>Celkem (N=1527)</c:v>
                </c:pt>
                <c:pt idx="2">
                  <c:v>Základní (N=168)</c:v>
                </c:pt>
                <c:pt idx="3">
                  <c:v>Střední bez maturity (N=512)</c:v>
                </c:pt>
                <c:pt idx="4">
                  <c:v>Střední s maturitou (N=540)</c:v>
                </c:pt>
                <c:pt idx="5">
                  <c:v>VŠ (N=307)</c:v>
                </c:pt>
                <c:pt idx="7">
                  <c:v>Méně než 10 000 Kč (N=278)</c:v>
                </c:pt>
                <c:pt idx="8">
                  <c:v>10 001 – 15 000 Kč (N=309)</c:v>
                </c:pt>
                <c:pt idx="9">
                  <c:v>15 001 Kč – 20 000 Kč (N=323)</c:v>
                </c:pt>
                <c:pt idx="10">
                  <c:v>20 001 Kč – 25 000 Kč (N=258)</c:v>
                </c:pt>
                <c:pt idx="11">
                  <c:v>Více než 25 000 Kč (N=358)</c:v>
                </c:pt>
              </c:strCache>
            </c:strRef>
          </c:cat>
          <c:val>
            <c:numRef>
              <c:f>T_chart!$B$16:$M$16</c:f>
              <c:numCache>
                <c:formatCode>General</c:formatCode>
                <c:ptCount val="12"/>
                <c:pt idx="0" formatCode="0%">
                  <c:v>0.87360838244924688</c:v>
                </c:pt>
                <c:pt idx="2" formatCode="0%">
                  <c:v>0.79761904761904767</c:v>
                </c:pt>
                <c:pt idx="3" formatCode="0%">
                  <c:v>0.82421875</c:v>
                </c:pt>
                <c:pt idx="4" formatCode="0%">
                  <c:v>0.91481481481481486</c:v>
                </c:pt>
                <c:pt idx="5" formatCode="0%">
                  <c:v>0.92508143322475567</c:v>
                </c:pt>
                <c:pt idx="7" formatCode="0%">
                  <c:v>0.86330935251798557</c:v>
                </c:pt>
                <c:pt idx="8" formatCode="0%">
                  <c:v>0.84789644012944987</c:v>
                </c:pt>
                <c:pt idx="9" formatCode="0%">
                  <c:v>0.86687306501547989</c:v>
                </c:pt>
                <c:pt idx="10" formatCode="0%">
                  <c:v>0.89147286821705429</c:v>
                </c:pt>
                <c:pt idx="11" formatCode="0%">
                  <c:v>0.8994413407821229</c:v>
                </c:pt>
              </c:numCache>
            </c:numRef>
          </c:val>
          <c:extLst xmlns:c16r2="http://schemas.microsoft.com/office/drawing/2015/06/chart">
            <c:ext xmlns:c16="http://schemas.microsoft.com/office/drawing/2014/chart" uri="{C3380CC4-5D6E-409C-BE32-E72D297353CC}">
              <c16:uniqueId val="{00000001-6917-4175-8BA2-349261BC3022}"/>
            </c:ext>
          </c:extLst>
        </c:ser>
        <c:dLbls>
          <c:showLegendKey val="0"/>
          <c:showVal val="1"/>
          <c:showCatName val="0"/>
          <c:showSerName val="0"/>
          <c:showPercent val="0"/>
          <c:showBubbleSize val="0"/>
        </c:dLbls>
        <c:gapWidth val="40"/>
        <c:overlap val="100"/>
        <c:axId val="-1495276496"/>
        <c:axId val="-1495271600"/>
      </c:barChart>
      <c:catAx>
        <c:axId val="-1495276496"/>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95271600"/>
        <c:crosses val="autoZero"/>
        <c:auto val="1"/>
        <c:lblAlgn val="ctr"/>
        <c:lblOffset val="100"/>
        <c:noMultiLvlLbl val="0"/>
      </c:catAx>
      <c:valAx>
        <c:axId val="-1495271600"/>
        <c:scaling>
          <c:orientation val="minMax"/>
          <c:max val="1"/>
        </c:scaling>
        <c:delete val="1"/>
        <c:axPos val="b"/>
        <c:numFmt formatCode="0%" sourceLinked="1"/>
        <c:majorTickMark val="out"/>
        <c:minorTickMark val="none"/>
        <c:tickLblPos val="none"/>
        <c:crossAx val="-1495276496"/>
        <c:crosses val="max"/>
        <c:crossBetween val="between"/>
      </c:valAx>
      <c:spPr>
        <a:noFill/>
        <a:ln>
          <a:noFill/>
        </a:ln>
      </c:spPr>
    </c:plotArea>
    <c:legend>
      <c:legendPos val="t"/>
      <c:legendEntry>
        <c:idx val="0"/>
        <c:txPr>
          <a:bodyPr/>
          <a:lstStyle/>
          <a:p>
            <a:pPr>
              <a:defRPr sz="1400">
                <a:solidFill>
                  <a:schemeClr val="accent6"/>
                </a:solidFill>
              </a:defRPr>
            </a:pPr>
            <a:endParaRPr lang="cs-CZ"/>
          </a:p>
        </c:txPr>
      </c:legendEntry>
      <c:legendEntry>
        <c:idx val="1"/>
        <c:txPr>
          <a:bodyPr/>
          <a:lstStyle/>
          <a:p>
            <a:pPr>
              <a:defRPr sz="1400">
                <a:solidFill>
                  <a:schemeClr val="accent1"/>
                </a:solidFill>
              </a:defRPr>
            </a:pPr>
            <a:endParaRPr lang="cs-CZ"/>
          </a:p>
        </c:txPr>
      </c:legendEntry>
      <c:layout>
        <c:manualLayout>
          <c:xMode val="edge"/>
          <c:yMode val="edge"/>
          <c:x val="0.41789271367475139"/>
          <c:y val="4.441022019237003E-2"/>
          <c:w val="0.54067440999492766"/>
          <c:h val="7.0063006035760295E-2"/>
        </c:manualLayout>
      </c:layout>
      <c:overlay val="0"/>
      <c:txPr>
        <a:bodyPr/>
        <a:lstStyle/>
        <a:p>
          <a:pPr>
            <a:defRPr sz="14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5227907412842272"/>
          <c:y val="3.1088082901554411E-2"/>
          <c:w val="0.40222391542122432"/>
          <c:h val="0.92400690846286659"/>
        </c:manualLayout>
      </c:layout>
      <c:barChart>
        <c:barDir val="bar"/>
        <c:grouping val="clustered"/>
        <c:varyColors val="0"/>
        <c:ser>
          <c:idx val="0"/>
          <c:order val="0"/>
          <c:spPr>
            <a:solidFill>
              <a:srgbClr val="1964AA"/>
            </a:solidFill>
          </c:spPr>
          <c:invertIfNegative val="0"/>
          <c:dPt>
            <c:idx val="5"/>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0-C6A0-4D24-A3D9-C73383CF3B29}"/>
              </c:ext>
            </c:extLst>
          </c:dPt>
          <c:dPt>
            <c:idx val="6"/>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1-642C-4699-8D68-75A1F56C102B}"/>
              </c:ext>
            </c:extLst>
          </c:dPt>
          <c:dLbls>
            <c:dLbl>
              <c:idx val="5"/>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C6A0-4D24-A3D9-C73383CF3B29}"/>
                </c:ext>
                <c:ext xmlns:c15="http://schemas.microsoft.com/office/drawing/2012/chart" uri="{CE6537A1-D6FC-4f65-9D91-7224C49458BB}">
                  <c15:layout/>
                </c:ext>
              </c:extLst>
            </c:dLbl>
            <c:dLbl>
              <c:idx val="6"/>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42C-4699-8D68-75A1F56C102B}"/>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bar_chart!$A$32:$A$38</c:f>
              <c:strCache>
                <c:ptCount val="7"/>
                <c:pt idx="0">
                  <c:v>Soustředí(m) se jen na práci, více pracuje/pracuji</c:v>
                </c:pt>
                <c:pt idx="1">
                  <c:v>Finančně</c:v>
                </c:pt>
                <c:pt idx="2">
                  <c:v>Ve všem</c:v>
                </c:pt>
                <c:pt idx="3">
                  <c:v>Chybí motivace pracovat</c:v>
                </c:pt>
                <c:pt idx="4">
                  <c:v>Hůře se na mě/ně dívají</c:v>
                </c:pt>
                <c:pt idx="5">
                  <c:v>Ostatní</c:v>
                </c:pt>
                <c:pt idx="6">
                  <c:v>Nevím, nic</c:v>
                </c:pt>
              </c:strCache>
            </c:strRef>
          </c:cat>
          <c:val>
            <c:numRef>
              <c:f>bar_chart!$B$32:$B$38</c:f>
              <c:numCache>
                <c:formatCode>0%</c:formatCode>
                <c:ptCount val="7"/>
                <c:pt idx="0">
                  <c:v>0.26424870466321243</c:v>
                </c:pt>
                <c:pt idx="1">
                  <c:v>0.22279792746113988</c:v>
                </c:pt>
                <c:pt idx="2">
                  <c:v>0.13471502590673576</c:v>
                </c:pt>
                <c:pt idx="3">
                  <c:v>6.7357512953367879E-2</c:v>
                </c:pt>
                <c:pt idx="4">
                  <c:v>3.6269430051813469E-2</c:v>
                </c:pt>
                <c:pt idx="5">
                  <c:v>7.2538860103626937E-2</c:v>
                </c:pt>
                <c:pt idx="6">
                  <c:v>0.24870466321243523</c:v>
                </c:pt>
              </c:numCache>
            </c:numRef>
          </c:val>
          <c:extLst xmlns:c16r2="http://schemas.microsoft.com/office/drawing/2015/06/chart">
            <c:ext xmlns:c16="http://schemas.microsoft.com/office/drawing/2014/chart" uri="{C3380CC4-5D6E-409C-BE32-E72D297353CC}">
              <c16:uniqueId val="{00000002-642C-4699-8D68-75A1F56C102B}"/>
            </c:ext>
          </c:extLst>
        </c:ser>
        <c:ser>
          <c:idx val="1"/>
          <c:order val="1"/>
          <c:spPr>
            <a:solidFill>
              <a:schemeClr val="accent6">
                <a:lumMod val="60000"/>
                <a:lumOff val="40000"/>
              </a:schemeClr>
            </a:solidFill>
          </c:spPr>
          <c:invertIfNegative val="0"/>
          <c:dPt>
            <c:idx val="5"/>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3-C6A0-4D24-A3D9-C73383CF3B29}"/>
              </c:ext>
            </c:extLst>
          </c:dPt>
          <c:dPt>
            <c:idx val="6"/>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2-C6A0-4D24-A3D9-C73383CF3B29}"/>
              </c:ext>
            </c:extLst>
          </c:dPt>
          <c:cat>
            <c:strRef>
              <c:f>bar_chart!$A$32:$A$38</c:f>
              <c:strCache>
                <c:ptCount val="7"/>
                <c:pt idx="0">
                  <c:v>Soustředí(m) se jen na práci, více pracuje/pracuji</c:v>
                </c:pt>
                <c:pt idx="1">
                  <c:v>Finančně</c:v>
                </c:pt>
                <c:pt idx="2">
                  <c:v>Ve všem</c:v>
                </c:pt>
                <c:pt idx="3">
                  <c:v>Chybí motivace pracovat</c:v>
                </c:pt>
                <c:pt idx="4">
                  <c:v>Hůře se na mě/ně dívají</c:v>
                </c:pt>
                <c:pt idx="5">
                  <c:v>Ostatní</c:v>
                </c:pt>
                <c:pt idx="6">
                  <c:v>Nevím, nic</c:v>
                </c:pt>
              </c:strCache>
            </c:strRef>
          </c:cat>
          <c:val>
            <c:numRef>
              <c:f>bar_chart!$C$32:$C$38</c:f>
              <c:numCache>
                <c:formatCode>0%</c:formatCode>
                <c:ptCount val="7"/>
                <c:pt idx="0">
                  <c:v>0.27210884353741499</c:v>
                </c:pt>
                <c:pt idx="1">
                  <c:v>8.1632653061224483E-2</c:v>
                </c:pt>
                <c:pt idx="2">
                  <c:v>0.12925170068027211</c:v>
                </c:pt>
                <c:pt idx="3">
                  <c:v>8.1632653061224483E-2</c:v>
                </c:pt>
                <c:pt idx="4">
                  <c:v>1.3605442176870748E-2</c:v>
                </c:pt>
                <c:pt idx="5">
                  <c:v>0.12244897959183673</c:v>
                </c:pt>
                <c:pt idx="6">
                  <c:v>0.30612244897959184</c:v>
                </c:pt>
              </c:numCache>
            </c:numRef>
          </c:val>
          <c:extLst xmlns:c16r2="http://schemas.microsoft.com/office/drawing/2015/06/chart">
            <c:ext xmlns:c16="http://schemas.microsoft.com/office/drawing/2014/chart" uri="{C3380CC4-5D6E-409C-BE32-E72D297353CC}">
              <c16:uniqueId val="{00000001-C6A0-4D24-A3D9-C73383CF3B29}"/>
            </c:ext>
          </c:extLst>
        </c:ser>
        <c:dLbls>
          <c:showLegendKey val="0"/>
          <c:showVal val="0"/>
          <c:showCatName val="0"/>
          <c:showSerName val="0"/>
          <c:showPercent val="0"/>
          <c:showBubbleSize val="0"/>
        </c:dLbls>
        <c:gapWidth val="30"/>
        <c:axId val="-1404034112"/>
        <c:axId val="-1404035200"/>
      </c:barChart>
      <c:valAx>
        <c:axId val="-1404035200"/>
        <c:scaling>
          <c:orientation val="minMax"/>
          <c:max val="1"/>
        </c:scaling>
        <c:delete val="1"/>
        <c:axPos val="b"/>
        <c:numFmt formatCode="0%" sourceLinked="1"/>
        <c:majorTickMark val="out"/>
        <c:minorTickMark val="none"/>
        <c:tickLblPos val="nextTo"/>
        <c:crossAx val="-1404034112"/>
        <c:crosses val="max"/>
        <c:crossBetween val="between"/>
      </c:valAx>
      <c:catAx>
        <c:axId val="-1404034112"/>
        <c:scaling>
          <c:orientation val="maxMin"/>
        </c:scaling>
        <c:delete val="0"/>
        <c:axPos val="l"/>
        <c:numFmt formatCode="General" sourceLinked="1"/>
        <c:majorTickMark val="out"/>
        <c:minorTickMark val="none"/>
        <c:tickLblPos val="nextTo"/>
        <c:spPr>
          <a:ln>
            <a:noFill/>
          </a:ln>
        </c:spPr>
        <c:txPr>
          <a:bodyPr/>
          <a:lstStyle/>
          <a:p>
            <a:pPr>
              <a:defRPr sz="1050"/>
            </a:pPr>
            <a:endParaRPr lang="cs-CZ"/>
          </a:p>
        </c:txPr>
        <c:crossAx val="-1404035200"/>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297034623604496"/>
          <c:y val="3.1088082901554411E-2"/>
          <c:w val="0.49531108840654031"/>
          <c:h val="0.92400690846286659"/>
        </c:manualLayout>
      </c:layout>
      <c:barChart>
        <c:barDir val="bar"/>
        <c:grouping val="clustered"/>
        <c:varyColors val="0"/>
        <c:ser>
          <c:idx val="0"/>
          <c:order val="0"/>
          <c:spPr>
            <a:solidFill>
              <a:srgbClr val="1964AA"/>
            </a:solidFill>
          </c:spPr>
          <c:invertIfNegative val="0"/>
          <c:dPt>
            <c:idx val="6"/>
            <c:invertIfNegative val="0"/>
            <c:bubble3D val="0"/>
            <c:extLst xmlns:c16r2="http://schemas.microsoft.com/office/drawing/2015/06/chart">
              <c:ext xmlns:c16="http://schemas.microsoft.com/office/drawing/2014/chart" uri="{C3380CC4-5D6E-409C-BE32-E72D297353CC}">
                <c16:uniqueId val="{00000001-731D-4ADF-8818-F3D6B870BF88}"/>
              </c:ext>
            </c:extLst>
          </c:dPt>
          <c:dPt>
            <c:idx val="8"/>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0-469E-4E95-9541-4ACA29681796}"/>
              </c:ext>
            </c:extLst>
          </c:dPt>
          <c:dPt>
            <c:idx val="9"/>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2-469E-4E95-9541-4ACA29681796}"/>
              </c:ext>
            </c:extLst>
          </c:dPt>
          <c:dLbls>
            <c:dLbl>
              <c:idx val="6"/>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731D-4ADF-8818-F3D6B870BF88}"/>
                </c:ext>
                <c:ext xmlns:c15="http://schemas.microsoft.com/office/drawing/2012/chart" uri="{CE6537A1-D6FC-4f65-9D91-7224C49458BB}">
                  <c15:layout/>
                </c:ext>
              </c:extLst>
            </c:dLbl>
            <c:dLbl>
              <c:idx val="8"/>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469E-4E95-9541-4ACA29681796}"/>
                </c:ext>
                <c:ext xmlns:c15="http://schemas.microsoft.com/office/drawing/2012/chart" uri="{CE6537A1-D6FC-4f65-9D91-7224C49458BB}">
                  <c15:layout/>
                </c:ext>
              </c:extLst>
            </c:dLbl>
            <c:dLbl>
              <c:idx val="9"/>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469E-4E95-9541-4ACA29681796}"/>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bar_chart!$A$33:$A$42</c:f>
              <c:strCache>
                <c:ptCount val="10"/>
                <c:pt idx="0">
                  <c:v>Odcizení, ztráta</c:v>
                </c:pt>
                <c:pt idx="1">
                  <c:v>Porozumění</c:v>
                </c:pt>
                <c:pt idx="2">
                  <c:v>Pomáhají</c:v>
                </c:pt>
                <c:pt idx="3">
                  <c:v>Málo financí</c:v>
                </c:pt>
                <c:pt idx="4">
                  <c:v>Málo času</c:v>
                </c:pt>
                <c:pt idx="5">
                  <c:v>Ve všem</c:v>
                </c:pt>
                <c:pt idx="6">
                  <c:v>Neshody</c:v>
                </c:pt>
                <c:pt idx="7">
                  <c:v>Důvěra</c:v>
                </c:pt>
                <c:pt idx="8">
                  <c:v>Ostatní</c:v>
                </c:pt>
                <c:pt idx="9">
                  <c:v>Nevím, nic</c:v>
                </c:pt>
              </c:strCache>
            </c:strRef>
          </c:cat>
          <c:val>
            <c:numRef>
              <c:f>bar_chart!$B$33:$B$42</c:f>
              <c:numCache>
                <c:formatCode>0%</c:formatCode>
                <c:ptCount val="10"/>
                <c:pt idx="0">
                  <c:v>0.20207253886010362</c:v>
                </c:pt>
                <c:pt idx="1">
                  <c:v>0.12435233160621761</c:v>
                </c:pt>
                <c:pt idx="2">
                  <c:v>9.3264248704663211E-2</c:v>
                </c:pt>
                <c:pt idx="3">
                  <c:v>7.7720207253886009E-2</c:v>
                </c:pt>
                <c:pt idx="4">
                  <c:v>6.2176165803108807E-2</c:v>
                </c:pt>
                <c:pt idx="5">
                  <c:v>4.6632124352331605E-2</c:v>
                </c:pt>
                <c:pt idx="6">
                  <c:v>2.072538860103627E-2</c:v>
                </c:pt>
                <c:pt idx="7">
                  <c:v>1.5544041450777202E-2</c:v>
                </c:pt>
                <c:pt idx="8">
                  <c:v>6.7357512953367879E-2</c:v>
                </c:pt>
                <c:pt idx="9">
                  <c:v>0.31088082901554404</c:v>
                </c:pt>
              </c:numCache>
            </c:numRef>
          </c:val>
          <c:extLst xmlns:c16r2="http://schemas.microsoft.com/office/drawing/2015/06/chart">
            <c:ext xmlns:c16="http://schemas.microsoft.com/office/drawing/2014/chart" uri="{C3380CC4-5D6E-409C-BE32-E72D297353CC}">
              <c16:uniqueId val="{00000002-731D-4ADF-8818-F3D6B870BF88}"/>
            </c:ext>
          </c:extLst>
        </c:ser>
        <c:ser>
          <c:idx val="1"/>
          <c:order val="1"/>
          <c:spPr>
            <a:solidFill>
              <a:schemeClr val="accent6">
                <a:lumMod val="60000"/>
                <a:lumOff val="40000"/>
              </a:schemeClr>
            </a:solidFill>
          </c:spPr>
          <c:invertIfNegative val="0"/>
          <c:dPt>
            <c:idx val="8"/>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5-469E-4E95-9541-4ACA29681796}"/>
              </c:ext>
            </c:extLst>
          </c:dPt>
          <c:dPt>
            <c:idx val="9"/>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4-469E-4E95-9541-4ACA29681796}"/>
              </c:ext>
            </c:extLst>
          </c:dPt>
          <c:cat>
            <c:strRef>
              <c:f>bar_chart!$A$33:$A$42</c:f>
              <c:strCache>
                <c:ptCount val="10"/>
                <c:pt idx="0">
                  <c:v>Odcizení, ztráta</c:v>
                </c:pt>
                <c:pt idx="1">
                  <c:v>Porozumění</c:v>
                </c:pt>
                <c:pt idx="2">
                  <c:v>Pomáhají</c:v>
                </c:pt>
                <c:pt idx="3">
                  <c:v>Málo financí</c:v>
                </c:pt>
                <c:pt idx="4">
                  <c:v>Málo času</c:v>
                </c:pt>
                <c:pt idx="5">
                  <c:v>Ve všem</c:v>
                </c:pt>
                <c:pt idx="6">
                  <c:v>Neshody</c:v>
                </c:pt>
                <c:pt idx="7">
                  <c:v>Důvěra</c:v>
                </c:pt>
                <c:pt idx="8">
                  <c:v>Ostatní</c:v>
                </c:pt>
                <c:pt idx="9">
                  <c:v>Nevím, nic</c:v>
                </c:pt>
              </c:strCache>
            </c:strRef>
          </c:cat>
          <c:val>
            <c:numRef>
              <c:f>bar_chart!$C$33:$C$42</c:f>
              <c:numCache>
                <c:formatCode>0%</c:formatCode>
                <c:ptCount val="10"/>
                <c:pt idx="0">
                  <c:v>0.12244897959183673</c:v>
                </c:pt>
                <c:pt idx="1">
                  <c:v>0.14965986394557823</c:v>
                </c:pt>
                <c:pt idx="2">
                  <c:v>8.8435374149659865E-2</c:v>
                </c:pt>
                <c:pt idx="3">
                  <c:v>3.4013605442176874E-2</c:v>
                </c:pt>
                <c:pt idx="4">
                  <c:v>4.0816326530612242E-2</c:v>
                </c:pt>
                <c:pt idx="5">
                  <c:v>4.0816326530612242E-2</c:v>
                </c:pt>
                <c:pt idx="6">
                  <c:v>2.7210884353741496E-2</c:v>
                </c:pt>
                <c:pt idx="7">
                  <c:v>2.0408163265306121E-2</c:v>
                </c:pt>
                <c:pt idx="8">
                  <c:v>0.12925170068027211</c:v>
                </c:pt>
                <c:pt idx="9">
                  <c:v>0.36054421768707484</c:v>
                </c:pt>
              </c:numCache>
            </c:numRef>
          </c:val>
          <c:extLst xmlns:c16r2="http://schemas.microsoft.com/office/drawing/2015/06/chart">
            <c:ext xmlns:c16="http://schemas.microsoft.com/office/drawing/2014/chart" uri="{C3380CC4-5D6E-409C-BE32-E72D297353CC}">
              <c16:uniqueId val="{00000003-469E-4E95-9541-4ACA29681796}"/>
            </c:ext>
          </c:extLst>
        </c:ser>
        <c:dLbls>
          <c:showLegendKey val="0"/>
          <c:showVal val="0"/>
          <c:showCatName val="0"/>
          <c:showSerName val="0"/>
          <c:showPercent val="0"/>
          <c:showBubbleSize val="0"/>
        </c:dLbls>
        <c:gapWidth val="30"/>
        <c:axId val="-1404039008"/>
        <c:axId val="-1404029216"/>
      </c:barChart>
      <c:valAx>
        <c:axId val="-1404029216"/>
        <c:scaling>
          <c:orientation val="minMax"/>
          <c:max val="1"/>
        </c:scaling>
        <c:delete val="1"/>
        <c:axPos val="b"/>
        <c:numFmt formatCode="0%" sourceLinked="1"/>
        <c:majorTickMark val="out"/>
        <c:minorTickMark val="none"/>
        <c:tickLblPos val="nextTo"/>
        <c:crossAx val="-1404039008"/>
        <c:crosses val="max"/>
        <c:crossBetween val="between"/>
      </c:valAx>
      <c:catAx>
        <c:axId val="-1404039008"/>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4029216"/>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297034623604496"/>
          <c:y val="3.1088082901554411E-2"/>
          <c:w val="0.49531108840654031"/>
          <c:h val="0.92400690846286659"/>
        </c:manualLayout>
      </c:layout>
      <c:barChart>
        <c:barDir val="bar"/>
        <c:grouping val="clustered"/>
        <c:varyColors val="0"/>
        <c:ser>
          <c:idx val="0"/>
          <c:order val="0"/>
          <c:spPr>
            <a:solidFill>
              <a:srgbClr val="1964AA"/>
            </a:solidFill>
          </c:spPr>
          <c:invertIfNegative val="0"/>
          <c:dPt>
            <c:idx val="6"/>
            <c:invertIfNegative val="0"/>
            <c:bubble3D val="0"/>
            <c:extLst xmlns:c16r2="http://schemas.microsoft.com/office/drawing/2015/06/chart">
              <c:ext xmlns:c16="http://schemas.microsoft.com/office/drawing/2014/chart" uri="{C3380CC4-5D6E-409C-BE32-E72D297353CC}">
                <c16:uniqueId val="{00000001-2908-4E40-83BD-8CF80CB3C2C2}"/>
              </c:ext>
            </c:extLst>
          </c:dPt>
          <c:dPt>
            <c:idx val="8"/>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0-B118-413C-A57A-3A3C7E7CCAD8}"/>
              </c:ext>
            </c:extLst>
          </c:dPt>
          <c:dPt>
            <c:idx val="9"/>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1-B118-413C-A57A-3A3C7E7CCAD8}"/>
              </c:ext>
            </c:extLst>
          </c:dPt>
          <c:dLbls>
            <c:dLbl>
              <c:idx val="6"/>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2908-4E40-83BD-8CF80CB3C2C2}"/>
                </c:ext>
                <c:ext xmlns:c15="http://schemas.microsoft.com/office/drawing/2012/chart" uri="{CE6537A1-D6FC-4f65-9D91-7224C49458BB}">
                  <c15:layout/>
                </c:ext>
              </c:extLst>
            </c:dLbl>
            <c:dLbl>
              <c:idx val="8"/>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B118-413C-A57A-3A3C7E7CCAD8}"/>
                </c:ext>
                <c:ext xmlns:c15="http://schemas.microsoft.com/office/drawing/2012/chart" uri="{CE6537A1-D6FC-4f65-9D91-7224C49458BB}">
                  <c15:layout/>
                </c:ext>
              </c:extLst>
            </c:dLbl>
            <c:dLbl>
              <c:idx val="9"/>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B118-413C-A57A-3A3C7E7CCAD8}"/>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bar_chart!$A$33:$A$42</c:f>
              <c:strCache>
                <c:ptCount val="10"/>
                <c:pt idx="0">
                  <c:v>Vzájemná podpora</c:v>
                </c:pt>
                <c:pt idx="1">
                  <c:v>Rozchod, odcizení</c:v>
                </c:pt>
                <c:pt idx="2">
                  <c:v>Málo financí</c:v>
                </c:pt>
                <c:pt idx="3">
                  <c:v>Ve všem</c:v>
                </c:pt>
                <c:pt idx="4">
                  <c:v>Hádky</c:v>
                </c:pt>
                <c:pt idx="5">
                  <c:v>Stres</c:v>
                </c:pt>
                <c:pt idx="6">
                  <c:v>Důvěra</c:v>
                </c:pt>
                <c:pt idx="7">
                  <c:v>Dluhy v rámci rodiny</c:v>
                </c:pt>
                <c:pt idx="8">
                  <c:v>Ostatní</c:v>
                </c:pt>
                <c:pt idx="9">
                  <c:v>Nevím, nic</c:v>
                </c:pt>
              </c:strCache>
            </c:strRef>
          </c:cat>
          <c:val>
            <c:numRef>
              <c:f>bar_chart!$B$33:$B$42</c:f>
              <c:numCache>
                <c:formatCode>0%</c:formatCode>
                <c:ptCount val="10"/>
                <c:pt idx="0">
                  <c:v>0.30569948186528495</c:v>
                </c:pt>
                <c:pt idx="1">
                  <c:v>9.8445595854922283E-2</c:v>
                </c:pt>
                <c:pt idx="2">
                  <c:v>9.8445595854922283E-2</c:v>
                </c:pt>
                <c:pt idx="3">
                  <c:v>6.2176165803108807E-2</c:v>
                </c:pt>
                <c:pt idx="4">
                  <c:v>5.181347150259067E-2</c:v>
                </c:pt>
                <c:pt idx="5">
                  <c:v>5.181347150259067E-2</c:v>
                </c:pt>
                <c:pt idx="6">
                  <c:v>3.1088082901554404E-2</c:v>
                </c:pt>
                <c:pt idx="7">
                  <c:v>3.1088082901554404E-2</c:v>
                </c:pt>
                <c:pt idx="8">
                  <c:v>6.2176165803108807E-2</c:v>
                </c:pt>
                <c:pt idx="9">
                  <c:v>0.21761658031088082</c:v>
                </c:pt>
              </c:numCache>
            </c:numRef>
          </c:val>
          <c:extLst xmlns:c16r2="http://schemas.microsoft.com/office/drawing/2015/06/chart">
            <c:ext xmlns:c16="http://schemas.microsoft.com/office/drawing/2014/chart" uri="{C3380CC4-5D6E-409C-BE32-E72D297353CC}">
              <c16:uniqueId val="{00000002-2908-4E40-83BD-8CF80CB3C2C2}"/>
            </c:ext>
          </c:extLst>
        </c:ser>
        <c:ser>
          <c:idx val="1"/>
          <c:order val="1"/>
          <c:spPr>
            <a:solidFill>
              <a:schemeClr val="accent6">
                <a:lumMod val="60000"/>
                <a:lumOff val="40000"/>
              </a:schemeClr>
            </a:solidFill>
          </c:spPr>
          <c:invertIfNegative val="0"/>
          <c:dPt>
            <c:idx val="8"/>
            <c:invertIfNegative val="0"/>
            <c:bubble3D val="0"/>
            <c:spPr>
              <a:solidFill>
                <a:schemeClr val="bg1">
                  <a:lumMod val="75000"/>
                </a:schemeClr>
              </a:solidFill>
            </c:spPr>
            <c:extLst xmlns:c16r2="http://schemas.microsoft.com/office/drawing/2015/06/chart">
              <c:ext xmlns:c16="http://schemas.microsoft.com/office/drawing/2014/chart" uri="{C3380CC4-5D6E-409C-BE32-E72D297353CC}">
                <c16:uniqueId val="{00000004-B118-413C-A57A-3A3C7E7CCAD8}"/>
              </c:ext>
            </c:extLst>
          </c:dPt>
          <c:dPt>
            <c:idx val="9"/>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3-B118-413C-A57A-3A3C7E7CCAD8}"/>
              </c:ext>
            </c:extLst>
          </c:dPt>
          <c:dLbls>
            <c:dLbl>
              <c:idx val="0"/>
              <c:layout>
                <c:manualLayout>
                  <c:x val="9.593801260467924E-3"/>
                  <c:y val="-2.40000359066257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B118-413C-A57A-3A3C7E7CCAD8}"/>
                </c:ext>
                <c:ext xmlns:c15="http://schemas.microsoft.com/office/drawing/2012/chart" uri="{CE6537A1-D6FC-4f65-9D91-7224C49458BB}">
                  <c15:layout>
                    <c:manualLayout>
                      <c:w val="8.1519899853233171E-2"/>
                      <c:h val="0.10590328550350302"/>
                    </c:manualLayout>
                  </c15:layout>
                </c:ext>
              </c:extLst>
            </c:dLbl>
            <c:spPr>
              <a:noFill/>
              <a:ln>
                <a:noFill/>
              </a:ln>
              <a:effectLst/>
            </c:spPr>
            <c:txPr>
              <a:bodyPr wrap="square" lIns="38100" tIns="19050" rIns="38100" bIns="19050" anchor="ctr">
                <a:spAutoFit/>
              </a:bodyPr>
              <a:lstStyle/>
              <a:p>
                <a:pPr>
                  <a:defRPr sz="1200">
                    <a:solidFill>
                      <a:schemeClr val="accent6">
                        <a:lumMod val="60000"/>
                        <a:lumOff val="40000"/>
                      </a:schemeClr>
                    </a:solidFill>
                  </a:defRPr>
                </a:pPr>
                <a:endParaRPr lang="cs-CZ"/>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strRef>
              <c:f>bar_chart!$A$33:$A$42</c:f>
              <c:strCache>
                <c:ptCount val="10"/>
                <c:pt idx="0">
                  <c:v>Vzájemná podpora</c:v>
                </c:pt>
                <c:pt idx="1">
                  <c:v>Rozchod, odcizení</c:v>
                </c:pt>
                <c:pt idx="2">
                  <c:v>Málo financí</c:v>
                </c:pt>
                <c:pt idx="3">
                  <c:v>Ve všem</c:v>
                </c:pt>
                <c:pt idx="4">
                  <c:v>Hádky</c:v>
                </c:pt>
                <c:pt idx="5">
                  <c:v>Stres</c:v>
                </c:pt>
                <c:pt idx="6">
                  <c:v>Důvěra</c:v>
                </c:pt>
                <c:pt idx="7">
                  <c:v>Dluhy v rámci rodiny</c:v>
                </c:pt>
                <c:pt idx="8">
                  <c:v>Ostatní</c:v>
                </c:pt>
                <c:pt idx="9">
                  <c:v>Nevím, nic</c:v>
                </c:pt>
              </c:strCache>
            </c:strRef>
          </c:cat>
          <c:val>
            <c:numRef>
              <c:f>bar_chart!$C$33:$C$42</c:f>
              <c:numCache>
                <c:formatCode>0%</c:formatCode>
                <c:ptCount val="10"/>
                <c:pt idx="0">
                  <c:v>0.3401360544217687</c:v>
                </c:pt>
                <c:pt idx="1">
                  <c:v>0.1360544217687075</c:v>
                </c:pt>
                <c:pt idx="2">
                  <c:v>6.8027210884353739E-3</c:v>
                </c:pt>
                <c:pt idx="3">
                  <c:v>5.4421768707482991E-2</c:v>
                </c:pt>
                <c:pt idx="4">
                  <c:v>3.4013605442176874E-2</c:v>
                </c:pt>
                <c:pt idx="5">
                  <c:v>1.3605442176870748E-2</c:v>
                </c:pt>
                <c:pt idx="6">
                  <c:v>3.4013605442176874E-2</c:v>
                </c:pt>
                <c:pt idx="7">
                  <c:v>6.8027210884353739E-3</c:v>
                </c:pt>
                <c:pt idx="8">
                  <c:v>8.8435374149659865E-2</c:v>
                </c:pt>
                <c:pt idx="9">
                  <c:v>0.2857142857142857</c:v>
                </c:pt>
              </c:numCache>
            </c:numRef>
          </c:val>
          <c:extLst xmlns:c16r2="http://schemas.microsoft.com/office/drawing/2015/06/chart">
            <c:ext xmlns:c16="http://schemas.microsoft.com/office/drawing/2014/chart" uri="{C3380CC4-5D6E-409C-BE32-E72D297353CC}">
              <c16:uniqueId val="{00000002-B118-413C-A57A-3A3C7E7CCAD8}"/>
            </c:ext>
          </c:extLst>
        </c:ser>
        <c:dLbls>
          <c:showLegendKey val="0"/>
          <c:showVal val="0"/>
          <c:showCatName val="0"/>
          <c:showSerName val="0"/>
          <c:showPercent val="0"/>
          <c:showBubbleSize val="0"/>
        </c:dLbls>
        <c:gapWidth val="30"/>
        <c:axId val="-1404028128"/>
        <c:axId val="-1404041728"/>
      </c:barChart>
      <c:valAx>
        <c:axId val="-1404041728"/>
        <c:scaling>
          <c:orientation val="minMax"/>
          <c:max val="1"/>
        </c:scaling>
        <c:delete val="1"/>
        <c:axPos val="b"/>
        <c:numFmt formatCode="0%" sourceLinked="1"/>
        <c:majorTickMark val="out"/>
        <c:minorTickMark val="none"/>
        <c:tickLblPos val="nextTo"/>
        <c:crossAx val="-1404028128"/>
        <c:crosses val="max"/>
        <c:crossBetween val="between"/>
      </c:valAx>
      <c:catAx>
        <c:axId val="-1404028128"/>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4041728"/>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4747272052675557"/>
          <c:y val="3.1088037244919278E-2"/>
          <c:w val="0.48151359058899779"/>
          <c:h val="0.92400690846286659"/>
        </c:manualLayout>
      </c:layout>
      <c:barChart>
        <c:barDir val="bar"/>
        <c:grouping val="clustered"/>
        <c:varyColors val="0"/>
        <c:ser>
          <c:idx val="0"/>
          <c:order val="0"/>
          <c:spPr>
            <a:solidFill>
              <a:srgbClr val="1964AA"/>
            </a:solidFill>
          </c:spPr>
          <c:invertIfNegative val="0"/>
          <c:dPt>
            <c:idx val="6"/>
            <c:invertIfNegative val="0"/>
            <c:bubble3D val="0"/>
            <c:extLst xmlns:c16r2="http://schemas.microsoft.com/office/drawing/2015/06/chart">
              <c:ext xmlns:c16="http://schemas.microsoft.com/office/drawing/2014/chart" uri="{C3380CC4-5D6E-409C-BE32-E72D297353CC}">
                <c16:uniqueId val="{00000001-642C-4699-8D68-75A1F56C102B}"/>
              </c:ext>
            </c:extLst>
          </c:dPt>
          <c:dPt>
            <c:idx val="10"/>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2-444C-4349-AA3C-4455BDCACA41}"/>
              </c:ext>
            </c:extLst>
          </c:dPt>
          <c:dPt>
            <c:idx val="11"/>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0-444C-4349-AA3C-4455BDCACA41}"/>
              </c:ext>
            </c:extLst>
          </c:dPt>
          <c:dLbls>
            <c:dLbl>
              <c:idx val="6"/>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42C-4699-8D68-75A1F56C102B}"/>
                </c:ext>
                <c:ext xmlns:c15="http://schemas.microsoft.com/office/drawing/2012/chart" uri="{CE6537A1-D6FC-4f65-9D91-7224C49458BB}">
                  <c15:layout/>
                </c:ext>
              </c:extLst>
            </c:dLbl>
            <c:dLbl>
              <c:idx val="10"/>
              <c:layout/>
              <c:numFmt formatCode="0%;;" sourceLinked="0"/>
              <c:spPr>
                <a:noFill/>
                <a:ln>
                  <a:noFill/>
                </a:ln>
                <a:effectLst/>
              </c:spPr>
              <c:txPr>
                <a:bodyPr/>
                <a:lstStyle/>
                <a:p>
                  <a:pPr>
                    <a:defRPr sz="1200">
                      <a:solidFill>
                        <a:schemeClr val="tx2">
                          <a:lumMod val="75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444C-4349-AA3C-4455BDCACA41}"/>
                </c:ext>
                <c:ext xmlns:c15="http://schemas.microsoft.com/office/drawing/2012/chart" uri="{CE6537A1-D6FC-4f65-9D91-7224C49458BB}">
                  <c15:layout/>
                </c:ext>
              </c:extLst>
            </c:dLbl>
            <c:dLbl>
              <c:idx val="11"/>
              <c:numFmt formatCode="0%;;" sourceLinked="0"/>
              <c:spPr>
                <a:noFill/>
                <a:ln>
                  <a:noFill/>
                </a:ln>
                <a:effectLst/>
              </c:spPr>
              <c:txPr>
                <a:bodyPr/>
                <a:lstStyle/>
                <a:p>
                  <a:pPr>
                    <a:defRPr sz="1200">
                      <a:solidFill>
                        <a:schemeClr val="tx2">
                          <a:lumMod val="75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444C-4349-AA3C-4455BDCACA41}"/>
                </c:ext>
                <c:ext xmlns:c15="http://schemas.microsoft.com/office/drawing/2012/chart" uri="{CE6537A1-D6FC-4f65-9D91-7224C49458BB}"/>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bar_chart!$A$52:$A$62</c:f>
              <c:strCache>
                <c:ptCount val="11"/>
                <c:pt idx="0">
                  <c:v>Dovolené s rodinou</c:v>
                </c:pt>
                <c:pt idx="1">
                  <c:v>Nákup nového oblečení, bot apod.</c:v>
                </c:pt>
                <c:pt idx="2">
                  <c:v>Trávení volného času s rodinou</c:v>
                </c:pt>
                <c:pt idx="3">
                  <c:v>Účast na školních zájezdech</c:v>
                </c:pt>
                <c:pt idx="4">
                  <c:v>Mimoškolní aktivity a dětské kroužky</c:v>
                </c:pt>
                <c:pt idx="5">
                  <c:v>Nákup školních pomůcek</c:v>
                </c:pt>
                <c:pt idx="6">
                  <c:v>Školní obědy</c:v>
                </c:pt>
                <c:pt idx="7">
                  <c:v>Doučování</c:v>
                </c:pt>
                <c:pt idx="8">
                  <c:v>Děti musely začít samy vydělávat</c:v>
                </c:pt>
                <c:pt idx="9">
                  <c:v>Jiné</c:v>
                </c:pt>
                <c:pt idx="10">
                  <c:v>Exekuce se dětí nijak nedotkla</c:v>
                </c:pt>
              </c:strCache>
            </c:strRef>
          </c:cat>
          <c:val>
            <c:numRef>
              <c:f>bar_chart!$B$52:$B$62</c:f>
              <c:numCache>
                <c:formatCode>0%</c:formatCode>
                <c:ptCount val="11"/>
                <c:pt idx="0">
                  <c:v>0.53793103448275859</c:v>
                </c:pt>
                <c:pt idx="1">
                  <c:v>0.44137931034482758</c:v>
                </c:pt>
                <c:pt idx="2">
                  <c:v>0.43448275862068964</c:v>
                </c:pt>
                <c:pt idx="3">
                  <c:v>0.37241379310344824</c:v>
                </c:pt>
                <c:pt idx="4">
                  <c:v>0.31034482758620691</c:v>
                </c:pt>
                <c:pt idx="5">
                  <c:v>0.24827586206896551</c:v>
                </c:pt>
                <c:pt idx="6">
                  <c:v>0.14482758620689654</c:v>
                </c:pt>
                <c:pt idx="7">
                  <c:v>8.9655172413793102E-2</c:v>
                </c:pt>
                <c:pt idx="8">
                  <c:v>8.9655172413793102E-2</c:v>
                </c:pt>
                <c:pt idx="9">
                  <c:v>3.4482758620689655E-2</c:v>
                </c:pt>
                <c:pt idx="10">
                  <c:v>0.30344827586206896</c:v>
                </c:pt>
              </c:numCache>
            </c:numRef>
          </c:val>
          <c:extLst xmlns:c16r2="http://schemas.microsoft.com/office/drawing/2015/06/chart">
            <c:ext xmlns:c16="http://schemas.microsoft.com/office/drawing/2014/chart" uri="{C3380CC4-5D6E-409C-BE32-E72D297353CC}">
              <c16:uniqueId val="{00000002-642C-4699-8D68-75A1F56C102B}"/>
            </c:ext>
          </c:extLst>
        </c:ser>
        <c:ser>
          <c:idx val="1"/>
          <c:order val="1"/>
          <c:spPr>
            <a:solidFill>
              <a:schemeClr val="accent6">
                <a:lumMod val="60000"/>
                <a:lumOff val="40000"/>
              </a:schemeClr>
            </a:solidFill>
          </c:spPr>
          <c:invertIfNegative val="0"/>
          <c:dPt>
            <c:idx val="10"/>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3-444C-4349-AA3C-4455BDCACA41}"/>
              </c:ext>
            </c:extLst>
          </c:dPt>
          <c:dPt>
            <c:idx val="11"/>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1-444C-4349-AA3C-4455BDCACA41}"/>
              </c:ext>
            </c:extLst>
          </c:dPt>
          <c:dLbls>
            <c:dLbl>
              <c:idx val="10"/>
              <c:spPr>
                <a:noFill/>
                <a:ln>
                  <a:noFill/>
                </a:ln>
                <a:effectLst/>
              </c:spPr>
              <c:txPr>
                <a:bodyPr wrap="square" lIns="38100" tIns="19050" rIns="38100" bIns="19050" anchor="ctr">
                  <a:spAutoFit/>
                </a:bodyPr>
                <a:lstStyle/>
                <a:p>
                  <a:pPr>
                    <a:defRPr sz="1200">
                      <a:solidFill>
                        <a:schemeClr val="bg1">
                          <a:lumMod val="50000"/>
                        </a:schemeClr>
                      </a:solidFill>
                    </a:defRPr>
                  </a:pPr>
                  <a:endParaRPr lang="cs-CZ"/>
                </a:p>
              </c:txPr>
              <c:showLegendKey val="0"/>
              <c:showVal val="1"/>
              <c:showCatName val="0"/>
              <c:showSerName val="0"/>
              <c:showPercent val="0"/>
              <c:showBubbleSize val="0"/>
            </c:dLbl>
            <c:dLbl>
              <c:idx val="11"/>
              <c:spPr>
                <a:noFill/>
                <a:ln>
                  <a:noFill/>
                </a:ln>
                <a:effectLst/>
              </c:spPr>
              <c:txPr>
                <a:bodyPr wrap="square" lIns="38100" tIns="19050" rIns="38100" bIns="19050" anchor="ctr">
                  <a:spAutoFit/>
                </a:bodyPr>
                <a:lstStyle/>
                <a:p>
                  <a:pPr>
                    <a:defRPr sz="1200">
                      <a:solidFill>
                        <a:schemeClr val="bg1">
                          <a:lumMod val="50000"/>
                        </a:schemeClr>
                      </a:solidFill>
                    </a:defRPr>
                  </a:pPr>
                  <a:endParaRPr lang="cs-CZ"/>
                </a:p>
              </c:txPr>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1200">
                    <a:solidFill>
                      <a:schemeClr val="accent6">
                        <a:lumMod val="60000"/>
                        <a:lumOff val="4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bar_chart!$A$52:$A$62</c:f>
              <c:strCache>
                <c:ptCount val="11"/>
                <c:pt idx="0">
                  <c:v>Dovolené s rodinou</c:v>
                </c:pt>
                <c:pt idx="1">
                  <c:v>Nákup nového oblečení, bot apod.</c:v>
                </c:pt>
                <c:pt idx="2">
                  <c:v>Trávení volného času s rodinou</c:v>
                </c:pt>
                <c:pt idx="3">
                  <c:v>Účast na školních zájezdech</c:v>
                </c:pt>
                <c:pt idx="4">
                  <c:v>Mimoškolní aktivity a dětské kroužky</c:v>
                </c:pt>
                <c:pt idx="5">
                  <c:v>Nákup školních pomůcek</c:v>
                </c:pt>
                <c:pt idx="6">
                  <c:v>Školní obědy</c:v>
                </c:pt>
                <c:pt idx="7">
                  <c:v>Doučování</c:v>
                </c:pt>
                <c:pt idx="8">
                  <c:v>Děti musely začít samy vydělávat</c:v>
                </c:pt>
                <c:pt idx="9">
                  <c:v>Jiné</c:v>
                </c:pt>
                <c:pt idx="10">
                  <c:v>Exekuce se dětí nijak nedotkla</c:v>
                </c:pt>
              </c:strCache>
            </c:strRef>
          </c:cat>
          <c:val>
            <c:numRef>
              <c:f>bar_chart!$C$52:$C$62</c:f>
              <c:numCache>
                <c:formatCode>0%</c:formatCode>
                <c:ptCount val="11"/>
                <c:pt idx="0">
                  <c:v>0.37864077669902912</c:v>
                </c:pt>
                <c:pt idx="1">
                  <c:v>0.29126213592233008</c:v>
                </c:pt>
                <c:pt idx="2">
                  <c:v>0.31067961165048541</c:v>
                </c:pt>
                <c:pt idx="3">
                  <c:v>0.14563106796116504</c:v>
                </c:pt>
                <c:pt idx="4">
                  <c:v>0.1650485436893204</c:v>
                </c:pt>
                <c:pt idx="5">
                  <c:v>7.7669902912621352E-2</c:v>
                </c:pt>
                <c:pt idx="6">
                  <c:v>5.8252427184466014E-2</c:v>
                </c:pt>
                <c:pt idx="7">
                  <c:v>4.8543689320388356E-2</c:v>
                </c:pt>
                <c:pt idx="8">
                  <c:v>4.8543689320388356E-2</c:v>
                </c:pt>
                <c:pt idx="9">
                  <c:v>1.9417475728155338E-2</c:v>
                </c:pt>
                <c:pt idx="10">
                  <c:v>0.5145631067961165</c:v>
                </c:pt>
              </c:numCache>
            </c:numRef>
          </c:val>
          <c:extLst xmlns:c16r2="http://schemas.microsoft.com/office/drawing/2015/06/chart">
            <c:ext xmlns:c16="http://schemas.microsoft.com/office/drawing/2014/chart" uri="{C3380CC4-5D6E-409C-BE32-E72D297353CC}">
              <c16:uniqueId val="{00000001-C6A0-4D24-A3D9-C73383CF3B29}"/>
            </c:ext>
          </c:extLst>
        </c:ser>
        <c:dLbls>
          <c:showLegendKey val="0"/>
          <c:showVal val="0"/>
          <c:showCatName val="0"/>
          <c:showSerName val="0"/>
          <c:showPercent val="0"/>
          <c:showBubbleSize val="0"/>
        </c:dLbls>
        <c:gapWidth val="30"/>
        <c:axId val="-1404040096"/>
        <c:axId val="-1404030848"/>
      </c:barChart>
      <c:valAx>
        <c:axId val="-1404030848"/>
        <c:scaling>
          <c:orientation val="minMax"/>
          <c:max val="1"/>
        </c:scaling>
        <c:delete val="1"/>
        <c:axPos val="b"/>
        <c:numFmt formatCode="0%" sourceLinked="1"/>
        <c:majorTickMark val="out"/>
        <c:minorTickMark val="none"/>
        <c:tickLblPos val="nextTo"/>
        <c:crossAx val="-1404040096"/>
        <c:crosses val="max"/>
        <c:crossBetween val="between"/>
      </c:valAx>
      <c:catAx>
        <c:axId val="-1404040096"/>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4030848"/>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2032075669476321"/>
          <c:y val="0.13558259138826587"/>
          <c:w val="0.5679329629606793"/>
          <c:h val="0.86441751508857356"/>
        </c:manualLayout>
      </c:layout>
      <c:barChart>
        <c:barDir val="bar"/>
        <c:grouping val="stacked"/>
        <c:varyColors val="0"/>
        <c:ser>
          <c:idx val="0"/>
          <c:order val="0"/>
          <c:tx>
            <c:strRef>
              <c:f>T_chart!$A$4</c:f>
              <c:strCache>
                <c:ptCount val="1"/>
                <c:pt idx="0">
                  <c:v>Ano</c:v>
                </c:pt>
              </c:strCache>
            </c:strRef>
          </c:tx>
          <c:spPr>
            <a:solidFill>
              <a:srgbClr val="16A085"/>
            </a:solidFill>
          </c:spPr>
          <c:invertIfNegative val="0"/>
          <c:dLbls>
            <c:numFmt formatCode="[&gt;0.015]\ 0%;;" sourceLinked="0"/>
            <c:spPr>
              <a:noFill/>
              <a:ln>
                <a:noFill/>
              </a:ln>
              <a:effectLst/>
            </c:spPr>
            <c:txPr>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T_chart!$B$3:$G$3</c:f>
              <c:strCache>
                <c:ptCount val="6"/>
                <c:pt idx="0">
                  <c:v>Celkem (N=1527)</c:v>
                </c:pt>
                <c:pt idx="2">
                  <c:v>Exekuce osobně (N=193)</c:v>
                </c:pt>
                <c:pt idx="3">
                  <c:v>Exekuce v rodině (N=147)</c:v>
                </c:pt>
                <c:pt idx="4">
                  <c:v>Exekuce v blízkém okolí (N=169)</c:v>
                </c:pt>
                <c:pt idx="5">
                  <c:v>Žádná exekuce (N=1010)</c:v>
                </c:pt>
              </c:strCache>
            </c:strRef>
          </c:cat>
          <c:val>
            <c:numRef>
              <c:f>T_chart!$B$4:$G$4</c:f>
              <c:numCache>
                <c:formatCode>General</c:formatCode>
                <c:ptCount val="6"/>
                <c:pt idx="0" formatCode="0%">
                  <c:v>5.8284217419777344E-2</c:v>
                </c:pt>
                <c:pt idx="2" formatCode="0%">
                  <c:v>5.181347150259067E-2</c:v>
                </c:pt>
                <c:pt idx="3" formatCode="0%">
                  <c:v>5.4421768707482991E-2</c:v>
                </c:pt>
                <c:pt idx="4" formatCode="0%">
                  <c:v>7.1005917159763315E-2</c:v>
                </c:pt>
                <c:pt idx="5" formatCode="0%">
                  <c:v>5.7425742574257428E-2</c:v>
                </c:pt>
              </c:numCache>
            </c:numRef>
          </c:val>
          <c:extLst xmlns:c16r2="http://schemas.microsoft.com/office/drawing/2015/06/chart">
            <c:ext xmlns:c16="http://schemas.microsoft.com/office/drawing/2014/chart" uri="{C3380CC4-5D6E-409C-BE32-E72D297353CC}">
              <c16:uniqueId val="{00000000-7D78-44F1-96D1-3162FA83779C}"/>
            </c:ext>
          </c:extLst>
        </c:ser>
        <c:ser>
          <c:idx val="1"/>
          <c:order val="1"/>
          <c:tx>
            <c:strRef>
              <c:f>T_chart!$A$5</c:f>
              <c:strCache>
                <c:ptCount val="1"/>
                <c:pt idx="0">
                  <c:v>Ne</c:v>
                </c:pt>
              </c:strCache>
            </c:strRef>
          </c:tx>
          <c:spPr>
            <a:solidFill>
              <a:schemeClr val="accent5"/>
            </a:solidFill>
          </c:spPr>
          <c:invertIfNegative val="0"/>
          <c:dLbls>
            <c:numFmt formatCode="[&gt;0.015]\ 0%;;" sourceLinked="0"/>
            <c:spPr>
              <a:noFill/>
              <a:ln>
                <a:noFill/>
              </a:ln>
              <a:effectLst/>
            </c:spPr>
            <c:txPr>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T_chart!$B$3:$G$3</c:f>
              <c:strCache>
                <c:ptCount val="6"/>
                <c:pt idx="0">
                  <c:v>Celkem (N=1527)</c:v>
                </c:pt>
                <c:pt idx="2">
                  <c:v>Exekuce osobně (N=193)</c:v>
                </c:pt>
                <c:pt idx="3">
                  <c:v>Exekuce v rodině (N=147)</c:v>
                </c:pt>
                <c:pt idx="4">
                  <c:v>Exekuce v blízkém okolí (N=169)</c:v>
                </c:pt>
                <c:pt idx="5">
                  <c:v>Žádná exekuce (N=1010)</c:v>
                </c:pt>
              </c:strCache>
            </c:strRef>
          </c:cat>
          <c:val>
            <c:numRef>
              <c:f>T_chart!$B$5:$G$5</c:f>
              <c:numCache>
                <c:formatCode>General</c:formatCode>
                <c:ptCount val="6"/>
                <c:pt idx="0" formatCode="0%">
                  <c:v>0.68238375900458415</c:v>
                </c:pt>
                <c:pt idx="2" formatCode="0%">
                  <c:v>0.76683937823834192</c:v>
                </c:pt>
                <c:pt idx="3" formatCode="0%">
                  <c:v>0.76870748299319724</c:v>
                </c:pt>
                <c:pt idx="4" formatCode="0%">
                  <c:v>0.7100591715976331</c:v>
                </c:pt>
                <c:pt idx="5" formatCode="0%">
                  <c:v>0.66039603960396043</c:v>
                </c:pt>
              </c:numCache>
            </c:numRef>
          </c:val>
          <c:extLst xmlns:c16r2="http://schemas.microsoft.com/office/drawing/2015/06/chart">
            <c:ext xmlns:c16="http://schemas.microsoft.com/office/drawing/2014/chart" uri="{C3380CC4-5D6E-409C-BE32-E72D297353CC}">
              <c16:uniqueId val="{00000001-7D78-44F1-96D1-3162FA83779C}"/>
            </c:ext>
          </c:extLst>
        </c:ser>
        <c:ser>
          <c:idx val="2"/>
          <c:order val="2"/>
          <c:tx>
            <c:strRef>
              <c:f>T_chart!$A$6</c:f>
              <c:strCache>
                <c:ptCount val="1"/>
                <c:pt idx="0">
                  <c:v>Nedokážu rozhodnout, nemám děti</c:v>
                </c:pt>
              </c:strCache>
            </c:strRef>
          </c:tx>
          <c:spPr>
            <a:solidFill>
              <a:schemeClr val="bg1">
                <a:lumMod val="65000"/>
              </a:schemeClr>
            </a:solidFill>
          </c:spPr>
          <c:invertIfNegative val="0"/>
          <c:dLbls>
            <c:numFmt formatCode="[&gt;0.015]\ 0%;;" sourceLinked="0"/>
            <c:spPr>
              <a:noFill/>
              <a:ln>
                <a:noFill/>
              </a:ln>
              <a:effectLst/>
            </c:spPr>
            <c:txPr>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T_chart!$B$3:$G$3</c:f>
              <c:strCache>
                <c:ptCount val="6"/>
                <c:pt idx="0">
                  <c:v>Celkem (N=1527)</c:v>
                </c:pt>
                <c:pt idx="2">
                  <c:v>Exekuce osobně (N=193)</c:v>
                </c:pt>
                <c:pt idx="3">
                  <c:v>Exekuce v rodině (N=147)</c:v>
                </c:pt>
                <c:pt idx="4">
                  <c:v>Exekuce v blízkém okolí (N=169)</c:v>
                </c:pt>
                <c:pt idx="5">
                  <c:v>Žádná exekuce (N=1010)</c:v>
                </c:pt>
              </c:strCache>
            </c:strRef>
          </c:cat>
          <c:val>
            <c:numRef>
              <c:f>T_chart!$B$6:$G$6</c:f>
              <c:numCache>
                <c:formatCode>General</c:formatCode>
                <c:ptCount val="6"/>
                <c:pt idx="0" formatCode="0%">
                  <c:v>0.14014407334643092</c:v>
                </c:pt>
                <c:pt idx="2" formatCode="0%">
                  <c:v>8.8082901554404139E-2</c:v>
                </c:pt>
                <c:pt idx="3" formatCode="0%">
                  <c:v>6.1224489795918366E-2</c:v>
                </c:pt>
                <c:pt idx="4" formatCode="0%">
                  <c:v>0.16568047337278108</c:v>
                </c:pt>
                <c:pt idx="5" formatCode="0%">
                  <c:v>0.15445544554455445</c:v>
                </c:pt>
              </c:numCache>
            </c:numRef>
          </c:val>
          <c:extLst xmlns:c16r2="http://schemas.microsoft.com/office/drawing/2015/06/chart">
            <c:ext xmlns:c16="http://schemas.microsoft.com/office/drawing/2014/chart" uri="{C3380CC4-5D6E-409C-BE32-E72D297353CC}">
              <c16:uniqueId val="{00000002-7D78-44F1-96D1-3162FA83779C}"/>
            </c:ext>
          </c:extLst>
        </c:ser>
        <c:ser>
          <c:idx val="3"/>
          <c:order val="3"/>
          <c:tx>
            <c:strRef>
              <c:f>T_chart!$A$7</c:f>
              <c:strCache>
                <c:ptCount val="1"/>
                <c:pt idx="0">
                  <c:v>Nevím</c:v>
                </c:pt>
              </c:strCache>
            </c:strRef>
          </c:tx>
          <c:spPr>
            <a:solidFill>
              <a:schemeClr val="tx1">
                <a:lumMod val="50000"/>
                <a:lumOff val="50000"/>
              </a:schemeClr>
            </a:solidFill>
          </c:spPr>
          <c:invertIfNegative val="0"/>
          <c:dLbls>
            <c:numFmt formatCode="[&gt;0.015]\ 0%;;" sourceLinked="0"/>
            <c:spPr>
              <a:noFill/>
              <a:ln>
                <a:noFill/>
              </a:ln>
              <a:effectLst/>
            </c:spPr>
            <c:txPr>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T_chart!$B$3:$G$3</c:f>
              <c:strCache>
                <c:ptCount val="6"/>
                <c:pt idx="0">
                  <c:v>Celkem (N=1527)</c:v>
                </c:pt>
                <c:pt idx="2">
                  <c:v>Exekuce osobně (N=193)</c:v>
                </c:pt>
                <c:pt idx="3">
                  <c:v>Exekuce v rodině (N=147)</c:v>
                </c:pt>
                <c:pt idx="4">
                  <c:v>Exekuce v blízkém okolí (N=169)</c:v>
                </c:pt>
                <c:pt idx="5">
                  <c:v>Žádná exekuce (N=1010)</c:v>
                </c:pt>
              </c:strCache>
            </c:strRef>
          </c:cat>
          <c:val>
            <c:numRef>
              <c:f>T_chart!$B$7:$G$7</c:f>
              <c:numCache>
                <c:formatCode>General</c:formatCode>
                <c:ptCount val="6"/>
                <c:pt idx="0" formatCode="0%">
                  <c:v>0.1191879502292076</c:v>
                </c:pt>
                <c:pt idx="2" formatCode="0%">
                  <c:v>9.3264248704663211E-2</c:v>
                </c:pt>
                <c:pt idx="3" formatCode="0%">
                  <c:v>0.11564625850340136</c:v>
                </c:pt>
                <c:pt idx="4" formatCode="0%">
                  <c:v>5.9171597633136092E-2</c:v>
                </c:pt>
                <c:pt idx="5" formatCode="0%">
                  <c:v>0.12772277227722773</c:v>
                </c:pt>
              </c:numCache>
            </c:numRef>
          </c:val>
          <c:extLst xmlns:c16r2="http://schemas.microsoft.com/office/drawing/2015/06/chart">
            <c:ext xmlns:c16="http://schemas.microsoft.com/office/drawing/2014/chart" uri="{C3380CC4-5D6E-409C-BE32-E72D297353CC}">
              <c16:uniqueId val="{00000003-7D78-44F1-96D1-3162FA83779C}"/>
            </c:ext>
          </c:extLst>
        </c:ser>
        <c:dLbls>
          <c:showLegendKey val="0"/>
          <c:showVal val="1"/>
          <c:showCatName val="0"/>
          <c:showSerName val="0"/>
          <c:showPercent val="0"/>
          <c:showBubbleSize val="0"/>
        </c:dLbls>
        <c:gapWidth val="35"/>
        <c:overlap val="100"/>
        <c:axId val="-1404040640"/>
        <c:axId val="-1404036832"/>
      </c:barChart>
      <c:catAx>
        <c:axId val="-1404040640"/>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4036832"/>
        <c:crosses val="autoZero"/>
        <c:auto val="1"/>
        <c:lblAlgn val="ctr"/>
        <c:lblOffset val="100"/>
        <c:noMultiLvlLbl val="0"/>
      </c:catAx>
      <c:valAx>
        <c:axId val="-1404036832"/>
        <c:scaling>
          <c:orientation val="minMax"/>
          <c:max val="1"/>
        </c:scaling>
        <c:delete val="1"/>
        <c:axPos val="b"/>
        <c:numFmt formatCode="0%" sourceLinked="1"/>
        <c:majorTickMark val="out"/>
        <c:minorTickMark val="none"/>
        <c:tickLblPos val="none"/>
        <c:crossAx val="-1404040640"/>
        <c:crosses val="max"/>
        <c:crossBetween val="between"/>
        <c:minorUnit val="4.0000000000000022E-2"/>
      </c:valAx>
      <c:spPr>
        <a:noFill/>
        <a:ln>
          <a:noFill/>
        </a:ln>
      </c:spPr>
    </c:plotArea>
    <c:legend>
      <c:legendPos val="t"/>
      <c:layout>
        <c:manualLayout>
          <c:xMode val="edge"/>
          <c:yMode val="edge"/>
          <c:x val="6.6396197747719904E-2"/>
          <c:y val="3.4758856889527491E-2"/>
          <c:w val="0.89692622558280943"/>
          <c:h val="9.0984185698551587E-2"/>
        </c:manualLayout>
      </c:layout>
      <c:overlay val="0"/>
      <c:txPr>
        <a:bodyPr/>
        <a:lstStyle/>
        <a:p>
          <a:pPr>
            <a:defRPr sz="12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311862971247433E-2"/>
          <c:y val="0.21069236323979321"/>
          <c:w val="0.94094189868388556"/>
          <c:h val="0.74954061865522947"/>
        </c:manualLayout>
      </c:layout>
      <c:barChart>
        <c:barDir val="col"/>
        <c:grouping val="clustered"/>
        <c:varyColors val="0"/>
        <c:ser>
          <c:idx val="0"/>
          <c:order val="0"/>
          <c:tx>
            <c:strRef>
              <c:f>T_chart!$A$4</c:f>
              <c:strCache>
                <c:ptCount val="1"/>
                <c:pt idx="0">
                  <c:v>Méně než 1607</c:v>
                </c:pt>
              </c:strCache>
            </c:strRef>
          </c:tx>
          <c:spPr>
            <a:solidFill>
              <a:schemeClr val="accent6">
                <a:lumMod val="20000"/>
                <a:lumOff val="80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T_chart!$B$3</c:f>
              <c:strCache>
                <c:ptCount val="1"/>
                <c:pt idx="0">
                  <c:v>Celkem (N=1527)</c:v>
                </c:pt>
              </c:strCache>
            </c:strRef>
          </c:cat>
          <c:val>
            <c:numRef>
              <c:f>T_chart!$B$4</c:f>
              <c:numCache>
                <c:formatCode>0%</c:formatCode>
                <c:ptCount val="1"/>
                <c:pt idx="0">
                  <c:v>7.8585461689587421E-3</c:v>
                </c:pt>
              </c:numCache>
            </c:numRef>
          </c:val>
          <c:extLst xmlns:c16r2="http://schemas.microsoft.com/office/drawing/2015/06/chart">
            <c:ext xmlns:c16="http://schemas.microsoft.com/office/drawing/2014/chart" uri="{C3380CC4-5D6E-409C-BE32-E72D297353CC}">
              <c16:uniqueId val="{00000000-9D80-4615-BD5E-C3A0767D99D9}"/>
            </c:ext>
          </c:extLst>
        </c:ser>
        <c:ser>
          <c:idx val="1"/>
          <c:order val="1"/>
          <c:tx>
            <c:strRef>
              <c:f>T_chart!$A$5</c:f>
              <c:strCache>
                <c:ptCount val="1"/>
                <c:pt idx="0">
                  <c:v>1607 Kč – 2500 Kč</c:v>
                </c:pt>
              </c:strCache>
            </c:strRef>
          </c:tx>
          <c:spPr>
            <a:solidFill>
              <a:schemeClr val="accent6">
                <a:lumMod val="40000"/>
                <a:lumOff val="6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T_chart!$B$3</c:f>
              <c:strCache>
                <c:ptCount val="1"/>
                <c:pt idx="0">
                  <c:v>Celkem (N=1527)</c:v>
                </c:pt>
              </c:strCache>
            </c:strRef>
          </c:cat>
          <c:val>
            <c:numRef>
              <c:f>T_chart!$B$5</c:f>
              <c:numCache>
                <c:formatCode>0%</c:formatCode>
                <c:ptCount val="1"/>
                <c:pt idx="0">
                  <c:v>0.10674525212835625</c:v>
                </c:pt>
              </c:numCache>
            </c:numRef>
          </c:val>
          <c:extLst xmlns:c16r2="http://schemas.microsoft.com/office/drawing/2015/06/chart">
            <c:ext xmlns:c16="http://schemas.microsoft.com/office/drawing/2014/chart" uri="{C3380CC4-5D6E-409C-BE32-E72D297353CC}">
              <c16:uniqueId val="{00000001-9D80-4615-BD5E-C3A0767D99D9}"/>
            </c:ext>
          </c:extLst>
        </c:ser>
        <c:ser>
          <c:idx val="2"/>
          <c:order val="2"/>
          <c:tx>
            <c:strRef>
              <c:f>T_chart!$A$6</c:f>
              <c:strCache>
                <c:ptCount val="1"/>
                <c:pt idx="0">
                  <c:v>2501 Kč – 3 500 Kč</c:v>
                </c:pt>
              </c:strCache>
            </c:strRef>
          </c:tx>
          <c:spPr>
            <a:solidFill>
              <a:schemeClr val="accent6">
                <a:lumMod val="60000"/>
                <a:lumOff val="4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T_chart!$B$3</c:f>
              <c:strCache>
                <c:ptCount val="1"/>
                <c:pt idx="0">
                  <c:v>Celkem (N=1527)</c:v>
                </c:pt>
              </c:strCache>
            </c:strRef>
          </c:cat>
          <c:val>
            <c:numRef>
              <c:f>T_chart!$B$6</c:f>
              <c:numCache>
                <c:formatCode>0%</c:formatCode>
                <c:ptCount val="1"/>
                <c:pt idx="0">
                  <c:v>0.34905042567125083</c:v>
                </c:pt>
              </c:numCache>
            </c:numRef>
          </c:val>
          <c:extLst xmlns:c16r2="http://schemas.microsoft.com/office/drawing/2015/06/chart">
            <c:ext xmlns:c16="http://schemas.microsoft.com/office/drawing/2014/chart" uri="{C3380CC4-5D6E-409C-BE32-E72D297353CC}">
              <c16:uniqueId val="{00000002-9D80-4615-BD5E-C3A0767D99D9}"/>
            </c:ext>
          </c:extLst>
        </c:ser>
        <c:ser>
          <c:idx val="3"/>
          <c:order val="3"/>
          <c:tx>
            <c:strRef>
              <c:f>T_chart!$A$7</c:f>
              <c:strCache>
                <c:ptCount val="1"/>
                <c:pt idx="0">
                  <c:v>3 501 Kč – 4 500 Kč</c:v>
                </c:pt>
              </c:strCache>
            </c:strRef>
          </c:tx>
          <c:spPr>
            <a:solidFill>
              <a:schemeClr val="accent6">
                <a:lumMod val="60000"/>
                <a:lumOff val="40000"/>
              </a:schemeClr>
            </a:solidFill>
          </c:spPr>
          <c:invertIfNegative val="0"/>
          <c:dPt>
            <c:idx val="0"/>
            <c:invertIfNegative val="0"/>
            <c:bubble3D val="0"/>
            <c:spPr>
              <a:solidFill>
                <a:schemeClr val="accent6"/>
              </a:solidFill>
            </c:spPr>
            <c:extLst xmlns:c16r2="http://schemas.microsoft.com/office/drawing/2015/06/chart">
              <c:ext xmlns:c16="http://schemas.microsoft.com/office/drawing/2014/chart" uri="{C3380CC4-5D6E-409C-BE32-E72D297353CC}">
                <c16:uniqueId val="{00000006-9D80-4615-BD5E-C3A0767D99D9}"/>
              </c:ext>
            </c:extLst>
          </c:dPt>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T_chart!$B$3</c:f>
              <c:strCache>
                <c:ptCount val="1"/>
                <c:pt idx="0">
                  <c:v>Celkem (N=1527)</c:v>
                </c:pt>
              </c:strCache>
            </c:strRef>
          </c:cat>
          <c:val>
            <c:numRef>
              <c:f>T_chart!$B$7</c:f>
              <c:numCache>
                <c:formatCode>0%</c:formatCode>
                <c:ptCount val="1"/>
                <c:pt idx="0">
                  <c:v>0.25998690242305172</c:v>
                </c:pt>
              </c:numCache>
            </c:numRef>
          </c:val>
          <c:extLst xmlns:c16r2="http://schemas.microsoft.com/office/drawing/2015/06/chart">
            <c:ext xmlns:c16="http://schemas.microsoft.com/office/drawing/2014/chart" uri="{C3380CC4-5D6E-409C-BE32-E72D297353CC}">
              <c16:uniqueId val="{00000003-9D80-4615-BD5E-C3A0767D99D9}"/>
            </c:ext>
          </c:extLst>
        </c:ser>
        <c:ser>
          <c:idx val="4"/>
          <c:order val="4"/>
          <c:tx>
            <c:strRef>
              <c:f>T_chart!$A$8</c:f>
              <c:strCache>
                <c:ptCount val="1"/>
                <c:pt idx="0">
                  <c:v>4 501 Kč – 5 500 Kč</c:v>
                </c:pt>
              </c:strCache>
            </c:strRef>
          </c:tx>
          <c:spPr>
            <a:solidFill>
              <a:schemeClr val="accent6">
                <a:lumMod val="75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T_chart!$B$3</c:f>
              <c:strCache>
                <c:ptCount val="1"/>
                <c:pt idx="0">
                  <c:v>Celkem (N=1527)</c:v>
                </c:pt>
              </c:strCache>
            </c:strRef>
          </c:cat>
          <c:val>
            <c:numRef>
              <c:f>T_chart!$B$8</c:f>
              <c:numCache>
                <c:formatCode>0%</c:formatCode>
                <c:ptCount val="1"/>
                <c:pt idx="0">
                  <c:v>0.12704649639816634</c:v>
                </c:pt>
              </c:numCache>
            </c:numRef>
          </c:val>
          <c:extLst xmlns:c16r2="http://schemas.microsoft.com/office/drawing/2015/06/chart">
            <c:ext xmlns:c16="http://schemas.microsoft.com/office/drawing/2014/chart" uri="{C3380CC4-5D6E-409C-BE32-E72D297353CC}">
              <c16:uniqueId val="{00000004-9D80-4615-BD5E-C3A0767D99D9}"/>
            </c:ext>
          </c:extLst>
        </c:ser>
        <c:ser>
          <c:idx val="5"/>
          <c:order val="5"/>
          <c:tx>
            <c:strRef>
              <c:f>T_chart!$A$9</c:f>
              <c:strCache>
                <c:ptCount val="1"/>
                <c:pt idx="0">
                  <c:v>Více než 5 501 Kč</c:v>
                </c:pt>
              </c:strCache>
            </c:strRef>
          </c:tx>
          <c:spPr>
            <a:solidFill>
              <a:schemeClr val="accent6">
                <a:lumMod val="50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T_chart!$B$3</c:f>
              <c:strCache>
                <c:ptCount val="1"/>
                <c:pt idx="0">
                  <c:v>Celkem (N=1527)</c:v>
                </c:pt>
              </c:strCache>
            </c:strRef>
          </c:cat>
          <c:val>
            <c:numRef>
              <c:f>T_chart!$B$9</c:f>
              <c:numCache>
                <c:formatCode>0%</c:formatCode>
                <c:ptCount val="1"/>
                <c:pt idx="0">
                  <c:v>0.14931237721021612</c:v>
                </c:pt>
              </c:numCache>
            </c:numRef>
          </c:val>
          <c:extLst xmlns:c16r2="http://schemas.microsoft.com/office/drawing/2015/06/chart">
            <c:ext xmlns:c16="http://schemas.microsoft.com/office/drawing/2014/chart" uri="{C3380CC4-5D6E-409C-BE32-E72D297353CC}">
              <c16:uniqueId val="{00000005-9D80-4615-BD5E-C3A0767D99D9}"/>
            </c:ext>
          </c:extLst>
        </c:ser>
        <c:dLbls>
          <c:showLegendKey val="0"/>
          <c:showVal val="1"/>
          <c:showCatName val="0"/>
          <c:showSerName val="0"/>
          <c:showPercent val="0"/>
          <c:showBubbleSize val="0"/>
        </c:dLbls>
        <c:gapWidth val="10"/>
        <c:overlap val="-24"/>
        <c:axId val="-1404036288"/>
        <c:axId val="-1404037920"/>
      </c:barChart>
      <c:catAx>
        <c:axId val="-1404036288"/>
        <c:scaling>
          <c:orientation val="minMax"/>
        </c:scaling>
        <c:delete val="1"/>
        <c:axPos val="b"/>
        <c:numFmt formatCode="General" sourceLinked="1"/>
        <c:majorTickMark val="out"/>
        <c:minorTickMark val="none"/>
        <c:tickLblPos val="nextTo"/>
        <c:crossAx val="-1404037920"/>
        <c:crosses val="autoZero"/>
        <c:auto val="1"/>
        <c:lblAlgn val="ctr"/>
        <c:lblOffset val="100"/>
        <c:noMultiLvlLbl val="0"/>
      </c:catAx>
      <c:valAx>
        <c:axId val="-1404037920"/>
        <c:scaling>
          <c:orientation val="minMax"/>
          <c:max val="1"/>
        </c:scaling>
        <c:delete val="1"/>
        <c:axPos val="r"/>
        <c:numFmt formatCode="0%" sourceLinked="1"/>
        <c:majorTickMark val="out"/>
        <c:minorTickMark val="none"/>
        <c:tickLblPos val="nextTo"/>
        <c:crossAx val="-1404036288"/>
        <c:crosses val="max"/>
        <c:crossBetween val="between"/>
        <c:minorUnit val="4.0000000000000022E-2"/>
      </c:val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311862971247433E-2"/>
          <c:y val="0.13915030301254974"/>
          <c:w val="0.94094189868388556"/>
          <c:h val="0.82108345435433372"/>
        </c:manualLayout>
      </c:layout>
      <c:barChart>
        <c:barDir val="col"/>
        <c:grouping val="clustered"/>
        <c:varyColors val="0"/>
        <c:ser>
          <c:idx val="0"/>
          <c:order val="0"/>
          <c:tx>
            <c:strRef>
              <c:f>T_chart!$A$4</c:f>
              <c:strCache>
                <c:ptCount val="1"/>
                <c:pt idx="0">
                  <c:v>Méně než 1607</c:v>
                </c:pt>
              </c:strCache>
            </c:strRef>
          </c:tx>
          <c:spPr>
            <a:solidFill>
              <a:schemeClr val="accent6">
                <a:lumMod val="20000"/>
                <a:lumOff val="80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T_chart!$G$3</c:f>
              <c:strCache>
                <c:ptCount val="1"/>
                <c:pt idx="0">
                  <c:v>Ne, nemám žádnou zkušenost (N=1010)</c:v>
                </c:pt>
              </c:strCache>
            </c:strRef>
          </c:cat>
          <c:val>
            <c:numRef>
              <c:f>T_chart!$G$4</c:f>
              <c:numCache>
                <c:formatCode>0%</c:formatCode>
                <c:ptCount val="1"/>
                <c:pt idx="0">
                  <c:v>9.9009900990099011E-3</c:v>
                </c:pt>
              </c:numCache>
            </c:numRef>
          </c:val>
          <c:extLst xmlns:c16r2="http://schemas.microsoft.com/office/drawing/2015/06/chart">
            <c:ext xmlns:c16="http://schemas.microsoft.com/office/drawing/2014/chart" uri="{C3380CC4-5D6E-409C-BE32-E72D297353CC}">
              <c16:uniqueId val="{00000000-C52F-459D-B962-408274AE23E1}"/>
            </c:ext>
          </c:extLst>
        </c:ser>
        <c:ser>
          <c:idx val="1"/>
          <c:order val="1"/>
          <c:tx>
            <c:strRef>
              <c:f>T_chart!$A$5</c:f>
              <c:strCache>
                <c:ptCount val="1"/>
                <c:pt idx="0">
                  <c:v>1607 Kč – 2500 Kč</c:v>
                </c:pt>
              </c:strCache>
            </c:strRef>
          </c:tx>
          <c:spPr>
            <a:solidFill>
              <a:schemeClr val="accent6">
                <a:lumMod val="40000"/>
                <a:lumOff val="6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T_chart!$G$3</c:f>
              <c:strCache>
                <c:ptCount val="1"/>
                <c:pt idx="0">
                  <c:v>Ne, nemám žádnou zkušenost (N=1010)</c:v>
                </c:pt>
              </c:strCache>
            </c:strRef>
          </c:cat>
          <c:val>
            <c:numRef>
              <c:f>T_chart!$G$5</c:f>
              <c:numCache>
                <c:formatCode>0%</c:formatCode>
                <c:ptCount val="1"/>
                <c:pt idx="0">
                  <c:v>0.11683168316831684</c:v>
                </c:pt>
              </c:numCache>
            </c:numRef>
          </c:val>
          <c:extLst xmlns:c16r2="http://schemas.microsoft.com/office/drawing/2015/06/chart">
            <c:ext xmlns:c16="http://schemas.microsoft.com/office/drawing/2014/chart" uri="{C3380CC4-5D6E-409C-BE32-E72D297353CC}">
              <c16:uniqueId val="{00000001-C52F-459D-B962-408274AE23E1}"/>
            </c:ext>
          </c:extLst>
        </c:ser>
        <c:ser>
          <c:idx val="2"/>
          <c:order val="2"/>
          <c:tx>
            <c:strRef>
              <c:f>T_chart!$A$6</c:f>
              <c:strCache>
                <c:ptCount val="1"/>
                <c:pt idx="0">
                  <c:v>2501 Kč – 3 500 Kč</c:v>
                </c:pt>
              </c:strCache>
            </c:strRef>
          </c:tx>
          <c:spPr>
            <a:solidFill>
              <a:schemeClr val="accent6">
                <a:lumMod val="60000"/>
                <a:lumOff val="4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T_chart!$G$3</c:f>
              <c:strCache>
                <c:ptCount val="1"/>
                <c:pt idx="0">
                  <c:v>Ne, nemám žádnou zkušenost (N=1010)</c:v>
                </c:pt>
              </c:strCache>
            </c:strRef>
          </c:cat>
          <c:val>
            <c:numRef>
              <c:f>T_chart!$G$6</c:f>
              <c:numCache>
                <c:formatCode>0%</c:formatCode>
                <c:ptCount val="1"/>
                <c:pt idx="0">
                  <c:v>0.36138613861386137</c:v>
                </c:pt>
              </c:numCache>
            </c:numRef>
          </c:val>
          <c:extLst xmlns:c16r2="http://schemas.microsoft.com/office/drawing/2015/06/chart">
            <c:ext xmlns:c16="http://schemas.microsoft.com/office/drawing/2014/chart" uri="{C3380CC4-5D6E-409C-BE32-E72D297353CC}">
              <c16:uniqueId val="{00000002-C52F-459D-B962-408274AE23E1}"/>
            </c:ext>
          </c:extLst>
        </c:ser>
        <c:ser>
          <c:idx val="3"/>
          <c:order val="3"/>
          <c:tx>
            <c:strRef>
              <c:f>T_chart!$A$7</c:f>
              <c:strCache>
                <c:ptCount val="1"/>
                <c:pt idx="0">
                  <c:v>3 501 Kč – 4 500 Kč</c:v>
                </c:pt>
              </c:strCache>
            </c:strRef>
          </c:tx>
          <c:spPr>
            <a:solidFill>
              <a:schemeClr val="accent6">
                <a:lumMod val="60000"/>
                <a:lumOff val="40000"/>
              </a:schemeClr>
            </a:solidFill>
          </c:spPr>
          <c:invertIfNegative val="0"/>
          <c:dPt>
            <c:idx val="0"/>
            <c:invertIfNegative val="0"/>
            <c:bubble3D val="0"/>
            <c:spPr>
              <a:solidFill>
                <a:schemeClr val="accent6"/>
              </a:solidFill>
            </c:spPr>
            <c:extLst xmlns:c16r2="http://schemas.microsoft.com/office/drawing/2015/06/chart">
              <c:ext xmlns:c16="http://schemas.microsoft.com/office/drawing/2014/chart" uri="{C3380CC4-5D6E-409C-BE32-E72D297353CC}">
                <c16:uniqueId val="{00000004-C52F-459D-B962-408274AE23E1}"/>
              </c:ext>
            </c:extLst>
          </c:dPt>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T_chart!$G$3</c:f>
              <c:strCache>
                <c:ptCount val="1"/>
                <c:pt idx="0">
                  <c:v>Ne, nemám žádnou zkušenost (N=1010)</c:v>
                </c:pt>
              </c:strCache>
            </c:strRef>
          </c:cat>
          <c:val>
            <c:numRef>
              <c:f>T_chart!$G$7</c:f>
              <c:numCache>
                <c:formatCode>0%</c:formatCode>
                <c:ptCount val="1"/>
                <c:pt idx="0">
                  <c:v>0.2306930693069307</c:v>
                </c:pt>
              </c:numCache>
            </c:numRef>
          </c:val>
          <c:extLst xmlns:c16r2="http://schemas.microsoft.com/office/drawing/2015/06/chart">
            <c:ext xmlns:c16="http://schemas.microsoft.com/office/drawing/2014/chart" uri="{C3380CC4-5D6E-409C-BE32-E72D297353CC}">
              <c16:uniqueId val="{00000005-C52F-459D-B962-408274AE23E1}"/>
            </c:ext>
          </c:extLst>
        </c:ser>
        <c:ser>
          <c:idx val="4"/>
          <c:order val="4"/>
          <c:tx>
            <c:strRef>
              <c:f>T_chart!$A$8</c:f>
              <c:strCache>
                <c:ptCount val="1"/>
                <c:pt idx="0">
                  <c:v>4 501 Kč – 5 500 Kč</c:v>
                </c:pt>
              </c:strCache>
            </c:strRef>
          </c:tx>
          <c:spPr>
            <a:solidFill>
              <a:schemeClr val="accent6">
                <a:lumMod val="75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T_chart!$G$3</c:f>
              <c:strCache>
                <c:ptCount val="1"/>
                <c:pt idx="0">
                  <c:v>Ne, nemám žádnou zkušenost (N=1010)</c:v>
                </c:pt>
              </c:strCache>
            </c:strRef>
          </c:cat>
          <c:val>
            <c:numRef>
              <c:f>T_chart!$G$8</c:f>
              <c:numCache>
                <c:formatCode>0%</c:formatCode>
                <c:ptCount val="1"/>
                <c:pt idx="0">
                  <c:v>0.13663366336633664</c:v>
                </c:pt>
              </c:numCache>
            </c:numRef>
          </c:val>
          <c:extLst xmlns:c16r2="http://schemas.microsoft.com/office/drawing/2015/06/chart">
            <c:ext xmlns:c16="http://schemas.microsoft.com/office/drawing/2014/chart" uri="{C3380CC4-5D6E-409C-BE32-E72D297353CC}">
              <c16:uniqueId val="{00000006-C52F-459D-B962-408274AE23E1}"/>
            </c:ext>
          </c:extLst>
        </c:ser>
        <c:ser>
          <c:idx val="5"/>
          <c:order val="5"/>
          <c:tx>
            <c:strRef>
              <c:f>T_chart!$A$9</c:f>
              <c:strCache>
                <c:ptCount val="1"/>
                <c:pt idx="0">
                  <c:v>Více než 5 501 Kč</c:v>
                </c:pt>
              </c:strCache>
            </c:strRef>
          </c:tx>
          <c:spPr>
            <a:solidFill>
              <a:schemeClr val="accent6">
                <a:lumMod val="50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T_chart!$G$3</c:f>
              <c:strCache>
                <c:ptCount val="1"/>
                <c:pt idx="0">
                  <c:v>Ne, nemám žádnou zkušenost (N=1010)</c:v>
                </c:pt>
              </c:strCache>
            </c:strRef>
          </c:cat>
          <c:val>
            <c:numRef>
              <c:f>T_chart!$G$9</c:f>
              <c:numCache>
                <c:formatCode>0%</c:formatCode>
                <c:ptCount val="1"/>
                <c:pt idx="0">
                  <c:v>0.14455445544554454</c:v>
                </c:pt>
              </c:numCache>
            </c:numRef>
          </c:val>
          <c:extLst xmlns:c16r2="http://schemas.microsoft.com/office/drawing/2015/06/chart">
            <c:ext xmlns:c16="http://schemas.microsoft.com/office/drawing/2014/chart" uri="{C3380CC4-5D6E-409C-BE32-E72D297353CC}">
              <c16:uniqueId val="{00000007-C52F-459D-B962-408274AE23E1}"/>
            </c:ext>
          </c:extLst>
        </c:ser>
        <c:dLbls>
          <c:showLegendKey val="0"/>
          <c:showVal val="1"/>
          <c:showCatName val="0"/>
          <c:showSerName val="0"/>
          <c:showPercent val="0"/>
          <c:showBubbleSize val="0"/>
        </c:dLbls>
        <c:gapWidth val="10"/>
        <c:overlap val="-24"/>
        <c:axId val="-1404038464"/>
        <c:axId val="-1404033024"/>
      </c:barChart>
      <c:catAx>
        <c:axId val="-1404038464"/>
        <c:scaling>
          <c:orientation val="minMax"/>
        </c:scaling>
        <c:delete val="1"/>
        <c:axPos val="b"/>
        <c:numFmt formatCode="General" sourceLinked="1"/>
        <c:majorTickMark val="out"/>
        <c:minorTickMark val="none"/>
        <c:tickLblPos val="nextTo"/>
        <c:crossAx val="-1404033024"/>
        <c:crosses val="autoZero"/>
        <c:auto val="1"/>
        <c:lblAlgn val="ctr"/>
        <c:lblOffset val="100"/>
        <c:noMultiLvlLbl val="0"/>
      </c:catAx>
      <c:valAx>
        <c:axId val="-1404033024"/>
        <c:scaling>
          <c:orientation val="minMax"/>
          <c:max val="1"/>
        </c:scaling>
        <c:delete val="1"/>
        <c:axPos val="r"/>
        <c:numFmt formatCode="0%" sourceLinked="1"/>
        <c:majorTickMark val="out"/>
        <c:minorTickMark val="none"/>
        <c:tickLblPos val="nextTo"/>
        <c:crossAx val="-1404038464"/>
        <c:crosses val="max"/>
        <c:crossBetween val="between"/>
        <c:minorUnit val="4.0000000000000022E-2"/>
      </c:val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311862971247433E-2"/>
          <c:y val="0.13915030301254974"/>
          <c:w val="0.94094189868388556"/>
          <c:h val="0.82108345435433372"/>
        </c:manualLayout>
      </c:layout>
      <c:barChart>
        <c:barDir val="col"/>
        <c:grouping val="clustered"/>
        <c:varyColors val="0"/>
        <c:ser>
          <c:idx val="0"/>
          <c:order val="0"/>
          <c:tx>
            <c:strRef>
              <c:f>T_chart!$A$4</c:f>
              <c:strCache>
                <c:ptCount val="1"/>
                <c:pt idx="0">
                  <c:v>Méně než 1607</c:v>
                </c:pt>
              </c:strCache>
            </c:strRef>
          </c:tx>
          <c:spPr>
            <a:solidFill>
              <a:schemeClr val="accent6">
                <a:lumMod val="20000"/>
                <a:lumOff val="80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T_chart!$F$3</c:f>
              <c:strCache>
                <c:ptCount val="1"/>
                <c:pt idx="0">
                  <c:v>Ano, exekuce byla uvalena na někoho z blízkého okolí (N=169)</c:v>
                </c:pt>
              </c:strCache>
            </c:strRef>
          </c:cat>
          <c:val>
            <c:numRef>
              <c:f>T_chart!$F$4</c:f>
              <c:numCache>
                <c:formatCode>0%</c:formatCode>
                <c:ptCount val="1"/>
                <c:pt idx="0">
                  <c:v>5.9171597633136093E-3</c:v>
                </c:pt>
              </c:numCache>
            </c:numRef>
          </c:val>
          <c:extLst xmlns:c16r2="http://schemas.microsoft.com/office/drawing/2015/06/chart">
            <c:ext xmlns:c16="http://schemas.microsoft.com/office/drawing/2014/chart" uri="{C3380CC4-5D6E-409C-BE32-E72D297353CC}">
              <c16:uniqueId val="{00000000-EE59-4668-8F53-44698FE32C30}"/>
            </c:ext>
          </c:extLst>
        </c:ser>
        <c:ser>
          <c:idx val="1"/>
          <c:order val="1"/>
          <c:tx>
            <c:strRef>
              <c:f>T_chart!$A$5</c:f>
              <c:strCache>
                <c:ptCount val="1"/>
                <c:pt idx="0">
                  <c:v>1607 Kč – 2500 Kč</c:v>
                </c:pt>
              </c:strCache>
            </c:strRef>
          </c:tx>
          <c:spPr>
            <a:solidFill>
              <a:schemeClr val="accent6">
                <a:lumMod val="40000"/>
                <a:lumOff val="6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T_chart!$F$3</c:f>
              <c:strCache>
                <c:ptCount val="1"/>
                <c:pt idx="0">
                  <c:v>Ano, exekuce byla uvalena na někoho z blízkého okolí (N=169)</c:v>
                </c:pt>
              </c:strCache>
            </c:strRef>
          </c:cat>
          <c:val>
            <c:numRef>
              <c:f>T_chart!$F$5</c:f>
              <c:numCache>
                <c:formatCode>0%</c:formatCode>
                <c:ptCount val="1"/>
                <c:pt idx="0">
                  <c:v>8.8757396449704137E-2</c:v>
                </c:pt>
              </c:numCache>
            </c:numRef>
          </c:val>
          <c:extLst xmlns:c16r2="http://schemas.microsoft.com/office/drawing/2015/06/chart">
            <c:ext xmlns:c16="http://schemas.microsoft.com/office/drawing/2014/chart" uri="{C3380CC4-5D6E-409C-BE32-E72D297353CC}">
              <c16:uniqueId val="{00000001-EE59-4668-8F53-44698FE32C30}"/>
            </c:ext>
          </c:extLst>
        </c:ser>
        <c:ser>
          <c:idx val="2"/>
          <c:order val="2"/>
          <c:tx>
            <c:strRef>
              <c:f>T_chart!$A$6</c:f>
              <c:strCache>
                <c:ptCount val="1"/>
                <c:pt idx="0">
                  <c:v>2501 Kč – 3 500 Kč</c:v>
                </c:pt>
              </c:strCache>
            </c:strRef>
          </c:tx>
          <c:spPr>
            <a:solidFill>
              <a:schemeClr val="accent6">
                <a:lumMod val="60000"/>
                <a:lumOff val="4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T_chart!$F$3</c:f>
              <c:strCache>
                <c:ptCount val="1"/>
                <c:pt idx="0">
                  <c:v>Ano, exekuce byla uvalena na někoho z blízkého okolí (N=169)</c:v>
                </c:pt>
              </c:strCache>
            </c:strRef>
          </c:cat>
          <c:val>
            <c:numRef>
              <c:f>T_chart!$F$6</c:f>
              <c:numCache>
                <c:formatCode>0%</c:formatCode>
                <c:ptCount val="1"/>
                <c:pt idx="0">
                  <c:v>0.35502958579881655</c:v>
                </c:pt>
              </c:numCache>
            </c:numRef>
          </c:val>
          <c:extLst xmlns:c16r2="http://schemas.microsoft.com/office/drawing/2015/06/chart">
            <c:ext xmlns:c16="http://schemas.microsoft.com/office/drawing/2014/chart" uri="{C3380CC4-5D6E-409C-BE32-E72D297353CC}">
              <c16:uniqueId val="{00000002-EE59-4668-8F53-44698FE32C30}"/>
            </c:ext>
          </c:extLst>
        </c:ser>
        <c:ser>
          <c:idx val="3"/>
          <c:order val="3"/>
          <c:tx>
            <c:strRef>
              <c:f>T_chart!$A$7</c:f>
              <c:strCache>
                <c:ptCount val="1"/>
                <c:pt idx="0">
                  <c:v>3 501 Kč – 4 500 Kč</c:v>
                </c:pt>
              </c:strCache>
            </c:strRef>
          </c:tx>
          <c:spPr>
            <a:solidFill>
              <a:schemeClr val="accent6">
                <a:lumMod val="60000"/>
                <a:lumOff val="40000"/>
              </a:schemeClr>
            </a:solidFill>
          </c:spPr>
          <c:invertIfNegative val="0"/>
          <c:dPt>
            <c:idx val="0"/>
            <c:invertIfNegative val="0"/>
            <c:bubble3D val="0"/>
            <c:spPr>
              <a:solidFill>
                <a:schemeClr val="accent6"/>
              </a:solidFill>
            </c:spPr>
            <c:extLst xmlns:c16r2="http://schemas.microsoft.com/office/drawing/2015/06/chart">
              <c:ext xmlns:c16="http://schemas.microsoft.com/office/drawing/2014/chart" uri="{C3380CC4-5D6E-409C-BE32-E72D297353CC}">
                <c16:uniqueId val="{00000004-EE59-4668-8F53-44698FE32C30}"/>
              </c:ext>
            </c:extLst>
          </c:dPt>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T_chart!$F$3</c:f>
              <c:strCache>
                <c:ptCount val="1"/>
                <c:pt idx="0">
                  <c:v>Ano, exekuce byla uvalena na někoho z blízkého okolí (N=169)</c:v>
                </c:pt>
              </c:strCache>
            </c:strRef>
          </c:cat>
          <c:val>
            <c:numRef>
              <c:f>T_chart!$F$7</c:f>
              <c:numCache>
                <c:formatCode>0%</c:formatCode>
                <c:ptCount val="1"/>
                <c:pt idx="0">
                  <c:v>0.31360946745562129</c:v>
                </c:pt>
              </c:numCache>
            </c:numRef>
          </c:val>
          <c:extLst xmlns:c16r2="http://schemas.microsoft.com/office/drawing/2015/06/chart">
            <c:ext xmlns:c16="http://schemas.microsoft.com/office/drawing/2014/chart" uri="{C3380CC4-5D6E-409C-BE32-E72D297353CC}">
              <c16:uniqueId val="{00000005-EE59-4668-8F53-44698FE32C30}"/>
            </c:ext>
          </c:extLst>
        </c:ser>
        <c:ser>
          <c:idx val="4"/>
          <c:order val="4"/>
          <c:tx>
            <c:strRef>
              <c:f>T_chart!$A$8</c:f>
              <c:strCache>
                <c:ptCount val="1"/>
                <c:pt idx="0">
                  <c:v>4 501 Kč – 5 500 Kč</c:v>
                </c:pt>
              </c:strCache>
            </c:strRef>
          </c:tx>
          <c:spPr>
            <a:solidFill>
              <a:schemeClr val="accent6">
                <a:lumMod val="75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T_chart!$F$3</c:f>
              <c:strCache>
                <c:ptCount val="1"/>
                <c:pt idx="0">
                  <c:v>Ano, exekuce byla uvalena na někoho z blízkého okolí (N=169)</c:v>
                </c:pt>
              </c:strCache>
            </c:strRef>
          </c:cat>
          <c:val>
            <c:numRef>
              <c:f>T_chart!$F$8</c:f>
              <c:numCache>
                <c:formatCode>0%</c:formatCode>
                <c:ptCount val="1"/>
                <c:pt idx="0">
                  <c:v>0.11834319526627218</c:v>
                </c:pt>
              </c:numCache>
            </c:numRef>
          </c:val>
          <c:extLst xmlns:c16r2="http://schemas.microsoft.com/office/drawing/2015/06/chart">
            <c:ext xmlns:c16="http://schemas.microsoft.com/office/drawing/2014/chart" uri="{C3380CC4-5D6E-409C-BE32-E72D297353CC}">
              <c16:uniqueId val="{00000006-EE59-4668-8F53-44698FE32C30}"/>
            </c:ext>
          </c:extLst>
        </c:ser>
        <c:ser>
          <c:idx val="5"/>
          <c:order val="5"/>
          <c:tx>
            <c:strRef>
              <c:f>T_chart!$A$9</c:f>
              <c:strCache>
                <c:ptCount val="1"/>
                <c:pt idx="0">
                  <c:v>Více než 5 501 Kč</c:v>
                </c:pt>
              </c:strCache>
            </c:strRef>
          </c:tx>
          <c:spPr>
            <a:solidFill>
              <a:schemeClr val="accent6">
                <a:lumMod val="50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T_chart!$F$3</c:f>
              <c:strCache>
                <c:ptCount val="1"/>
                <c:pt idx="0">
                  <c:v>Ano, exekuce byla uvalena na někoho z blízkého okolí (N=169)</c:v>
                </c:pt>
              </c:strCache>
            </c:strRef>
          </c:cat>
          <c:val>
            <c:numRef>
              <c:f>T_chart!$F$9</c:f>
              <c:numCache>
                <c:formatCode>0%</c:formatCode>
                <c:ptCount val="1"/>
                <c:pt idx="0">
                  <c:v>0.11834319526627218</c:v>
                </c:pt>
              </c:numCache>
            </c:numRef>
          </c:val>
          <c:extLst xmlns:c16r2="http://schemas.microsoft.com/office/drawing/2015/06/chart">
            <c:ext xmlns:c16="http://schemas.microsoft.com/office/drawing/2014/chart" uri="{C3380CC4-5D6E-409C-BE32-E72D297353CC}">
              <c16:uniqueId val="{00000007-EE59-4668-8F53-44698FE32C30}"/>
            </c:ext>
          </c:extLst>
        </c:ser>
        <c:dLbls>
          <c:showLegendKey val="0"/>
          <c:showVal val="1"/>
          <c:showCatName val="0"/>
          <c:showSerName val="0"/>
          <c:showPercent val="0"/>
          <c:showBubbleSize val="0"/>
        </c:dLbls>
        <c:gapWidth val="10"/>
        <c:overlap val="-24"/>
        <c:axId val="-1404041184"/>
        <c:axId val="-1404042272"/>
      </c:barChart>
      <c:catAx>
        <c:axId val="-1404041184"/>
        <c:scaling>
          <c:orientation val="minMax"/>
        </c:scaling>
        <c:delete val="1"/>
        <c:axPos val="b"/>
        <c:numFmt formatCode="General" sourceLinked="1"/>
        <c:majorTickMark val="out"/>
        <c:minorTickMark val="none"/>
        <c:tickLblPos val="nextTo"/>
        <c:crossAx val="-1404042272"/>
        <c:crosses val="autoZero"/>
        <c:auto val="1"/>
        <c:lblAlgn val="ctr"/>
        <c:lblOffset val="100"/>
        <c:noMultiLvlLbl val="0"/>
      </c:catAx>
      <c:valAx>
        <c:axId val="-1404042272"/>
        <c:scaling>
          <c:orientation val="minMax"/>
          <c:max val="1"/>
        </c:scaling>
        <c:delete val="1"/>
        <c:axPos val="r"/>
        <c:numFmt formatCode="0%" sourceLinked="1"/>
        <c:majorTickMark val="out"/>
        <c:minorTickMark val="none"/>
        <c:tickLblPos val="nextTo"/>
        <c:crossAx val="-1404041184"/>
        <c:crosses val="max"/>
        <c:crossBetween val="between"/>
        <c:minorUnit val="4.0000000000000022E-2"/>
      </c:val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4793944998072911E-2"/>
          <c:y val="0.13915030301254974"/>
          <c:w val="0.94094189868388556"/>
          <c:h val="0.82108345435433372"/>
        </c:manualLayout>
      </c:layout>
      <c:barChart>
        <c:barDir val="col"/>
        <c:grouping val="clustered"/>
        <c:varyColors val="0"/>
        <c:ser>
          <c:idx val="0"/>
          <c:order val="0"/>
          <c:tx>
            <c:strRef>
              <c:f>T_chart!$A$4</c:f>
              <c:strCache>
                <c:ptCount val="1"/>
                <c:pt idx="0">
                  <c:v>Méně než 1607</c:v>
                </c:pt>
              </c:strCache>
            </c:strRef>
          </c:tx>
          <c:spPr>
            <a:solidFill>
              <a:schemeClr val="accent6">
                <a:lumMod val="20000"/>
                <a:lumOff val="80000"/>
              </a:schemeClr>
            </a:solidFill>
          </c:spPr>
          <c:invertIfNegative val="0"/>
          <c:dLbls>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T_chart!$E$3</c:f>
              <c:strCache>
                <c:ptCount val="1"/>
                <c:pt idx="0">
                  <c:v>Ano, exekuci řešil někdo z rodiny (N=147)</c:v>
                </c:pt>
              </c:strCache>
            </c:strRef>
          </c:cat>
          <c:val>
            <c:numRef>
              <c:f>T_chart!$E$4</c:f>
              <c:numCache>
                <c:formatCode>0%</c:formatCode>
                <c:ptCount val="1"/>
                <c:pt idx="0">
                  <c:v>0</c:v>
                </c:pt>
              </c:numCache>
            </c:numRef>
          </c:val>
          <c:extLst xmlns:c16r2="http://schemas.microsoft.com/office/drawing/2015/06/chart">
            <c:ext xmlns:c16="http://schemas.microsoft.com/office/drawing/2014/chart" uri="{C3380CC4-5D6E-409C-BE32-E72D297353CC}">
              <c16:uniqueId val="{00000000-5AA4-4DCE-871E-1CCE4E37BCF2}"/>
            </c:ext>
          </c:extLst>
        </c:ser>
        <c:ser>
          <c:idx val="1"/>
          <c:order val="1"/>
          <c:tx>
            <c:strRef>
              <c:f>T_chart!$A$5</c:f>
              <c:strCache>
                <c:ptCount val="1"/>
                <c:pt idx="0">
                  <c:v>1607 Kč – 2500 Kč</c:v>
                </c:pt>
              </c:strCache>
            </c:strRef>
          </c:tx>
          <c:spPr>
            <a:solidFill>
              <a:schemeClr val="accent6">
                <a:lumMod val="40000"/>
                <a:lumOff val="6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T_chart!$E$3</c:f>
              <c:strCache>
                <c:ptCount val="1"/>
                <c:pt idx="0">
                  <c:v>Ano, exekuci řešil někdo z rodiny (N=147)</c:v>
                </c:pt>
              </c:strCache>
            </c:strRef>
          </c:cat>
          <c:val>
            <c:numRef>
              <c:f>T_chart!$E$5</c:f>
              <c:numCache>
                <c:formatCode>0%</c:formatCode>
                <c:ptCount val="1"/>
                <c:pt idx="0">
                  <c:v>9.5238095238095233E-2</c:v>
                </c:pt>
              </c:numCache>
            </c:numRef>
          </c:val>
          <c:extLst xmlns:c16r2="http://schemas.microsoft.com/office/drawing/2015/06/chart">
            <c:ext xmlns:c16="http://schemas.microsoft.com/office/drawing/2014/chart" uri="{C3380CC4-5D6E-409C-BE32-E72D297353CC}">
              <c16:uniqueId val="{00000001-5AA4-4DCE-871E-1CCE4E37BCF2}"/>
            </c:ext>
          </c:extLst>
        </c:ser>
        <c:ser>
          <c:idx val="2"/>
          <c:order val="2"/>
          <c:tx>
            <c:strRef>
              <c:f>T_chart!$A$6</c:f>
              <c:strCache>
                <c:ptCount val="1"/>
                <c:pt idx="0">
                  <c:v>2501 Kč – 3 500 Kč</c:v>
                </c:pt>
              </c:strCache>
            </c:strRef>
          </c:tx>
          <c:spPr>
            <a:solidFill>
              <a:schemeClr val="accent6">
                <a:lumMod val="60000"/>
                <a:lumOff val="4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T_chart!$E$3</c:f>
              <c:strCache>
                <c:ptCount val="1"/>
                <c:pt idx="0">
                  <c:v>Ano, exekuci řešil někdo z rodiny (N=147)</c:v>
                </c:pt>
              </c:strCache>
            </c:strRef>
          </c:cat>
          <c:val>
            <c:numRef>
              <c:f>T_chart!$E$6</c:f>
              <c:numCache>
                <c:formatCode>0%</c:formatCode>
                <c:ptCount val="1"/>
                <c:pt idx="0">
                  <c:v>0.30612244897959184</c:v>
                </c:pt>
              </c:numCache>
            </c:numRef>
          </c:val>
          <c:extLst xmlns:c16r2="http://schemas.microsoft.com/office/drawing/2015/06/chart">
            <c:ext xmlns:c16="http://schemas.microsoft.com/office/drawing/2014/chart" uri="{C3380CC4-5D6E-409C-BE32-E72D297353CC}">
              <c16:uniqueId val="{00000002-5AA4-4DCE-871E-1CCE4E37BCF2}"/>
            </c:ext>
          </c:extLst>
        </c:ser>
        <c:ser>
          <c:idx val="3"/>
          <c:order val="3"/>
          <c:tx>
            <c:strRef>
              <c:f>T_chart!$A$7</c:f>
              <c:strCache>
                <c:ptCount val="1"/>
                <c:pt idx="0">
                  <c:v>3 501 Kč – 4 500 Kč</c:v>
                </c:pt>
              </c:strCache>
            </c:strRef>
          </c:tx>
          <c:spPr>
            <a:solidFill>
              <a:schemeClr val="accent6">
                <a:lumMod val="60000"/>
                <a:lumOff val="40000"/>
              </a:schemeClr>
            </a:solidFill>
          </c:spPr>
          <c:invertIfNegative val="0"/>
          <c:dPt>
            <c:idx val="0"/>
            <c:invertIfNegative val="0"/>
            <c:bubble3D val="0"/>
            <c:spPr>
              <a:solidFill>
                <a:schemeClr val="accent6"/>
              </a:solidFill>
            </c:spPr>
            <c:extLst xmlns:c16r2="http://schemas.microsoft.com/office/drawing/2015/06/chart">
              <c:ext xmlns:c16="http://schemas.microsoft.com/office/drawing/2014/chart" uri="{C3380CC4-5D6E-409C-BE32-E72D297353CC}">
                <c16:uniqueId val="{00000004-5AA4-4DCE-871E-1CCE4E37BCF2}"/>
              </c:ext>
            </c:extLst>
          </c:dPt>
          <c:dLbls>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T_chart!$E$3</c:f>
              <c:strCache>
                <c:ptCount val="1"/>
                <c:pt idx="0">
                  <c:v>Ano, exekuci řešil někdo z rodiny (N=147)</c:v>
                </c:pt>
              </c:strCache>
            </c:strRef>
          </c:cat>
          <c:val>
            <c:numRef>
              <c:f>T_chart!$E$7</c:f>
              <c:numCache>
                <c:formatCode>0%</c:formatCode>
                <c:ptCount val="1"/>
                <c:pt idx="0">
                  <c:v>0.36054421768707484</c:v>
                </c:pt>
              </c:numCache>
            </c:numRef>
          </c:val>
          <c:extLst xmlns:c16r2="http://schemas.microsoft.com/office/drawing/2015/06/chart">
            <c:ext xmlns:c16="http://schemas.microsoft.com/office/drawing/2014/chart" uri="{C3380CC4-5D6E-409C-BE32-E72D297353CC}">
              <c16:uniqueId val="{00000005-5AA4-4DCE-871E-1CCE4E37BCF2}"/>
            </c:ext>
          </c:extLst>
        </c:ser>
        <c:ser>
          <c:idx val="4"/>
          <c:order val="4"/>
          <c:tx>
            <c:strRef>
              <c:f>T_chart!$A$8</c:f>
              <c:strCache>
                <c:ptCount val="1"/>
                <c:pt idx="0">
                  <c:v>4 501 Kč – 5 500 Kč</c:v>
                </c:pt>
              </c:strCache>
            </c:strRef>
          </c:tx>
          <c:spPr>
            <a:solidFill>
              <a:schemeClr val="accent6">
                <a:lumMod val="75000"/>
              </a:schemeClr>
            </a:solidFill>
          </c:spPr>
          <c:invertIfNegative val="0"/>
          <c:dLbls>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T_chart!$E$3</c:f>
              <c:strCache>
                <c:ptCount val="1"/>
                <c:pt idx="0">
                  <c:v>Ano, exekuci řešil někdo z rodiny (N=147)</c:v>
                </c:pt>
              </c:strCache>
            </c:strRef>
          </c:cat>
          <c:val>
            <c:numRef>
              <c:f>T_chart!$E$8</c:f>
              <c:numCache>
                <c:formatCode>0%</c:formatCode>
                <c:ptCount val="1"/>
                <c:pt idx="0">
                  <c:v>0.10884353741496598</c:v>
                </c:pt>
              </c:numCache>
            </c:numRef>
          </c:val>
          <c:extLst xmlns:c16r2="http://schemas.microsoft.com/office/drawing/2015/06/chart">
            <c:ext xmlns:c16="http://schemas.microsoft.com/office/drawing/2014/chart" uri="{C3380CC4-5D6E-409C-BE32-E72D297353CC}">
              <c16:uniqueId val="{00000006-5AA4-4DCE-871E-1CCE4E37BCF2}"/>
            </c:ext>
          </c:extLst>
        </c:ser>
        <c:ser>
          <c:idx val="5"/>
          <c:order val="5"/>
          <c:tx>
            <c:strRef>
              <c:f>T_chart!$A$9</c:f>
              <c:strCache>
                <c:ptCount val="1"/>
                <c:pt idx="0">
                  <c:v>Více než 5 501 Kč</c:v>
                </c:pt>
              </c:strCache>
            </c:strRef>
          </c:tx>
          <c:spPr>
            <a:solidFill>
              <a:schemeClr val="accent6">
                <a:lumMod val="50000"/>
              </a:schemeClr>
            </a:solidFill>
          </c:spPr>
          <c:invertIfNegative val="0"/>
          <c:dLbls>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T_chart!$E$3</c:f>
              <c:strCache>
                <c:ptCount val="1"/>
                <c:pt idx="0">
                  <c:v>Ano, exekuci řešil někdo z rodiny (N=147)</c:v>
                </c:pt>
              </c:strCache>
            </c:strRef>
          </c:cat>
          <c:val>
            <c:numRef>
              <c:f>T_chart!$E$9</c:f>
              <c:numCache>
                <c:formatCode>0%</c:formatCode>
                <c:ptCount val="1"/>
                <c:pt idx="0">
                  <c:v>0.14285714285714285</c:v>
                </c:pt>
              </c:numCache>
            </c:numRef>
          </c:val>
          <c:extLst xmlns:c16r2="http://schemas.microsoft.com/office/drawing/2015/06/chart">
            <c:ext xmlns:c16="http://schemas.microsoft.com/office/drawing/2014/chart" uri="{C3380CC4-5D6E-409C-BE32-E72D297353CC}">
              <c16:uniqueId val="{00000007-5AA4-4DCE-871E-1CCE4E37BCF2}"/>
            </c:ext>
          </c:extLst>
        </c:ser>
        <c:dLbls>
          <c:showLegendKey val="0"/>
          <c:showVal val="1"/>
          <c:showCatName val="0"/>
          <c:showSerName val="0"/>
          <c:showPercent val="0"/>
          <c:showBubbleSize val="0"/>
        </c:dLbls>
        <c:gapWidth val="10"/>
        <c:overlap val="-24"/>
        <c:axId val="-1404037376"/>
        <c:axId val="-1404029760"/>
      </c:barChart>
      <c:catAx>
        <c:axId val="-1404037376"/>
        <c:scaling>
          <c:orientation val="minMax"/>
        </c:scaling>
        <c:delete val="1"/>
        <c:axPos val="b"/>
        <c:numFmt formatCode="General" sourceLinked="1"/>
        <c:majorTickMark val="out"/>
        <c:minorTickMark val="none"/>
        <c:tickLblPos val="nextTo"/>
        <c:crossAx val="-1404029760"/>
        <c:crosses val="autoZero"/>
        <c:auto val="1"/>
        <c:lblAlgn val="ctr"/>
        <c:lblOffset val="100"/>
        <c:noMultiLvlLbl val="0"/>
      </c:catAx>
      <c:valAx>
        <c:axId val="-1404029760"/>
        <c:scaling>
          <c:orientation val="minMax"/>
          <c:max val="1"/>
        </c:scaling>
        <c:delete val="1"/>
        <c:axPos val="r"/>
        <c:numFmt formatCode="0%" sourceLinked="1"/>
        <c:majorTickMark val="out"/>
        <c:minorTickMark val="none"/>
        <c:tickLblPos val="nextTo"/>
        <c:crossAx val="-1404037376"/>
        <c:crosses val="max"/>
        <c:crossBetween val="between"/>
        <c:minorUnit val="4.0000000000000022E-2"/>
      </c:valAx>
      <c:spPr>
        <a:noFill/>
        <a:ln>
          <a:noFill/>
        </a:ln>
      </c:spPr>
    </c:plotArea>
    <c:plotVisOnly val="1"/>
    <c:dispBlanksAs val="gap"/>
    <c:showDLblsOverMax val="0"/>
  </c:chart>
  <c:spPr>
    <a:noFill/>
    <a:ln>
      <a:noFill/>
    </a:ln>
  </c:spPr>
  <c:txPr>
    <a:bodyPr/>
    <a:lstStyle/>
    <a:p>
      <a:pPr>
        <a:defRPr sz="1100"/>
      </a:pPr>
      <a:endParaRPr lang="cs-CZ"/>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311862971247433E-2"/>
          <c:y val="0.13915030301254974"/>
          <c:w val="0.94094189868388556"/>
          <c:h val="0.82108345435433372"/>
        </c:manualLayout>
      </c:layout>
      <c:barChart>
        <c:barDir val="col"/>
        <c:grouping val="clustered"/>
        <c:varyColors val="0"/>
        <c:ser>
          <c:idx val="0"/>
          <c:order val="0"/>
          <c:tx>
            <c:strRef>
              <c:f>T_chart!$A$4</c:f>
              <c:strCache>
                <c:ptCount val="1"/>
                <c:pt idx="0">
                  <c:v>Méně než 1607</c:v>
                </c:pt>
              </c:strCache>
            </c:strRef>
          </c:tx>
          <c:spPr>
            <a:solidFill>
              <a:schemeClr val="accent6">
                <a:lumMod val="20000"/>
                <a:lumOff val="80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T_chart!$D$3</c:f>
              <c:strCache>
                <c:ptCount val="1"/>
                <c:pt idx="0">
                  <c:v>Ano, osobně jsem řešil/a nebo řeším exekuci (N=193)</c:v>
                </c:pt>
              </c:strCache>
            </c:strRef>
          </c:cat>
          <c:val>
            <c:numRef>
              <c:f>T_chart!$D$4</c:f>
              <c:numCache>
                <c:formatCode>0%</c:formatCode>
                <c:ptCount val="1"/>
                <c:pt idx="0">
                  <c:v>1.0362694300518135E-2</c:v>
                </c:pt>
              </c:numCache>
            </c:numRef>
          </c:val>
          <c:extLst xmlns:c16r2="http://schemas.microsoft.com/office/drawing/2015/06/chart">
            <c:ext xmlns:c16="http://schemas.microsoft.com/office/drawing/2014/chart" uri="{C3380CC4-5D6E-409C-BE32-E72D297353CC}">
              <c16:uniqueId val="{00000000-E67B-4DFD-93C6-EB8E3586502B}"/>
            </c:ext>
          </c:extLst>
        </c:ser>
        <c:ser>
          <c:idx val="1"/>
          <c:order val="1"/>
          <c:tx>
            <c:strRef>
              <c:f>T_chart!$A$5</c:f>
              <c:strCache>
                <c:ptCount val="1"/>
                <c:pt idx="0">
                  <c:v>1607 Kč – 2500 Kč</c:v>
                </c:pt>
              </c:strCache>
            </c:strRef>
          </c:tx>
          <c:spPr>
            <a:solidFill>
              <a:schemeClr val="accent6">
                <a:lumMod val="40000"/>
                <a:lumOff val="6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T_chart!$D$3</c:f>
              <c:strCache>
                <c:ptCount val="1"/>
                <c:pt idx="0">
                  <c:v>Ano, osobně jsem řešil/a nebo řeším exekuci (N=193)</c:v>
                </c:pt>
              </c:strCache>
            </c:strRef>
          </c:cat>
          <c:val>
            <c:numRef>
              <c:f>T_chart!$D$5</c:f>
              <c:numCache>
                <c:formatCode>0%</c:formatCode>
                <c:ptCount val="1"/>
                <c:pt idx="0">
                  <c:v>6.2176165803108807E-2</c:v>
                </c:pt>
              </c:numCache>
            </c:numRef>
          </c:val>
          <c:extLst xmlns:c16r2="http://schemas.microsoft.com/office/drawing/2015/06/chart">
            <c:ext xmlns:c16="http://schemas.microsoft.com/office/drawing/2014/chart" uri="{C3380CC4-5D6E-409C-BE32-E72D297353CC}">
              <c16:uniqueId val="{00000001-E67B-4DFD-93C6-EB8E3586502B}"/>
            </c:ext>
          </c:extLst>
        </c:ser>
        <c:ser>
          <c:idx val="2"/>
          <c:order val="2"/>
          <c:tx>
            <c:strRef>
              <c:f>T_chart!$A$6</c:f>
              <c:strCache>
                <c:ptCount val="1"/>
                <c:pt idx="0">
                  <c:v>2501 Kč – 3 500 Kč</c:v>
                </c:pt>
              </c:strCache>
            </c:strRef>
          </c:tx>
          <c:spPr>
            <a:solidFill>
              <a:schemeClr val="accent6">
                <a:lumMod val="60000"/>
                <a:lumOff val="40000"/>
              </a:schemeClr>
            </a:solidFill>
          </c:spPr>
          <c:invertIfNegative val="0"/>
          <c:dLbls>
            <c:numFmt formatCode="[&gt;0.015]\ 0%;;" sourceLinked="0"/>
            <c:spPr>
              <a:noFill/>
              <a:ln>
                <a:noFill/>
              </a:ln>
              <a:effectLst/>
            </c:spPr>
            <c:txPr>
              <a:bodyPr/>
              <a:lstStyle/>
              <a:p>
                <a:pPr>
                  <a:defRPr sz="120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T_chart!$D$3</c:f>
              <c:strCache>
                <c:ptCount val="1"/>
                <c:pt idx="0">
                  <c:v>Ano, osobně jsem řešil/a nebo řeším exekuci (N=193)</c:v>
                </c:pt>
              </c:strCache>
            </c:strRef>
          </c:cat>
          <c:val>
            <c:numRef>
              <c:f>T_chart!$D$6</c:f>
              <c:numCache>
                <c:formatCode>0%</c:formatCode>
                <c:ptCount val="1"/>
                <c:pt idx="0">
                  <c:v>0.33160621761658032</c:v>
                </c:pt>
              </c:numCache>
            </c:numRef>
          </c:val>
          <c:extLst xmlns:c16r2="http://schemas.microsoft.com/office/drawing/2015/06/chart">
            <c:ext xmlns:c16="http://schemas.microsoft.com/office/drawing/2014/chart" uri="{C3380CC4-5D6E-409C-BE32-E72D297353CC}">
              <c16:uniqueId val="{00000002-E67B-4DFD-93C6-EB8E3586502B}"/>
            </c:ext>
          </c:extLst>
        </c:ser>
        <c:ser>
          <c:idx val="3"/>
          <c:order val="3"/>
          <c:tx>
            <c:strRef>
              <c:f>T_chart!$A$7</c:f>
              <c:strCache>
                <c:ptCount val="1"/>
                <c:pt idx="0">
                  <c:v>3 501 Kč – 4 500 Kč</c:v>
                </c:pt>
              </c:strCache>
            </c:strRef>
          </c:tx>
          <c:spPr>
            <a:solidFill>
              <a:schemeClr val="accent6">
                <a:lumMod val="60000"/>
                <a:lumOff val="40000"/>
              </a:schemeClr>
            </a:solidFill>
          </c:spPr>
          <c:invertIfNegative val="0"/>
          <c:dPt>
            <c:idx val="0"/>
            <c:invertIfNegative val="0"/>
            <c:bubble3D val="0"/>
            <c:spPr>
              <a:solidFill>
                <a:schemeClr val="accent6"/>
              </a:solidFill>
            </c:spPr>
            <c:extLst xmlns:c16r2="http://schemas.microsoft.com/office/drawing/2015/06/chart">
              <c:ext xmlns:c16="http://schemas.microsoft.com/office/drawing/2014/chart" uri="{C3380CC4-5D6E-409C-BE32-E72D297353CC}">
                <c16:uniqueId val="{00000004-E67B-4DFD-93C6-EB8E3586502B}"/>
              </c:ext>
            </c:extLst>
          </c:dPt>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T_chart!$D$3</c:f>
              <c:strCache>
                <c:ptCount val="1"/>
                <c:pt idx="0">
                  <c:v>Ano, osobně jsem řešil/a nebo řeším exekuci (N=193)</c:v>
                </c:pt>
              </c:strCache>
            </c:strRef>
          </c:cat>
          <c:val>
            <c:numRef>
              <c:f>T_chart!$D$7</c:f>
              <c:numCache>
                <c:formatCode>0%</c:formatCode>
                <c:ptCount val="1"/>
                <c:pt idx="0">
                  <c:v>0.29533678756476683</c:v>
                </c:pt>
              </c:numCache>
            </c:numRef>
          </c:val>
          <c:extLst xmlns:c16r2="http://schemas.microsoft.com/office/drawing/2015/06/chart">
            <c:ext xmlns:c16="http://schemas.microsoft.com/office/drawing/2014/chart" uri="{C3380CC4-5D6E-409C-BE32-E72D297353CC}">
              <c16:uniqueId val="{00000005-E67B-4DFD-93C6-EB8E3586502B}"/>
            </c:ext>
          </c:extLst>
        </c:ser>
        <c:ser>
          <c:idx val="4"/>
          <c:order val="4"/>
          <c:tx>
            <c:strRef>
              <c:f>T_chart!$A$8</c:f>
              <c:strCache>
                <c:ptCount val="1"/>
                <c:pt idx="0">
                  <c:v>4 501 Kč – 5 500 Kč</c:v>
                </c:pt>
              </c:strCache>
            </c:strRef>
          </c:tx>
          <c:spPr>
            <a:solidFill>
              <a:schemeClr val="accent6">
                <a:lumMod val="75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T_chart!$D$3</c:f>
              <c:strCache>
                <c:ptCount val="1"/>
                <c:pt idx="0">
                  <c:v>Ano, osobně jsem řešil/a nebo řeším exekuci (N=193)</c:v>
                </c:pt>
              </c:strCache>
            </c:strRef>
          </c:cat>
          <c:val>
            <c:numRef>
              <c:f>T_chart!$D$8</c:f>
              <c:numCache>
                <c:formatCode>0%</c:formatCode>
                <c:ptCount val="1"/>
                <c:pt idx="0">
                  <c:v>0.10362694300518134</c:v>
                </c:pt>
              </c:numCache>
            </c:numRef>
          </c:val>
          <c:extLst xmlns:c16r2="http://schemas.microsoft.com/office/drawing/2015/06/chart">
            <c:ext xmlns:c16="http://schemas.microsoft.com/office/drawing/2014/chart" uri="{C3380CC4-5D6E-409C-BE32-E72D297353CC}">
              <c16:uniqueId val="{00000006-E67B-4DFD-93C6-EB8E3586502B}"/>
            </c:ext>
          </c:extLst>
        </c:ser>
        <c:ser>
          <c:idx val="5"/>
          <c:order val="5"/>
          <c:tx>
            <c:strRef>
              <c:f>T_chart!$A$9</c:f>
              <c:strCache>
                <c:ptCount val="1"/>
                <c:pt idx="0">
                  <c:v>Více než 5 501 Kč</c:v>
                </c:pt>
              </c:strCache>
            </c:strRef>
          </c:tx>
          <c:spPr>
            <a:solidFill>
              <a:schemeClr val="accent6">
                <a:lumMod val="50000"/>
              </a:schemeClr>
            </a:solidFill>
          </c:spPr>
          <c:invertIfNegative val="0"/>
          <c:dLbls>
            <c:spPr>
              <a:noFill/>
              <a:ln>
                <a:noFill/>
              </a:ln>
              <a:effectLst/>
            </c:spPr>
            <c:txPr>
              <a:bodyPr wrap="square" lIns="38100" tIns="19050" rIns="38100" bIns="19050" anchor="ctr">
                <a:spAutoFit/>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T_chart!$D$3</c:f>
              <c:strCache>
                <c:ptCount val="1"/>
                <c:pt idx="0">
                  <c:v>Ano, osobně jsem řešil/a nebo řeším exekuci (N=193)</c:v>
                </c:pt>
              </c:strCache>
            </c:strRef>
          </c:cat>
          <c:val>
            <c:numRef>
              <c:f>T_chart!$D$9</c:f>
              <c:numCache>
                <c:formatCode>0%</c:formatCode>
                <c:ptCount val="1"/>
                <c:pt idx="0">
                  <c:v>0.19689119170984457</c:v>
                </c:pt>
              </c:numCache>
            </c:numRef>
          </c:val>
          <c:extLst xmlns:c16r2="http://schemas.microsoft.com/office/drawing/2015/06/chart">
            <c:ext xmlns:c16="http://schemas.microsoft.com/office/drawing/2014/chart" uri="{C3380CC4-5D6E-409C-BE32-E72D297353CC}">
              <c16:uniqueId val="{00000007-E67B-4DFD-93C6-EB8E3586502B}"/>
            </c:ext>
          </c:extLst>
        </c:ser>
        <c:dLbls>
          <c:showLegendKey val="0"/>
          <c:showVal val="1"/>
          <c:showCatName val="0"/>
          <c:showSerName val="0"/>
          <c:showPercent val="0"/>
          <c:showBubbleSize val="0"/>
        </c:dLbls>
        <c:gapWidth val="10"/>
        <c:overlap val="-24"/>
        <c:axId val="-1404034656"/>
        <c:axId val="-1404033568"/>
      </c:barChart>
      <c:catAx>
        <c:axId val="-1404034656"/>
        <c:scaling>
          <c:orientation val="minMax"/>
        </c:scaling>
        <c:delete val="1"/>
        <c:axPos val="b"/>
        <c:numFmt formatCode="General" sourceLinked="1"/>
        <c:majorTickMark val="out"/>
        <c:minorTickMark val="none"/>
        <c:tickLblPos val="nextTo"/>
        <c:crossAx val="-1404033568"/>
        <c:crosses val="autoZero"/>
        <c:auto val="1"/>
        <c:lblAlgn val="ctr"/>
        <c:lblOffset val="100"/>
        <c:noMultiLvlLbl val="0"/>
      </c:catAx>
      <c:valAx>
        <c:axId val="-1404033568"/>
        <c:scaling>
          <c:orientation val="minMax"/>
          <c:max val="1"/>
        </c:scaling>
        <c:delete val="1"/>
        <c:axPos val="r"/>
        <c:numFmt formatCode="0%" sourceLinked="1"/>
        <c:majorTickMark val="out"/>
        <c:minorTickMark val="none"/>
        <c:tickLblPos val="nextTo"/>
        <c:crossAx val="-1404034656"/>
        <c:crosses val="max"/>
        <c:crossBetween val="between"/>
        <c:minorUnit val="4.0000000000000022E-2"/>
      </c:val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7410270187104389"/>
          <c:y val="8.3197578155210131E-2"/>
          <c:w val="0.60299906724266839"/>
          <c:h val="0.91224284106965425"/>
        </c:manualLayout>
      </c:layout>
      <c:barChart>
        <c:barDir val="bar"/>
        <c:grouping val="percentStacked"/>
        <c:varyColors val="0"/>
        <c:ser>
          <c:idx val="0"/>
          <c:order val="0"/>
          <c:tx>
            <c:strRef>
              <c:f>T_chart!$A$15</c:f>
              <c:strCache>
                <c:ptCount val="1"/>
                <c:pt idx="0">
                  <c:v>Ano, osobně jsem řešil/a nebo řeším exekuci</c:v>
                </c:pt>
              </c:strCache>
            </c:strRef>
          </c:tx>
          <c:spPr>
            <a:solidFill>
              <a:schemeClr val="accent6"/>
            </a:solidFill>
          </c:spPr>
          <c:invertIfNegative val="0"/>
          <c:dLbls>
            <c:numFmt formatCode="[&gt;0.015]\ 0%;;" sourceLinked="0"/>
            <c:spPr>
              <a:noFill/>
              <a:ln>
                <a:noFill/>
              </a:ln>
              <a:effectLst/>
            </c:spPr>
            <c:txPr>
              <a:bodyPr/>
              <a:lstStyle/>
              <a:p>
                <a:pPr>
                  <a:defRPr sz="1400">
                    <a:solidFill>
                      <a:schemeClr val="accent6">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T_chart!$B$14:$O$14</c:f>
              <c:strCache>
                <c:ptCount val="14"/>
                <c:pt idx="0">
                  <c:v>Celkem (N=1527)</c:v>
                </c:pt>
                <c:pt idx="2">
                  <c:v>Sám/sama (N=212)</c:v>
                </c:pt>
                <c:pt idx="3">
                  <c:v>S rodiči (N=162)</c:v>
                </c:pt>
                <c:pt idx="4">
                  <c:v>S partnerem/kou (bez dětí) (N=375)</c:v>
                </c:pt>
                <c:pt idx="5">
                  <c:v>Sám/sama s dětmi (N=82)</c:v>
                </c:pt>
                <c:pt idx="6">
                  <c:v>S manželem/kou, s partnerem/kou a s dětmi (N=631)</c:v>
                </c:pt>
                <c:pt idx="7">
                  <c:v>S přáteli, spolubydlícími (N=30)</c:v>
                </c:pt>
                <c:pt idx="8">
                  <c:v>Jiné (N=35)</c:v>
                </c:pt>
                <c:pt idx="10">
                  <c:v>Ve vlastním bytě/domě (N=727)</c:v>
                </c:pt>
                <c:pt idx="11">
                  <c:v>V bytě/domě vlastněném osobou blízkou (N=290)</c:v>
                </c:pt>
                <c:pt idx="12">
                  <c:v>V nájmu (N=416)</c:v>
                </c:pt>
                <c:pt idx="13">
                  <c:v>V družstevním bytě/domě (N=95)</c:v>
                </c:pt>
              </c:strCache>
            </c:strRef>
          </c:cat>
          <c:val>
            <c:numRef>
              <c:f>T_chart!$B$15:$O$15</c:f>
              <c:numCache>
                <c:formatCode>General</c:formatCode>
                <c:ptCount val="14"/>
                <c:pt idx="0" formatCode="0%">
                  <c:v>0.12639161755075312</c:v>
                </c:pt>
                <c:pt idx="2" formatCode="0%">
                  <c:v>0.19811320754716982</c:v>
                </c:pt>
                <c:pt idx="3" formatCode="0%">
                  <c:v>7.407407407407407E-2</c:v>
                </c:pt>
                <c:pt idx="4" formatCode="0%">
                  <c:v>0.10133333333333333</c:v>
                </c:pt>
                <c:pt idx="5" formatCode="0%">
                  <c:v>0.1951219512195122</c:v>
                </c:pt>
                <c:pt idx="6" formatCode="0%">
                  <c:v>0.12519809825673534</c:v>
                </c:pt>
                <c:pt idx="7" formatCode="0%">
                  <c:v>0.1</c:v>
                </c:pt>
                <c:pt idx="8" formatCode="0%">
                  <c:v>5.7142857142857141E-2</c:v>
                </c:pt>
                <c:pt idx="10" formatCode="0%">
                  <c:v>6.3273727647867956E-2</c:v>
                </c:pt>
                <c:pt idx="11" formatCode="0%">
                  <c:v>0.11724137931034483</c:v>
                </c:pt>
                <c:pt idx="12" formatCode="0%">
                  <c:v>0.24759615384615385</c:v>
                </c:pt>
                <c:pt idx="13" formatCode="0%">
                  <c:v>0.10526315789473684</c:v>
                </c:pt>
              </c:numCache>
            </c:numRef>
          </c:val>
          <c:extLst xmlns:c16r2="http://schemas.microsoft.com/office/drawing/2015/06/chart">
            <c:ext xmlns:c16="http://schemas.microsoft.com/office/drawing/2014/chart" uri="{C3380CC4-5D6E-409C-BE32-E72D297353CC}">
              <c16:uniqueId val="{00000000-6917-4175-8BA2-349261BC3022}"/>
            </c:ext>
          </c:extLst>
        </c:ser>
        <c:ser>
          <c:idx val="1"/>
          <c:order val="1"/>
          <c:tx>
            <c:strRef>
              <c:f>T_chart!$A$16</c:f>
              <c:strCache>
                <c:ptCount val="1"/>
                <c:pt idx="0">
                  <c:v>Osobně jsem neřešil/a</c:v>
                </c:pt>
              </c:strCache>
            </c:strRef>
          </c:tx>
          <c:spPr>
            <a:solidFill>
              <a:schemeClr val="accent1"/>
            </a:solidFill>
          </c:spPr>
          <c:invertIfNegative val="0"/>
          <c:dLbls>
            <c:numFmt formatCode="[&gt;0.015]\ 0%;;" sourceLinked="0"/>
            <c:spPr>
              <a:noFill/>
              <a:ln>
                <a:noFill/>
              </a:ln>
              <a:effectLst/>
            </c:spPr>
            <c:txPr>
              <a:bodyPr/>
              <a:lstStyle/>
              <a:p>
                <a:pPr>
                  <a:defRPr sz="14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T_chart!$B$14:$O$14</c:f>
              <c:strCache>
                <c:ptCount val="14"/>
                <c:pt idx="0">
                  <c:v>Celkem (N=1527)</c:v>
                </c:pt>
                <c:pt idx="2">
                  <c:v>Sám/sama (N=212)</c:v>
                </c:pt>
                <c:pt idx="3">
                  <c:v>S rodiči (N=162)</c:v>
                </c:pt>
                <c:pt idx="4">
                  <c:v>S partnerem/kou (bez dětí) (N=375)</c:v>
                </c:pt>
                <c:pt idx="5">
                  <c:v>Sám/sama s dětmi (N=82)</c:v>
                </c:pt>
                <c:pt idx="6">
                  <c:v>S manželem/kou, s partnerem/kou a s dětmi (N=631)</c:v>
                </c:pt>
                <c:pt idx="7">
                  <c:v>S přáteli, spolubydlícími (N=30)</c:v>
                </c:pt>
                <c:pt idx="8">
                  <c:v>Jiné (N=35)</c:v>
                </c:pt>
                <c:pt idx="10">
                  <c:v>Ve vlastním bytě/domě (N=727)</c:v>
                </c:pt>
                <c:pt idx="11">
                  <c:v>V bytě/domě vlastněném osobou blízkou (N=290)</c:v>
                </c:pt>
                <c:pt idx="12">
                  <c:v>V nájmu (N=416)</c:v>
                </c:pt>
                <c:pt idx="13">
                  <c:v>V družstevním bytě/domě (N=95)</c:v>
                </c:pt>
              </c:strCache>
            </c:strRef>
          </c:cat>
          <c:val>
            <c:numRef>
              <c:f>T_chart!$B$16:$O$16</c:f>
              <c:numCache>
                <c:formatCode>General</c:formatCode>
                <c:ptCount val="14"/>
                <c:pt idx="0" formatCode="0%">
                  <c:v>0.87360838244924688</c:v>
                </c:pt>
                <c:pt idx="2" formatCode="0%">
                  <c:v>0.80188679245283012</c:v>
                </c:pt>
                <c:pt idx="3" formatCode="0%">
                  <c:v>0.92592592592592593</c:v>
                </c:pt>
                <c:pt idx="4" formatCode="0%">
                  <c:v>0.89866666666666672</c:v>
                </c:pt>
                <c:pt idx="5" formatCode="0%">
                  <c:v>0.80487804878048785</c:v>
                </c:pt>
                <c:pt idx="6" formatCode="0%">
                  <c:v>0.87480190174326466</c:v>
                </c:pt>
                <c:pt idx="7" formatCode="0%">
                  <c:v>0.9</c:v>
                </c:pt>
                <c:pt idx="8" formatCode="0%">
                  <c:v>0.94285714285714284</c:v>
                </c:pt>
                <c:pt idx="10" formatCode="0%">
                  <c:v>0.93672627235213202</c:v>
                </c:pt>
                <c:pt idx="11" formatCode="0%">
                  <c:v>0.88275862068965516</c:v>
                </c:pt>
                <c:pt idx="12" formatCode="0%">
                  <c:v>0.75240384615384615</c:v>
                </c:pt>
                <c:pt idx="13" formatCode="0%">
                  <c:v>0.89473684210526316</c:v>
                </c:pt>
              </c:numCache>
            </c:numRef>
          </c:val>
          <c:extLst xmlns:c16r2="http://schemas.microsoft.com/office/drawing/2015/06/chart">
            <c:ext xmlns:c16="http://schemas.microsoft.com/office/drawing/2014/chart" uri="{C3380CC4-5D6E-409C-BE32-E72D297353CC}">
              <c16:uniqueId val="{00000001-6917-4175-8BA2-349261BC3022}"/>
            </c:ext>
          </c:extLst>
        </c:ser>
        <c:dLbls>
          <c:showLegendKey val="0"/>
          <c:showVal val="1"/>
          <c:showCatName val="0"/>
          <c:showSerName val="0"/>
          <c:showPercent val="0"/>
          <c:showBubbleSize val="0"/>
        </c:dLbls>
        <c:gapWidth val="40"/>
        <c:overlap val="100"/>
        <c:axId val="-1495275408"/>
        <c:axId val="-1495271056"/>
      </c:barChart>
      <c:catAx>
        <c:axId val="-1495275408"/>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95271056"/>
        <c:crosses val="autoZero"/>
        <c:auto val="1"/>
        <c:lblAlgn val="ctr"/>
        <c:lblOffset val="100"/>
        <c:noMultiLvlLbl val="0"/>
      </c:catAx>
      <c:valAx>
        <c:axId val="-1495271056"/>
        <c:scaling>
          <c:orientation val="minMax"/>
          <c:max val="1"/>
        </c:scaling>
        <c:delete val="1"/>
        <c:axPos val="b"/>
        <c:numFmt formatCode="0%" sourceLinked="1"/>
        <c:majorTickMark val="out"/>
        <c:minorTickMark val="none"/>
        <c:tickLblPos val="none"/>
        <c:crossAx val="-1495275408"/>
        <c:crosses val="max"/>
        <c:crossBetween val="between"/>
      </c:valAx>
      <c:spPr>
        <a:noFill/>
        <a:ln>
          <a:noFill/>
        </a:ln>
      </c:spPr>
    </c:plotArea>
    <c:legend>
      <c:legendPos val="t"/>
      <c:legendEntry>
        <c:idx val="0"/>
        <c:txPr>
          <a:bodyPr/>
          <a:lstStyle/>
          <a:p>
            <a:pPr>
              <a:defRPr sz="1400">
                <a:solidFill>
                  <a:schemeClr val="accent6"/>
                </a:solidFill>
              </a:defRPr>
            </a:pPr>
            <a:endParaRPr lang="cs-CZ"/>
          </a:p>
        </c:txPr>
      </c:legendEntry>
      <c:legendEntry>
        <c:idx val="1"/>
        <c:txPr>
          <a:bodyPr/>
          <a:lstStyle/>
          <a:p>
            <a:pPr>
              <a:defRPr sz="1400">
                <a:solidFill>
                  <a:schemeClr val="accent1"/>
                </a:solidFill>
              </a:defRPr>
            </a:pPr>
            <a:endParaRPr lang="cs-CZ"/>
          </a:p>
        </c:txPr>
      </c:legendEntry>
      <c:layout>
        <c:manualLayout>
          <c:xMode val="edge"/>
          <c:yMode val="edge"/>
          <c:x val="0.39881085460284493"/>
          <c:y val="2.1052528953542274E-2"/>
          <c:w val="0.57629388026248629"/>
          <c:h val="3.9002971798492034E-2"/>
        </c:manualLayout>
      </c:layout>
      <c:overlay val="0"/>
      <c:txPr>
        <a:bodyPr/>
        <a:lstStyle/>
        <a:p>
          <a:pPr>
            <a:defRPr sz="14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9873582328581217"/>
          <c:y val="3.1088037244919278E-2"/>
          <c:w val="0.43025045710221199"/>
          <c:h val="0.92400690846286659"/>
        </c:manualLayout>
      </c:layout>
      <c:barChart>
        <c:barDir val="bar"/>
        <c:grouping val="clustered"/>
        <c:varyColors val="0"/>
        <c:ser>
          <c:idx val="0"/>
          <c:order val="0"/>
          <c:spPr>
            <a:solidFill>
              <a:srgbClr val="1964AA"/>
            </a:solidFill>
          </c:spPr>
          <c:invertIfNegative val="0"/>
          <c:dPt>
            <c:idx val="6"/>
            <c:invertIfNegative val="0"/>
            <c:bubble3D val="0"/>
            <c:spPr>
              <a:solidFill>
                <a:schemeClr val="tx1">
                  <a:lumMod val="65000"/>
                  <a:lumOff val="35000"/>
                </a:schemeClr>
              </a:solidFill>
            </c:spPr>
            <c:extLst xmlns:c16r2="http://schemas.microsoft.com/office/drawing/2015/06/chart">
              <c:ext xmlns:c16="http://schemas.microsoft.com/office/drawing/2014/chart" uri="{C3380CC4-5D6E-409C-BE32-E72D297353CC}">
                <c16:uniqueId val="{00000000-18B6-420C-9348-5899B826EFE1}"/>
              </c:ext>
            </c:extLst>
          </c:dPt>
          <c:dPt>
            <c:idx val="10"/>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2-18B6-420C-9348-5899B826EFE1}"/>
              </c:ext>
            </c:extLst>
          </c:dPt>
          <c:dPt>
            <c:idx val="11"/>
            <c:invertIfNegative val="0"/>
            <c:bubble3D val="0"/>
            <c:spPr>
              <a:solidFill>
                <a:schemeClr val="tx2">
                  <a:lumMod val="75000"/>
                </a:schemeClr>
              </a:solidFill>
            </c:spPr>
            <c:extLst xmlns:c16r2="http://schemas.microsoft.com/office/drawing/2015/06/chart">
              <c:ext xmlns:c16="http://schemas.microsoft.com/office/drawing/2014/chart" uri="{C3380CC4-5D6E-409C-BE32-E72D297353CC}">
                <c16:uniqueId val="{00000004-18B6-420C-9348-5899B826EFE1}"/>
              </c:ext>
            </c:extLst>
          </c:dPt>
          <c:dLbls>
            <c:dLbl>
              <c:idx val="6"/>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18B6-420C-9348-5899B826EFE1}"/>
                </c:ext>
                <c:ext xmlns:c15="http://schemas.microsoft.com/office/drawing/2012/chart" uri="{CE6537A1-D6FC-4f65-9D91-7224C49458BB}">
                  <c15:layout/>
                </c:ext>
              </c:extLst>
            </c:dLbl>
            <c:dLbl>
              <c:idx val="10"/>
              <c:numFmt formatCode="0%;;" sourceLinked="0"/>
              <c:spPr>
                <a:noFill/>
                <a:ln>
                  <a:noFill/>
                </a:ln>
                <a:effectLst/>
              </c:spPr>
              <c:txPr>
                <a:bodyPr/>
                <a:lstStyle/>
                <a:p>
                  <a:pPr>
                    <a:defRPr sz="1200">
                      <a:solidFill>
                        <a:schemeClr val="tx2">
                          <a:lumMod val="75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18B6-420C-9348-5899B826EFE1}"/>
                </c:ext>
                <c:ext xmlns:c15="http://schemas.microsoft.com/office/drawing/2012/chart" uri="{CE6537A1-D6FC-4f65-9D91-7224C49458BB}"/>
              </c:extLst>
            </c:dLbl>
            <c:dLbl>
              <c:idx val="11"/>
              <c:numFmt formatCode="0%;;" sourceLinked="0"/>
              <c:spPr>
                <a:noFill/>
                <a:ln>
                  <a:noFill/>
                </a:ln>
                <a:effectLst/>
              </c:spPr>
              <c:txPr>
                <a:bodyPr/>
                <a:lstStyle/>
                <a:p>
                  <a:pPr>
                    <a:defRPr sz="1200">
                      <a:solidFill>
                        <a:schemeClr val="tx2">
                          <a:lumMod val="75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18B6-420C-9348-5899B826EFE1}"/>
                </c:ext>
                <c:ext xmlns:c15="http://schemas.microsoft.com/office/drawing/2012/chart" uri="{CE6537A1-D6FC-4f65-9D91-7224C49458BB}"/>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bar_chart!$A$37:$A$43</c:f>
              <c:strCache>
                <c:ptCount val="7"/>
                <c:pt idx="0">
                  <c:v>Snažil/a bych domluvit, že přidanou mzdu budu dostávat bokem</c:v>
                </c:pt>
                <c:pt idx="1">
                  <c:v>Zvýšení platu bych pravděpodobně odmítl/a</c:v>
                </c:pt>
                <c:pt idx="2">
                  <c:v>Nic by se nezměnilo – vydělával/a a pracoval/a bych naplno, ačkoli by mi nově zůstalo méně než před zvýšením mzdy</c:v>
                </c:pt>
                <c:pt idx="3">
                  <c:v>Pokračoval/a bych v zaměstnání, ale v práci bych se co nejméně snažil/a</c:v>
                </c:pt>
                <c:pt idx="4">
                  <c:v>Přestal/a bych úplně pracovat</c:v>
                </c:pt>
                <c:pt idx="5">
                  <c:v>Jiné</c:v>
                </c:pt>
                <c:pt idx="6">
                  <c:v>Neumím si to představit</c:v>
                </c:pt>
              </c:strCache>
            </c:strRef>
          </c:cat>
          <c:val>
            <c:numRef>
              <c:f>bar_chart!$B$37:$B$43</c:f>
              <c:numCache>
                <c:formatCode>0%</c:formatCode>
                <c:ptCount val="7"/>
                <c:pt idx="0">
                  <c:v>0.37262606417812705</c:v>
                </c:pt>
                <c:pt idx="1">
                  <c:v>0.16961362148002621</c:v>
                </c:pt>
                <c:pt idx="2">
                  <c:v>0.16633922724296005</c:v>
                </c:pt>
                <c:pt idx="3">
                  <c:v>1.9646365422396856E-2</c:v>
                </c:pt>
                <c:pt idx="4">
                  <c:v>1.5717092337917484E-2</c:v>
                </c:pt>
                <c:pt idx="5">
                  <c:v>1.6371971185330715E-2</c:v>
                </c:pt>
                <c:pt idx="6">
                  <c:v>0.23968565815324164</c:v>
                </c:pt>
              </c:numCache>
            </c:numRef>
          </c:val>
          <c:extLst xmlns:c16r2="http://schemas.microsoft.com/office/drawing/2015/06/chart">
            <c:ext xmlns:c16="http://schemas.microsoft.com/office/drawing/2014/chart" uri="{C3380CC4-5D6E-409C-BE32-E72D297353CC}">
              <c16:uniqueId val="{00000005-18B6-420C-9348-5899B826EFE1}"/>
            </c:ext>
          </c:extLst>
        </c:ser>
        <c:ser>
          <c:idx val="1"/>
          <c:order val="1"/>
          <c:spPr>
            <a:solidFill>
              <a:schemeClr val="accent6">
                <a:lumMod val="60000"/>
                <a:lumOff val="40000"/>
              </a:schemeClr>
            </a:solidFill>
          </c:spPr>
          <c:invertIfNegative val="0"/>
          <c:dPt>
            <c:idx val="6"/>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C-18B6-420C-9348-5899B826EFE1}"/>
              </c:ext>
            </c:extLst>
          </c:dPt>
          <c:dPt>
            <c:idx val="10"/>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7-18B6-420C-9348-5899B826EFE1}"/>
              </c:ext>
            </c:extLst>
          </c:dPt>
          <c:dPt>
            <c:idx val="11"/>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9-18B6-420C-9348-5899B826EFE1}"/>
              </c:ext>
            </c:extLst>
          </c:dPt>
          <c:dLbls>
            <c:dLbl>
              <c:idx val="6"/>
              <c:spPr>
                <a:noFill/>
                <a:ln>
                  <a:noFill/>
                </a:ln>
                <a:effectLst/>
              </c:spPr>
              <c:txPr>
                <a:bodyPr wrap="square" lIns="38100" tIns="19050" rIns="38100" bIns="19050" anchor="ctr">
                  <a:spAutoFit/>
                </a:bodyPr>
                <a:lstStyle/>
                <a:p>
                  <a:pPr>
                    <a:defRPr sz="1200">
                      <a:solidFill>
                        <a:schemeClr val="bg1">
                          <a:lumMod val="50000"/>
                        </a:schemeClr>
                      </a:solidFill>
                    </a:defRPr>
                  </a:pPr>
                  <a:endParaRPr lang="cs-CZ"/>
                </a:p>
              </c:txPr>
              <c:showLegendKey val="0"/>
              <c:showVal val="1"/>
              <c:showCatName val="0"/>
              <c:showSerName val="0"/>
              <c:showPercent val="0"/>
              <c:showBubbleSize val="0"/>
            </c:dLbl>
            <c:dLbl>
              <c:idx val="10"/>
              <c:spPr>
                <a:noFill/>
                <a:ln>
                  <a:noFill/>
                </a:ln>
                <a:effectLst/>
              </c:spPr>
              <c:txPr>
                <a:bodyPr wrap="square" lIns="38100" tIns="19050" rIns="38100" bIns="19050" anchor="ctr">
                  <a:spAutoFit/>
                </a:bodyPr>
                <a:lstStyle/>
                <a:p>
                  <a:pPr>
                    <a:defRPr sz="1200">
                      <a:solidFill>
                        <a:schemeClr val="bg1">
                          <a:lumMod val="50000"/>
                        </a:schemeClr>
                      </a:solidFill>
                    </a:defRPr>
                  </a:pPr>
                  <a:endParaRPr lang="cs-CZ"/>
                </a:p>
              </c:txPr>
              <c:showLegendKey val="0"/>
              <c:showVal val="1"/>
              <c:showCatName val="0"/>
              <c:showSerName val="0"/>
              <c:showPercent val="0"/>
              <c:showBubbleSize val="0"/>
            </c:dLbl>
            <c:dLbl>
              <c:idx val="11"/>
              <c:spPr>
                <a:noFill/>
                <a:ln>
                  <a:noFill/>
                </a:ln>
                <a:effectLst/>
              </c:spPr>
              <c:txPr>
                <a:bodyPr wrap="square" lIns="38100" tIns="19050" rIns="38100" bIns="19050" anchor="ctr">
                  <a:spAutoFit/>
                </a:bodyPr>
                <a:lstStyle/>
                <a:p>
                  <a:pPr>
                    <a:defRPr sz="1200">
                      <a:solidFill>
                        <a:schemeClr val="bg1">
                          <a:lumMod val="50000"/>
                        </a:schemeClr>
                      </a:solidFill>
                    </a:defRPr>
                  </a:pPr>
                  <a:endParaRPr lang="cs-CZ"/>
                </a:p>
              </c:txPr>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1200">
                    <a:solidFill>
                      <a:schemeClr val="accent6">
                        <a:lumMod val="60000"/>
                        <a:lumOff val="4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bar_chart!$A$37:$A$43</c:f>
              <c:strCache>
                <c:ptCount val="7"/>
                <c:pt idx="0">
                  <c:v>Snažil/a bych domluvit, že přidanou mzdu budu dostávat bokem</c:v>
                </c:pt>
                <c:pt idx="1">
                  <c:v>Zvýšení platu bych pravděpodobně odmítl/a</c:v>
                </c:pt>
                <c:pt idx="2">
                  <c:v>Nic by se nezměnilo – vydělával/a a pracoval/a bych naplno, ačkoli by mi nově zůstalo méně než před zvýšením mzdy</c:v>
                </c:pt>
                <c:pt idx="3">
                  <c:v>Pokračoval/a bych v zaměstnání, ale v práci bych se co nejméně snažil/a</c:v>
                </c:pt>
                <c:pt idx="4">
                  <c:v>Přestal/a bych úplně pracovat</c:v>
                </c:pt>
                <c:pt idx="5">
                  <c:v>Jiné</c:v>
                </c:pt>
                <c:pt idx="6">
                  <c:v>Neumím si to představit</c:v>
                </c:pt>
              </c:strCache>
            </c:strRef>
          </c:cat>
          <c:val>
            <c:numRef>
              <c:f>bar_chart!$C$37:$C$43</c:f>
              <c:numCache>
                <c:formatCode>0%</c:formatCode>
                <c:ptCount val="7"/>
                <c:pt idx="0">
                  <c:v>0.44041450777202074</c:v>
                </c:pt>
                <c:pt idx="1">
                  <c:v>0.13471502590673576</c:v>
                </c:pt>
                <c:pt idx="2">
                  <c:v>0.21243523316062177</c:v>
                </c:pt>
                <c:pt idx="3">
                  <c:v>1.0362694300518135E-2</c:v>
                </c:pt>
                <c:pt idx="4">
                  <c:v>3.6269430051813469E-2</c:v>
                </c:pt>
                <c:pt idx="5">
                  <c:v>2.072538860103627E-2</c:v>
                </c:pt>
                <c:pt idx="6">
                  <c:v>0.13989637305699482</c:v>
                </c:pt>
              </c:numCache>
            </c:numRef>
          </c:val>
          <c:extLst xmlns:c16r2="http://schemas.microsoft.com/office/drawing/2015/06/chart">
            <c:ext xmlns:c16="http://schemas.microsoft.com/office/drawing/2014/chart" uri="{C3380CC4-5D6E-409C-BE32-E72D297353CC}">
              <c16:uniqueId val="{0000000A-18B6-420C-9348-5899B826EFE1}"/>
            </c:ext>
          </c:extLst>
        </c:ser>
        <c:ser>
          <c:idx val="2"/>
          <c:order val="2"/>
          <c:invertIfNegative val="0"/>
          <c:dPt>
            <c:idx val="6"/>
            <c:invertIfNegative val="0"/>
            <c:bubble3D val="0"/>
            <c:spPr>
              <a:solidFill>
                <a:schemeClr val="bg1">
                  <a:lumMod val="50000"/>
                </a:schemeClr>
              </a:solidFill>
            </c:spPr>
            <c:extLst xmlns:c16r2="http://schemas.microsoft.com/office/drawing/2015/06/chart">
              <c:ext xmlns:c16="http://schemas.microsoft.com/office/drawing/2014/chart" uri="{C3380CC4-5D6E-409C-BE32-E72D297353CC}">
                <c16:uniqueId val="{0000000D-18B6-420C-9348-5899B826EFE1}"/>
              </c:ext>
            </c:extLst>
          </c:dPt>
          <c:dLbls>
            <c:dLbl>
              <c:idx val="6"/>
              <c:spPr>
                <a:noFill/>
                <a:ln>
                  <a:noFill/>
                </a:ln>
                <a:effectLst/>
              </c:spPr>
              <c:txPr>
                <a:bodyPr wrap="square" lIns="38100" tIns="19050" rIns="38100" bIns="19050" anchor="ctr">
                  <a:spAutoFit/>
                </a:bodyPr>
                <a:lstStyle/>
                <a:p>
                  <a:pPr>
                    <a:defRPr sz="1200">
                      <a:solidFill>
                        <a:schemeClr val="bg1">
                          <a:lumMod val="50000"/>
                        </a:schemeClr>
                      </a:solidFill>
                    </a:defRPr>
                  </a:pPr>
                  <a:endParaRPr lang="cs-CZ"/>
                </a:p>
              </c:txPr>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1200">
                    <a:solidFill>
                      <a:schemeClr val="accent3">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bar_chart!$A$37:$A$43</c:f>
              <c:strCache>
                <c:ptCount val="7"/>
                <c:pt idx="0">
                  <c:v>Snažil/a bych domluvit, že přidanou mzdu budu dostávat bokem</c:v>
                </c:pt>
                <c:pt idx="1">
                  <c:v>Zvýšení platu bych pravděpodobně odmítl/a</c:v>
                </c:pt>
                <c:pt idx="2">
                  <c:v>Nic by se nezměnilo – vydělával/a a pracoval/a bych naplno, ačkoli by mi nově zůstalo méně než před zvýšením mzdy</c:v>
                </c:pt>
                <c:pt idx="3">
                  <c:v>Pokračoval/a bych v zaměstnání, ale v práci bych se co nejméně snažil/a</c:v>
                </c:pt>
                <c:pt idx="4">
                  <c:v>Přestal/a bych úplně pracovat</c:v>
                </c:pt>
                <c:pt idx="5">
                  <c:v>Jiné</c:v>
                </c:pt>
                <c:pt idx="6">
                  <c:v>Neumím si to představit</c:v>
                </c:pt>
              </c:strCache>
            </c:strRef>
          </c:cat>
          <c:val>
            <c:numRef>
              <c:f>bar_chart!$D$37:$D$43</c:f>
              <c:numCache>
                <c:formatCode>0%</c:formatCode>
                <c:ptCount val="7"/>
                <c:pt idx="0">
                  <c:v>0.35148514851485146</c:v>
                </c:pt>
                <c:pt idx="1">
                  <c:v>0.16237623762376238</c:v>
                </c:pt>
                <c:pt idx="2">
                  <c:v>0.16831683168316833</c:v>
                </c:pt>
                <c:pt idx="3">
                  <c:v>1.9801980198019802E-2</c:v>
                </c:pt>
                <c:pt idx="4">
                  <c:v>1.1881188118811881E-2</c:v>
                </c:pt>
                <c:pt idx="5">
                  <c:v>1.4851485148514851E-2</c:v>
                </c:pt>
                <c:pt idx="6">
                  <c:v>0.27029702970297032</c:v>
                </c:pt>
              </c:numCache>
            </c:numRef>
          </c:val>
          <c:extLst xmlns:c16r2="http://schemas.microsoft.com/office/drawing/2015/06/chart">
            <c:ext xmlns:c16="http://schemas.microsoft.com/office/drawing/2014/chart" uri="{C3380CC4-5D6E-409C-BE32-E72D297353CC}">
              <c16:uniqueId val="{0000000B-18B6-420C-9348-5899B826EFE1}"/>
            </c:ext>
          </c:extLst>
        </c:ser>
        <c:dLbls>
          <c:showLegendKey val="0"/>
          <c:showVal val="0"/>
          <c:showCatName val="0"/>
          <c:showSerName val="0"/>
          <c:showPercent val="0"/>
          <c:showBubbleSize val="0"/>
        </c:dLbls>
        <c:gapWidth val="30"/>
        <c:axId val="-1404039552"/>
        <c:axId val="-1404032480"/>
      </c:barChart>
      <c:valAx>
        <c:axId val="-1404032480"/>
        <c:scaling>
          <c:orientation val="minMax"/>
          <c:max val="1"/>
        </c:scaling>
        <c:delete val="1"/>
        <c:axPos val="b"/>
        <c:numFmt formatCode="0%" sourceLinked="1"/>
        <c:majorTickMark val="out"/>
        <c:minorTickMark val="none"/>
        <c:tickLblPos val="nextTo"/>
        <c:crossAx val="-1404039552"/>
        <c:crosses val="max"/>
        <c:crossBetween val="between"/>
      </c:valAx>
      <c:catAx>
        <c:axId val="-1404039552"/>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4032480"/>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1223555375985754"/>
          <c:y val="3.1088082901554411E-2"/>
          <c:w val="0.51277894476432262"/>
          <c:h val="0.92400690846286659"/>
        </c:manualLayout>
      </c:layout>
      <c:barChart>
        <c:barDir val="bar"/>
        <c:grouping val="clustered"/>
        <c:varyColors val="0"/>
        <c:ser>
          <c:idx val="0"/>
          <c:order val="0"/>
          <c:spPr>
            <a:solidFill>
              <a:srgbClr val="1964AA"/>
            </a:solidFill>
          </c:spPr>
          <c:invertIfNegative val="0"/>
          <c:dLbls>
            <c:numFmt formatCode="0%;;" sourceLinked="0"/>
            <c:spPr>
              <a:noFill/>
              <a:ln>
                <a:noFill/>
              </a:ln>
              <a:effectLst/>
            </c:spPr>
            <c:txPr>
              <a:bodyPr/>
              <a:lstStyle/>
              <a:p>
                <a:pPr>
                  <a:defRPr sz="1200">
                    <a:solidFill>
                      <a:schemeClr val="tx1"/>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bar_chart!$A$4:$A$9</c:f>
              <c:strCache>
                <c:ptCount val="6"/>
                <c:pt idx="0">
                  <c:v>18-24 let</c:v>
                </c:pt>
                <c:pt idx="1">
                  <c:v>25-34 let</c:v>
                </c:pt>
                <c:pt idx="2">
                  <c:v>35-44 let</c:v>
                </c:pt>
                <c:pt idx="3">
                  <c:v>45-54 let</c:v>
                </c:pt>
                <c:pt idx="4">
                  <c:v>55-64 let</c:v>
                </c:pt>
                <c:pt idx="5">
                  <c:v>65-69 let</c:v>
                </c:pt>
              </c:strCache>
            </c:strRef>
          </c:cat>
          <c:val>
            <c:numRef>
              <c:f>bar_chart!$B$4:$B$9</c:f>
              <c:numCache>
                <c:formatCode>0%</c:formatCode>
                <c:ptCount val="6"/>
                <c:pt idx="0">
                  <c:v>9.8886705959397511E-2</c:v>
                </c:pt>
                <c:pt idx="1">
                  <c:v>0.1925343811394892</c:v>
                </c:pt>
                <c:pt idx="2">
                  <c:v>0.23772102161100198</c:v>
                </c:pt>
                <c:pt idx="3">
                  <c:v>0.19515389652914211</c:v>
                </c:pt>
                <c:pt idx="4">
                  <c:v>0.18074656188605109</c:v>
                </c:pt>
                <c:pt idx="5">
                  <c:v>9.4957432874918146E-2</c:v>
                </c:pt>
              </c:numCache>
            </c:numRef>
          </c:val>
          <c:extLst xmlns:c16r2="http://schemas.microsoft.com/office/drawing/2015/06/chart">
            <c:ext xmlns:c16="http://schemas.microsoft.com/office/drawing/2014/chart" uri="{C3380CC4-5D6E-409C-BE32-E72D297353CC}">
              <c16:uniqueId val="{00000000-073D-4409-A856-57E3E85A87FB}"/>
            </c:ext>
          </c:extLst>
        </c:ser>
        <c:dLbls>
          <c:showLegendKey val="0"/>
          <c:showVal val="0"/>
          <c:showCatName val="0"/>
          <c:showSerName val="0"/>
          <c:showPercent val="0"/>
          <c:showBubbleSize val="0"/>
        </c:dLbls>
        <c:gapWidth val="30"/>
        <c:axId val="-1404031936"/>
        <c:axId val="-1404042816"/>
      </c:barChart>
      <c:valAx>
        <c:axId val="-1404042816"/>
        <c:scaling>
          <c:orientation val="minMax"/>
        </c:scaling>
        <c:delete val="1"/>
        <c:axPos val="b"/>
        <c:numFmt formatCode="0%" sourceLinked="1"/>
        <c:majorTickMark val="out"/>
        <c:minorTickMark val="none"/>
        <c:tickLblPos val="none"/>
        <c:crossAx val="-1404031936"/>
        <c:crosses val="max"/>
        <c:crossBetween val="between"/>
      </c:valAx>
      <c:catAx>
        <c:axId val="-1404031936"/>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4042816"/>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8386675151246763"/>
          <c:y val="3.1088082901554411E-2"/>
          <c:w val="0.54114774701171242"/>
          <c:h val="0.92400690846286659"/>
        </c:manualLayout>
      </c:layout>
      <c:barChart>
        <c:barDir val="bar"/>
        <c:grouping val="clustered"/>
        <c:varyColors val="0"/>
        <c:ser>
          <c:idx val="0"/>
          <c:order val="0"/>
          <c:spPr>
            <a:solidFill>
              <a:srgbClr val="1964AA"/>
            </a:solidFill>
          </c:spPr>
          <c:invertIfNegative val="0"/>
          <c:dLbls>
            <c:numFmt formatCode="0%;;" sourceLinked="0"/>
            <c:spPr>
              <a:noFill/>
              <a:ln>
                <a:noFill/>
              </a:ln>
              <a:effectLst/>
            </c:spPr>
            <c:txPr>
              <a:bodyPr/>
              <a:lstStyle/>
              <a:p>
                <a:pPr>
                  <a:defRPr sz="1200">
                    <a:solidFill>
                      <a:schemeClr val="tx1"/>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bar_chart!$A$4:$A$7</c:f>
              <c:strCache>
                <c:ptCount val="4"/>
                <c:pt idx="0">
                  <c:v>Základní</c:v>
                </c:pt>
                <c:pt idx="1">
                  <c:v>Střední bez maturity</c:v>
                </c:pt>
                <c:pt idx="2">
                  <c:v>Střední s maturitou</c:v>
                </c:pt>
                <c:pt idx="3">
                  <c:v>VŠ</c:v>
                </c:pt>
              </c:strCache>
            </c:strRef>
          </c:cat>
          <c:val>
            <c:numRef>
              <c:f>bar_chart!$B$4:$B$7</c:f>
              <c:numCache>
                <c:formatCode>0%</c:formatCode>
                <c:ptCount val="4"/>
                <c:pt idx="0">
                  <c:v>0.1100196463654224</c:v>
                </c:pt>
                <c:pt idx="1">
                  <c:v>0.33529796987557303</c:v>
                </c:pt>
                <c:pt idx="2">
                  <c:v>0.35363457760314343</c:v>
                </c:pt>
                <c:pt idx="3">
                  <c:v>0.20104780615586115</c:v>
                </c:pt>
              </c:numCache>
            </c:numRef>
          </c:val>
          <c:extLst xmlns:c16r2="http://schemas.microsoft.com/office/drawing/2015/06/chart">
            <c:ext xmlns:c16="http://schemas.microsoft.com/office/drawing/2014/chart" uri="{C3380CC4-5D6E-409C-BE32-E72D297353CC}">
              <c16:uniqueId val="{00000000-541A-4F60-B24C-426890C2743F}"/>
            </c:ext>
          </c:extLst>
        </c:ser>
        <c:dLbls>
          <c:showLegendKey val="0"/>
          <c:showVal val="0"/>
          <c:showCatName val="0"/>
          <c:showSerName val="0"/>
          <c:showPercent val="0"/>
          <c:showBubbleSize val="0"/>
        </c:dLbls>
        <c:gapWidth val="30"/>
        <c:axId val="-1404030304"/>
        <c:axId val="-1404031392"/>
      </c:barChart>
      <c:valAx>
        <c:axId val="-1404031392"/>
        <c:scaling>
          <c:orientation val="minMax"/>
        </c:scaling>
        <c:delete val="1"/>
        <c:axPos val="b"/>
        <c:numFmt formatCode="0%" sourceLinked="1"/>
        <c:majorTickMark val="out"/>
        <c:minorTickMark val="none"/>
        <c:tickLblPos val="none"/>
        <c:crossAx val="-1404030304"/>
        <c:crosses val="max"/>
        <c:crossBetween val="between"/>
      </c:valAx>
      <c:catAx>
        <c:axId val="-1404030304"/>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4031392"/>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51456595592951249"/>
          <c:y val="3.1088082901554411E-2"/>
          <c:w val="0.46009422574809455"/>
          <c:h val="0.92400690846286659"/>
        </c:manualLayout>
      </c:layout>
      <c:barChart>
        <c:barDir val="bar"/>
        <c:grouping val="clustered"/>
        <c:varyColors val="0"/>
        <c:ser>
          <c:idx val="0"/>
          <c:order val="0"/>
          <c:spPr>
            <a:solidFill>
              <a:srgbClr val="1964AA"/>
            </a:solidFill>
          </c:spPr>
          <c:invertIfNegative val="0"/>
          <c:dLbls>
            <c:numFmt formatCode="0%;;" sourceLinked="0"/>
            <c:spPr>
              <a:noFill/>
              <a:ln>
                <a:noFill/>
              </a:ln>
              <a:effectLst/>
            </c:spPr>
            <c:txPr>
              <a:bodyPr/>
              <a:lstStyle/>
              <a:p>
                <a:pPr>
                  <a:defRPr sz="1200">
                    <a:solidFill>
                      <a:schemeClr val="tx1"/>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bar_chart!$A$4:$A$9</c:f>
              <c:strCache>
                <c:ptCount val="6"/>
                <c:pt idx="0">
                  <c:v>Méně než 1.000 obyvatel</c:v>
                </c:pt>
                <c:pt idx="1">
                  <c:v>1.000 – 4.999 obyvatel</c:v>
                </c:pt>
                <c:pt idx="2">
                  <c:v>5.000 – 9.999 obyvatel</c:v>
                </c:pt>
                <c:pt idx="3">
                  <c:v>10.000 – 19.999 obyvatel</c:v>
                </c:pt>
                <c:pt idx="4">
                  <c:v>20.000 – 99.999 obyvatel</c:v>
                </c:pt>
                <c:pt idx="5">
                  <c:v>100.000 nebo více obyvatel</c:v>
                </c:pt>
              </c:strCache>
            </c:strRef>
          </c:cat>
          <c:val>
            <c:numRef>
              <c:f>bar_chart!$B$4:$B$9</c:f>
              <c:numCache>
                <c:formatCode>0%</c:formatCode>
                <c:ptCount val="6"/>
                <c:pt idx="0">
                  <c:v>0.16895874263261296</c:v>
                </c:pt>
                <c:pt idx="1">
                  <c:v>0.20759659462999344</c:v>
                </c:pt>
                <c:pt idx="2">
                  <c:v>9.1683038637852002E-2</c:v>
                </c:pt>
                <c:pt idx="3">
                  <c:v>9.1683038637852002E-2</c:v>
                </c:pt>
                <c:pt idx="4">
                  <c:v>0.21349050425671251</c:v>
                </c:pt>
                <c:pt idx="5">
                  <c:v>0.21807465618860511</c:v>
                </c:pt>
              </c:numCache>
            </c:numRef>
          </c:val>
          <c:extLst xmlns:c16r2="http://schemas.microsoft.com/office/drawing/2015/06/chart">
            <c:ext xmlns:c16="http://schemas.microsoft.com/office/drawing/2014/chart" uri="{C3380CC4-5D6E-409C-BE32-E72D297353CC}">
              <c16:uniqueId val="{00000000-0139-4A06-84A2-8CA31320A18B}"/>
            </c:ext>
          </c:extLst>
        </c:ser>
        <c:dLbls>
          <c:showLegendKey val="0"/>
          <c:showVal val="0"/>
          <c:showCatName val="0"/>
          <c:showSerName val="0"/>
          <c:showPercent val="0"/>
          <c:showBubbleSize val="0"/>
        </c:dLbls>
        <c:gapWidth val="30"/>
        <c:axId val="-1401093664"/>
        <c:axId val="-1401099104"/>
      </c:barChart>
      <c:valAx>
        <c:axId val="-1401099104"/>
        <c:scaling>
          <c:orientation val="minMax"/>
        </c:scaling>
        <c:delete val="1"/>
        <c:axPos val="b"/>
        <c:numFmt formatCode="0%" sourceLinked="1"/>
        <c:majorTickMark val="out"/>
        <c:minorTickMark val="none"/>
        <c:tickLblPos val="none"/>
        <c:crossAx val="-1401093664"/>
        <c:crosses val="max"/>
        <c:crossBetween val="between"/>
      </c:valAx>
      <c:catAx>
        <c:axId val="-1401093664"/>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1099104"/>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1172904778272407"/>
          <c:y val="3.1088082901554411E-2"/>
          <c:w val="0.51328572996195065"/>
          <c:h val="0.92400690846286659"/>
        </c:manualLayout>
      </c:layout>
      <c:barChart>
        <c:barDir val="bar"/>
        <c:grouping val="clustered"/>
        <c:varyColors val="0"/>
        <c:ser>
          <c:idx val="0"/>
          <c:order val="0"/>
          <c:spPr>
            <a:solidFill>
              <a:srgbClr val="1964AA"/>
            </a:solidFill>
          </c:spPr>
          <c:invertIfNegative val="0"/>
          <c:dLbls>
            <c:numFmt formatCode="0%;;" sourceLinked="0"/>
            <c:spPr>
              <a:noFill/>
              <a:ln>
                <a:noFill/>
              </a:ln>
              <a:effectLst/>
            </c:spPr>
            <c:txPr>
              <a:bodyPr/>
              <a:lstStyle/>
              <a:p>
                <a:pPr>
                  <a:defRPr sz="1200">
                    <a:solidFill>
                      <a:schemeClr val="tx1"/>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bar_chart!$A$17:$A$22</c:f>
              <c:strCache>
                <c:ptCount val="6"/>
                <c:pt idx="0">
                  <c:v>Méně než 10 000 Kč</c:v>
                </c:pt>
                <c:pt idx="1">
                  <c:v>10 001 – 15 000 Kč</c:v>
                </c:pt>
                <c:pt idx="2">
                  <c:v>15 001 Kč – 20 000 Kč</c:v>
                </c:pt>
                <c:pt idx="3">
                  <c:v>20 001 Kč – 25 000 Kč</c:v>
                </c:pt>
                <c:pt idx="4">
                  <c:v>25 001 Kč – 30 000 Kč</c:v>
                </c:pt>
                <c:pt idx="5">
                  <c:v>Více než 30 000 Kč</c:v>
                </c:pt>
              </c:strCache>
            </c:strRef>
          </c:cat>
          <c:val>
            <c:numRef>
              <c:f>bar_chart!$B$17:$B$22</c:f>
              <c:numCache>
                <c:formatCode>0%</c:formatCode>
                <c:ptCount val="6"/>
                <c:pt idx="0">
                  <c:v>0.18205631958087753</c:v>
                </c:pt>
                <c:pt idx="1">
                  <c:v>0.20235756385068762</c:v>
                </c:pt>
                <c:pt idx="2">
                  <c:v>0.21152586771447282</c:v>
                </c:pt>
                <c:pt idx="3">
                  <c:v>0.16895874263261296</c:v>
                </c:pt>
                <c:pt idx="4">
                  <c:v>0.11329404060248854</c:v>
                </c:pt>
                <c:pt idx="5">
                  <c:v>0.12049770792403405</c:v>
                </c:pt>
              </c:numCache>
            </c:numRef>
          </c:val>
          <c:extLst xmlns:c16r2="http://schemas.microsoft.com/office/drawing/2015/06/chart">
            <c:ext xmlns:c16="http://schemas.microsoft.com/office/drawing/2014/chart" uri="{C3380CC4-5D6E-409C-BE32-E72D297353CC}">
              <c16:uniqueId val="{00000000-95F8-4183-AC2B-8E707A0A69A8}"/>
            </c:ext>
          </c:extLst>
        </c:ser>
        <c:dLbls>
          <c:showLegendKey val="0"/>
          <c:showVal val="0"/>
          <c:showCatName val="0"/>
          <c:showSerName val="0"/>
          <c:showPercent val="0"/>
          <c:showBubbleSize val="0"/>
        </c:dLbls>
        <c:gapWidth val="30"/>
        <c:axId val="-1401100736"/>
        <c:axId val="-1401092576"/>
      </c:barChart>
      <c:valAx>
        <c:axId val="-1401092576"/>
        <c:scaling>
          <c:orientation val="minMax"/>
        </c:scaling>
        <c:delete val="1"/>
        <c:axPos val="b"/>
        <c:numFmt formatCode="0%" sourceLinked="1"/>
        <c:majorTickMark val="out"/>
        <c:minorTickMark val="none"/>
        <c:tickLblPos val="none"/>
        <c:crossAx val="-1401100736"/>
        <c:crosses val="max"/>
        <c:crossBetween val="between"/>
      </c:valAx>
      <c:catAx>
        <c:axId val="-1401100736"/>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1092576"/>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297034623604496"/>
          <c:y val="3.1088082901554411E-2"/>
          <c:w val="0.49531108840654031"/>
          <c:h val="0.92400690846286659"/>
        </c:manualLayout>
      </c:layout>
      <c:barChart>
        <c:barDir val="bar"/>
        <c:grouping val="clustered"/>
        <c:varyColors val="0"/>
        <c:ser>
          <c:idx val="0"/>
          <c:order val="0"/>
          <c:spPr>
            <a:solidFill>
              <a:srgbClr val="1964AA"/>
            </a:solidFill>
          </c:spPr>
          <c:invertIfNegative val="0"/>
          <c:dLbls>
            <c:numFmt formatCode="0%;;" sourceLinked="0"/>
            <c:spPr>
              <a:noFill/>
              <a:ln>
                <a:noFill/>
              </a:ln>
              <a:effectLst/>
            </c:spPr>
            <c:txPr>
              <a:bodyPr/>
              <a:lstStyle/>
              <a:p>
                <a:pPr>
                  <a:defRPr sz="1200">
                    <a:solidFill>
                      <a:schemeClr val="tx1"/>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bar_chart!$A$4:$A$7</c:f>
              <c:strCache>
                <c:ptCount val="4"/>
                <c:pt idx="0">
                  <c:v>Ve vlastním bytě/domě</c:v>
                </c:pt>
                <c:pt idx="1">
                  <c:v>V bytě/domě vlastněném osobou blízkou</c:v>
                </c:pt>
                <c:pt idx="2">
                  <c:v>V nájmu</c:v>
                </c:pt>
                <c:pt idx="3">
                  <c:v>V družstevním bytě/domě</c:v>
                </c:pt>
              </c:strCache>
            </c:strRef>
          </c:cat>
          <c:val>
            <c:numRef>
              <c:f>bar_chart!$B$4:$B$7</c:f>
              <c:numCache>
                <c:formatCode>0%</c:formatCode>
                <c:ptCount val="4"/>
                <c:pt idx="0">
                  <c:v>0.47609692206941717</c:v>
                </c:pt>
                <c:pt idx="1">
                  <c:v>0.18991486574983629</c:v>
                </c:pt>
                <c:pt idx="2">
                  <c:v>0.27242960052390308</c:v>
                </c:pt>
                <c:pt idx="3">
                  <c:v>6.2213490504256709E-2</c:v>
                </c:pt>
              </c:numCache>
            </c:numRef>
          </c:val>
          <c:extLst xmlns:c16r2="http://schemas.microsoft.com/office/drawing/2015/06/chart">
            <c:ext xmlns:c16="http://schemas.microsoft.com/office/drawing/2014/chart" uri="{C3380CC4-5D6E-409C-BE32-E72D297353CC}">
              <c16:uniqueId val="{00000000-073D-4409-A856-57E3E85A87FB}"/>
            </c:ext>
          </c:extLst>
        </c:ser>
        <c:dLbls>
          <c:showLegendKey val="0"/>
          <c:showVal val="0"/>
          <c:showCatName val="0"/>
          <c:showSerName val="0"/>
          <c:showPercent val="0"/>
          <c:showBubbleSize val="0"/>
        </c:dLbls>
        <c:gapWidth val="30"/>
        <c:axId val="-1401106176"/>
        <c:axId val="-1401094208"/>
      </c:barChart>
      <c:valAx>
        <c:axId val="-1401094208"/>
        <c:scaling>
          <c:orientation val="minMax"/>
        </c:scaling>
        <c:delete val="1"/>
        <c:axPos val="b"/>
        <c:numFmt formatCode="0%" sourceLinked="1"/>
        <c:majorTickMark val="out"/>
        <c:minorTickMark val="none"/>
        <c:tickLblPos val="none"/>
        <c:crossAx val="-1401106176"/>
        <c:crosses val="max"/>
        <c:crossBetween val="between"/>
      </c:valAx>
      <c:catAx>
        <c:axId val="-1401106176"/>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1094208"/>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8386675151246763"/>
          <c:y val="3.1088082901554411E-2"/>
          <c:w val="0.54114774701171242"/>
          <c:h val="0.92400690846286659"/>
        </c:manualLayout>
      </c:layout>
      <c:barChart>
        <c:barDir val="bar"/>
        <c:grouping val="clustered"/>
        <c:varyColors val="0"/>
        <c:ser>
          <c:idx val="0"/>
          <c:order val="0"/>
          <c:spPr>
            <a:solidFill>
              <a:srgbClr val="1964AA"/>
            </a:solidFill>
          </c:spPr>
          <c:invertIfNegative val="0"/>
          <c:dLbls>
            <c:numFmt formatCode="0%;;" sourceLinked="0"/>
            <c:spPr>
              <a:noFill/>
              <a:ln>
                <a:noFill/>
              </a:ln>
              <a:effectLst/>
            </c:spPr>
            <c:txPr>
              <a:bodyPr/>
              <a:lstStyle/>
              <a:p>
                <a:pPr>
                  <a:defRPr sz="1200">
                    <a:solidFill>
                      <a:schemeClr val="tx1"/>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bar_chart!$A$4:$A$17</c:f>
              <c:strCache>
                <c:ptCount val="14"/>
                <c:pt idx="0">
                  <c:v>Hlavní město Praha</c:v>
                </c:pt>
                <c:pt idx="1">
                  <c:v>Středočeský kraj</c:v>
                </c:pt>
                <c:pt idx="2">
                  <c:v>Jihočeský kraj</c:v>
                </c:pt>
                <c:pt idx="3">
                  <c:v>Plzeňský kraj</c:v>
                </c:pt>
                <c:pt idx="4">
                  <c:v>Karlovarský kraj</c:v>
                </c:pt>
                <c:pt idx="5">
                  <c:v>Ústecký kraj</c:v>
                </c:pt>
                <c:pt idx="6">
                  <c:v>Liberecký kraj</c:v>
                </c:pt>
                <c:pt idx="7">
                  <c:v>Královéhradecký kraj</c:v>
                </c:pt>
                <c:pt idx="8">
                  <c:v>Pardubický kraj</c:v>
                </c:pt>
                <c:pt idx="9">
                  <c:v>Kraj Vysočina</c:v>
                </c:pt>
                <c:pt idx="10">
                  <c:v>Jihomoravský kraj</c:v>
                </c:pt>
                <c:pt idx="11">
                  <c:v>Olomoucký kraj</c:v>
                </c:pt>
                <c:pt idx="12">
                  <c:v>Zlínský kraj</c:v>
                </c:pt>
                <c:pt idx="13">
                  <c:v>Moravskoslezský kraj</c:v>
                </c:pt>
              </c:strCache>
            </c:strRef>
          </c:cat>
          <c:val>
            <c:numRef>
              <c:f>bar_chart!$B$4:$B$17</c:f>
              <c:numCache>
                <c:formatCode>0%</c:formatCode>
                <c:ptCount val="14"/>
                <c:pt idx="0">
                  <c:v>0.12115258677144729</c:v>
                </c:pt>
                <c:pt idx="1">
                  <c:v>0.12311722331368696</c:v>
                </c:pt>
                <c:pt idx="2">
                  <c:v>6.0903732809430254E-2</c:v>
                </c:pt>
                <c:pt idx="3">
                  <c:v>5.5664702030124427E-2</c:v>
                </c:pt>
                <c:pt idx="4">
                  <c:v>2.8159790438768827E-2</c:v>
                </c:pt>
                <c:pt idx="5">
                  <c:v>7.6620825147347735E-2</c:v>
                </c:pt>
                <c:pt idx="6">
                  <c:v>4.1912246234446629E-2</c:v>
                </c:pt>
                <c:pt idx="7">
                  <c:v>5.2390307793058283E-2</c:v>
                </c:pt>
                <c:pt idx="8">
                  <c:v>4.9115913555992138E-2</c:v>
                </c:pt>
                <c:pt idx="9">
                  <c:v>4.8461034708578911E-2</c:v>
                </c:pt>
                <c:pt idx="10">
                  <c:v>0.11198428290766209</c:v>
                </c:pt>
                <c:pt idx="11">
                  <c:v>6.0248853962017027E-2</c:v>
                </c:pt>
                <c:pt idx="12">
                  <c:v>5.5664702030124427E-2</c:v>
                </c:pt>
                <c:pt idx="13">
                  <c:v>0.114603798297315</c:v>
                </c:pt>
              </c:numCache>
            </c:numRef>
          </c:val>
          <c:extLst xmlns:c16r2="http://schemas.microsoft.com/office/drawing/2015/06/chart">
            <c:ext xmlns:c16="http://schemas.microsoft.com/office/drawing/2014/chart" uri="{C3380CC4-5D6E-409C-BE32-E72D297353CC}">
              <c16:uniqueId val="{00000000-541A-4F60-B24C-426890C2743F}"/>
            </c:ext>
          </c:extLst>
        </c:ser>
        <c:dLbls>
          <c:showLegendKey val="0"/>
          <c:showVal val="0"/>
          <c:showCatName val="0"/>
          <c:showSerName val="0"/>
          <c:showPercent val="0"/>
          <c:showBubbleSize val="0"/>
        </c:dLbls>
        <c:gapWidth val="30"/>
        <c:axId val="-1401098560"/>
        <c:axId val="-1401095840"/>
      </c:barChart>
      <c:valAx>
        <c:axId val="-1401095840"/>
        <c:scaling>
          <c:orientation val="minMax"/>
          <c:max val="0.5"/>
        </c:scaling>
        <c:delete val="1"/>
        <c:axPos val="b"/>
        <c:numFmt formatCode="0%" sourceLinked="1"/>
        <c:majorTickMark val="out"/>
        <c:minorTickMark val="none"/>
        <c:tickLblPos val="nextTo"/>
        <c:crossAx val="-1401098560"/>
        <c:crosses val="max"/>
        <c:crossBetween val="between"/>
      </c:valAx>
      <c:catAx>
        <c:axId val="-1401098560"/>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01095840"/>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66121841348431"/>
          <c:y val="0.13040850919713454"/>
          <c:w val="0.7882700782918578"/>
          <c:h val="0.83405023733948613"/>
        </c:manualLayout>
      </c:layout>
      <c:barChart>
        <c:barDir val="bar"/>
        <c:grouping val="stacked"/>
        <c:varyColors val="0"/>
        <c:ser>
          <c:idx val="0"/>
          <c:order val="0"/>
          <c:tx>
            <c:strRef>
              <c:f>T_chart!$A$24</c:f>
              <c:strCache>
                <c:ptCount val="1"/>
                <c:pt idx="0">
                  <c:v>Velmi korektní</c:v>
                </c:pt>
              </c:strCache>
            </c:strRef>
          </c:tx>
          <c:spPr>
            <a:solidFill>
              <a:schemeClr val="accent1"/>
            </a:solidFill>
          </c:spPr>
          <c:invertIfNegative val="0"/>
          <c:dLbls>
            <c:numFmt formatCode="[&gt;0.015]\ 0%;;" sourceLinked="0"/>
            <c:spPr>
              <a:noFill/>
              <a:ln>
                <a:noFill/>
              </a:ln>
              <a:effectLst/>
            </c:spPr>
            <c:txPr>
              <a:bodyPr/>
              <a:lstStyle/>
              <a:p>
                <a:pPr>
                  <a:defRPr sz="12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T_chart!$B$23:$C$23</c:f>
              <c:strCache>
                <c:ptCount val="2"/>
                <c:pt idx="0">
                  <c:v>2019 (N=193)</c:v>
                </c:pt>
                <c:pt idx="1">
                  <c:v>2015 (N=78)</c:v>
                </c:pt>
              </c:strCache>
            </c:strRef>
          </c:cat>
          <c:val>
            <c:numRef>
              <c:f>T_chart!$B$24:$C$24</c:f>
              <c:numCache>
                <c:formatCode>0%</c:formatCode>
                <c:ptCount val="2"/>
                <c:pt idx="0">
                  <c:v>0.21761658031088082</c:v>
                </c:pt>
                <c:pt idx="1">
                  <c:v>0.14102564102564102</c:v>
                </c:pt>
              </c:numCache>
            </c:numRef>
          </c:val>
          <c:extLst xmlns:c16r2="http://schemas.microsoft.com/office/drawing/2015/06/chart">
            <c:ext xmlns:c16="http://schemas.microsoft.com/office/drawing/2014/chart" uri="{C3380CC4-5D6E-409C-BE32-E72D297353CC}">
              <c16:uniqueId val="{00000000-8200-4155-BB04-373248AB1367}"/>
            </c:ext>
          </c:extLst>
        </c:ser>
        <c:ser>
          <c:idx val="1"/>
          <c:order val="1"/>
          <c:tx>
            <c:strRef>
              <c:f>T_chart!$A$25</c:f>
              <c:strCache>
                <c:ptCount val="1"/>
                <c:pt idx="0">
                  <c:v>Spíše korektní</c:v>
                </c:pt>
              </c:strCache>
            </c:strRef>
          </c:tx>
          <c:spPr>
            <a:solidFill>
              <a:schemeClr val="accent2">
                <a:lumMod val="60000"/>
                <a:lumOff val="40000"/>
              </a:schemeClr>
            </a:solidFill>
          </c:spPr>
          <c:invertIfNegative val="0"/>
          <c:dLbls>
            <c:numFmt formatCode="[&gt;0.015]\ 0%;;" sourceLinked="0"/>
            <c:spPr>
              <a:noFill/>
              <a:ln>
                <a:noFill/>
              </a:ln>
              <a:effectLst/>
            </c:spPr>
            <c:txPr>
              <a:bodyPr/>
              <a:lstStyle/>
              <a:p>
                <a:pPr>
                  <a:defRPr sz="1200">
                    <a:solidFill>
                      <a:schemeClr val="accent1">
                        <a:lumMod val="75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T_chart!$B$23:$C$23</c:f>
              <c:strCache>
                <c:ptCount val="2"/>
                <c:pt idx="0">
                  <c:v>2019 (N=193)</c:v>
                </c:pt>
                <c:pt idx="1">
                  <c:v>2015 (N=78)</c:v>
                </c:pt>
              </c:strCache>
            </c:strRef>
          </c:cat>
          <c:val>
            <c:numRef>
              <c:f>T_chart!$B$25:$C$25</c:f>
              <c:numCache>
                <c:formatCode>0%</c:formatCode>
                <c:ptCount val="2"/>
                <c:pt idx="0">
                  <c:v>0.31606217616580312</c:v>
                </c:pt>
                <c:pt idx="1">
                  <c:v>0.41025641025641024</c:v>
                </c:pt>
              </c:numCache>
            </c:numRef>
          </c:val>
          <c:extLst xmlns:c16r2="http://schemas.microsoft.com/office/drawing/2015/06/chart">
            <c:ext xmlns:c16="http://schemas.microsoft.com/office/drawing/2014/chart" uri="{C3380CC4-5D6E-409C-BE32-E72D297353CC}">
              <c16:uniqueId val="{00000001-8200-4155-BB04-373248AB1367}"/>
            </c:ext>
          </c:extLst>
        </c:ser>
        <c:ser>
          <c:idx val="2"/>
          <c:order val="2"/>
          <c:tx>
            <c:strRef>
              <c:f>T_chart!$A$26</c:f>
              <c:strCache>
                <c:ptCount val="1"/>
                <c:pt idx="0">
                  <c:v>Spíše nekorektní</c:v>
                </c:pt>
              </c:strCache>
            </c:strRef>
          </c:tx>
          <c:spPr>
            <a:solidFill>
              <a:schemeClr val="accent5">
                <a:lumMod val="60000"/>
                <a:lumOff val="40000"/>
              </a:schemeClr>
            </a:solidFill>
          </c:spPr>
          <c:invertIfNegative val="0"/>
          <c:dLbls>
            <c:numFmt formatCode="[&gt;0.015]\ 0%;;" sourceLinked="0"/>
            <c:spPr>
              <a:noFill/>
              <a:ln>
                <a:noFill/>
              </a:ln>
              <a:effectLst/>
            </c:spPr>
            <c:txPr>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T_chart!$B$23:$C$23</c:f>
              <c:strCache>
                <c:ptCount val="2"/>
                <c:pt idx="0">
                  <c:v>2019 (N=193)</c:v>
                </c:pt>
                <c:pt idx="1">
                  <c:v>2015 (N=78)</c:v>
                </c:pt>
              </c:strCache>
            </c:strRef>
          </c:cat>
          <c:val>
            <c:numRef>
              <c:f>T_chart!$B$26:$C$26</c:f>
              <c:numCache>
                <c:formatCode>0%</c:formatCode>
                <c:ptCount val="2"/>
                <c:pt idx="0">
                  <c:v>0.27461139896373055</c:v>
                </c:pt>
                <c:pt idx="1">
                  <c:v>0.23076923076923078</c:v>
                </c:pt>
              </c:numCache>
            </c:numRef>
          </c:val>
          <c:extLst xmlns:c16r2="http://schemas.microsoft.com/office/drawing/2015/06/chart">
            <c:ext xmlns:c16="http://schemas.microsoft.com/office/drawing/2014/chart" uri="{C3380CC4-5D6E-409C-BE32-E72D297353CC}">
              <c16:uniqueId val="{00000002-8200-4155-BB04-373248AB1367}"/>
            </c:ext>
          </c:extLst>
        </c:ser>
        <c:ser>
          <c:idx val="3"/>
          <c:order val="3"/>
          <c:tx>
            <c:strRef>
              <c:f>T_chart!$A$27</c:f>
              <c:strCache>
                <c:ptCount val="1"/>
                <c:pt idx="0">
                  <c:v>Velmi nekorektní</c:v>
                </c:pt>
              </c:strCache>
            </c:strRef>
          </c:tx>
          <c:spPr>
            <a:solidFill>
              <a:schemeClr val="accent5"/>
            </a:solidFill>
          </c:spPr>
          <c:invertIfNegative val="0"/>
          <c:dLbls>
            <c:numFmt formatCode="[&gt;0.015]\ 0%;;" sourceLinked="0"/>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T_chart!$B$23:$C$23</c:f>
              <c:strCache>
                <c:ptCount val="2"/>
                <c:pt idx="0">
                  <c:v>2019 (N=193)</c:v>
                </c:pt>
                <c:pt idx="1">
                  <c:v>2015 (N=78)</c:v>
                </c:pt>
              </c:strCache>
            </c:strRef>
          </c:cat>
          <c:val>
            <c:numRef>
              <c:f>T_chart!$B$27:$C$27</c:f>
              <c:numCache>
                <c:formatCode>0%</c:formatCode>
                <c:ptCount val="2"/>
                <c:pt idx="0">
                  <c:v>0.19170984455958548</c:v>
                </c:pt>
                <c:pt idx="1">
                  <c:v>0.21794871794871795</c:v>
                </c:pt>
              </c:numCache>
            </c:numRef>
          </c:val>
          <c:extLst xmlns:c16r2="http://schemas.microsoft.com/office/drawing/2015/06/chart">
            <c:ext xmlns:c16="http://schemas.microsoft.com/office/drawing/2014/chart" uri="{C3380CC4-5D6E-409C-BE32-E72D297353CC}">
              <c16:uniqueId val="{00000003-8200-4155-BB04-373248AB1367}"/>
            </c:ext>
          </c:extLst>
        </c:ser>
        <c:dLbls>
          <c:showLegendKey val="0"/>
          <c:showVal val="1"/>
          <c:showCatName val="0"/>
          <c:showSerName val="0"/>
          <c:showPercent val="0"/>
          <c:showBubbleSize val="0"/>
        </c:dLbls>
        <c:gapWidth val="80"/>
        <c:overlap val="100"/>
        <c:axId val="-1495281392"/>
        <c:axId val="-1495270512"/>
      </c:barChart>
      <c:catAx>
        <c:axId val="-1495281392"/>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95270512"/>
        <c:crosses val="autoZero"/>
        <c:auto val="1"/>
        <c:lblAlgn val="ctr"/>
        <c:lblOffset val="100"/>
        <c:tickMarkSkip val="1"/>
        <c:noMultiLvlLbl val="0"/>
      </c:catAx>
      <c:valAx>
        <c:axId val="-1495270512"/>
        <c:scaling>
          <c:orientation val="minMax"/>
          <c:max val="1"/>
        </c:scaling>
        <c:delete val="1"/>
        <c:axPos val="b"/>
        <c:numFmt formatCode="0%" sourceLinked="1"/>
        <c:majorTickMark val="out"/>
        <c:minorTickMark val="none"/>
        <c:tickLblPos val="none"/>
        <c:crossAx val="-1495281392"/>
        <c:crosses val="max"/>
        <c:crossBetween val="between"/>
      </c:valAx>
      <c:spPr>
        <a:noFill/>
        <a:ln>
          <a:noFill/>
        </a:ln>
      </c:spPr>
    </c:plotArea>
    <c:legend>
      <c:legendPos val="t"/>
      <c:layout>
        <c:manualLayout>
          <c:xMode val="edge"/>
          <c:yMode val="edge"/>
          <c:x val="3.974932778277792E-2"/>
          <c:y val="8.6271908806247924E-2"/>
          <c:w val="0.95028166978528572"/>
          <c:h val="6.7279064351795717E-2"/>
        </c:manualLayout>
      </c:layout>
      <c:overlay val="0"/>
      <c:txPr>
        <a:bodyPr/>
        <a:lstStyle/>
        <a:p>
          <a:pPr>
            <a:defRPr sz="11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773374392593396"/>
          <c:y val="0.16358344411563233"/>
          <c:w val="0.77226625607406607"/>
          <c:h val="0.80087560885139286"/>
        </c:manualLayout>
      </c:layout>
      <c:barChart>
        <c:barDir val="bar"/>
        <c:grouping val="stacked"/>
        <c:varyColors val="0"/>
        <c:ser>
          <c:idx val="0"/>
          <c:order val="0"/>
          <c:tx>
            <c:strRef>
              <c:f>T_chart!$A$33</c:f>
              <c:strCache>
                <c:ptCount val="1"/>
                <c:pt idx="0">
                  <c:v>Velmi korektní</c:v>
                </c:pt>
              </c:strCache>
            </c:strRef>
          </c:tx>
          <c:spPr>
            <a:solidFill>
              <a:schemeClr val="accent1"/>
            </a:solidFill>
          </c:spPr>
          <c:invertIfNegative val="0"/>
          <c:dLbls>
            <c:numFmt formatCode="[&gt;0.015]\ 0%;;" sourceLinked="0"/>
            <c:spPr>
              <a:noFill/>
              <a:ln>
                <a:noFill/>
              </a:ln>
              <a:effectLst/>
            </c:spPr>
            <c:txPr>
              <a:bodyPr/>
              <a:lstStyle/>
              <a:p>
                <a:pPr>
                  <a:defRPr sz="1200">
                    <a:solidFill>
                      <a:schemeClr val="accent1">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T_chart!$B$32:$C$32</c:f>
              <c:strCache>
                <c:ptCount val="2"/>
                <c:pt idx="0">
                  <c:v>2019 (N=103)</c:v>
                </c:pt>
                <c:pt idx="1">
                  <c:v>2015 (N=100)</c:v>
                </c:pt>
              </c:strCache>
            </c:strRef>
          </c:cat>
          <c:val>
            <c:numRef>
              <c:f>T_chart!$B$33:$C$33</c:f>
              <c:numCache>
                <c:formatCode>0%</c:formatCode>
                <c:ptCount val="2"/>
                <c:pt idx="0">
                  <c:v>4.8543689320388349E-2</c:v>
                </c:pt>
                <c:pt idx="1">
                  <c:v>6.9999999999999993E-2</c:v>
                </c:pt>
              </c:numCache>
            </c:numRef>
          </c:val>
          <c:extLst xmlns:c16r2="http://schemas.microsoft.com/office/drawing/2015/06/chart">
            <c:ext xmlns:c16="http://schemas.microsoft.com/office/drawing/2014/chart" uri="{C3380CC4-5D6E-409C-BE32-E72D297353CC}">
              <c16:uniqueId val="{00000000-A269-4EAF-8172-D5334D943202}"/>
            </c:ext>
          </c:extLst>
        </c:ser>
        <c:ser>
          <c:idx val="1"/>
          <c:order val="1"/>
          <c:tx>
            <c:strRef>
              <c:f>T_chart!$A$34</c:f>
              <c:strCache>
                <c:ptCount val="1"/>
                <c:pt idx="0">
                  <c:v>Spíše korektní</c:v>
                </c:pt>
              </c:strCache>
            </c:strRef>
          </c:tx>
          <c:spPr>
            <a:solidFill>
              <a:schemeClr val="accent2">
                <a:lumMod val="60000"/>
                <a:lumOff val="40000"/>
              </a:schemeClr>
            </a:solidFill>
          </c:spPr>
          <c:invertIfNegative val="0"/>
          <c:dLbls>
            <c:numFmt formatCode="[&gt;0.015]\ 0%;;" sourceLinked="0"/>
            <c:spPr>
              <a:noFill/>
              <a:ln>
                <a:noFill/>
              </a:ln>
              <a:effectLst/>
            </c:spPr>
            <c:txPr>
              <a:bodyPr/>
              <a:lstStyle/>
              <a:p>
                <a:pPr>
                  <a:defRPr sz="1200">
                    <a:solidFill>
                      <a:schemeClr val="accent1">
                        <a:lumMod val="75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T_chart!$B$32:$C$32</c:f>
              <c:strCache>
                <c:ptCount val="2"/>
                <c:pt idx="0">
                  <c:v>2019 (N=103)</c:v>
                </c:pt>
                <c:pt idx="1">
                  <c:v>2015 (N=100)</c:v>
                </c:pt>
              </c:strCache>
            </c:strRef>
          </c:cat>
          <c:val>
            <c:numRef>
              <c:f>T_chart!$B$34:$C$34</c:f>
              <c:numCache>
                <c:formatCode>0%</c:formatCode>
                <c:ptCount val="2"/>
                <c:pt idx="0">
                  <c:v>0.44660194174757278</c:v>
                </c:pt>
                <c:pt idx="1">
                  <c:v>0.21999999999999997</c:v>
                </c:pt>
              </c:numCache>
            </c:numRef>
          </c:val>
          <c:extLst xmlns:c16r2="http://schemas.microsoft.com/office/drawing/2015/06/chart">
            <c:ext xmlns:c16="http://schemas.microsoft.com/office/drawing/2014/chart" uri="{C3380CC4-5D6E-409C-BE32-E72D297353CC}">
              <c16:uniqueId val="{00000001-A269-4EAF-8172-D5334D943202}"/>
            </c:ext>
          </c:extLst>
        </c:ser>
        <c:ser>
          <c:idx val="2"/>
          <c:order val="2"/>
          <c:tx>
            <c:strRef>
              <c:f>T_chart!$A$35</c:f>
              <c:strCache>
                <c:ptCount val="1"/>
                <c:pt idx="0">
                  <c:v>Spíše nekorektní</c:v>
                </c:pt>
              </c:strCache>
            </c:strRef>
          </c:tx>
          <c:spPr>
            <a:solidFill>
              <a:schemeClr val="accent5">
                <a:lumMod val="60000"/>
                <a:lumOff val="40000"/>
              </a:schemeClr>
            </a:solidFill>
          </c:spPr>
          <c:invertIfNegative val="0"/>
          <c:dLbls>
            <c:numFmt formatCode="[&gt;0.015]\ 0%;;" sourceLinked="0"/>
            <c:spPr>
              <a:noFill/>
              <a:ln>
                <a:noFill/>
              </a:ln>
              <a:effectLst/>
            </c:spPr>
            <c:txPr>
              <a:bodyPr/>
              <a:lstStyle/>
              <a:p>
                <a:pPr>
                  <a:defRPr sz="1200">
                    <a:solidFill>
                      <a:schemeClr val="accent5">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T_chart!$B$32:$C$32</c:f>
              <c:strCache>
                <c:ptCount val="2"/>
                <c:pt idx="0">
                  <c:v>2019 (N=103)</c:v>
                </c:pt>
                <c:pt idx="1">
                  <c:v>2015 (N=100)</c:v>
                </c:pt>
              </c:strCache>
            </c:strRef>
          </c:cat>
          <c:val>
            <c:numRef>
              <c:f>T_chart!$B$35:$C$35</c:f>
              <c:numCache>
                <c:formatCode>0%</c:formatCode>
                <c:ptCount val="2"/>
                <c:pt idx="0">
                  <c:v>0.31067961165048541</c:v>
                </c:pt>
                <c:pt idx="1">
                  <c:v>0.38999999999999996</c:v>
                </c:pt>
              </c:numCache>
            </c:numRef>
          </c:val>
          <c:extLst xmlns:c16r2="http://schemas.microsoft.com/office/drawing/2015/06/chart">
            <c:ext xmlns:c16="http://schemas.microsoft.com/office/drawing/2014/chart" uri="{C3380CC4-5D6E-409C-BE32-E72D297353CC}">
              <c16:uniqueId val="{00000002-A269-4EAF-8172-D5334D943202}"/>
            </c:ext>
          </c:extLst>
        </c:ser>
        <c:ser>
          <c:idx val="3"/>
          <c:order val="3"/>
          <c:tx>
            <c:strRef>
              <c:f>T_chart!$A$36</c:f>
              <c:strCache>
                <c:ptCount val="1"/>
                <c:pt idx="0">
                  <c:v>Velmi nekorektní</c:v>
                </c:pt>
              </c:strCache>
            </c:strRef>
          </c:tx>
          <c:spPr>
            <a:solidFill>
              <a:schemeClr val="accent5"/>
            </a:solidFill>
          </c:spPr>
          <c:invertIfNegative val="0"/>
          <c:dLbls>
            <c:numFmt formatCode="[&gt;0.015]\ 0%;;" sourceLinked="0"/>
            <c:spPr>
              <a:noFill/>
              <a:ln>
                <a:noFill/>
              </a:ln>
              <a:effectLst/>
            </c:spPr>
            <c:txPr>
              <a:bodyPr wrap="square" lIns="38100" tIns="19050" rIns="38100" bIns="19050" anchor="ctr">
                <a:spAutoFit/>
              </a:bodyPr>
              <a:lstStyle/>
              <a:p>
                <a:pPr>
                  <a:defRPr sz="1200">
                    <a:solidFill>
                      <a:schemeClr val="accent5">
                        <a:lumMod val="20000"/>
                        <a:lumOff val="8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T_chart!$B$32:$C$32</c:f>
              <c:strCache>
                <c:ptCount val="2"/>
                <c:pt idx="0">
                  <c:v>2019 (N=103)</c:v>
                </c:pt>
                <c:pt idx="1">
                  <c:v>2015 (N=100)</c:v>
                </c:pt>
              </c:strCache>
            </c:strRef>
          </c:cat>
          <c:val>
            <c:numRef>
              <c:f>T_chart!$B$36:$C$36</c:f>
              <c:numCache>
                <c:formatCode>0%</c:formatCode>
                <c:ptCount val="2"/>
                <c:pt idx="0">
                  <c:v>0.1941747572815534</c:v>
                </c:pt>
                <c:pt idx="1">
                  <c:v>0.32</c:v>
                </c:pt>
              </c:numCache>
            </c:numRef>
          </c:val>
          <c:extLst xmlns:c16r2="http://schemas.microsoft.com/office/drawing/2015/06/chart">
            <c:ext xmlns:c16="http://schemas.microsoft.com/office/drawing/2014/chart" uri="{C3380CC4-5D6E-409C-BE32-E72D297353CC}">
              <c16:uniqueId val="{00000003-A269-4EAF-8172-D5334D943202}"/>
            </c:ext>
          </c:extLst>
        </c:ser>
        <c:dLbls>
          <c:showLegendKey val="0"/>
          <c:showVal val="1"/>
          <c:showCatName val="0"/>
          <c:showSerName val="0"/>
          <c:showPercent val="0"/>
          <c:showBubbleSize val="0"/>
        </c:dLbls>
        <c:gapWidth val="80"/>
        <c:overlap val="100"/>
        <c:axId val="-1495267792"/>
        <c:axId val="-1495267248"/>
      </c:barChart>
      <c:catAx>
        <c:axId val="-1495267792"/>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95267248"/>
        <c:crosses val="autoZero"/>
        <c:auto val="1"/>
        <c:lblAlgn val="ctr"/>
        <c:lblOffset val="100"/>
        <c:tickMarkSkip val="1"/>
        <c:noMultiLvlLbl val="0"/>
      </c:catAx>
      <c:valAx>
        <c:axId val="-1495267248"/>
        <c:scaling>
          <c:orientation val="minMax"/>
          <c:max val="1"/>
        </c:scaling>
        <c:delete val="1"/>
        <c:axPos val="b"/>
        <c:numFmt formatCode="0%" sourceLinked="1"/>
        <c:majorTickMark val="out"/>
        <c:minorTickMark val="none"/>
        <c:tickLblPos val="none"/>
        <c:crossAx val="-1495267792"/>
        <c:crosses val="max"/>
        <c:crossBetween val="between"/>
      </c:val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297034623604496"/>
          <c:y val="3.1088082901554411E-2"/>
          <c:w val="0.49531108840654031"/>
          <c:h val="0.92400690846286659"/>
        </c:manualLayout>
      </c:layout>
      <c:barChart>
        <c:barDir val="bar"/>
        <c:grouping val="clustered"/>
        <c:varyColors val="0"/>
        <c:ser>
          <c:idx val="0"/>
          <c:order val="0"/>
          <c:spPr>
            <a:solidFill>
              <a:srgbClr val="1964AA"/>
            </a:solidFill>
          </c:spPr>
          <c:invertIfNegative val="0"/>
          <c:dPt>
            <c:idx val="6"/>
            <c:invertIfNegative val="0"/>
            <c:bubble3D val="0"/>
            <c:spPr>
              <a:solidFill>
                <a:schemeClr val="bg1">
                  <a:lumMod val="65000"/>
                </a:schemeClr>
              </a:solidFill>
            </c:spPr>
            <c:extLst xmlns:c16r2="http://schemas.microsoft.com/office/drawing/2015/06/chart">
              <c:ext xmlns:c16="http://schemas.microsoft.com/office/drawing/2014/chart" uri="{C3380CC4-5D6E-409C-BE32-E72D297353CC}">
                <c16:uniqueId val="{00000001-A98F-43F3-8141-515AC90970FF}"/>
              </c:ext>
            </c:extLst>
          </c:dPt>
          <c:dLbls>
            <c:dLbl>
              <c:idx val="6"/>
              <c:layout/>
              <c:numFmt formatCode="0%;;" sourceLinked="0"/>
              <c:spPr>
                <a:noFill/>
                <a:ln>
                  <a:noFill/>
                </a:ln>
                <a:effectLst/>
              </c:spPr>
              <c:txPr>
                <a:bodyPr/>
                <a:lstStyle/>
                <a:p>
                  <a:pPr>
                    <a:defRPr sz="1200">
                      <a:solidFill>
                        <a:schemeClr val="bg1">
                          <a:lumMod val="50000"/>
                        </a:schemeClr>
                      </a:solidFill>
                    </a:defRPr>
                  </a:pPr>
                  <a:endParaRPr lang="cs-CZ"/>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A98F-43F3-8141-515AC90970FF}"/>
                </c:ext>
                <c:ext xmlns:c15="http://schemas.microsoft.com/office/drawing/2012/chart" uri="{CE6537A1-D6FC-4f65-9D91-7224C49458BB}">
                  <c15:layout/>
                </c:ext>
              </c:extLst>
            </c:dLbl>
            <c:numFmt formatCode="0%;;" sourceLinked="0"/>
            <c:spPr>
              <a:noFill/>
              <a:ln>
                <a:noFill/>
              </a:ln>
              <a:effectLst/>
            </c:spPr>
            <c:txPr>
              <a:bodyPr/>
              <a:lstStyle/>
              <a:p>
                <a:pPr>
                  <a:defRPr sz="1200">
                    <a:solidFill>
                      <a:schemeClr val="accent6">
                        <a:lumMod val="50000"/>
                      </a:schemeClr>
                    </a:solidFill>
                  </a:defRPr>
                </a:pPr>
                <a:endParaRPr lang="cs-CZ"/>
              </a:p>
            </c:txPr>
            <c:dLblPos val="outEnd"/>
            <c:showLegendKey val="0"/>
            <c:showVal val="1"/>
            <c:showCatName val="0"/>
            <c:showSerName val="0"/>
            <c:showPercent val="0"/>
            <c:showBubbleSize val="0"/>
            <c:separator>
</c:separator>
            <c:showLeaderLines val="0"/>
            <c:extLst xmlns:c16r2="http://schemas.microsoft.com/office/drawing/2015/06/chart">
              <c:ext xmlns:c15="http://schemas.microsoft.com/office/drawing/2012/chart" uri="{CE6537A1-D6FC-4f65-9D91-7224C49458BB}">
                <c15:layout/>
                <c15:showLeaderLines val="0"/>
              </c:ext>
            </c:extLst>
          </c:dLbls>
          <c:cat>
            <c:strRef>
              <c:f>bar_chart!$A$4:$A$10</c:f>
              <c:strCache>
                <c:ptCount val="7"/>
                <c:pt idx="0">
                  <c:v>Byl vstřícný, dalo se s ním domluvit</c:v>
                </c:pt>
                <c:pt idx="1">
                  <c:v>Byl korektní</c:v>
                </c:pt>
                <c:pt idx="2">
                  <c:v>Byl slušný</c:v>
                </c:pt>
                <c:pt idx="3">
                  <c:v>Informoval mne</c:v>
                </c:pt>
                <c:pt idx="4">
                  <c:v>Byl rychlý</c:v>
                </c:pt>
                <c:pt idx="5">
                  <c:v>Ostatní</c:v>
                </c:pt>
                <c:pt idx="6">
                  <c:v>Nevím, nic</c:v>
                </c:pt>
              </c:strCache>
            </c:strRef>
          </c:cat>
          <c:val>
            <c:numRef>
              <c:f>bar_chart!$B$4:$B$10</c:f>
              <c:numCache>
                <c:formatCode>0%</c:formatCode>
                <c:ptCount val="7"/>
                <c:pt idx="0">
                  <c:v>0.37914691943127959</c:v>
                </c:pt>
                <c:pt idx="1">
                  <c:v>0.16113744075829384</c:v>
                </c:pt>
                <c:pt idx="2">
                  <c:v>0.12322274881516587</c:v>
                </c:pt>
                <c:pt idx="3">
                  <c:v>6.6350710900473939E-2</c:v>
                </c:pt>
                <c:pt idx="4">
                  <c:v>3.3175355450236969E-2</c:v>
                </c:pt>
                <c:pt idx="5">
                  <c:v>6.1611374407582936E-2</c:v>
                </c:pt>
                <c:pt idx="6">
                  <c:v>0.26540284360189575</c:v>
                </c:pt>
              </c:numCache>
            </c:numRef>
          </c:val>
          <c:extLst xmlns:c16r2="http://schemas.microsoft.com/office/drawing/2015/06/chart">
            <c:ext xmlns:c16="http://schemas.microsoft.com/office/drawing/2014/chart" uri="{C3380CC4-5D6E-409C-BE32-E72D297353CC}">
              <c16:uniqueId val="{00000000-A98F-43F3-8141-515AC90970FF}"/>
            </c:ext>
          </c:extLst>
        </c:ser>
        <c:dLbls>
          <c:showLegendKey val="0"/>
          <c:showVal val="0"/>
          <c:showCatName val="0"/>
          <c:showSerName val="0"/>
          <c:showPercent val="0"/>
          <c:showBubbleSize val="0"/>
        </c:dLbls>
        <c:gapWidth val="30"/>
        <c:axId val="-1495278672"/>
        <c:axId val="-1495275952"/>
      </c:barChart>
      <c:valAx>
        <c:axId val="-1495275952"/>
        <c:scaling>
          <c:orientation val="minMax"/>
          <c:max val="1"/>
        </c:scaling>
        <c:delete val="1"/>
        <c:axPos val="b"/>
        <c:numFmt formatCode="0%" sourceLinked="1"/>
        <c:majorTickMark val="out"/>
        <c:minorTickMark val="none"/>
        <c:tickLblPos val="nextTo"/>
        <c:crossAx val="-1495278672"/>
        <c:crosses val="max"/>
        <c:crossBetween val="between"/>
      </c:valAx>
      <c:catAx>
        <c:axId val="-1495278672"/>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95275952"/>
        <c:crosses val="autoZero"/>
        <c:auto val="1"/>
        <c:lblAlgn val="ctr"/>
        <c:lblOffset val="100"/>
        <c:noMultiLvlLbl val="0"/>
      </c:cat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999499905544097"/>
          <c:y val="0.10654068479956688"/>
          <c:w val="0.50514097675159209"/>
          <c:h val="0.89345927333929998"/>
        </c:manualLayout>
      </c:layout>
      <c:barChart>
        <c:barDir val="bar"/>
        <c:grouping val="clustered"/>
        <c:varyColors val="0"/>
        <c:ser>
          <c:idx val="0"/>
          <c:order val="0"/>
          <c:tx>
            <c:strRef>
              <c:f>bar_chart!$B$41</c:f>
              <c:strCache>
                <c:ptCount val="1"/>
                <c:pt idx="0">
                  <c:v>Osobní zkušenost (N=193)</c:v>
                </c:pt>
              </c:strCache>
            </c:strRef>
          </c:tx>
          <c:spPr>
            <a:solidFill>
              <a:schemeClr val="accent6">
                <a:lumMod val="75000"/>
              </a:schemeClr>
            </a:solidFill>
          </c:spPr>
          <c:invertIfNegative val="0"/>
          <c:dLbls>
            <c:numFmt formatCode="0%" sourceLinked="0"/>
            <c:spPr>
              <a:noFill/>
              <a:ln>
                <a:noFill/>
              </a:ln>
              <a:effectLst/>
            </c:spPr>
            <c:txPr>
              <a:bodyPr/>
              <a:lstStyle/>
              <a:p>
                <a:pPr>
                  <a:defRPr sz="1200" b="0">
                    <a:solidFill>
                      <a:schemeClr val="accent6">
                        <a:lumMod val="5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bar_chart!$A$42:$A$53</c:f>
              <c:strCache>
                <c:ptCount val="12"/>
                <c:pt idx="0">
                  <c:v>Poplatek exekutora a právníků výrazně nadhodnotil původní dluh</c:v>
                </c:pt>
                <c:pt idx="1">
                  <c:v>Provedl exekuci na dluh, který věřitel navýšil nemravnými úroky a sankcemi</c:v>
                </c:pt>
                <c:pt idx="2">
                  <c:v>Nedostatečně informoval o exekuci a možnostech se proti ní bránit/odvolat</c:v>
                </c:pt>
                <c:pt idx="3">
                  <c:v>Zbytečně nám zastavil účet</c:v>
                </c:pt>
                <c:pt idx="4">
                  <c:v>Vymáhal odděleně více malých dluhů, takže se každý prodražil poplatky za vymáhání</c:v>
                </c:pt>
                <c:pt idx="5">
                  <c:v>Nejednal se mnou/s dlužníkem důstojně</c:v>
                </c:pt>
                <c:pt idx="6">
                  <c:v>Zabavil i věci, které nebyly ve vlastnictví dlužníka</c:v>
                </c:pt>
                <c:pt idx="7">
                  <c:v>Exekutor nebyl k zastižení</c:v>
                </c:pt>
                <c:pt idx="8">
                  <c:v>Zabavené věci či nemovitosti rozprodal pod cenou</c:v>
                </c:pt>
                <c:pt idx="9">
                  <c:v>Zabavil i věci, které patří k nezbytnému vybavení domácnosti</c:v>
                </c:pt>
                <c:pt idx="10">
                  <c:v>Zabavil i věci, které byly nezbytně potřeba k výkonu dlužníkovy podnikatelské činnosti</c:v>
                </c:pt>
                <c:pt idx="11">
                  <c:v>Jiné</c:v>
                </c:pt>
              </c:strCache>
            </c:strRef>
          </c:cat>
          <c:val>
            <c:numRef>
              <c:f>bar_chart!$B$42:$B$53</c:f>
              <c:numCache>
                <c:formatCode>0%</c:formatCode>
                <c:ptCount val="12"/>
                <c:pt idx="0">
                  <c:v>0.74611398963730569</c:v>
                </c:pt>
                <c:pt idx="1">
                  <c:v>0.55440414507772018</c:v>
                </c:pt>
                <c:pt idx="2">
                  <c:v>0.48704663212435234</c:v>
                </c:pt>
                <c:pt idx="3">
                  <c:v>0.47150259067357514</c:v>
                </c:pt>
                <c:pt idx="4">
                  <c:v>0.34196891191709844</c:v>
                </c:pt>
                <c:pt idx="5">
                  <c:v>0.32124352331606215</c:v>
                </c:pt>
                <c:pt idx="6">
                  <c:v>0.24352331606217617</c:v>
                </c:pt>
                <c:pt idx="7">
                  <c:v>0.19689119170984457</c:v>
                </c:pt>
                <c:pt idx="8">
                  <c:v>0.15025906735751296</c:v>
                </c:pt>
                <c:pt idx="9">
                  <c:v>0.13989637305699482</c:v>
                </c:pt>
                <c:pt idx="10">
                  <c:v>8.2901554404145081E-2</c:v>
                </c:pt>
                <c:pt idx="11">
                  <c:v>5.6994818652849742E-2</c:v>
                </c:pt>
              </c:numCache>
            </c:numRef>
          </c:val>
          <c:extLst xmlns:c16r2="http://schemas.microsoft.com/office/drawing/2015/06/chart">
            <c:ext xmlns:c16="http://schemas.microsoft.com/office/drawing/2014/chart" uri="{C3380CC4-5D6E-409C-BE32-E72D297353CC}">
              <c16:uniqueId val="{00000000-F810-45A1-ABFD-A4EF96D7EB19}"/>
            </c:ext>
          </c:extLst>
        </c:ser>
        <c:ser>
          <c:idx val="2"/>
          <c:order val="1"/>
          <c:tx>
            <c:strRef>
              <c:f>bar_chart!$C$41</c:f>
              <c:strCache>
                <c:ptCount val="1"/>
                <c:pt idx="0">
                  <c:v>Zprostředkovaná zkušenost (N=301)</c:v>
                </c:pt>
              </c:strCache>
            </c:strRef>
          </c:tx>
          <c:spPr>
            <a:solidFill>
              <a:schemeClr val="accent6">
                <a:lumMod val="60000"/>
                <a:lumOff val="40000"/>
              </a:schemeClr>
            </a:solidFill>
          </c:spPr>
          <c:invertIfNegative val="0"/>
          <c:dLbls>
            <c:numFmt formatCode="0%" sourceLinked="0"/>
            <c:spPr>
              <a:noFill/>
              <a:ln>
                <a:noFill/>
              </a:ln>
              <a:effectLst/>
            </c:spPr>
            <c:txPr>
              <a:bodyPr/>
              <a:lstStyle/>
              <a:p>
                <a:pPr>
                  <a:defRPr sz="1200">
                    <a:solidFill>
                      <a:schemeClr val="accent6">
                        <a:lumMod val="60000"/>
                        <a:lumOff val="40000"/>
                      </a:schemeClr>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bar_chart!$A$42:$A$53</c:f>
              <c:strCache>
                <c:ptCount val="12"/>
                <c:pt idx="0">
                  <c:v>Poplatek exekutora a právníků výrazně nadhodnotil původní dluh</c:v>
                </c:pt>
                <c:pt idx="1">
                  <c:v>Provedl exekuci na dluh, který věřitel navýšil nemravnými úroky a sankcemi</c:v>
                </c:pt>
                <c:pt idx="2">
                  <c:v>Nedostatečně informoval o exekuci a možnostech se proti ní bránit/odvolat</c:v>
                </c:pt>
                <c:pt idx="3">
                  <c:v>Zbytečně nám zastavil účet</c:v>
                </c:pt>
                <c:pt idx="4">
                  <c:v>Vymáhal odděleně více malých dluhů, takže se každý prodražil poplatky za vymáhání</c:v>
                </c:pt>
                <c:pt idx="5">
                  <c:v>Nejednal se mnou/s dlužníkem důstojně</c:v>
                </c:pt>
                <c:pt idx="6">
                  <c:v>Zabavil i věci, které nebyly ve vlastnictví dlužníka</c:v>
                </c:pt>
                <c:pt idx="7">
                  <c:v>Exekutor nebyl k zastižení</c:v>
                </c:pt>
                <c:pt idx="8">
                  <c:v>Zabavené věci či nemovitosti rozprodal pod cenou</c:v>
                </c:pt>
                <c:pt idx="9">
                  <c:v>Zabavil i věci, které patří k nezbytnému vybavení domácnosti</c:v>
                </c:pt>
                <c:pt idx="10">
                  <c:v>Zabavil i věci, které byly nezbytně potřeba k výkonu dlužníkovy podnikatelské činnosti</c:v>
                </c:pt>
                <c:pt idx="11">
                  <c:v>Jiné</c:v>
                </c:pt>
              </c:strCache>
            </c:strRef>
          </c:cat>
          <c:val>
            <c:numRef>
              <c:f>bar_chart!$C$42:$C$53</c:f>
              <c:numCache>
                <c:formatCode>0%</c:formatCode>
                <c:ptCount val="12"/>
                <c:pt idx="0">
                  <c:v>0.5415282392026578</c:v>
                </c:pt>
                <c:pt idx="1">
                  <c:v>0.34551495016611294</c:v>
                </c:pt>
                <c:pt idx="2">
                  <c:v>0.38205980066445183</c:v>
                </c:pt>
                <c:pt idx="3">
                  <c:v>0.23920265780730898</c:v>
                </c:pt>
                <c:pt idx="4">
                  <c:v>0.29235880398671099</c:v>
                </c:pt>
                <c:pt idx="5">
                  <c:v>0.24916943521594684</c:v>
                </c:pt>
                <c:pt idx="6">
                  <c:v>0.27574750830564781</c:v>
                </c:pt>
                <c:pt idx="7">
                  <c:v>0.17940199335548174</c:v>
                </c:pt>
                <c:pt idx="8">
                  <c:v>0.17940199335548174</c:v>
                </c:pt>
                <c:pt idx="9">
                  <c:v>0.14950166112956811</c:v>
                </c:pt>
                <c:pt idx="10">
                  <c:v>0.11295681063122924</c:v>
                </c:pt>
                <c:pt idx="11">
                  <c:v>6.6445182724252493E-3</c:v>
                </c:pt>
              </c:numCache>
            </c:numRef>
          </c:val>
          <c:extLst xmlns:c16r2="http://schemas.microsoft.com/office/drawing/2015/06/chart">
            <c:ext xmlns:c16="http://schemas.microsoft.com/office/drawing/2014/chart" uri="{C3380CC4-5D6E-409C-BE32-E72D297353CC}">
              <c16:uniqueId val="{00000001-F810-45A1-ABFD-A4EF96D7EB19}"/>
            </c:ext>
          </c:extLst>
        </c:ser>
        <c:dLbls>
          <c:showLegendKey val="0"/>
          <c:showVal val="1"/>
          <c:showCatName val="0"/>
          <c:showSerName val="0"/>
          <c:showPercent val="0"/>
          <c:showBubbleSize val="0"/>
        </c:dLbls>
        <c:gapWidth val="150"/>
        <c:axId val="-1495269968"/>
        <c:axId val="-1495272144"/>
      </c:barChart>
      <c:catAx>
        <c:axId val="-1495269968"/>
        <c:scaling>
          <c:orientation val="maxMin"/>
        </c:scaling>
        <c:delete val="0"/>
        <c:axPos val="l"/>
        <c:numFmt formatCode="General" sourceLinked="1"/>
        <c:majorTickMark val="out"/>
        <c:minorTickMark val="none"/>
        <c:tickLblPos val="nextTo"/>
        <c:spPr>
          <a:ln>
            <a:noFill/>
          </a:ln>
        </c:spPr>
        <c:txPr>
          <a:bodyPr/>
          <a:lstStyle/>
          <a:p>
            <a:pPr>
              <a:defRPr sz="1100"/>
            </a:pPr>
            <a:endParaRPr lang="cs-CZ"/>
          </a:p>
        </c:txPr>
        <c:crossAx val="-1495272144"/>
        <c:crosses val="autoZero"/>
        <c:auto val="1"/>
        <c:lblAlgn val="ctr"/>
        <c:lblOffset val="100"/>
        <c:noMultiLvlLbl val="0"/>
      </c:catAx>
      <c:valAx>
        <c:axId val="-1495272144"/>
        <c:scaling>
          <c:orientation val="minMax"/>
          <c:max val="1"/>
        </c:scaling>
        <c:delete val="1"/>
        <c:axPos val="b"/>
        <c:numFmt formatCode="0%" sourceLinked="1"/>
        <c:majorTickMark val="out"/>
        <c:minorTickMark val="none"/>
        <c:tickLblPos val="nextTo"/>
        <c:crossAx val="-1495269968"/>
        <c:crosses val="max"/>
        <c:crossBetween val="between"/>
      </c:valAx>
      <c:spPr>
        <a:noFill/>
        <a:ln>
          <a:noFill/>
        </a:ln>
      </c:spPr>
    </c:plotArea>
    <c:legend>
      <c:legendPos val="t"/>
      <c:layout>
        <c:manualLayout>
          <c:xMode val="edge"/>
          <c:yMode val="edge"/>
          <c:x val="0.27144041278330666"/>
          <c:y val="2.4534437718524447E-2"/>
          <c:w val="0.56650006745482362"/>
          <c:h val="7.2352862448051447E-2"/>
        </c:manualLayout>
      </c:layout>
      <c:overlay val="0"/>
      <c:txPr>
        <a:bodyPr/>
        <a:lstStyle/>
        <a:p>
          <a:pPr>
            <a:defRPr sz="1200"/>
          </a:pPr>
          <a:endParaRPr lang="cs-CZ"/>
        </a:p>
      </c:txPr>
    </c:legend>
    <c:plotVisOnly val="1"/>
    <c:dispBlanksAs val="gap"/>
    <c:showDLblsOverMax val="0"/>
  </c:chart>
  <c:spPr>
    <a:noFill/>
    <a:ln>
      <a:noFill/>
    </a:ln>
  </c:spPr>
  <c:txPr>
    <a:bodyPr/>
    <a:lstStyle/>
    <a:p>
      <a:pPr>
        <a:defRPr sz="1050"/>
      </a:pPr>
      <a:endParaRPr lang="cs-CZ"/>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6586704936666123"/>
          <c:y val="9.2414937892805762E-2"/>
          <c:w val="0.5321649092376729"/>
          <c:h val="0.8904891567147234"/>
        </c:manualLayout>
      </c:layout>
      <c:barChart>
        <c:barDir val="bar"/>
        <c:grouping val="stacked"/>
        <c:varyColors val="0"/>
        <c:ser>
          <c:idx val="0"/>
          <c:order val="0"/>
          <c:tx>
            <c:strRef>
              <c:f>T_chart!$A$23</c:f>
              <c:strCache>
                <c:ptCount val="1"/>
                <c:pt idx="0">
                  <c:v>Nejdůležitější (TOP 3)</c:v>
                </c:pt>
              </c:strCache>
            </c:strRef>
          </c:tx>
          <c:spPr>
            <a:solidFill>
              <a:schemeClr val="accent6">
                <a:lumMod val="50000"/>
              </a:schemeClr>
            </a:solidFill>
          </c:spPr>
          <c:invertIfNegative val="0"/>
          <c:dPt>
            <c:idx val="1"/>
            <c:invertIfNegative val="0"/>
            <c:bubble3D val="0"/>
            <c:extLst xmlns:c16r2="http://schemas.microsoft.com/office/drawing/2015/06/chart">
              <c:ext xmlns:c16="http://schemas.microsoft.com/office/drawing/2014/chart" uri="{C3380CC4-5D6E-409C-BE32-E72D297353CC}">
                <c16:uniqueId val="{00000001-10C0-4F13-B306-0D9F7AB829DC}"/>
              </c:ext>
            </c:extLst>
          </c:dPt>
          <c:dPt>
            <c:idx val="4"/>
            <c:invertIfNegative val="0"/>
            <c:bubble3D val="0"/>
            <c:extLst xmlns:c16r2="http://schemas.microsoft.com/office/drawing/2015/06/chart">
              <c:ext xmlns:c16="http://schemas.microsoft.com/office/drawing/2014/chart" uri="{C3380CC4-5D6E-409C-BE32-E72D297353CC}">
                <c16:uniqueId val="{00000002-10C0-4F13-B306-0D9F7AB829DC}"/>
              </c:ext>
            </c:extLst>
          </c:dPt>
          <c:dPt>
            <c:idx val="7"/>
            <c:invertIfNegative val="0"/>
            <c:bubble3D val="0"/>
            <c:extLst xmlns:c16r2="http://schemas.microsoft.com/office/drawing/2015/06/chart">
              <c:ext xmlns:c16="http://schemas.microsoft.com/office/drawing/2014/chart" uri="{C3380CC4-5D6E-409C-BE32-E72D297353CC}">
                <c16:uniqueId val="{00000003-10C0-4F13-B306-0D9F7AB829DC}"/>
              </c:ext>
            </c:extLst>
          </c:dPt>
          <c:dPt>
            <c:idx val="10"/>
            <c:invertIfNegative val="0"/>
            <c:bubble3D val="0"/>
            <c:extLst xmlns:c16r2="http://schemas.microsoft.com/office/drawing/2015/06/chart">
              <c:ext xmlns:c16="http://schemas.microsoft.com/office/drawing/2014/chart" uri="{C3380CC4-5D6E-409C-BE32-E72D297353CC}">
                <c16:uniqueId val="{00000004-10C0-4F13-B306-0D9F7AB829DC}"/>
              </c:ext>
            </c:extLst>
          </c:dPt>
          <c:dPt>
            <c:idx val="13"/>
            <c:invertIfNegative val="0"/>
            <c:bubble3D val="0"/>
            <c:extLst xmlns:c16r2="http://schemas.microsoft.com/office/drawing/2015/06/chart">
              <c:ext xmlns:c16="http://schemas.microsoft.com/office/drawing/2014/chart" uri="{C3380CC4-5D6E-409C-BE32-E72D297353CC}">
                <c16:uniqueId val="{00000005-10C0-4F13-B306-0D9F7AB829DC}"/>
              </c:ext>
            </c:extLst>
          </c:dPt>
          <c:dPt>
            <c:idx val="16"/>
            <c:invertIfNegative val="0"/>
            <c:bubble3D val="0"/>
            <c:extLst xmlns:c16r2="http://schemas.microsoft.com/office/drawing/2015/06/chart">
              <c:ext xmlns:c16="http://schemas.microsoft.com/office/drawing/2014/chart" uri="{C3380CC4-5D6E-409C-BE32-E72D297353CC}">
                <c16:uniqueId val="{00000006-10C0-4F13-B306-0D9F7AB829DC}"/>
              </c:ext>
            </c:extLst>
          </c:dPt>
          <c:dPt>
            <c:idx val="19"/>
            <c:invertIfNegative val="0"/>
            <c:bubble3D val="0"/>
            <c:extLst xmlns:c16r2="http://schemas.microsoft.com/office/drawing/2015/06/chart">
              <c:ext xmlns:c16="http://schemas.microsoft.com/office/drawing/2014/chart" uri="{C3380CC4-5D6E-409C-BE32-E72D297353CC}">
                <c16:uniqueId val="{00000037-6AD6-4F38-B037-5D2921C58B48}"/>
              </c:ext>
            </c:extLst>
          </c:dPt>
          <c:dLbls>
            <c:dLbl>
              <c:idx val="6"/>
              <c:layout>
                <c:manualLayout>
                  <c:x val="1.4869807227194652E-2"/>
                  <c:y val="2.687992848948642E-3"/>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39-6AD6-4F38-B037-5D2921C58B48}"/>
                </c:ext>
                <c:ext xmlns:c15="http://schemas.microsoft.com/office/drawing/2012/chart" uri="{CE6537A1-D6FC-4f65-9D91-7224C49458BB}">
                  <c15:layout/>
                </c:ext>
              </c:extLst>
            </c:dLbl>
            <c:dLbl>
              <c:idx val="7"/>
              <c:layout>
                <c:manualLayout>
                  <c:x val="9.9132048181297689E-3"/>
                  <c:y val="0"/>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10C0-4F13-B306-0D9F7AB829DC}"/>
                </c:ext>
                <c:ext xmlns:c15="http://schemas.microsoft.com/office/drawing/2012/chart" uri="{CE6537A1-D6FC-4f65-9D91-7224C49458BB}">
                  <c15:layout/>
                </c:ext>
              </c:extLst>
            </c:dLbl>
            <c:dLbl>
              <c:idx val="8"/>
              <c:layout>
                <c:manualLayout>
                  <c:x val="1.2336292609644807E-2"/>
                  <c:y val="8.7652636119408776E-7"/>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B2A4-4718-8873-05C4C5554837}"/>
                </c:ext>
                <c:ext xmlns:c15="http://schemas.microsoft.com/office/drawing/2012/chart" uri="{CE6537A1-D6FC-4f65-9D91-7224C49458BB}">
                  <c15:layout/>
                </c:ext>
              </c:extLst>
            </c:dLbl>
            <c:dLbl>
              <c:idx val="9"/>
              <c:delete val="1"/>
              <c:extLst xmlns:c16r2="http://schemas.microsoft.com/office/drawing/2015/06/chart">
                <c:ext xmlns:c16="http://schemas.microsoft.com/office/drawing/2014/chart" uri="{C3380CC4-5D6E-409C-BE32-E72D297353CC}">
                  <c16:uniqueId val="{00000000-B2A4-4718-8873-05C4C5554837}"/>
                </c:ext>
                <c:ext xmlns:c15="http://schemas.microsoft.com/office/drawing/2012/chart" uri="{CE6537A1-D6FC-4f65-9D91-7224C49458BB}"/>
              </c:extLst>
            </c:dLbl>
            <c:dLbl>
              <c:idx val="15"/>
              <c:layout>
                <c:manualLayout>
                  <c:x val="9.9132048181297689E-3"/>
                  <c:y val="9.8543080642058101E-17"/>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3B-6AD6-4F38-B037-5D2921C58B48}"/>
                </c:ext>
                <c:ext xmlns:c15="http://schemas.microsoft.com/office/drawing/2012/chart" uri="{CE6537A1-D6FC-4f65-9D91-7224C49458BB}"/>
              </c:extLst>
            </c:dLbl>
            <c:dLbl>
              <c:idx val="16"/>
              <c:layout>
                <c:manualLayout>
                  <c:x val="7.4349036135972352E-3"/>
                  <c:y val="0"/>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10C0-4F13-B306-0D9F7AB829DC}"/>
                </c:ext>
                <c:ext xmlns:c15="http://schemas.microsoft.com/office/drawing/2012/chart" uri="{CE6537A1-D6FC-4f65-9D91-7224C49458BB}"/>
              </c:extLst>
            </c:dLbl>
            <c:dLbl>
              <c:idx val="18"/>
              <c:layout>
                <c:manualLayout>
                  <c:x val="4.9566024090648845E-3"/>
                  <c:y val="1.970861612841162E-16"/>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3A-6AD6-4F38-B037-5D2921C58B48}"/>
                </c:ext>
                <c:ext xmlns:c15="http://schemas.microsoft.com/office/drawing/2012/chart" uri="{CE6537A1-D6FC-4f65-9D91-7224C49458BB}"/>
              </c:extLst>
            </c:dLbl>
            <c:dLbl>
              <c:idx val="19"/>
              <c:layout>
                <c:manualLayout>
                  <c:x val="9.9132048181297689E-3"/>
                  <c:y val="1.970861612841162E-16"/>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37-6AD6-4F38-B037-5D2921C58B48}"/>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a:solidFill>
                      <a:schemeClr val="bg1"/>
                    </a:solidFill>
                  </a:defRPr>
                </a:pPr>
                <a:endParaRPr lang="cs-CZ"/>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T_chart!$B$22:$K$22</c:f>
              <c:strCache>
                <c:ptCount val="10"/>
                <c:pt idx="0">
                  <c:v>Dostupné zdravotnictví</c:v>
                </c:pt>
                <c:pt idx="1">
                  <c:v>Kvalita školství</c:v>
                </c:pt>
                <c:pt idx="2">
                  <c:v>Zneužívání sociálních dávek a podpory od státu</c:v>
                </c:pt>
                <c:pt idx="3">
                  <c:v>Dostupnost bydlení</c:v>
                </c:pt>
                <c:pt idx="4">
                  <c:v>Výše důchodů</c:v>
                </c:pt>
                <c:pt idx="5">
                  <c:v>Ochrana životního prostředí</c:v>
                </c:pt>
                <c:pt idx="6">
                  <c:v>Zvětšující se rozdíly mezi bohatými a chudými v České republice</c:v>
                </c:pt>
                <c:pt idx="7">
                  <c:v>Chudoba v České republice</c:v>
                </c:pt>
                <c:pt idx="8">
                  <c:v>Exekuce a předlužení části obyvatel</c:v>
                </c:pt>
                <c:pt idx="9">
                  <c:v>Bezdomovectví</c:v>
                </c:pt>
              </c:strCache>
            </c:strRef>
          </c:cat>
          <c:val>
            <c:numRef>
              <c:f>T_chart!$B$23:$K$23</c:f>
              <c:numCache>
                <c:formatCode>0%</c:formatCode>
                <c:ptCount val="10"/>
                <c:pt idx="0">
                  <c:v>0.28028814669286184</c:v>
                </c:pt>
                <c:pt idx="1">
                  <c:v>0.114603798297315</c:v>
                </c:pt>
                <c:pt idx="2">
                  <c:v>0.1100196463654224</c:v>
                </c:pt>
                <c:pt idx="3">
                  <c:v>0.10936476751800916</c:v>
                </c:pt>
                <c:pt idx="4">
                  <c:v>0.10281597904387688</c:v>
                </c:pt>
                <c:pt idx="5">
                  <c:v>8.6444007858546168E-2</c:v>
                </c:pt>
                <c:pt idx="6">
                  <c:v>5.1080550098231828E-2</c:v>
                </c:pt>
                <c:pt idx="7">
                  <c:v>3.994760969220694E-2</c:v>
                </c:pt>
                <c:pt idx="8">
                  <c:v>2.75049115913556E-2</c:v>
                </c:pt>
                <c:pt idx="9">
                  <c:v>1.0478061558611657E-2</c:v>
                </c:pt>
              </c:numCache>
            </c:numRef>
          </c:val>
          <c:extLst xmlns:c16r2="http://schemas.microsoft.com/office/drawing/2015/06/chart">
            <c:ext xmlns:c16="http://schemas.microsoft.com/office/drawing/2014/chart" uri="{C3380CC4-5D6E-409C-BE32-E72D297353CC}">
              <c16:uniqueId val="{00000000-8200-4155-BB04-373248AB1367}"/>
            </c:ext>
          </c:extLst>
        </c:ser>
        <c:ser>
          <c:idx val="1"/>
          <c:order val="1"/>
          <c:tx>
            <c:strRef>
              <c:f>T_chart!$A$24</c:f>
              <c:strCache>
                <c:ptCount val="1"/>
                <c:pt idx="0">
                  <c:v>Velmi důležité</c:v>
                </c:pt>
              </c:strCache>
            </c:strRef>
          </c:tx>
          <c:spPr>
            <a:solidFill>
              <a:schemeClr val="accent6"/>
            </a:solidFill>
          </c:spPr>
          <c:invertIfNegative val="0"/>
          <c:dPt>
            <c:idx val="1"/>
            <c:invertIfNegative val="0"/>
            <c:bubble3D val="0"/>
            <c:extLst xmlns:c16r2="http://schemas.microsoft.com/office/drawing/2015/06/chart">
              <c:ext xmlns:c16="http://schemas.microsoft.com/office/drawing/2014/chart" uri="{C3380CC4-5D6E-409C-BE32-E72D297353CC}">
                <c16:uniqueId val="{00000007-10C0-4F13-B306-0D9F7AB829DC}"/>
              </c:ext>
            </c:extLst>
          </c:dPt>
          <c:dPt>
            <c:idx val="4"/>
            <c:invertIfNegative val="0"/>
            <c:bubble3D val="0"/>
            <c:extLst xmlns:c16r2="http://schemas.microsoft.com/office/drawing/2015/06/chart">
              <c:ext xmlns:c16="http://schemas.microsoft.com/office/drawing/2014/chart" uri="{C3380CC4-5D6E-409C-BE32-E72D297353CC}">
                <c16:uniqueId val="{00000008-10C0-4F13-B306-0D9F7AB829DC}"/>
              </c:ext>
            </c:extLst>
          </c:dPt>
          <c:dPt>
            <c:idx val="7"/>
            <c:invertIfNegative val="0"/>
            <c:bubble3D val="0"/>
            <c:extLst xmlns:c16r2="http://schemas.microsoft.com/office/drawing/2015/06/chart">
              <c:ext xmlns:c16="http://schemas.microsoft.com/office/drawing/2014/chart" uri="{C3380CC4-5D6E-409C-BE32-E72D297353CC}">
                <c16:uniqueId val="{00000009-10C0-4F13-B306-0D9F7AB829DC}"/>
              </c:ext>
            </c:extLst>
          </c:dPt>
          <c:dPt>
            <c:idx val="10"/>
            <c:invertIfNegative val="0"/>
            <c:bubble3D val="0"/>
            <c:extLst xmlns:c16r2="http://schemas.microsoft.com/office/drawing/2015/06/chart">
              <c:ext xmlns:c16="http://schemas.microsoft.com/office/drawing/2014/chart" uri="{C3380CC4-5D6E-409C-BE32-E72D297353CC}">
                <c16:uniqueId val="{0000000A-10C0-4F13-B306-0D9F7AB829DC}"/>
              </c:ext>
            </c:extLst>
          </c:dPt>
          <c:dPt>
            <c:idx val="13"/>
            <c:invertIfNegative val="0"/>
            <c:bubble3D val="0"/>
            <c:extLst xmlns:c16r2="http://schemas.microsoft.com/office/drawing/2015/06/chart">
              <c:ext xmlns:c16="http://schemas.microsoft.com/office/drawing/2014/chart" uri="{C3380CC4-5D6E-409C-BE32-E72D297353CC}">
                <c16:uniqueId val="{0000000B-10C0-4F13-B306-0D9F7AB829DC}"/>
              </c:ext>
            </c:extLst>
          </c:dPt>
          <c:dPt>
            <c:idx val="16"/>
            <c:invertIfNegative val="0"/>
            <c:bubble3D val="0"/>
            <c:extLst xmlns:c16r2="http://schemas.microsoft.com/office/drawing/2015/06/chart">
              <c:ext xmlns:c16="http://schemas.microsoft.com/office/drawing/2014/chart" uri="{C3380CC4-5D6E-409C-BE32-E72D297353CC}">
                <c16:uniqueId val="{0000000C-10C0-4F13-B306-0D9F7AB829DC}"/>
              </c:ext>
            </c:extLst>
          </c:dPt>
          <c:dPt>
            <c:idx val="19"/>
            <c:invertIfNegative val="0"/>
            <c:bubble3D val="0"/>
            <c:extLst xmlns:c16r2="http://schemas.microsoft.com/office/drawing/2015/06/chart">
              <c:ext xmlns:c16="http://schemas.microsoft.com/office/drawing/2014/chart" uri="{C3380CC4-5D6E-409C-BE32-E72D297353CC}">
                <c16:uniqueId val="{0000000D-10C0-4F13-B306-0D9F7AB829DC}"/>
              </c:ext>
            </c:extLst>
          </c:dPt>
          <c:dLbls>
            <c:numFmt formatCode="[&gt;0.015]\ 0%;;" sourceLinked="0"/>
            <c:spPr>
              <a:noFill/>
              <a:ln>
                <a:noFill/>
              </a:ln>
              <a:effectLst/>
            </c:spPr>
            <c:txPr>
              <a:bodyPr/>
              <a:lstStyle/>
              <a:p>
                <a:pPr>
                  <a:defRPr sz="1200">
                    <a:solidFill>
                      <a:schemeClr val="bg1"/>
                    </a:solidFill>
                  </a:defRPr>
                </a:pPr>
                <a:endParaRPr lang="cs-CZ"/>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T_chart!$B$22:$K$22</c:f>
              <c:strCache>
                <c:ptCount val="10"/>
                <c:pt idx="0">
                  <c:v>Dostupné zdravotnictví</c:v>
                </c:pt>
                <c:pt idx="1">
                  <c:v>Kvalita školství</c:v>
                </c:pt>
                <c:pt idx="2">
                  <c:v>Zneužívání sociálních dávek a podpory od státu</c:v>
                </c:pt>
                <c:pt idx="3">
                  <c:v>Dostupnost bydlení</c:v>
                </c:pt>
                <c:pt idx="4">
                  <c:v>Výše důchodů</c:v>
                </c:pt>
                <c:pt idx="5">
                  <c:v>Ochrana životního prostředí</c:v>
                </c:pt>
                <c:pt idx="6">
                  <c:v>Zvětšující se rozdíly mezi bohatými a chudými v České republice</c:v>
                </c:pt>
                <c:pt idx="7">
                  <c:v>Chudoba v České republice</c:v>
                </c:pt>
                <c:pt idx="8">
                  <c:v>Exekuce a předlužení části obyvatel</c:v>
                </c:pt>
                <c:pt idx="9">
                  <c:v>Bezdomovectví</c:v>
                </c:pt>
              </c:strCache>
            </c:strRef>
          </c:cat>
          <c:val>
            <c:numRef>
              <c:f>T_chart!$B$24:$K$24</c:f>
              <c:numCache>
                <c:formatCode>0%</c:formatCode>
                <c:ptCount val="10"/>
                <c:pt idx="0">
                  <c:v>0.55271774721676492</c:v>
                </c:pt>
                <c:pt idx="1">
                  <c:v>0.59004584151931894</c:v>
                </c:pt>
                <c:pt idx="2">
                  <c:v>0.58022265880812052</c:v>
                </c:pt>
                <c:pt idx="3">
                  <c:v>0.54354944335297972</c:v>
                </c:pt>
                <c:pt idx="4">
                  <c:v>0.49443352979698757</c:v>
                </c:pt>
                <c:pt idx="5">
                  <c:v>0.49639816633922723</c:v>
                </c:pt>
                <c:pt idx="6">
                  <c:v>0.36476751800916829</c:v>
                </c:pt>
                <c:pt idx="7">
                  <c:v>0.36149312377210219</c:v>
                </c:pt>
                <c:pt idx="8">
                  <c:v>0.27373935821872952</c:v>
                </c:pt>
                <c:pt idx="9">
                  <c:v>0.24099541584806811</c:v>
                </c:pt>
              </c:numCache>
            </c:numRef>
          </c:val>
          <c:extLst xmlns:c16r2="http://schemas.microsoft.com/office/drawing/2015/06/chart">
            <c:ext xmlns:c16="http://schemas.microsoft.com/office/drawing/2014/chart" uri="{C3380CC4-5D6E-409C-BE32-E72D297353CC}">
              <c16:uniqueId val="{00000001-8200-4155-BB04-373248AB1367}"/>
            </c:ext>
          </c:extLst>
        </c:ser>
        <c:ser>
          <c:idx val="2"/>
          <c:order val="2"/>
          <c:tx>
            <c:strRef>
              <c:f>T_chart!$A$25</c:f>
              <c:strCache>
                <c:ptCount val="1"/>
                <c:pt idx="0">
                  <c:v>Středně důležité</c:v>
                </c:pt>
              </c:strCache>
            </c:strRef>
          </c:tx>
          <c:spPr>
            <a:solidFill>
              <a:schemeClr val="accent6">
                <a:lumMod val="60000"/>
                <a:lumOff val="40000"/>
              </a:schemeClr>
            </a:solidFill>
          </c:spPr>
          <c:invertIfNegative val="0"/>
          <c:dPt>
            <c:idx val="1"/>
            <c:invertIfNegative val="0"/>
            <c:bubble3D val="0"/>
            <c:extLst xmlns:c16r2="http://schemas.microsoft.com/office/drawing/2015/06/chart">
              <c:ext xmlns:c16="http://schemas.microsoft.com/office/drawing/2014/chart" uri="{C3380CC4-5D6E-409C-BE32-E72D297353CC}">
                <c16:uniqueId val="{0000000E-10C0-4F13-B306-0D9F7AB829DC}"/>
              </c:ext>
            </c:extLst>
          </c:dPt>
          <c:dPt>
            <c:idx val="4"/>
            <c:invertIfNegative val="0"/>
            <c:bubble3D val="0"/>
            <c:extLst xmlns:c16r2="http://schemas.microsoft.com/office/drawing/2015/06/chart">
              <c:ext xmlns:c16="http://schemas.microsoft.com/office/drawing/2014/chart" uri="{C3380CC4-5D6E-409C-BE32-E72D297353CC}">
                <c16:uniqueId val="{0000000F-10C0-4F13-B306-0D9F7AB829DC}"/>
              </c:ext>
            </c:extLst>
          </c:dPt>
          <c:dPt>
            <c:idx val="7"/>
            <c:invertIfNegative val="0"/>
            <c:bubble3D val="0"/>
            <c:extLst xmlns:c16r2="http://schemas.microsoft.com/office/drawing/2015/06/chart">
              <c:ext xmlns:c16="http://schemas.microsoft.com/office/drawing/2014/chart" uri="{C3380CC4-5D6E-409C-BE32-E72D297353CC}">
                <c16:uniqueId val="{00000010-10C0-4F13-B306-0D9F7AB829DC}"/>
              </c:ext>
            </c:extLst>
          </c:dPt>
          <c:dPt>
            <c:idx val="10"/>
            <c:invertIfNegative val="0"/>
            <c:bubble3D val="0"/>
            <c:extLst xmlns:c16r2="http://schemas.microsoft.com/office/drawing/2015/06/chart">
              <c:ext xmlns:c16="http://schemas.microsoft.com/office/drawing/2014/chart" uri="{C3380CC4-5D6E-409C-BE32-E72D297353CC}">
                <c16:uniqueId val="{00000011-10C0-4F13-B306-0D9F7AB829DC}"/>
              </c:ext>
            </c:extLst>
          </c:dPt>
          <c:dPt>
            <c:idx val="13"/>
            <c:invertIfNegative val="0"/>
            <c:bubble3D val="0"/>
            <c:extLst xmlns:c16r2="http://schemas.microsoft.com/office/drawing/2015/06/chart">
              <c:ext xmlns:c16="http://schemas.microsoft.com/office/drawing/2014/chart" uri="{C3380CC4-5D6E-409C-BE32-E72D297353CC}">
                <c16:uniqueId val="{00000012-10C0-4F13-B306-0D9F7AB829DC}"/>
              </c:ext>
            </c:extLst>
          </c:dPt>
          <c:dPt>
            <c:idx val="16"/>
            <c:invertIfNegative val="0"/>
            <c:bubble3D val="0"/>
            <c:extLst xmlns:c16r2="http://schemas.microsoft.com/office/drawing/2015/06/chart">
              <c:ext xmlns:c16="http://schemas.microsoft.com/office/drawing/2014/chart" uri="{C3380CC4-5D6E-409C-BE32-E72D297353CC}">
                <c16:uniqueId val="{00000013-10C0-4F13-B306-0D9F7AB829DC}"/>
              </c:ext>
            </c:extLst>
          </c:dPt>
          <c:dPt>
            <c:idx val="19"/>
            <c:invertIfNegative val="0"/>
            <c:bubble3D val="0"/>
            <c:extLst xmlns:c16r2="http://schemas.microsoft.com/office/drawing/2015/06/chart">
              <c:ext xmlns:c16="http://schemas.microsoft.com/office/drawing/2014/chart" uri="{C3380CC4-5D6E-409C-BE32-E72D297353CC}">
                <c16:uniqueId val="{00000014-10C0-4F13-B306-0D9F7AB829DC}"/>
              </c:ext>
            </c:extLst>
          </c:dPt>
          <c:dLbls>
            <c:spPr>
              <a:noFill/>
              <a:ln>
                <a:noFill/>
              </a:ln>
              <a:effectLst/>
            </c:spPr>
            <c:txPr>
              <a:bodyPr wrap="square" lIns="38100" tIns="19050" rIns="38100" bIns="19050" anchor="ctr">
                <a:spAutoFit/>
              </a:bodyPr>
              <a:lstStyle/>
              <a:p>
                <a:pPr>
                  <a:defRPr sz="1200">
                    <a:solidFill>
                      <a:schemeClr val="tx1"/>
                    </a:solidFill>
                  </a:defRPr>
                </a:pPr>
                <a:endParaRPr lang="cs-CZ"/>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T_chart!$B$22:$K$22</c:f>
              <c:strCache>
                <c:ptCount val="10"/>
                <c:pt idx="0">
                  <c:v>Dostupné zdravotnictví</c:v>
                </c:pt>
                <c:pt idx="1">
                  <c:v>Kvalita školství</c:v>
                </c:pt>
                <c:pt idx="2">
                  <c:v>Zneužívání sociálních dávek a podpory od státu</c:v>
                </c:pt>
                <c:pt idx="3">
                  <c:v>Dostupnost bydlení</c:v>
                </c:pt>
                <c:pt idx="4">
                  <c:v>Výše důchodů</c:v>
                </c:pt>
                <c:pt idx="5">
                  <c:v>Ochrana životního prostředí</c:v>
                </c:pt>
                <c:pt idx="6">
                  <c:v>Zvětšující se rozdíly mezi bohatými a chudými v České republice</c:v>
                </c:pt>
                <c:pt idx="7">
                  <c:v>Chudoba v České republice</c:v>
                </c:pt>
                <c:pt idx="8">
                  <c:v>Exekuce a předlužení části obyvatel</c:v>
                </c:pt>
                <c:pt idx="9">
                  <c:v>Bezdomovectví</c:v>
                </c:pt>
              </c:strCache>
            </c:strRef>
          </c:cat>
          <c:val>
            <c:numRef>
              <c:f>T_chart!$B$25:$K$25</c:f>
              <c:numCache>
                <c:formatCode>0%</c:formatCode>
                <c:ptCount val="10"/>
                <c:pt idx="0">
                  <c:v>0.14734774066797643</c:v>
                </c:pt>
                <c:pt idx="1">
                  <c:v>0.24950884086444008</c:v>
                </c:pt>
                <c:pt idx="2">
                  <c:v>0.2337917485265226</c:v>
                </c:pt>
                <c:pt idx="3">
                  <c:v>0.28421741977734122</c:v>
                </c:pt>
                <c:pt idx="4">
                  <c:v>0.32678454485920105</c:v>
                </c:pt>
                <c:pt idx="5">
                  <c:v>0.34512115258677145</c:v>
                </c:pt>
                <c:pt idx="6">
                  <c:v>0.4112639161755075</c:v>
                </c:pt>
                <c:pt idx="7">
                  <c:v>0.45186640471512768</c:v>
                </c:pt>
                <c:pt idx="8">
                  <c:v>0.46692861820563197</c:v>
                </c:pt>
                <c:pt idx="9">
                  <c:v>0.46627373935821875</c:v>
                </c:pt>
              </c:numCache>
            </c:numRef>
          </c:val>
          <c:extLst xmlns:c16r2="http://schemas.microsoft.com/office/drawing/2015/06/chart">
            <c:ext xmlns:c16="http://schemas.microsoft.com/office/drawing/2014/chart" uri="{C3380CC4-5D6E-409C-BE32-E72D297353CC}">
              <c16:uniqueId val="{00000002-8200-4155-BB04-373248AB1367}"/>
            </c:ext>
          </c:extLst>
        </c:ser>
        <c:ser>
          <c:idx val="3"/>
          <c:order val="3"/>
          <c:tx>
            <c:strRef>
              <c:f>T_chart!$A$26</c:f>
              <c:strCache>
                <c:ptCount val="1"/>
                <c:pt idx="0">
                  <c:v>Málo důležité</c:v>
                </c:pt>
              </c:strCache>
            </c:strRef>
          </c:tx>
          <c:spPr>
            <a:solidFill>
              <a:schemeClr val="bg1">
                <a:lumMod val="65000"/>
              </a:schemeClr>
            </a:solidFill>
          </c:spPr>
          <c:invertIfNegative val="0"/>
          <c:dPt>
            <c:idx val="1"/>
            <c:invertIfNegative val="0"/>
            <c:bubble3D val="0"/>
            <c:extLst xmlns:c16r2="http://schemas.microsoft.com/office/drawing/2015/06/chart">
              <c:ext xmlns:c16="http://schemas.microsoft.com/office/drawing/2014/chart" uri="{C3380CC4-5D6E-409C-BE32-E72D297353CC}">
                <c16:uniqueId val="{0000001A-10C0-4F13-B306-0D9F7AB829DC}"/>
              </c:ext>
            </c:extLst>
          </c:dPt>
          <c:dPt>
            <c:idx val="4"/>
            <c:invertIfNegative val="0"/>
            <c:bubble3D val="0"/>
            <c:extLst xmlns:c16r2="http://schemas.microsoft.com/office/drawing/2015/06/chart">
              <c:ext xmlns:c16="http://schemas.microsoft.com/office/drawing/2014/chart" uri="{C3380CC4-5D6E-409C-BE32-E72D297353CC}">
                <c16:uniqueId val="{00000019-10C0-4F13-B306-0D9F7AB829DC}"/>
              </c:ext>
            </c:extLst>
          </c:dPt>
          <c:dPt>
            <c:idx val="7"/>
            <c:invertIfNegative val="0"/>
            <c:bubble3D val="0"/>
            <c:extLst xmlns:c16r2="http://schemas.microsoft.com/office/drawing/2015/06/chart">
              <c:ext xmlns:c16="http://schemas.microsoft.com/office/drawing/2014/chart" uri="{C3380CC4-5D6E-409C-BE32-E72D297353CC}">
                <c16:uniqueId val="{0000001B-10C0-4F13-B306-0D9F7AB829DC}"/>
              </c:ext>
            </c:extLst>
          </c:dPt>
          <c:dPt>
            <c:idx val="10"/>
            <c:invertIfNegative val="0"/>
            <c:bubble3D val="0"/>
            <c:extLst xmlns:c16r2="http://schemas.microsoft.com/office/drawing/2015/06/chart">
              <c:ext xmlns:c16="http://schemas.microsoft.com/office/drawing/2014/chart" uri="{C3380CC4-5D6E-409C-BE32-E72D297353CC}">
                <c16:uniqueId val="{00000018-10C0-4F13-B306-0D9F7AB829DC}"/>
              </c:ext>
            </c:extLst>
          </c:dPt>
          <c:dPt>
            <c:idx val="13"/>
            <c:invertIfNegative val="0"/>
            <c:bubble3D val="0"/>
            <c:extLst xmlns:c16r2="http://schemas.microsoft.com/office/drawing/2015/06/chart">
              <c:ext xmlns:c16="http://schemas.microsoft.com/office/drawing/2014/chart" uri="{C3380CC4-5D6E-409C-BE32-E72D297353CC}">
                <c16:uniqueId val="{00000015-10C0-4F13-B306-0D9F7AB829DC}"/>
              </c:ext>
            </c:extLst>
          </c:dPt>
          <c:dPt>
            <c:idx val="16"/>
            <c:invertIfNegative val="0"/>
            <c:bubble3D val="0"/>
            <c:extLst xmlns:c16r2="http://schemas.microsoft.com/office/drawing/2015/06/chart">
              <c:ext xmlns:c16="http://schemas.microsoft.com/office/drawing/2014/chart" uri="{C3380CC4-5D6E-409C-BE32-E72D297353CC}">
                <c16:uniqueId val="{00000016-10C0-4F13-B306-0D9F7AB829DC}"/>
              </c:ext>
            </c:extLst>
          </c:dPt>
          <c:dPt>
            <c:idx val="19"/>
            <c:invertIfNegative val="0"/>
            <c:bubble3D val="0"/>
            <c:extLst xmlns:c16r2="http://schemas.microsoft.com/office/drawing/2015/06/chart">
              <c:ext xmlns:c16="http://schemas.microsoft.com/office/drawing/2014/chart" uri="{C3380CC4-5D6E-409C-BE32-E72D297353CC}">
                <c16:uniqueId val="{00000017-10C0-4F13-B306-0D9F7AB829DC}"/>
              </c:ext>
            </c:extLst>
          </c:dPt>
          <c:dLbls>
            <c:dLbl>
              <c:idx val="0"/>
              <c:delete val="1"/>
              <c:extLst xmlns:c16r2="http://schemas.microsoft.com/office/drawing/2015/06/chart">
                <c:ext xmlns:c16="http://schemas.microsoft.com/office/drawing/2014/chart" uri="{C3380CC4-5D6E-409C-BE32-E72D297353CC}">
                  <c16:uniqueId val="{00000036-6AD6-4F38-B037-5D2921C58B48}"/>
                </c:ext>
                <c:ext xmlns:c15="http://schemas.microsoft.com/office/drawing/2012/chart" uri="{CE6537A1-D6FC-4f65-9D91-7224C49458BB}"/>
              </c:extLst>
            </c:dLbl>
            <c:dLbl>
              <c:idx val="1"/>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A-10C0-4F13-B306-0D9F7AB829DC}"/>
                </c:ext>
                <c:ext xmlns:c15="http://schemas.microsoft.com/office/drawing/2012/chart" uri="{CE6537A1-D6FC-4f65-9D91-7224C49458BB}">
                  <c15:layout/>
                </c:ext>
              </c:extLst>
            </c:dLbl>
            <c:dLbl>
              <c:idx val="3"/>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38-6AD6-4F38-B037-5D2921C58B48}"/>
                </c:ext>
                <c:ext xmlns:c15="http://schemas.microsoft.com/office/drawing/2012/chart" uri="{CE6537A1-D6FC-4f65-9D91-7224C49458BB}">
                  <c15:layout/>
                </c:ext>
              </c:extLst>
            </c:dLbl>
            <c:dLbl>
              <c:idx val="4"/>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9-10C0-4F13-B306-0D9F7AB829DC}"/>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1200"/>
                </a:pPr>
                <a:endParaRPr lang="cs-CZ"/>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T_chart!$B$22:$K$22</c:f>
              <c:strCache>
                <c:ptCount val="10"/>
                <c:pt idx="0">
                  <c:v>Dostupné zdravotnictví</c:v>
                </c:pt>
                <c:pt idx="1">
                  <c:v>Kvalita školství</c:v>
                </c:pt>
                <c:pt idx="2">
                  <c:v>Zneužívání sociálních dávek a podpory od státu</c:v>
                </c:pt>
                <c:pt idx="3">
                  <c:v>Dostupnost bydlení</c:v>
                </c:pt>
                <c:pt idx="4">
                  <c:v>Výše důchodů</c:v>
                </c:pt>
                <c:pt idx="5">
                  <c:v>Ochrana životního prostředí</c:v>
                </c:pt>
                <c:pt idx="6">
                  <c:v>Zvětšující se rozdíly mezi bohatými a chudými v České republice</c:v>
                </c:pt>
                <c:pt idx="7">
                  <c:v>Chudoba v České republice</c:v>
                </c:pt>
                <c:pt idx="8">
                  <c:v>Exekuce a předlužení části obyvatel</c:v>
                </c:pt>
                <c:pt idx="9">
                  <c:v>Bezdomovectví</c:v>
                </c:pt>
              </c:strCache>
            </c:strRef>
          </c:cat>
          <c:val>
            <c:numRef>
              <c:f>T_chart!$B$26:$K$26</c:f>
              <c:numCache>
                <c:formatCode>0%</c:formatCode>
                <c:ptCount val="10"/>
                <c:pt idx="0">
                  <c:v>1.9646365422396856E-2</c:v>
                </c:pt>
                <c:pt idx="1">
                  <c:v>4.5186640471512773E-2</c:v>
                </c:pt>
                <c:pt idx="2">
                  <c:v>7.5965946299934514E-2</c:v>
                </c:pt>
                <c:pt idx="3">
                  <c:v>6.2868369351669937E-2</c:v>
                </c:pt>
                <c:pt idx="4">
                  <c:v>7.531106745252128E-2</c:v>
                </c:pt>
                <c:pt idx="5">
                  <c:v>7.2036673215455135E-2</c:v>
                </c:pt>
                <c:pt idx="6">
                  <c:v>0.17288801571709234</c:v>
                </c:pt>
                <c:pt idx="7">
                  <c:v>0.14669286182056321</c:v>
                </c:pt>
                <c:pt idx="8">
                  <c:v>0.23182711198428291</c:v>
                </c:pt>
                <c:pt idx="9">
                  <c:v>0.2822527832351015</c:v>
                </c:pt>
              </c:numCache>
            </c:numRef>
          </c:val>
          <c:extLst xmlns:c16r2="http://schemas.microsoft.com/office/drawing/2015/06/chart">
            <c:ext xmlns:c16="http://schemas.microsoft.com/office/drawing/2014/chart" uri="{C3380CC4-5D6E-409C-BE32-E72D297353CC}">
              <c16:uniqueId val="{00000000-AA01-4150-8A5D-D5C27F2A3696}"/>
            </c:ext>
          </c:extLst>
        </c:ser>
        <c:dLbls>
          <c:showLegendKey val="0"/>
          <c:showVal val="1"/>
          <c:showCatName val="0"/>
          <c:showSerName val="0"/>
          <c:showPercent val="0"/>
          <c:showBubbleSize val="0"/>
        </c:dLbls>
        <c:gapWidth val="40"/>
        <c:overlap val="100"/>
        <c:axId val="-1495278128"/>
        <c:axId val="-1495279760"/>
      </c:barChart>
      <c:catAx>
        <c:axId val="-1495278128"/>
        <c:scaling>
          <c:orientation val="maxMin"/>
        </c:scaling>
        <c:delete val="0"/>
        <c:axPos val="l"/>
        <c:numFmt formatCode="General" sourceLinked="1"/>
        <c:majorTickMark val="out"/>
        <c:minorTickMark val="none"/>
        <c:tickLblPos val="nextTo"/>
        <c:spPr>
          <a:ln>
            <a:noFill/>
          </a:ln>
        </c:spPr>
        <c:txPr>
          <a:bodyPr/>
          <a:lstStyle/>
          <a:p>
            <a:pPr>
              <a:defRPr sz="1200"/>
            </a:pPr>
            <a:endParaRPr lang="cs-CZ"/>
          </a:p>
        </c:txPr>
        <c:crossAx val="-1495279760"/>
        <c:crosses val="autoZero"/>
        <c:auto val="1"/>
        <c:lblAlgn val="ctr"/>
        <c:lblOffset val="100"/>
        <c:noMultiLvlLbl val="0"/>
      </c:catAx>
      <c:valAx>
        <c:axId val="-1495279760"/>
        <c:scaling>
          <c:orientation val="minMax"/>
          <c:max val="1"/>
        </c:scaling>
        <c:delete val="1"/>
        <c:axPos val="b"/>
        <c:numFmt formatCode="0%" sourceLinked="1"/>
        <c:majorTickMark val="out"/>
        <c:minorTickMark val="none"/>
        <c:tickLblPos val="none"/>
        <c:crossAx val="-1495278128"/>
        <c:crosses val="max"/>
        <c:crossBetween val="between"/>
      </c:valAx>
      <c:spPr>
        <a:noFill/>
        <a:ln>
          <a:noFill/>
        </a:ln>
      </c:spPr>
    </c:plotArea>
    <c:plotVisOnly val="1"/>
    <c:dispBlanksAs val="gap"/>
    <c:showDLblsOverMax val="0"/>
  </c:chart>
  <c:spPr>
    <a:noFill/>
    <a:ln>
      <a:noFill/>
    </a:ln>
  </c:spPr>
  <c:txPr>
    <a:bodyPr/>
    <a:lstStyle/>
    <a:p>
      <a:pPr>
        <a:defRPr sz="1050"/>
      </a:pPr>
      <a:endParaRPr lang="cs-CZ"/>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cs-CZ"/>
              <a:t>Text zápatí (edituje se v menu Vložení / Záhlaví a zápatí)</a:t>
            </a:r>
          </a:p>
        </p:txBody>
      </p:sp>
      <p:sp>
        <p:nvSpPr>
          <p:cNvPr id="3" name="Zástupný symbol pro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1C1AF9-7AFA-4E04-9CFF-2FF94FA0A6BC}" type="datetime1">
              <a:rPr lang="cs-CZ" smtClean="0"/>
              <a:t>09.05.2019</a:t>
            </a:fld>
            <a:endParaRPr lang="cs-CZ"/>
          </a:p>
        </p:txBody>
      </p:sp>
      <p:sp>
        <p:nvSpPr>
          <p:cNvPr id="4" name="Zástupný symbol pro zápatí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4EE2E5-390F-4FEF-8359-C6E7CA5D3F0D}" type="slidenum">
              <a:rPr lang="cs-CZ" smtClean="0"/>
              <a:t>‹#›</a:t>
            </a:fld>
            <a:endParaRPr lang="cs-CZ"/>
          </a:p>
        </p:txBody>
      </p:sp>
    </p:spTree>
    <p:extLst>
      <p:ext uri="{BB962C8B-B14F-4D97-AF65-F5344CB8AC3E}">
        <p14:creationId xmlns:p14="http://schemas.microsoft.com/office/powerpoint/2010/main" val="331045323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cs-CZ"/>
              <a:t>Text zápatí (edituje se v menu Vložení / Záhlaví a zápatí)</a:t>
            </a:r>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8F4F2B-F137-47BB-B83E-05478F07ACE1}" type="datetime1">
              <a:rPr lang="cs-CZ" smtClean="0"/>
              <a:t>09.05.2019</a:t>
            </a:fld>
            <a:endParaRPr lang="cs-CZ"/>
          </a:p>
        </p:txBody>
      </p:sp>
      <p:sp>
        <p:nvSpPr>
          <p:cNvPr id="4" name="Zástupný symbol pro obrázek snímk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02CE04-932B-4561-95CF-06BE1B42BE9B}" type="slidenum">
              <a:rPr lang="cs-CZ" smtClean="0"/>
              <a:t>‹#›</a:t>
            </a:fld>
            <a:endParaRPr lang="cs-CZ"/>
          </a:p>
        </p:txBody>
      </p:sp>
    </p:spTree>
    <p:extLst>
      <p:ext uri="{BB962C8B-B14F-4D97-AF65-F5344CB8AC3E}">
        <p14:creationId xmlns:p14="http://schemas.microsoft.com/office/powerpoint/2010/main" val="22711126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381000" y="685800"/>
            <a:ext cx="6096000" cy="3429000"/>
          </a:xfrm>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a:defRPr/>
            </a:pPr>
            <a:fld id="{E571B68E-7493-4C5E-941C-C28691FC6A1E}" type="slidenum">
              <a:rPr lang="cs-CZ" smtClean="0"/>
              <a:pPr>
                <a:defRPr/>
              </a:pPr>
              <a:t>1</a:t>
            </a:fld>
            <a:endParaRPr lang="cs-CZ" dirty="0"/>
          </a:p>
        </p:txBody>
      </p:sp>
      <p:sp>
        <p:nvSpPr>
          <p:cNvPr id="5" name="Zástupný symbol pro datum 4"/>
          <p:cNvSpPr>
            <a:spLocks noGrp="1"/>
          </p:cNvSpPr>
          <p:nvPr>
            <p:ph type="dt" idx="11"/>
          </p:nvPr>
        </p:nvSpPr>
        <p:spPr/>
        <p:txBody>
          <a:bodyPr/>
          <a:lstStyle/>
          <a:p>
            <a:fld id="{DF16CD61-E4D5-4983-BFEA-218C18755D02}" type="datetime1">
              <a:rPr lang="cs-CZ" smtClean="0"/>
              <a:t>09.05.2019</a:t>
            </a:fld>
            <a:endParaRPr lang="cs-CZ"/>
          </a:p>
        </p:txBody>
      </p:sp>
      <p:sp>
        <p:nvSpPr>
          <p:cNvPr id="6" name="Zástupný symbol pro zápatí 5"/>
          <p:cNvSpPr>
            <a:spLocks noGrp="1"/>
          </p:cNvSpPr>
          <p:nvPr>
            <p:ph type="ftr" sz="quarter" idx="12"/>
          </p:nvPr>
        </p:nvSpPr>
        <p:spPr/>
        <p:txBody>
          <a:bodyPr/>
          <a:lstStyle/>
          <a:p>
            <a:endParaRPr lang="cs-CZ"/>
          </a:p>
        </p:txBody>
      </p:sp>
      <p:sp>
        <p:nvSpPr>
          <p:cNvPr id="7" name="Zástupný symbol pro záhlaví 6"/>
          <p:cNvSpPr>
            <a:spLocks noGrp="1"/>
          </p:cNvSpPr>
          <p:nvPr>
            <p:ph type="hdr" sz="quarter" idx="13"/>
          </p:nvPr>
        </p:nvSpPr>
        <p:spPr/>
        <p:txBody>
          <a:bodyPr/>
          <a:lstStyle/>
          <a:p>
            <a:r>
              <a:rPr lang="cs-CZ"/>
              <a:t>Text zápatí (edituje se v menu Vložení / Záhlaví a zápatí)</a:t>
            </a:r>
          </a:p>
        </p:txBody>
      </p:sp>
    </p:spTree>
    <p:extLst>
      <p:ext uri="{BB962C8B-B14F-4D97-AF65-F5344CB8AC3E}">
        <p14:creationId xmlns:p14="http://schemas.microsoft.com/office/powerpoint/2010/main" val="1434164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7" name="Nadpis 1"/>
          <p:cNvSpPr>
            <a:spLocks noGrp="1"/>
          </p:cNvSpPr>
          <p:nvPr>
            <p:ph type="ctrTitle"/>
          </p:nvPr>
        </p:nvSpPr>
        <p:spPr>
          <a:xfrm>
            <a:off x="815340" y="421657"/>
            <a:ext cx="10561320" cy="5400691"/>
          </a:xfrm>
          <a:prstGeom prst="rect">
            <a:avLst/>
          </a:prstGeom>
        </p:spPr>
        <p:txBody>
          <a:bodyPr wrap="square" lIns="90000" tIns="46800" rIns="90000" bIns="46800" anchor="ctr" anchorCtr="0">
            <a:normAutofit/>
          </a:bodyPr>
          <a:lstStyle>
            <a:lvl1pPr algn="ctr">
              <a:defRPr sz="5000">
                <a:solidFill>
                  <a:srgbClr val="009FE3"/>
                </a:solidFill>
              </a:defRPr>
            </a:lvl1pPr>
          </a:lstStyle>
          <a:p>
            <a:r>
              <a:rPr lang="cs-CZ"/>
              <a:t>Kliknutím lze upravit styl.</a:t>
            </a:r>
            <a:endParaRPr lang="cs-CZ" dirty="0"/>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5"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15726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7" name="Nadpis 1"/>
          <p:cNvSpPr>
            <a:spLocks noGrp="1"/>
          </p:cNvSpPr>
          <p:nvPr>
            <p:ph type="ctrTitle"/>
          </p:nvPr>
        </p:nvSpPr>
        <p:spPr>
          <a:xfrm>
            <a:off x="815340" y="368610"/>
            <a:ext cx="10561320" cy="1181585"/>
          </a:xfrm>
          <a:prstGeom prst="rect">
            <a:avLst/>
          </a:prstGeom>
        </p:spPr>
        <p:txBody>
          <a:bodyPr wrap="square" lIns="90000" tIns="46800" rIns="90000" bIns="46800">
            <a:normAutofit/>
          </a:bodyPr>
          <a:lstStyle>
            <a:lvl1pPr algn="l">
              <a:defRPr sz="4000">
                <a:solidFill>
                  <a:srgbClr val="009FE3"/>
                </a:solidFill>
              </a:defRPr>
            </a:lvl1pPr>
          </a:lstStyle>
          <a:p>
            <a:r>
              <a:rPr lang="cs-CZ" dirty="0"/>
              <a:t>Klepnutím lze upravit styl předlohy nadpisů.</a:t>
            </a:r>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9" name="Zástupný symbol pro obsah 2"/>
          <p:cNvSpPr>
            <a:spLocks noGrp="1"/>
          </p:cNvSpPr>
          <p:nvPr>
            <p:ph idx="1"/>
          </p:nvPr>
        </p:nvSpPr>
        <p:spPr>
          <a:xfrm>
            <a:off x="815326" y="1548384"/>
            <a:ext cx="10561349" cy="4803648"/>
          </a:xfrm>
          <a:prstGeom prst="rect">
            <a:avLst/>
          </a:prstGeom>
        </p:spPr>
        <p:txBody>
          <a:bodyPr>
            <a:normAutofit/>
          </a:bodyPr>
          <a:lstStyle>
            <a:lvl1pPr marL="341313" indent="-342900">
              <a:buClrTx/>
              <a:buFont typeface="Wingdings" pitchFamily="2" charset="2"/>
              <a:buChar char="§"/>
              <a:defRPr/>
            </a:lvl1pPr>
            <a:lvl2pPr marL="741363" indent="-285750">
              <a:buClr>
                <a:schemeClr val="accent6"/>
              </a:buClr>
              <a:buFont typeface="Wingdings" pitchFamily="2" charset="2"/>
              <a:buChar char="§"/>
              <a:defRPr/>
            </a:lvl2pPr>
            <a:lvl3pPr marL="1141413" indent="-228600">
              <a:buClrTx/>
              <a:buFont typeface="Wingdings" pitchFamily="2" charset="2"/>
              <a:buChar char="§"/>
              <a:defRPr/>
            </a:lvl3pPr>
            <a:lvl4pPr marL="1598613" indent="-228600">
              <a:buClr>
                <a:srgbClr val="00B0F0"/>
              </a:buClr>
              <a:buFont typeface="Wingdings" pitchFamily="2" charset="2"/>
              <a:buChar char="§"/>
              <a:defRPr/>
            </a:lvl4pPr>
            <a:lvl5pPr marL="2055813" indent="-228600">
              <a:buClrTx/>
              <a:buFont typeface="Wingdings" pitchFamily="2" charset="2"/>
              <a:buChar char="§"/>
              <a:defRPr/>
            </a:lvl5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140374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va sloupce">
    <p:spTree>
      <p:nvGrpSpPr>
        <p:cNvPr id="1" name=""/>
        <p:cNvGrpSpPr/>
        <p:nvPr/>
      </p:nvGrpSpPr>
      <p:grpSpPr>
        <a:xfrm>
          <a:off x="0" y="0"/>
          <a:ext cx="0" cy="0"/>
          <a:chOff x="0" y="0"/>
          <a:chExt cx="0" cy="0"/>
        </a:xfrm>
      </p:grpSpPr>
      <p:sp>
        <p:nvSpPr>
          <p:cNvPr id="9" name="Nadpis 1"/>
          <p:cNvSpPr>
            <a:spLocks noGrp="1"/>
          </p:cNvSpPr>
          <p:nvPr>
            <p:ph type="ctrTitle"/>
          </p:nvPr>
        </p:nvSpPr>
        <p:spPr>
          <a:xfrm>
            <a:off x="815340" y="368609"/>
            <a:ext cx="10561320" cy="1267310"/>
          </a:xfrm>
          <a:prstGeom prst="rect">
            <a:avLst/>
          </a:prstGeom>
        </p:spPr>
        <p:txBody>
          <a:bodyPr wrap="square" lIns="90000" tIns="46800" rIns="90000" bIns="46800">
            <a:normAutofit/>
          </a:bodyPr>
          <a:lstStyle>
            <a:lvl1pPr algn="l">
              <a:defRPr sz="4000">
                <a:solidFill>
                  <a:srgbClr val="009FE3"/>
                </a:solidFill>
              </a:defRPr>
            </a:lvl1pPr>
          </a:lstStyle>
          <a:p>
            <a:r>
              <a:rPr lang="cs-CZ" dirty="0"/>
              <a:t>Klepnutím lze upravit styl předlohy nadpisů.</a:t>
            </a:r>
          </a:p>
        </p:txBody>
      </p:sp>
      <p:sp>
        <p:nvSpPr>
          <p:cNvPr id="11" name="Zástupný symbol pro obsah 2"/>
          <p:cNvSpPr>
            <a:spLocks noGrp="1"/>
          </p:cNvSpPr>
          <p:nvPr>
            <p:ph sz="half" idx="1" hasCustomPrompt="1"/>
          </p:nvPr>
        </p:nvSpPr>
        <p:spPr>
          <a:xfrm>
            <a:off x="815326" y="1645920"/>
            <a:ext cx="5040644" cy="4504849"/>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12" name="Zástupný symbol pro obsah 2"/>
          <p:cNvSpPr>
            <a:spLocks noGrp="1"/>
          </p:cNvSpPr>
          <p:nvPr>
            <p:ph sz="half" idx="11" hasCustomPrompt="1"/>
          </p:nvPr>
        </p:nvSpPr>
        <p:spPr>
          <a:xfrm>
            <a:off x="6336031" y="1645920"/>
            <a:ext cx="5040644" cy="4497705"/>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6"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7"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8"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161436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ázdné">
    <p:spTree>
      <p:nvGrpSpPr>
        <p:cNvPr id="1" name=""/>
        <p:cNvGrpSpPr/>
        <p:nvPr/>
      </p:nvGrpSpPr>
      <p:grpSpPr>
        <a:xfrm>
          <a:off x="0" y="0"/>
          <a:ext cx="0" cy="0"/>
          <a:chOff x="0" y="0"/>
          <a:chExt cx="0" cy="0"/>
        </a:xfrm>
      </p:grpSpPr>
      <p:sp>
        <p:nvSpPr>
          <p:cNvPr id="2"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3"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4"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24748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4" name="Nadpis 1"/>
          <p:cNvSpPr>
            <a:spLocks noGrp="1"/>
          </p:cNvSpPr>
          <p:nvPr>
            <p:ph type="ctrTitle"/>
          </p:nvPr>
        </p:nvSpPr>
        <p:spPr>
          <a:xfrm>
            <a:off x="815340" y="421657"/>
            <a:ext cx="10561320" cy="5019199"/>
          </a:xfrm>
          <a:prstGeom prst="rect">
            <a:avLst/>
          </a:prstGeom>
        </p:spPr>
        <p:txBody>
          <a:bodyPr wrap="square" lIns="90000" tIns="46800" rIns="90000" bIns="46800" anchor="ctr" anchorCtr="0">
            <a:normAutofit/>
          </a:bodyPr>
          <a:lstStyle>
            <a:lvl1pPr algn="ctr">
              <a:defRPr sz="5000">
                <a:solidFill>
                  <a:schemeClr val="bg1"/>
                </a:solidFill>
              </a:defRPr>
            </a:lvl1pPr>
          </a:lstStyle>
          <a:p>
            <a:r>
              <a:rPr lang="cs-CZ" dirty="0"/>
              <a:t>Klepnutím lze upravit styl předlohy nadpisů.</a:t>
            </a:r>
          </a:p>
        </p:txBody>
      </p:sp>
    </p:spTree>
    <p:extLst>
      <p:ext uri="{BB962C8B-B14F-4D97-AF65-F5344CB8AC3E}">
        <p14:creationId xmlns:p14="http://schemas.microsoft.com/office/powerpoint/2010/main" val="1288594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7" name="Podnadpis 2"/>
          <p:cNvSpPr>
            <a:spLocks noGrp="1"/>
          </p:cNvSpPr>
          <p:nvPr>
            <p:ph type="subTitle" idx="1"/>
          </p:nvPr>
        </p:nvSpPr>
        <p:spPr>
          <a:xfrm>
            <a:off x="815340" y="1988821"/>
            <a:ext cx="10561320" cy="1554819"/>
          </a:xfrm>
          <a:prstGeom prst="rect">
            <a:avLst/>
          </a:prstGeom>
        </p:spPr>
        <p:txBody>
          <a:bodyPr>
            <a:normAutofit/>
          </a:bodyPr>
          <a:lstStyle>
            <a:lvl1pPr marL="0" indent="0" algn="l">
              <a:buNone/>
              <a:defRPr sz="28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dirty="0"/>
              <a:t>Klepnutím lze upravit styl předlohy podnadpisů.</a:t>
            </a:r>
          </a:p>
        </p:txBody>
      </p:sp>
      <p:sp>
        <p:nvSpPr>
          <p:cNvPr id="8"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chemeClr val="bg1"/>
                </a:solidFill>
              </a:defRPr>
            </a:lvl1pPr>
          </a:lstStyle>
          <a:p>
            <a:r>
              <a:rPr lang="cs-CZ" dirty="0"/>
              <a:t>Klepnutím lze upravit styl předlohy nadpisů.</a:t>
            </a:r>
          </a:p>
        </p:txBody>
      </p:sp>
    </p:spTree>
    <p:extLst>
      <p:ext uri="{BB962C8B-B14F-4D97-AF65-F5344CB8AC3E}">
        <p14:creationId xmlns:p14="http://schemas.microsoft.com/office/powerpoint/2010/main" val="1794215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3" name="Nadpis 1"/>
          <p:cNvSpPr>
            <a:spLocks noGrp="1"/>
          </p:cNvSpPr>
          <p:nvPr>
            <p:ph type="ctrTitle"/>
          </p:nvPr>
        </p:nvSpPr>
        <p:spPr>
          <a:xfrm>
            <a:off x="815340" y="421657"/>
            <a:ext cx="10561320" cy="5019199"/>
          </a:xfrm>
          <a:prstGeom prst="rect">
            <a:avLst/>
          </a:prstGeom>
        </p:spPr>
        <p:txBody>
          <a:bodyPr wrap="square" lIns="90000" tIns="46800" rIns="90000" bIns="46800" anchor="ctr" anchorCtr="0">
            <a:normAutofit/>
          </a:bodyPr>
          <a:lstStyle>
            <a:lvl1pPr algn="ctr">
              <a:defRPr sz="5000">
                <a:solidFill>
                  <a:schemeClr val="bg1"/>
                </a:solidFill>
              </a:defRPr>
            </a:lvl1pPr>
          </a:lstStyle>
          <a:p>
            <a:r>
              <a:rPr lang="cs-CZ" dirty="0"/>
              <a:t>Klepnutím lze upravit styl předlohy nadpisů.</a:t>
            </a:r>
          </a:p>
        </p:txBody>
      </p:sp>
    </p:spTree>
    <p:extLst>
      <p:ext uri="{BB962C8B-B14F-4D97-AF65-F5344CB8AC3E}">
        <p14:creationId xmlns:p14="http://schemas.microsoft.com/office/powerpoint/2010/main" val="4185328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9" name="Podnadpis 2"/>
          <p:cNvSpPr>
            <a:spLocks noGrp="1"/>
          </p:cNvSpPr>
          <p:nvPr>
            <p:ph type="subTitle" idx="1"/>
          </p:nvPr>
        </p:nvSpPr>
        <p:spPr>
          <a:xfrm>
            <a:off x="815340" y="1988820"/>
            <a:ext cx="10561320" cy="1704500"/>
          </a:xfrm>
          <a:prstGeom prst="rect">
            <a:avLst/>
          </a:prstGeom>
        </p:spPr>
        <p:txBody>
          <a:bodyPr>
            <a:normAutofit/>
          </a:bodyPr>
          <a:lstStyle>
            <a:lvl1pPr marL="0" indent="0" algn="l">
              <a:buNone/>
              <a:defRPr sz="28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dirty="0"/>
              <a:t>Klepnutím lze upravit styl předlohy podnadpisů.</a:t>
            </a:r>
          </a:p>
        </p:txBody>
      </p:sp>
      <p:sp>
        <p:nvSpPr>
          <p:cNvPr id="10"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chemeClr val="bg1"/>
                </a:solidFill>
              </a:defRPr>
            </a:lvl1pPr>
          </a:lstStyle>
          <a:p>
            <a:r>
              <a:rPr lang="cs-CZ" dirty="0"/>
              <a:t>Klepnutím lze upravit styl předlohy nadpisů.</a:t>
            </a:r>
          </a:p>
        </p:txBody>
      </p:sp>
    </p:spTree>
    <p:extLst>
      <p:ext uri="{BB962C8B-B14F-4D97-AF65-F5344CB8AC3E}">
        <p14:creationId xmlns:p14="http://schemas.microsoft.com/office/powerpoint/2010/main" val="877303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4" name="Nadpis 1"/>
          <p:cNvSpPr>
            <a:spLocks noGrp="1"/>
          </p:cNvSpPr>
          <p:nvPr>
            <p:ph type="ctrTitle"/>
          </p:nvPr>
        </p:nvSpPr>
        <p:spPr>
          <a:xfrm>
            <a:off x="815340" y="421657"/>
            <a:ext cx="10561320" cy="5019199"/>
          </a:xfrm>
          <a:prstGeom prst="rect">
            <a:avLst/>
          </a:prstGeom>
        </p:spPr>
        <p:txBody>
          <a:bodyPr wrap="square" lIns="90000" tIns="46800" rIns="90000" bIns="46800" anchor="ctr" anchorCtr="0">
            <a:normAutofit/>
          </a:bodyPr>
          <a:lstStyle>
            <a:lvl1pPr algn="ctr">
              <a:defRPr sz="5000">
                <a:solidFill>
                  <a:srgbClr val="009FE3"/>
                </a:solidFill>
              </a:defRPr>
            </a:lvl1pPr>
          </a:lstStyle>
          <a:p>
            <a:r>
              <a:rPr lang="cs-CZ" dirty="0"/>
              <a:t>Klepnutím lze upravit styl předlohy nadpisů.</a:t>
            </a:r>
          </a:p>
        </p:txBody>
      </p:sp>
    </p:spTree>
    <p:extLst>
      <p:ext uri="{BB962C8B-B14F-4D97-AF65-F5344CB8AC3E}">
        <p14:creationId xmlns:p14="http://schemas.microsoft.com/office/powerpoint/2010/main" val="4266118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8" name="Podnadpis 2"/>
          <p:cNvSpPr>
            <a:spLocks noGrp="1"/>
          </p:cNvSpPr>
          <p:nvPr>
            <p:ph type="subTitle" idx="1"/>
          </p:nvPr>
        </p:nvSpPr>
        <p:spPr>
          <a:xfrm>
            <a:off x="815340" y="1988820"/>
            <a:ext cx="10561320" cy="1704500"/>
          </a:xfrm>
          <a:prstGeom prst="rect">
            <a:avLst/>
          </a:prstGeom>
        </p:spPr>
        <p:txBody>
          <a:bodyPr>
            <a:normAutofit/>
          </a:bodyPr>
          <a:lstStyle>
            <a:lvl1pPr marL="0" indent="0" algn="l">
              <a:buNone/>
              <a:defRPr sz="28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dirty="0"/>
              <a:t>Klepnutím lze upravit styl předlohy podnadpisů.</a:t>
            </a:r>
          </a:p>
        </p:txBody>
      </p:sp>
      <p:sp>
        <p:nvSpPr>
          <p:cNvPr id="9"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dirty="0"/>
              <a:t>Klepnutím lze upravit styl předlohy nadpisů.</a:t>
            </a:r>
          </a:p>
        </p:txBody>
      </p:sp>
    </p:spTree>
    <p:extLst>
      <p:ext uri="{BB962C8B-B14F-4D97-AF65-F5344CB8AC3E}">
        <p14:creationId xmlns:p14="http://schemas.microsoft.com/office/powerpoint/2010/main" val="2619383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4" name="Nadpis 1"/>
          <p:cNvSpPr>
            <a:spLocks noGrp="1"/>
          </p:cNvSpPr>
          <p:nvPr>
            <p:ph type="ctrTitle"/>
          </p:nvPr>
        </p:nvSpPr>
        <p:spPr>
          <a:xfrm>
            <a:off x="815340" y="421657"/>
            <a:ext cx="10561320" cy="5019199"/>
          </a:xfrm>
          <a:prstGeom prst="rect">
            <a:avLst/>
          </a:prstGeom>
        </p:spPr>
        <p:txBody>
          <a:bodyPr wrap="square" lIns="90000" tIns="46800" rIns="90000" bIns="46800" anchor="ctr" anchorCtr="0">
            <a:normAutofit/>
          </a:bodyPr>
          <a:lstStyle>
            <a:lvl1pPr algn="ctr">
              <a:defRPr sz="5000">
                <a:solidFill>
                  <a:schemeClr val="bg1"/>
                </a:solidFill>
              </a:defRPr>
            </a:lvl1pPr>
          </a:lstStyle>
          <a:p>
            <a:r>
              <a:rPr lang="cs-CZ" dirty="0"/>
              <a:t>Klepnutím lze upravit styl předlohy nadpisů.</a:t>
            </a:r>
          </a:p>
        </p:txBody>
      </p:sp>
    </p:spTree>
    <p:extLst>
      <p:ext uri="{BB962C8B-B14F-4D97-AF65-F5344CB8AC3E}">
        <p14:creationId xmlns:p14="http://schemas.microsoft.com/office/powerpoint/2010/main" val="369957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9"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10" name="Podnadpis 2"/>
          <p:cNvSpPr>
            <a:spLocks noGrp="1"/>
          </p:cNvSpPr>
          <p:nvPr>
            <p:ph type="subTitle" idx="1"/>
          </p:nvPr>
        </p:nvSpPr>
        <p:spPr>
          <a:xfrm>
            <a:off x="815340" y="1988820"/>
            <a:ext cx="10561320" cy="1704500"/>
          </a:xfrm>
          <a:prstGeom prst="rect">
            <a:avLst/>
          </a:prstGeom>
        </p:spPr>
        <p:txBody>
          <a:bodyPr>
            <a:normAutofit/>
          </a:bodyPr>
          <a:lstStyle>
            <a:lvl1pPr marL="0" indent="0" algn="l">
              <a:buNone/>
              <a:defRPr sz="28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a:t>Kliknutím lze upravit styl předlohy.</a:t>
            </a:r>
            <a:endParaRPr lang="cs-CZ" dirty="0"/>
          </a:p>
        </p:txBody>
      </p:sp>
      <p:sp>
        <p:nvSpPr>
          <p:cNvPr id="11"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a:t>Kliknutím lze upravit styl.</a:t>
            </a:r>
            <a:endParaRPr lang="cs-CZ" dirty="0"/>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467079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7" name="Podnadpis 2"/>
          <p:cNvSpPr>
            <a:spLocks noGrp="1"/>
          </p:cNvSpPr>
          <p:nvPr>
            <p:ph type="subTitle" idx="1"/>
          </p:nvPr>
        </p:nvSpPr>
        <p:spPr>
          <a:xfrm>
            <a:off x="815340" y="1988821"/>
            <a:ext cx="10561320" cy="1554819"/>
          </a:xfrm>
          <a:prstGeom prst="rect">
            <a:avLst/>
          </a:prstGeom>
        </p:spPr>
        <p:txBody>
          <a:bodyPr>
            <a:normAutofit/>
          </a:bodyPr>
          <a:lstStyle>
            <a:lvl1pPr marL="0" indent="0" algn="l">
              <a:buNone/>
              <a:defRPr sz="28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dirty="0"/>
              <a:t>Klepnutím lze upravit styl předlohy podnadpisů.</a:t>
            </a:r>
          </a:p>
        </p:txBody>
      </p:sp>
      <p:sp>
        <p:nvSpPr>
          <p:cNvPr id="8"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chemeClr val="bg1"/>
                </a:solidFill>
              </a:defRPr>
            </a:lvl1pPr>
          </a:lstStyle>
          <a:p>
            <a:r>
              <a:rPr lang="cs-CZ" dirty="0"/>
              <a:t>Klepnutím lze upravit styl předlohy nadpisů.</a:t>
            </a:r>
          </a:p>
        </p:txBody>
      </p:sp>
    </p:spTree>
    <p:extLst>
      <p:ext uri="{BB962C8B-B14F-4D97-AF65-F5344CB8AC3E}">
        <p14:creationId xmlns:p14="http://schemas.microsoft.com/office/powerpoint/2010/main" val="467737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7" name="Nadpis 1"/>
          <p:cNvSpPr>
            <a:spLocks noGrp="1"/>
          </p:cNvSpPr>
          <p:nvPr>
            <p:ph type="ctrTitle"/>
          </p:nvPr>
        </p:nvSpPr>
        <p:spPr>
          <a:xfrm>
            <a:off x="815340" y="421657"/>
            <a:ext cx="10561320" cy="5400691"/>
          </a:xfrm>
          <a:prstGeom prst="rect">
            <a:avLst/>
          </a:prstGeom>
        </p:spPr>
        <p:txBody>
          <a:bodyPr wrap="square" lIns="90000" tIns="46800" rIns="90000" bIns="46800" anchor="ctr" anchorCtr="0">
            <a:normAutofit/>
          </a:bodyPr>
          <a:lstStyle>
            <a:lvl1pPr algn="ctr">
              <a:defRPr sz="5000">
                <a:solidFill>
                  <a:srgbClr val="009FE3"/>
                </a:solidFill>
              </a:defRPr>
            </a:lvl1pPr>
          </a:lstStyle>
          <a:p>
            <a:r>
              <a:rPr lang="cs-CZ"/>
              <a:t>Kliknutím lze upravit styl.</a:t>
            </a:r>
            <a:endParaRPr lang="cs-CZ" dirty="0"/>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5"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1710151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9"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10" name="Podnadpis 2"/>
          <p:cNvSpPr>
            <a:spLocks noGrp="1"/>
          </p:cNvSpPr>
          <p:nvPr>
            <p:ph type="subTitle" idx="1"/>
          </p:nvPr>
        </p:nvSpPr>
        <p:spPr>
          <a:xfrm>
            <a:off x="815340" y="1988820"/>
            <a:ext cx="10561320" cy="1704500"/>
          </a:xfrm>
          <a:prstGeom prst="rect">
            <a:avLst/>
          </a:prstGeom>
        </p:spPr>
        <p:txBody>
          <a:bodyPr>
            <a:normAutofit/>
          </a:bodyPr>
          <a:lstStyle>
            <a:lvl1pPr marL="0" indent="0" algn="l">
              <a:buNone/>
              <a:defRPr sz="28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a:t>Kliknutím lze upravit styl předlohy.</a:t>
            </a:r>
            <a:endParaRPr lang="cs-CZ" dirty="0"/>
          </a:p>
        </p:txBody>
      </p:sp>
      <p:sp>
        <p:nvSpPr>
          <p:cNvPr id="11"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a:t>Kliknutím lze upravit styl.</a:t>
            </a:r>
            <a:endParaRPr lang="cs-CZ" dirty="0"/>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155182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adpis nahoře">
    <p:spTree>
      <p:nvGrpSpPr>
        <p:cNvPr id="1" name=""/>
        <p:cNvGrpSpPr/>
        <p:nvPr/>
      </p:nvGrpSpPr>
      <p:grpSpPr>
        <a:xfrm>
          <a:off x="0" y="0"/>
          <a:ext cx="0" cy="0"/>
          <a:chOff x="0" y="0"/>
          <a:chExt cx="0" cy="0"/>
        </a:xfrm>
      </p:grpSpPr>
      <p:sp>
        <p:nvSpPr>
          <p:cNvPr id="5"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a:t>Kliknutím lze upravit styl.</a:t>
            </a:r>
            <a:endParaRPr lang="cs-CZ" dirty="0"/>
          </a:p>
        </p:txBody>
      </p:sp>
      <p:sp>
        <p:nvSpPr>
          <p:cNvPr id="7"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7457385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15326" y="1548384"/>
            <a:ext cx="10561349" cy="4803648"/>
          </a:xfrm>
          <a:prstGeom prst="rect">
            <a:avLst/>
          </a:prstGeom>
        </p:spPr>
        <p:txBody>
          <a:bodyPr>
            <a:normAutofit/>
          </a:bodyPr>
          <a:lstStyle>
            <a:lvl1pPr marL="341313" indent="-342900">
              <a:buClrTx/>
              <a:buFont typeface="Wingdings" pitchFamily="2" charset="2"/>
              <a:buChar char="§"/>
              <a:defRPr/>
            </a:lvl1pPr>
            <a:lvl2pPr marL="741363" indent="-285750">
              <a:buClr>
                <a:schemeClr val="accent6"/>
              </a:buClr>
              <a:buFont typeface="Wingdings" pitchFamily="2" charset="2"/>
              <a:buChar char="§"/>
              <a:defRPr/>
            </a:lvl2pPr>
            <a:lvl3pPr marL="1141413" indent="-228600">
              <a:buClrTx/>
              <a:buFont typeface="Wingdings" pitchFamily="2" charset="2"/>
              <a:buChar char="§"/>
              <a:defRPr/>
            </a:lvl3pPr>
            <a:lvl4pPr marL="1598613" indent="-228600">
              <a:buClr>
                <a:srgbClr val="00B0F0"/>
              </a:buClr>
              <a:buFont typeface="Wingdings" pitchFamily="2" charset="2"/>
              <a:buChar char="§"/>
              <a:defRPr/>
            </a:lvl4pPr>
            <a:lvl5pPr marL="2055813" indent="-228600">
              <a:buClrTx/>
              <a:buFont typeface="Wingdings" pitchFamily="2" charset="2"/>
              <a:buChar char="§"/>
              <a:defRPr/>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6" name="Nadpis 1"/>
          <p:cNvSpPr>
            <a:spLocks noGrp="1"/>
          </p:cNvSpPr>
          <p:nvPr>
            <p:ph type="ctrTitle"/>
          </p:nvPr>
        </p:nvSpPr>
        <p:spPr>
          <a:xfrm>
            <a:off x="815340" y="368610"/>
            <a:ext cx="10561320" cy="1174440"/>
          </a:xfrm>
          <a:prstGeom prst="rect">
            <a:avLst/>
          </a:prstGeom>
        </p:spPr>
        <p:txBody>
          <a:bodyPr wrap="square" lIns="90000" tIns="46800" rIns="90000" bIns="46800">
            <a:normAutofit/>
          </a:bodyPr>
          <a:lstStyle>
            <a:lvl1pPr algn="l">
              <a:defRPr sz="4000">
                <a:solidFill>
                  <a:srgbClr val="009FE3"/>
                </a:solidFill>
              </a:defRPr>
            </a:lvl1pPr>
          </a:lstStyle>
          <a:p>
            <a:r>
              <a:rPr lang="cs-CZ"/>
              <a:t>Kliknutím lze upravit styl.</a:t>
            </a:r>
            <a:endParaRPr lang="cs-CZ" dirty="0"/>
          </a:p>
        </p:txBody>
      </p:sp>
      <p:sp>
        <p:nvSpPr>
          <p:cNvPr id="7"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8"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7853440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va sloupce">
    <p:spTree>
      <p:nvGrpSpPr>
        <p:cNvPr id="1" name=""/>
        <p:cNvGrpSpPr/>
        <p:nvPr/>
      </p:nvGrpSpPr>
      <p:grpSpPr>
        <a:xfrm>
          <a:off x="0" y="0"/>
          <a:ext cx="0" cy="0"/>
          <a:chOff x="0" y="0"/>
          <a:chExt cx="0" cy="0"/>
        </a:xfrm>
      </p:grpSpPr>
      <p:sp>
        <p:nvSpPr>
          <p:cNvPr id="4" name="Zástupný symbol pro obsah 2"/>
          <p:cNvSpPr>
            <a:spLocks noGrp="1"/>
          </p:cNvSpPr>
          <p:nvPr>
            <p:ph sz="half" idx="1" hasCustomPrompt="1"/>
          </p:nvPr>
        </p:nvSpPr>
        <p:spPr>
          <a:xfrm>
            <a:off x="815326" y="1645920"/>
            <a:ext cx="5040644" cy="4504849"/>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5" name="Zástupný symbol pro obsah 2"/>
          <p:cNvSpPr>
            <a:spLocks noGrp="1"/>
          </p:cNvSpPr>
          <p:nvPr>
            <p:ph sz="half" idx="11" hasCustomPrompt="1"/>
          </p:nvPr>
        </p:nvSpPr>
        <p:spPr>
          <a:xfrm>
            <a:off x="6336031" y="1645920"/>
            <a:ext cx="5040644" cy="4497705"/>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7" name="Nadpis 1"/>
          <p:cNvSpPr>
            <a:spLocks noGrp="1"/>
          </p:cNvSpPr>
          <p:nvPr>
            <p:ph type="ctrTitle"/>
          </p:nvPr>
        </p:nvSpPr>
        <p:spPr>
          <a:xfrm>
            <a:off x="815340" y="368609"/>
            <a:ext cx="10561320" cy="1267310"/>
          </a:xfrm>
          <a:prstGeom prst="rect">
            <a:avLst/>
          </a:prstGeom>
        </p:spPr>
        <p:txBody>
          <a:bodyPr wrap="square" lIns="90000" tIns="46800" rIns="90000" bIns="46800">
            <a:normAutofit/>
          </a:bodyPr>
          <a:lstStyle>
            <a:lvl1pPr algn="l">
              <a:defRPr sz="4000">
                <a:solidFill>
                  <a:srgbClr val="009FE3"/>
                </a:solidFill>
              </a:defRPr>
            </a:lvl1pPr>
          </a:lstStyle>
          <a:p>
            <a:r>
              <a:rPr lang="cs-CZ"/>
              <a:t>Kliknutím lze upravit styl.</a:t>
            </a:r>
            <a:endParaRPr lang="cs-CZ" dirty="0"/>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6"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9"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6053742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ázdné">
    <p:spTree>
      <p:nvGrpSpPr>
        <p:cNvPr id="1" name=""/>
        <p:cNvGrpSpPr/>
        <p:nvPr/>
      </p:nvGrpSpPr>
      <p:grpSpPr>
        <a:xfrm>
          <a:off x="0" y="0"/>
          <a:ext cx="0" cy="0"/>
          <a:chOff x="0" y="0"/>
          <a:chExt cx="0" cy="0"/>
        </a:xfrm>
      </p:grpSpPr>
      <p:sp>
        <p:nvSpPr>
          <p:cNvPr id="2"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3"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4"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17678905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7" name="Nadpis 1"/>
          <p:cNvSpPr>
            <a:spLocks noGrp="1"/>
          </p:cNvSpPr>
          <p:nvPr>
            <p:ph type="ctrTitle"/>
          </p:nvPr>
        </p:nvSpPr>
        <p:spPr>
          <a:xfrm>
            <a:off x="815340" y="421657"/>
            <a:ext cx="10561320" cy="5400691"/>
          </a:xfrm>
          <a:prstGeom prst="rect">
            <a:avLst/>
          </a:prstGeom>
        </p:spPr>
        <p:txBody>
          <a:bodyPr wrap="square" lIns="90000" tIns="46800" rIns="90000" bIns="46800" anchor="ctr" anchorCtr="0">
            <a:normAutofit/>
          </a:bodyPr>
          <a:lstStyle>
            <a:lvl1pPr algn="ctr">
              <a:defRPr sz="5000">
                <a:solidFill>
                  <a:srgbClr val="009FE3"/>
                </a:solidFill>
              </a:defRPr>
            </a:lvl1pPr>
          </a:lstStyle>
          <a:p>
            <a:r>
              <a:rPr lang="cs-CZ"/>
              <a:t>Kliknutím lze upravit styl.</a:t>
            </a:r>
            <a:endParaRPr lang="cs-CZ" dirty="0"/>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5"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11652762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9"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10" name="Podnadpis 2"/>
          <p:cNvSpPr>
            <a:spLocks noGrp="1"/>
          </p:cNvSpPr>
          <p:nvPr>
            <p:ph type="subTitle" idx="1"/>
          </p:nvPr>
        </p:nvSpPr>
        <p:spPr>
          <a:xfrm>
            <a:off x="815340" y="1988820"/>
            <a:ext cx="10561320" cy="1704500"/>
          </a:xfrm>
          <a:prstGeom prst="rect">
            <a:avLst/>
          </a:prstGeom>
        </p:spPr>
        <p:txBody>
          <a:bodyPr>
            <a:normAutofit/>
          </a:bodyPr>
          <a:lstStyle>
            <a:lvl1pPr marL="0" indent="0" algn="l">
              <a:buNone/>
              <a:defRPr sz="28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a:t>Kliknutím lze upravit styl předlohy.</a:t>
            </a:r>
            <a:endParaRPr lang="cs-CZ" dirty="0"/>
          </a:p>
        </p:txBody>
      </p:sp>
      <p:sp>
        <p:nvSpPr>
          <p:cNvPr id="11"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a:t>Kliknutím lze upravit styl.</a:t>
            </a:r>
            <a:endParaRPr lang="cs-CZ" dirty="0"/>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2119020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dpis nahoře">
    <p:spTree>
      <p:nvGrpSpPr>
        <p:cNvPr id="1" name=""/>
        <p:cNvGrpSpPr/>
        <p:nvPr/>
      </p:nvGrpSpPr>
      <p:grpSpPr>
        <a:xfrm>
          <a:off x="0" y="0"/>
          <a:ext cx="0" cy="0"/>
          <a:chOff x="0" y="0"/>
          <a:chExt cx="0" cy="0"/>
        </a:xfrm>
      </p:grpSpPr>
      <p:sp>
        <p:nvSpPr>
          <p:cNvPr id="5"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a:t>Kliknutím lze upravit styl.</a:t>
            </a:r>
            <a:endParaRPr lang="cs-CZ" dirty="0"/>
          </a:p>
        </p:txBody>
      </p:sp>
      <p:sp>
        <p:nvSpPr>
          <p:cNvPr id="7"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27773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nahoře">
    <p:spTree>
      <p:nvGrpSpPr>
        <p:cNvPr id="1" name=""/>
        <p:cNvGrpSpPr/>
        <p:nvPr/>
      </p:nvGrpSpPr>
      <p:grpSpPr>
        <a:xfrm>
          <a:off x="0" y="0"/>
          <a:ext cx="0" cy="0"/>
          <a:chOff x="0" y="0"/>
          <a:chExt cx="0" cy="0"/>
        </a:xfrm>
      </p:grpSpPr>
      <p:sp>
        <p:nvSpPr>
          <p:cNvPr id="5"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a:t>Kliknutím lze upravit styl.</a:t>
            </a:r>
            <a:endParaRPr lang="cs-CZ" dirty="0"/>
          </a:p>
        </p:txBody>
      </p:sp>
      <p:sp>
        <p:nvSpPr>
          <p:cNvPr id="7"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11172495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15326" y="1548384"/>
            <a:ext cx="10561349" cy="4803648"/>
          </a:xfrm>
          <a:prstGeom prst="rect">
            <a:avLst/>
          </a:prstGeom>
        </p:spPr>
        <p:txBody>
          <a:bodyPr>
            <a:normAutofit/>
          </a:bodyPr>
          <a:lstStyle>
            <a:lvl1pPr marL="341313" indent="-342900">
              <a:buClrTx/>
              <a:buFont typeface="Wingdings" pitchFamily="2" charset="2"/>
              <a:buChar char="§"/>
              <a:defRPr/>
            </a:lvl1pPr>
            <a:lvl2pPr marL="741363" indent="-285750">
              <a:buClr>
                <a:schemeClr val="accent6"/>
              </a:buClr>
              <a:buFont typeface="Wingdings" pitchFamily="2" charset="2"/>
              <a:buChar char="§"/>
              <a:defRPr/>
            </a:lvl2pPr>
            <a:lvl3pPr marL="1141413" indent="-228600">
              <a:buClrTx/>
              <a:buFont typeface="Wingdings" pitchFamily="2" charset="2"/>
              <a:buChar char="§"/>
              <a:defRPr/>
            </a:lvl3pPr>
            <a:lvl4pPr marL="1598613" indent="-228600">
              <a:buClr>
                <a:srgbClr val="00B0F0"/>
              </a:buClr>
              <a:buFont typeface="Wingdings" pitchFamily="2" charset="2"/>
              <a:buChar char="§"/>
              <a:defRPr/>
            </a:lvl4pPr>
            <a:lvl5pPr marL="2055813" indent="-228600">
              <a:buClrTx/>
              <a:buFont typeface="Wingdings" pitchFamily="2" charset="2"/>
              <a:buChar char="§"/>
              <a:defRPr/>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6" name="Nadpis 1"/>
          <p:cNvSpPr>
            <a:spLocks noGrp="1"/>
          </p:cNvSpPr>
          <p:nvPr>
            <p:ph type="ctrTitle"/>
          </p:nvPr>
        </p:nvSpPr>
        <p:spPr>
          <a:xfrm>
            <a:off x="815340" y="368610"/>
            <a:ext cx="10561320" cy="1174440"/>
          </a:xfrm>
          <a:prstGeom prst="rect">
            <a:avLst/>
          </a:prstGeom>
        </p:spPr>
        <p:txBody>
          <a:bodyPr wrap="square" lIns="90000" tIns="46800" rIns="90000" bIns="46800">
            <a:normAutofit/>
          </a:bodyPr>
          <a:lstStyle>
            <a:lvl1pPr algn="l">
              <a:defRPr sz="4000">
                <a:solidFill>
                  <a:srgbClr val="009FE3"/>
                </a:solidFill>
              </a:defRPr>
            </a:lvl1pPr>
          </a:lstStyle>
          <a:p>
            <a:r>
              <a:rPr lang="cs-CZ"/>
              <a:t>Kliknutím lze upravit styl.</a:t>
            </a:r>
            <a:endParaRPr lang="cs-CZ" dirty="0"/>
          </a:p>
        </p:txBody>
      </p:sp>
      <p:sp>
        <p:nvSpPr>
          <p:cNvPr id="7"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8"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30953479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va sloupce">
    <p:spTree>
      <p:nvGrpSpPr>
        <p:cNvPr id="1" name=""/>
        <p:cNvGrpSpPr/>
        <p:nvPr/>
      </p:nvGrpSpPr>
      <p:grpSpPr>
        <a:xfrm>
          <a:off x="0" y="0"/>
          <a:ext cx="0" cy="0"/>
          <a:chOff x="0" y="0"/>
          <a:chExt cx="0" cy="0"/>
        </a:xfrm>
      </p:grpSpPr>
      <p:sp>
        <p:nvSpPr>
          <p:cNvPr id="4" name="Zástupný symbol pro obsah 2"/>
          <p:cNvSpPr>
            <a:spLocks noGrp="1"/>
          </p:cNvSpPr>
          <p:nvPr>
            <p:ph sz="half" idx="1" hasCustomPrompt="1"/>
          </p:nvPr>
        </p:nvSpPr>
        <p:spPr>
          <a:xfrm>
            <a:off x="815326" y="1645920"/>
            <a:ext cx="5040644" cy="4504849"/>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5" name="Zástupný symbol pro obsah 2"/>
          <p:cNvSpPr>
            <a:spLocks noGrp="1"/>
          </p:cNvSpPr>
          <p:nvPr>
            <p:ph sz="half" idx="11" hasCustomPrompt="1"/>
          </p:nvPr>
        </p:nvSpPr>
        <p:spPr>
          <a:xfrm>
            <a:off x="6336031" y="1645920"/>
            <a:ext cx="5040644" cy="4497705"/>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7" name="Nadpis 1"/>
          <p:cNvSpPr>
            <a:spLocks noGrp="1"/>
          </p:cNvSpPr>
          <p:nvPr>
            <p:ph type="ctrTitle"/>
          </p:nvPr>
        </p:nvSpPr>
        <p:spPr>
          <a:xfrm>
            <a:off x="815340" y="368609"/>
            <a:ext cx="10561320" cy="1267310"/>
          </a:xfrm>
          <a:prstGeom prst="rect">
            <a:avLst/>
          </a:prstGeom>
        </p:spPr>
        <p:txBody>
          <a:bodyPr wrap="square" lIns="90000" tIns="46800" rIns="90000" bIns="46800">
            <a:normAutofit/>
          </a:bodyPr>
          <a:lstStyle>
            <a:lvl1pPr algn="l">
              <a:defRPr sz="4000">
                <a:solidFill>
                  <a:srgbClr val="009FE3"/>
                </a:solidFill>
              </a:defRPr>
            </a:lvl1pPr>
          </a:lstStyle>
          <a:p>
            <a:r>
              <a:rPr lang="cs-CZ"/>
              <a:t>Kliknutím lze upravit styl.</a:t>
            </a:r>
            <a:endParaRPr lang="cs-CZ" dirty="0"/>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6"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9"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39201401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ázdné">
    <p:spTree>
      <p:nvGrpSpPr>
        <p:cNvPr id="1" name=""/>
        <p:cNvGrpSpPr/>
        <p:nvPr/>
      </p:nvGrpSpPr>
      <p:grpSpPr>
        <a:xfrm>
          <a:off x="0" y="0"/>
          <a:ext cx="0" cy="0"/>
          <a:chOff x="0" y="0"/>
          <a:chExt cx="0" cy="0"/>
        </a:xfrm>
      </p:grpSpPr>
      <p:sp>
        <p:nvSpPr>
          <p:cNvPr id="2"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3"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4"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Tree>
    <p:extLst>
      <p:ext uri="{BB962C8B-B14F-4D97-AF65-F5344CB8AC3E}">
        <p14:creationId xmlns:p14="http://schemas.microsoft.com/office/powerpoint/2010/main" val="422651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4" name="Nadpis 1"/>
          <p:cNvSpPr>
            <a:spLocks noGrp="1"/>
          </p:cNvSpPr>
          <p:nvPr>
            <p:ph type="ctrTitle"/>
          </p:nvPr>
        </p:nvSpPr>
        <p:spPr>
          <a:xfrm>
            <a:off x="815340" y="421657"/>
            <a:ext cx="10561320" cy="5400691"/>
          </a:xfrm>
          <a:prstGeom prst="rect">
            <a:avLst/>
          </a:prstGeom>
        </p:spPr>
        <p:txBody>
          <a:bodyPr wrap="square" lIns="90000" tIns="46800" rIns="90000" bIns="46800" anchor="ctr" anchorCtr="0">
            <a:normAutofit/>
          </a:bodyPr>
          <a:lstStyle>
            <a:lvl1pPr algn="ctr">
              <a:defRPr sz="5000">
                <a:solidFill>
                  <a:srgbClr val="009FE3"/>
                </a:solidFill>
              </a:defRPr>
            </a:lvl1pPr>
          </a:lstStyle>
          <a:p>
            <a:r>
              <a:rPr lang="cs-CZ" dirty="0"/>
              <a:t>Klepnutím lze upravit styl předlohy nadpisů.</a:t>
            </a:r>
          </a:p>
        </p:txBody>
      </p:sp>
      <p:sp>
        <p:nvSpPr>
          <p:cNvPr id="5"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6"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dd.mm.rrrr</a:t>
            </a:r>
            <a:endParaRPr lang="cs-CZ" dirty="0">
              <a:solidFill>
                <a:prstClr val="black">
                  <a:tint val="75000"/>
                </a:prstClr>
              </a:solidFill>
            </a:endParaRPr>
          </a:p>
        </p:txBody>
      </p:sp>
      <p:sp>
        <p:nvSpPr>
          <p:cNvPr id="7"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2758132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9" name="Podnadpis 2"/>
          <p:cNvSpPr>
            <a:spLocks noGrp="1"/>
          </p:cNvSpPr>
          <p:nvPr>
            <p:ph type="subTitle" idx="1"/>
          </p:nvPr>
        </p:nvSpPr>
        <p:spPr>
          <a:xfrm>
            <a:off x="815340" y="1988820"/>
            <a:ext cx="10561320" cy="1704500"/>
          </a:xfrm>
          <a:prstGeom prst="rect">
            <a:avLst/>
          </a:prstGeom>
        </p:spPr>
        <p:txBody>
          <a:bodyPr>
            <a:normAutofit/>
          </a:bodyPr>
          <a:lstStyle>
            <a:lvl1pPr marL="0" indent="0" algn="l">
              <a:buNone/>
              <a:defRPr sz="28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dirty="0"/>
              <a:t>Klepnutím lze upravit styl předlohy podnadpisů.</a:t>
            </a:r>
          </a:p>
        </p:txBody>
      </p:sp>
      <p:sp>
        <p:nvSpPr>
          <p:cNvPr id="10"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dirty="0"/>
              <a:t>Klepnutím lze upravit styl předlohy nadpisů.</a:t>
            </a:r>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dd.mm.rrrr</a:t>
            </a:r>
            <a:endParaRPr lang="cs-CZ" dirty="0">
              <a:solidFill>
                <a:prstClr val="black">
                  <a:tint val="75000"/>
                </a:prstClr>
              </a:solidFill>
            </a:endParaRPr>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2634381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adpis nahoře">
    <p:spTree>
      <p:nvGrpSpPr>
        <p:cNvPr id="1" name=""/>
        <p:cNvGrpSpPr/>
        <p:nvPr/>
      </p:nvGrpSpPr>
      <p:grpSpPr>
        <a:xfrm>
          <a:off x="0" y="0"/>
          <a:ext cx="0" cy="0"/>
          <a:chOff x="0" y="0"/>
          <a:chExt cx="0" cy="0"/>
        </a:xfrm>
      </p:grpSpPr>
      <p:sp>
        <p:nvSpPr>
          <p:cNvPr id="4"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75000"/>
                  </a:schemeClr>
                </a:solidFill>
              </a:defRPr>
            </a:lvl1pPr>
          </a:lstStyle>
          <a:p>
            <a:fld id="{D6262B2E-B0CB-4DBB-8C61-F612C05A0A37}" type="slidenum">
              <a:rPr lang="cs-CZ" smtClean="0">
                <a:solidFill>
                  <a:prstClr val="white">
                    <a:lumMod val="75000"/>
                  </a:prstClr>
                </a:solidFill>
              </a:rPr>
              <a:pPr/>
              <a:t>‹#›</a:t>
            </a:fld>
            <a:endParaRPr lang="cs-CZ" dirty="0">
              <a:solidFill>
                <a:prstClr val="white">
                  <a:lumMod val="75000"/>
                </a:prstClr>
              </a:solidFill>
            </a:endParaRPr>
          </a:p>
        </p:txBody>
      </p:sp>
      <p:sp>
        <p:nvSpPr>
          <p:cNvPr id="5"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dirty="0"/>
              <a:t>Klepnutím lze upravit styl předlohy nadpisů.</a:t>
            </a:r>
          </a:p>
        </p:txBody>
      </p:sp>
      <p:sp>
        <p:nvSpPr>
          <p:cNvPr id="6"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dd.mm.rrrr</a:t>
            </a:r>
            <a:endParaRPr lang="cs-CZ" dirty="0">
              <a:solidFill>
                <a:prstClr val="black">
                  <a:tint val="75000"/>
                </a:prstClr>
              </a:solidFill>
            </a:endParaRPr>
          </a:p>
        </p:txBody>
      </p:sp>
      <p:sp>
        <p:nvSpPr>
          <p:cNvPr id="7"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39645185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7" name="Nadpis 1"/>
          <p:cNvSpPr>
            <a:spLocks noGrp="1"/>
          </p:cNvSpPr>
          <p:nvPr>
            <p:ph type="ctrTitle"/>
          </p:nvPr>
        </p:nvSpPr>
        <p:spPr>
          <a:xfrm>
            <a:off x="815340" y="368610"/>
            <a:ext cx="10561320" cy="1181585"/>
          </a:xfrm>
          <a:prstGeom prst="rect">
            <a:avLst/>
          </a:prstGeom>
        </p:spPr>
        <p:txBody>
          <a:bodyPr wrap="square" lIns="90000" tIns="46800" rIns="90000" bIns="46800">
            <a:normAutofit/>
          </a:bodyPr>
          <a:lstStyle>
            <a:lvl1pPr algn="l">
              <a:defRPr sz="4000">
                <a:solidFill>
                  <a:srgbClr val="009FE3"/>
                </a:solidFill>
              </a:defRPr>
            </a:lvl1pPr>
          </a:lstStyle>
          <a:p>
            <a:r>
              <a:rPr lang="cs-CZ" dirty="0"/>
              <a:t>Klepnutím lze upravit styl předlohy nadpisů.</a:t>
            </a:r>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9" name="Zástupný symbol pro obsah 2"/>
          <p:cNvSpPr>
            <a:spLocks noGrp="1"/>
          </p:cNvSpPr>
          <p:nvPr>
            <p:ph idx="1"/>
          </p:nvPr>
        </p:nvSpPr>
        <p:spPr>
          <a:xfrm>
            <a:off x="815326" y="1548384"/>
            <a:ext cx="10561349" cy="4803648"/>
          </a:xfrm>
          <a:prstGeom prst="rect">
            <a:avLst/>
          </a:prstGeom>
        </p:spPr>
        <p:txBody>
          <a:bodyPr>
            <a:normAutofit/>
          </a:bodyPr>
          <a:lstStyle>
            <a:lvl1pPr marL="341313" indent="-342900">
              <a:buClrTx/>
              <a:buFont typeface="Wingdings" pitchFamily="2" charset="2"/>
              <a:buChar char="§"/>
              <a:defRPr/>
            </a:lvl1pPr>
            <a:lvl2pPr marL="741363" indent="-285750">
              <a:buClr>
                <a:schemeClr val="accent6"/>
              </a:buClr>
              <a:buFont typeface="Wingdings" pitchFamily="2" charset="2"/>
              <a:buChar char="§"/>
              <a:defRPr/>
            </a:lvl2pPr>
            <a:lvl3pPr marL="1141413" indent="-228600">
              <a:buClrTx/>
              <a:buFont typeface="Wingdings" pitchFamily="2" charset="2"/>
              <a:buChar char="§"/>
              <a:defRPr/>
            </a:lvl3pPr>
            <a:lvl4pPr marL="1598613" indent="-228600">
              <a:buClr>
                <a:srgbClr val="00B0F0"/>
              </a:buClr>
              <a:buFont typeface="Wingdings" pitchFamily="2" charset="2"/>
              <a:buChar char="§"/>
              <a:defRPr/>
            </a:lvl4pPr>
            <a:lvl5pPr marL="2055813" indent="-228600">
              <a:buClrTx/>
              <a:buFont typeface="Wingdings" pitchFamily="2" charset="2"/>
              <a:buChar char="§"/>
              <a:defRPr/>
            </a:lvl5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dd.mm.rrrr</a:t>
            </a:r>
            <a:endParaRPr lang="cs-CZ" dirty="0">
              <a:solidFill>
                <a:prstClr val="black">
                  <a:tint val="75000"/>
                </a:prstClr>
              </a:solidFill>
            </a:endParaRPr>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355145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va sloupce">
    <p:spTree>
      <p:nvGrpSpPr>
        <p:cNvPr id="1" name=""/>
        <p:cNvGrpSpPr/>
        <p:nvPr/>
      </p:nvGrpSpPr>
      <p:grpSpPr>
        <a:xfrm>
          <a:off x="0" y="0"/>
          <a:ext cx="0" cy="0"/>
          <a:chOff x="0" y="0"/>
          <a:chExt cx="0" cy="0"/>
        </a:xfrm>
      </p:grpSpPr>
      <p:sp>
        <p:nvSpPr>
          <p:cNvPr id="9" name="Nadpis 1"/>
          <p:cNvSpPr>
            <a:spLocks noGrp="1"/>
          </p:cNvSpPr>
          <p:nvPr>
            <p:ph type="ctrTitle"/>
          </p:nvPr>
        </p:nvSpPr>
        <p:spPr>
          <a:xfrm>
            <a:off x="815340" y="368609"/>
            <a:ext cx="10561320" cy="1267310"/>
          </a:xfrm>
          <a:prstGeom prst="rect">
            <a:avLst/>
          </a:prstGeom>
        </p:spPr>
        <p:txBody>
          <a:bodyPr wrap="square" lIns="90000" tIns="46800" rIns="90000" bIns="46800">
            <a:normAutofit/>
          </a:bodyPr>
          <a:lstStyle>
            <a:lvl1pPr algn="l">
              <a:defRPr sz="4000">
                <a:solidFill>
                  <a:srgbClr val="009FE3"/>
                </a:solidFill>
              </a:defRPr>
            </a:lvl1pPr>
          </a:lstStyle>
          <a:p>
            <a:r>
              <a:rPr lang="cs-CZ" dirty="0"/>
              <a:t>Klepnutím lze upravit styl předlohy nadpisů.</a:t>
            </a:r>
          </a:p>
        </p:txBody>
      </p:sp>
      <p:sp>
        <p:nvSpPr>
          <p:cNvPr id="11" name="Zástupný symbol pro obsah 2"/>
          <p:cNvSpPr>
            <a:spLocks noGrp="1"/>
          </p:cNvSpPr>
          <p:nvPr>
            <p:ph sz="half" idx="1" hasCustomPrompt="1"/>
          </p:nvPr>
        </p:nvSpPr>
        <p:spPr>
          <a:xfrm>
            <a:off x="815326" y="1645920"/>
            <a:ext cx="5040644" cy="4504849"/>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12" name="Zástupný symbol pro obsah 2"/>
          <p:cNvSpPr>
            <a:spLocks noGrp="1"/>
          </p:cNvSpPr>
          <p:nvPr>
            <p:ph sz="half" idx="11" hasCustomPrompt="1"/>
          </p:nvPr>
        </p:nvSpPr>
        <p:spPr>
          <a:xfrm>
            <a:off x="6336031" y="1645920"/>
            <a:ext cx="5040644" cy="4497705"/>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6"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7"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dd.mm.rrrr</a:t>
            </a:r>
            <a:endParaRPr lang="cs-CZ" dirty="0">
              <a:solidFill>
                <a:prstClr val="black">
                  <a:tint val="75000"/>
                </a:prstClr>
              </a:solidFill>
            </a:endParaRPr>
          </a:p>
        </p:txBody>
      </p:sp>
      <p:sp>
        <p:nvSpPr>
          <p:cNvPr id="8"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38424329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ázdné">
    <p:spTree>
      <p:nvGrpSpPr>
        <p:cNvPr id="1" name=""/>
        <p:cNvGrpSpPr/>
        <p:nvPr/>
      </p:nvGrpSpPr>
      <p:grpSpPr>
        <a:xfrm>
          <a:off x="0" y="0"/>
          <a:ext cx="0" cy="0"/>
          <a:chOff x="0" y="0"/>
          <a:chExt cx="0" cy="0"/>
        </a:xfrm>
      </p:grpSpPr>
      <p:sp>
        <p:nvSpPr>
          <p:cNvPr id="2"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3"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dd.mm.rrrr</a:t>
            </a:r>
            <a:endParaRPr lang="cs-CZ" dirty="0">
              <a:solidFill>
                <a:prstClr val="black">
                  <a:tint val="75000"/>
                </a:prstClr>
              </a:solidFill>
            </a:endParaRPr>
          </a:p>
        </p:txBody>
      </p:sp>
      <p:sp>
        <p:nvSpPr>
          <p:cNvPr id="4"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1453450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7" name="Nadpis 1"/>
          <p:cNvSpPr>
            <a:spLocks noGrp="1"/>
          </p:cNvSpPr>
          <p:nvPr>
            <p:ph type="ctrTitle"/>
          </p:nvPr>
        </p:nvSpPr>
        <p:spPr>
          <a:xfrm>
            <a:off x="815340" y="421657"/>
            <a:ext cx="10561320" cy="5400691"/>
          </a:xfrm>
          <a:prstGeom prst="rect">
            <a:avLst/>
          </a:prstGeom>
        </p:spPr>
        <p:txBody>
          <a:bodyPr wrap="square" lIns="90000" tIns="46800" rIns="90000" bIns="46800" anchor="ctr" anchorCtr="0">
            <a:normAutofit/>
          </a:bodyPr>
          <a:lstStyle>
            <a:lvl1pPr algn="ctr">
              <a:defRPr sz="5000">
                <a:solidFill>
                  <a:srgbClr val="009FE3"/>
                </a:solidFill>
              </a:defRPr>
            </a:lvl1pPr>
          </a:lstStyle>
          <a:p>
            <a:r>
              <a:rPr lang="cs-CZ"/>
              <a:t>Kliknutím lze upravit styl.</a:t>
            </a:r>
            <a:endParaRPr lang="cs-CZ" dirty="0"/>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E61D0-93DC-4FDF-A7CC-00E0DDC46A85}" type="datetime1">
              <a:rPr lang="cs-CZ" smtClean="0">
                <a:solidFill>
                  <a:prstClr val="black">
                    <a:tint val="75000"/>
                  </a:prstClr>
                </a:solidFill>
              </a:rPr>
              <a:pPr/>
              <a:t>09.05.2019</a:t>
            </a:fld>
            <a:endParaRPr lang="cs-CZ" dirty="0">
              <a:solidFill>
                <a:prstClr val="black">
                  <a:tint val="75000"/>
                </a:prstClr>
              </a:solidFill>
            </a:endParaRPr>
          </a:p>
        </p:txBody>
      </p:sp>
      <p:sp>
        <p:nvSpPr>
          <p:cNvPr id="5"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399453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15326" y="1548384"/>
            <a:ext cx="10561349" cy="4803648"/>
          </a:xfrm>
          <a:prstGeom prst="rect">
            <a:avLst/>
          </a:prstGeom>
        </p:spPr>
        <p:txBody>
          <a:bodyPr>
            <a:normAutofit/>
          </a:bodyPr>
          <a:lstStyle>
            <a:lvl1pPr marL="341313" indent="-342900">
              <a:buClrTx/>
              <a:buFont typeface="Wingdings" pitchFamily="2" charset="2"/>
              <a:buChar char="§"/>
              <a:defRPr/>
            </a:lvl1pPr>
            <a:lvl2pPr marL="741363" indent="-285750">
              <a:buClr>
                <a:schemeClr val="accent6"/>
              </a:buClr>
              <a:buFont typeface="Wingdings" pitchFamily="2" charset="2"/>
              <a:buChar char="§"/>
              <a:defRPr/>
            </a:lvl2pPr>
            <a:lvl3pPr marL="1141413" indent="-228600">
              <a:buClrTx/>
              <a:buFont typeface="Wingdings" pitchFamily="2" charset="2"/>
              <a:buChar char="§"/>
              <a:defRPr/>
            </a:lvl3pPr>
            <a:lvl4pPr marL="1598613" indent="-228600">
              <a:buClr>
                <a:srgbClr val="00B0F0"/>
              </a:buClr>
              <a:buFont typeface="Wingdings" pitchFamily="2" charset="2"/>
              <a:buChar char="§"/>
              <a:defRPr/>
            </a:lvl4pPr>
            <a:lvl5pPr marL="2055813" indent="-228600">
              <a:buClrTx/>
              <a:buFont typeface="Wingdings" pitchFamily="2" charset="2"/>
              <a:buChar char="§"/>
              <a:defRPr/>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6" name="Nadpis 1"/>
          <p:cNvSpPr>
            <a:spLocks noGrp="1"/>
          </p:cNvSpPr>
          <p:nvPr>
            <p:ph type="ctrTitle"/>
          </p:nvPr>
        </p:nvSpPr>
        <p:spPr>
          <a:xfrm>
            <a:off x="815340" y="368610"/>
            <a:ext cx="10561320" cy="1174440"/>
          </a:xfrm>
          <a:prstGeom prst="rect">
            <a:avLst/>
          </a:prstGeom>
        </p:spPr>
        <p:txBody>
          <a:bodyPr wrap="square" lIns="90000" tIns="46800" rIns="90000" bIns="46800">
            <a:normAutofit/>
          </a:bodyPr>
          <a:lstStyle>
            <a:lvl1pPr algn="l">
              <a:defRPr sz="4000">
                <a:solidFill>
                  <a:srgbClr val="009FE3"/>
                </a:solidFill>
              </a:defRPr>
            </a:lvl1pPr>
          </a:lstStyle>
          <a:p>
            <a:r>
              <a:rPr lang="cs-CZ"/>
              <a:t>Kliknutím lze upravit styl.</a:t>
            </a:r>
            <a:endParaRPr lang="cs-CZ" dirty="0"/>
          </a:p>
        </p:txBody>
      </p:sp>
      <p:sp>
        <p:nvSpPr>
          <p:cNvPr id="7"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8"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17504607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9"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10" name="Podnadpis 2"/>
          <p:cNvSpPr>
            <a:spLocks noGrp="1"/>
          </p:cNvSpPr>
          <p:nvPr>
            <p:ph type="subTitle" idx="1"/>
          </p:nvPr>
        </p:nvSpPr>
        <p:spPr>
          <a:xfrm>
            <a:off x="815340" y="1988820"/>
            <a:ext cx="10561320" cy="1704500"/>
          </a:xfrm>
          <a:prstGeom prst="rect">
            <a:avLst/>
          </a:prstGeom>
        </p:spPr>
        <p:txBody>
          <a:bodyPr>
            <a:normAutofit/>
          </a:bodyPr>
          <a:lstStyle>
            <a:lvl1pPr marL="0" indent="0" algn="l">
              <a:buNone/>
              <a:defRPr sz="28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a:t>Kliknutím lze upravit styl předlohy.</a:t>
            </a:r>
            <a:endParaRPr lang="cs-CZ" dirty="0"/>
          </a:p>
        </p:txBody>
      </p:sp>
      <p:sp>
        <p:nvSpPr>
          <p:cNvPr id="11"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a:t>Kliknutím lze upravit styl.</a:t>
            </a:r>
            <a:endParaRPr lang="cs-CZ" dirty="0"/>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059CB-A3F7-4C7A-A1AB-0F6CABF43A35}" type="datetime1">
              <a:rPr lang="cs-CZ" smtClean="0">
                <a:solidFill>
                  <a:prstClr val="black">
                    <a:tint val="75000"/>
                  </a:prstClr>
                </a:solidFill>
              </a:rPr>
              <a:pPr/>
              <a:t>09.05.2019</a:t>
            </a:fld>
            <a:endParaRPr lang="cs-CZ" dirty="0">
              <a:solidFill>
                <a:prstClr val="black">
                  <a:tint val="75000"/>
                </a:prstClr>
              </a:solidFill>
            </a:endParaRPr>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41893206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adpis nahoře">
    <p:spTree>
      <p:nvGrpSpPr>
        <p:cNvPr id="1" name=""/>
        <p:cNvGrpSpPr/>
        <p:nvPr/>
      </p:nvGrpSpPr>
      <p:grpSpPr>
        <a:xfrm>
          <a:off x="0" y="0"/>
          <a:ext cx="0" cy="0"/>
          <a:chOff x="0" y="0"/>
          <a:chExt cx="0" cy="0"/>
        </a:xfrm>
      </p:grpSpPr>
      <p:sp>
        <p:nvSpPr>
          <p:cNvPr id="5"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a:t>Kliknutím lze upravit styl.</a:t>
            </a:r>
            <a:endParaRPr lang="cs-CZ" dirty="0"/>
          </a:p>
        </p:txBody>
      </p:sp>
      <p:sp>
        <p:nvSpPr>
          <p:cNvPr id="7"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C01C8-EDCF-44F2-BA49-2BF36962139F}" type="datetime1">
              <a:rPr lang="cs-CZ" smtClean="0">
                <a:solidFill>
                  <a:prstClr val="black">
                    <a:tint val="75000"/>
                  </a:prstClr>
                </a:solidFill>
              </a:rPr>
              <a:pPr/>
              <a:t>09.05.2019</a:t>
            </a:fld>
            <a:endParaRPr lang="cs-CZ" dirty="0">
              <a:solidFill>
                <a:prstClr val="black">
                  <a:tint val="75000"/>
                </a:prstClr>
              </a:solidFill>
            </a:endParaRPr>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21244766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15326" y="1548384"/>
            <a:ext cx="10561349" cy="4803648"/>
          </a:xfrm>
          <a:prstGeom prst="rect">
            <a:avLst/>
          </a:prstGeom>
        </p:spPr>
        <p:txBody>
          <a:bodyPr>
            <a:normAutofit/>
          </a:bodyPr>
          <a:lstStyle>
            <a:lvl1pPr marL="341313" indent="-342900">
              <a:buClrTx/>
              <a:buFont typeface="Wingdings" pitchFamily="2" charset="2"/>
              <a:buChar char="§"/>
              <a:defRPr/>
            </a:lvl1pPr>
            <a:lvl2pPr marL="741363" indent="-285750">
              <a:buClr>
                <a:schemeClr val="accent6"/>
              </a:buClr>
              <a:buFont typeface="Wingdings" pitchFamily="2" charset="2"/>
              <a:buChar char="§"/>
              <a:defRPr/>
            </a:lvl2pPr>
            <a:lvl3pPr marL="1141413" indent="-228600">
              <a:buClrTx/>
              <a:buFont typeface="Wingdings" pitchFamily="2" charset="2"/>
              <a:buChar char="§"/>
              <a:defRPr/>
            </a:lvl3pPr>
            <a:lvl4pPr marL="1598613" indent="-228600">
              <a:buClr>
                <a:srgbClr val="00B0F0"/>
              </a:buClr>
              <a:buFont typeface="Wingdings" pitchFamily="2" charset="2"/>
              <a:buChar char="§"/>
              <a:defRPr/>
            </a:lvl4pPr>
            <a:lvl5pPr marL="2055813" indent="-228600">
              <a:buClrTx/>
              <a:buFont typeface="Wingdings" pitchFamily="2" charset="2"/>
              <a:buChar char="§"/>
              <a:defRPr/>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6" name="Nadpis 1"/>
          <p:cNvSpPr>
            <a:spLocks noGrp="1"/>
          </p:cNvSpPr>
          <p:nvPr>
            <p:ph type="ctrTitle"/>
          </p:nvPr>
        </p:nvSpPr>
        <p:spPr>
          <a:xfrm>
            <a:off x="815340" y="368610"/>
            <a:ext cx="10561320" cy="1174440"/>
          </a:xfrm>
          <a:prstGeom prst="rect">
            <a:avLst/>
          </a:prstGeom>
        </p:spPr>
        <p:txBody>
          <a:bodyPr wrap="square" lIns="90000" tIns="46800" rIns="90000" bIns="46800">
            <a:normAutofit/>
          </a:bodyPr>
          <a:lstStyle>
            <a:lvl1pPr algn="l">
              <a:defRPr sz="4000">
                <a:solidFill>
                  <a:srgbClr val="009FE3"/>
                </a:solidFill>
              </a:defRPr>
            </a:lvl1pPr>
          </a:lstStyle>
          <a:p>
            <a:r>
              <a:rPr lang="cs-CZ"/>
              <a:t>Kliknutím lze upravit styl.</a:t>
            </a:r>
            <a:endParaRPr lang="cs-CZ" dirty="0"/>
          </a:p>
        </p:txBody>
      </p:sp>
      <p:sp>
        <p:nvSpPr>
          <p:cNvPr id="7"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BF261-FB2F-4731-9E40-8AAD1EF4495A}" type="datetime1">
              <a:rPr lang="cs-CZ" smtClean="0">
                <a:solidFill>
                  <a:prstClr val="black">
                    <a:tint val="75000"/>
                  </a:prstClr>
                </a:solidFill>
              </a:rPr>
              <a:pPr/>
              <a:t>09.05.2019</a:t>
            </a:fld>
            <a:endParaRPr lang="cs-CZ" dirty="0">
              <a:solidFill>
                <a:prstClr val="black">
                  <a:tint val="75000"/>
                </a:prstClr>
              </a:solidFill>
            </a:endParaRPr>
          </a:p>
        </p:txBody>
      </p:sp>
      <p:sp>
        <p:nvSpPr>
          <p:cNvPr id="8"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26533009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va sloupce">
    <p:spTree>
      <p:nvGrpSpPr>
        <p:cNvPr id="1" name=""/>
        <p:cNvGrpSpPr/>
        <p:nvPr/>
      </p:nvGrpSpPr>
      <p:grpSpPr>
        <a:xfrm>
          <a:off x="0" y="0"/>
          <a:ext cx="0" cy="0"/>
          <a:chOff x="0" y="0"/>
          <a:chExt cx="0" cy="0"/>
        </a:xfrm>
      </p:grpSpPr>
      <p:sp>
        <p:nvSpPr>
          <p:cNvPr id="4" name="Zástupný symbol pro obsah 2"/>
          <p:cNvSpPr>
            <a:spLocks noGrp="1"/>
          </p:cNvSpPr>
          <p:nvPr>
            <p:ph sz="half" idx="1" hasCustomPrompt="1"/>
          </p:nvPr>
        </p:nvSpPr>
        <p:spPr>
          <a:xfrm>
            <a:off x="815326" y="1645920"/>
            <a:ext cx="5040644" cy="4504849"/>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5" name="Zástupný symbol pro obsah 2"/>
          <p:cNvSpPr>
            <a:spLocks noGrp="1"/>
          </p:cNvSpPr>
          <p:nvPr>
            <p:ph sz="half" idx="11" hasCustomPrompt="1"/>
          </p:nvPr>
        </p:nvSpPr>
        <p:spPr>
          <a:xfrm>
            <a:off x="6336031" y="1645920"/>
            <a:ext cx="5040644" cy="4497705"/>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7" name="Nadpis 1"/>
          <p:cNvSpPr>
            <a:spLocks noGrp="1"/>
          </p:cNvSpPr>
          <p:nvPr>
            <p:ph type="ctrTitle"/>
          </p:nvPr>
        </p:nvSpPr>
        <p:spPr>
          <a:xfrm>
            <a:off x="815340" y="368609"/>
            <a:ext cx="10561320" cy="1267310"/>
          </a:xfrm>
          <a:prstGeom prst="rect">
            <a:avLst/>
          </a:prstGeom>
        </p:spPr>
        <p:txBody>
          <a:bodyPr wrap="square" lIns="90000" tIns="46800" rIns="90000" bIns="46800">
            <a:normAutofit/>
          </a:bodyPr>
          <a:lstStyle>
            <a:lvl1pPr algn="l">
              <a:defRPr sz="4000">
                <a:solidFill>
                  <a:srgbClr val="009FE3"/>
                </a:solidFill>
              </a:defRPr>
            </a:lvl1pPr>
          </a:lstStyle>
          <a:p>
            <a:r>
              <a:rPr lang="cs-CZ"/>
              <a:t>Kliknutím lze upravit styl.</a:t>
            </a:r>
            <a:endParaRPr lang="cs-CZ" dirty="0"/>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6"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55885-5CBA-41AB-9387-17E8EF61BFF8}" type="datetime1">
              <a:rPr lang="cs-CZ" smtClean="0">
                <a:solidFill>
                  <a:prstClr val="black">
                    <a:tint val="75000"/>
                  </a:prstClr>
                </a:solidFill>
              </a:rPr>
              <a:pPr/>
              <a:t>09.05.2019</a:t>
            </a:fld>
            <a:endParaRPr lang="cs-CZ" dirty="0">
              <a:solidFill>
                <a:prstClr val="black">
                  <a:tint val="75000"/>
                </a:prstClr>
              </a:solidFill>
            </a:endParaRPr>
          </a:p>
        </p:txBody>
      </p:sp>
      <p:sp>
        <p:nvSpPr>
          <p:cNvPr id="9"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980562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rázdné">
    <p:spTree>
      <p:nvGrpSpPr>
        <p:cNvPr id="1" name=""/>
        <p:cNvGrpSpPr/>
        <p:nvPr/>
      </p:nvGrpSpPr>
      <p:grpSpPr>
        <a:xfrm>
          <a:off x="0" y="0"/>
          <a:ext cx="0" cy="0"/>
          <a:chOff x="0" y="0"/>
          <a:chExt cx="0" cy="0"/>
        </a:xfrm>
      </p:grpSpPr>
      <p:sp>
        <p:nvSpPr>
          <p:cNvPr id="2"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3"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A5E90-EC47-4072-BDB7-DB4A6631B8F9}" type="datetime1">
              <a:rPr lang="cs-CZ" smtClean="0">
                <a:solidFill>
                  <a:prstClr val="black">
                    <a:tint val="75000"/>
                  </a:prstClr>
                </a:solidFill>
              </a:rPr>
              <a:pPr/>
              <a:t>09.05.2019</a:t>
            </a:fld>
            <a:endParaRPr lang="cs-CZ" dirty="0">
              <a:solidFill>
                <a:prstClr val="black">
                  <a:tint val="75000"/>
                </a:prstClr>
              </a:solidFill>
            </a:endParaRPr>
          </a:p>
        </p:txBody>
      </p:sp>
      <p:sp>
        <p:nvSpPr>
          <p:cNvPr id="4"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198556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va sloupce">
    <p:spTree>
      <p:nvGrpSpPr>
        <p:cNvPr id="1" name=""/>
        <p:cNvGrpSpPr/>
        <p:nvPr/>
      </p:nvGrpSpPr>
      <p:grpSpPr>
        <a:xfrm>
          <a:off x="0" y="0"/>
          <a:ext cx="0" cy="0"/>
          <a:chOff x="0" y="0"/>
          <a:chExt cx="0" cy="0"/>
        </a:xfrm>
      </p:grpSpPr>
      <p:sp>
        <p:nvSpPr>
          <p:cNvPr id="4" name="Zástupný symbol pro obsah 2"/>
          <p:cNvSpPr>
            <a:spLocks noGrp="1"/>
          </p:cNvSpPr>
          <p:nvPr>
            <p:ph sz="half" idx="1" hasCustomPrompt="1"/>
          </p:nvPr>
        </p:nvSpPr>
        <p:spPr>
          <a:xfrm>
            <a:off x="815326" y="1645920"/>
            <a:ext cx="5040644" cy="4504849"/>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5" name="Zástupný symbol pro obsah 2"/>
          <p:cNvSpPr>
            <a:spLocks noGrp="1"/>
          </p:cNvSpPr>
          <p:nvPr>
            <p:ph sz="half" idx="11" hasCustomPrompt="1"/>
          </p:nvPr>
        </p:nvSpPr>
        <p:spPr>
          <a:xfrm>
            <a:off x="6336031" y="1645920"/>
            <a:ext cx="5040644" cy="4497705"/>
          </a:xfrm>
          <a:prstGeom prst="rect">
            <a:avLst/>
          </a:prstGeom>
        </p:spPr>
        <p:txBody>
          <a:bodyPr>
            <a:normAutofit/>
          </a:bodyPr>
          <a:lstStyle>
            <a:lvl1pPr marL="341313" indent="-342900">
              <a:buFont typeface="Wingdings" pitchFamily="2" charset="2"/>
              <a:buChar char="§"/>
              <a:defRPr sz="2800"/>
            </a:lvl1pPr>
            <a:lvl2pPr marL="741363" indent="-285750">
              <a:buClr>
                <a:schemeClr val="accent6"/>
              </a:buClr>
              <a:buFont typeface="Wingdings" pitchFamily="2" charset="2"/>
              <a:buChar char="§"/>
              <a:defRPr sz="2400"/>
            </a:lvl2pPr>
            <a:lvl3pPr marL="1141413" indent="-228600">
              <a:buFont typeface="Wingdings" pitchFamily="2" charset="2"/>
              <a:buChar char="§"/>
              <a:defRPr sz="2000"/>
            </a:lvl3pPr>
            <a:lvl4pPr marL="1598613" indent="-228600">
              <a:buClr>
                <a:srgbClr val="00B0F0"/>
              </a:buClr>
              <a:buFont typeface="Wingdings" pitchFamily="2" charset="2"/>
              <a:buChar char="§"/>
              <a:defRPr sz="1800"/>
            </a:lvl4pPr>
            <a:lvl5pPr marL="2055813" indent="-228600">
              <a:buFont typeface="Wingdings" pitchFamily="2" charset="2"/>
              <a:buChar char="§"/>
              <a:defRPr sz="1800"/>
            </a:lvl5pPr>
            <a:lvl6pPr>
              <a:defRPr sz="1800"/>
            </a:lvl6pPr>
            <a:lvl7pPr>
              <a:defRPr sz="1800"/>
            </a:lvl7pPr>
            <a:lvl8pPr>
              <a:defRPr sz="1800"/>
            </a:lvl8pPr>
            <a:lvl9pPr>
              <a:defRPr sz="1800"/>
            </a:lvl9p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7" name="Nadpis 1"/>
          <p:cNvSpPr>
            <a:spLocks noGrp="1"/>
          </p:cNvSpPr>
          <p:nvPr>
            <p:ph type="ctrTitle"/>
          </p:nvPr>
        </p:nvSpPr>
        <p:spPr>
          <a:xfrm>
            <a:off x="815340" y="368609"/>
            <a:ext cx="10561320" cy="1267310"/>
          </a:xfrm>
          <a:prstGeom prst="rect">
            <a:avLst/>
          </a:prstGeom>
        </p:spPr>
        <p:txBody>
          <a:bodyPr wrap="square" lIns="90000" tIns="46800" rIns="90000" bIns="46800">
            <a:normAutofit/>
          </a:bodyPr>
          <a:lstStyle>
            <a:lvl1pPr algn="l">
              <a:defRPr sz="4000">
                <a:solidFill>
                  <a:srgbClr val="009FE3"/>
                </a:solidFill>
              </a:defRPr>
            </a:lvl1pPr>
          </a:lstStyle>
          <a:p>
            <a:r>
              <a:rPr lang="cs-CZ"/>
              <a:t>Kliknutím lze upravit styl.</a:t>
            </a:r>
            <a:endParaRPr lang="cs-CZ" dirty="0"/>
          </a:p>
        </p:txBody>
      </p:sp>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6"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9"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226509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ázdné">
    <p:spTree>
      <p:nvGrpSpPr>
        <p:cNvPr id="1" name=""/>
        <p:cNvGrpSpPr/>
        <p:nvPr/>
      </p:nvGrpSpPr>
      <p:grpSpPr>
        <a:xfrm>
          <a:off x="0" y="0"/>
          <a:ext cx="0" cy="0"/>
          <a:chOff x="0" y="0"/>
          <a:chExt cx="0" cy="0"/>
        </a:xfrm>
      </p:grpSpPr>
      <p:sp>
        <p:nvSpPr>
          <p:cNvPr id="2"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3"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4"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372468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na střed">
    <p:spTree>
      <p:nvGrpSpPr>
        <p:cNvPr id="1" name=""/>
        <p:cNvGrpSpPr/>
        <p:nvPr/>
      </p:nvGrpSpPr>
      <p:grpSpPr>
        <a:xfrm>
          <a:off x="0" y="0"/>
          <a:ext cx="0" cy="0"/>
          <a:chOff x="0" y="0"/>
          <a:chExt cx="0" cy="0"/>
        </a:xfrm>
      </p:grpSpPr>
      <p:sp>
        <p:nvSpPr>
          <p:cNvPr id="4" name="Nadpis 1"/>
          <p:cNvSpPr>
            <a:spLocks noGrp="1"/>
          </p:cNvSpPr>
          <p:nvPr>
            <p:ph type="ctrTitle"/>
          </p:nvPr>
        </p:nvSpPr>
        <p:spPr>
          <a:xfrm>
            <a:off x="815340" y="421657"/>
            <a:ext cx="10561320" cy="5400691"/>
          </a:xfrm>
          <a:prstGeom prst="rect">
            <a:avLst/>
          </a:prstGeom>
        </p:spPr>
        <p:txBody>
          <a:bodyPr wrap="square" lIns="90000" tIns="46800" rIns="90000" bIns="46800" anchor="ctr" anchorCtr="0">
            <a:normAutofit/>
          </a:bodyPr>
          <a:lstStyle>
            <a:lvl1pPr algn="ctr">
              <a:defRPr sz="5000">
                <a:solidFill>
                  <a:srgbClr val="009FE3"/>
                </a:solidFill>
              </a:defRPr>
            </a:lvl1pPr>
          </a:lstStyle>
          <a:p>
            <a:r>
              <a:rPr lang="cs-CZ" dirty="0"/>
              <a:t>Klepnutím lze upravit styl předlohy nadpisů.</a:t>
            </a:r>
          </a:p>
        </p:txBody>
      </p:sp>
      <p:sp>
        <p:nvSpPr>
          <p:cNvPr id="5"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6"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7"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97747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 podnadpis">
    <p:spTree>
      <p:nvGrpSpPr>
        <p:cNvPr id="1" name=""/>
        <p:cNvGrpSpPr/>
        <p:nvPr/>
      </p:nvGrpSpPr>
      <p:grpSpPr>
        <a:xfrm>
          <a:off x="0" y="0"/>
          <a:ext cx="0" cy="0"/>
          <a:chOff x="0" y="0"/>
          <a:chExt cx="0" cy="0"/>
        </a:xfrm>
      </p:grpSpPr>
      <p:sp>
        <p:nvSpPr>
          <p:cNvPr id="8"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9" name="Podnadpis 2"/>
          <p:cNvSpPr>
            <a:spLocks noGrp="1"/>
          </p:cNvSpPr>
          <p:nvPr>
            <p:ph type="subTitle" idx="1"/>
          </p:nvPr>
        </p:nvSpPr>
        <p:spPr>
          <a:xfrm>
            <a:off x="815340" y="1988820"/>
            <a:ext cx="10561320" cy="1704500"/>
          </a:xfrm>
          <a:prstGeom prst="rect">
            <a:avLst/>
          </a:prstGeom>
        </p:spPr>
        <p:txBody>
          <a:bodyPr>
            <a:normAutofit/>
          </a:bodyPr>
          <a:lstStyle>
            <a:lvl1pPr marL="0" indent="0" algn="l">
              <a:buNone/>
              <a:defRPr sz="28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dirty="0"/>
              <a:t>Klepnutím lze upravit styl předlohy podnadpisů.</a:t>
            </a:r>
          </a:p>
        </p:txBody>
      </p:sp>
      <p:sp>
        <p:nvSpPr>
          <p:cNvPr id="10"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dirty="0"/>
              <a:t>Klepnutím lze upravit styl předlohy nadpisů.</a:t>
            </a:r>
          </a:p>
        </p:txBody>
      </p:sp>
      <p:sp>
        <p:nvSpPr>
          <p:cNvPr id="5"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6"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246799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dpis nahoře">
    <p:spTree>
      <p:nvGrpSpPr>
        <p:cNvPr id="1" name=""/>
        <p:cNvGrpSpPr/>
        <p:nvPr/>
      </p:nvGrpSpPr>
      <p:grpSpPr>
        <a:xfrm>
          <a:off x="0" y="0"/>
          <a:ext cx="0" cy="0"/>
          <a:chOff x="0" y="0"/>
          <a:chExt cx="0" cy="0"/>
        </a:xfrm>
      </p:grpSpPr>
      <p:sp>
        <p:nvSpPr>
          <p:cNvPr id="4"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75000"/>
                  </a:schemeClr>
                </a:solidFill>
              </a:defRPr>
            </a:lvl1pPr>
          </a:lstStyle>
          <a:p>
            <a:fld id="{D6262B2E-B0CB-4DBB-8C61-F612C05A0A37}" type="slidenum">
              <a:rPr lang="cs-CZ" smtClean="0"/>
              <a:pPr/>
              <a:t>‹#›</a:t>
            </a:fld>
            <a:endParaRPr lang="cs-CZ" dirty="0"/>
          </a:p>
        </p:txBody>
      </p:sp>
      <p:sp>
        <p:nvSpPr>
          <p:cNvPr id="5" name="Nadpis 1"/>
          <p:cNvSpPr>
            <a:spLocks noGrp="1"/>
          </p:cNvSpPr>
          <p:nvPr>
            <p:ph type="ctrTitle"/>
          </p:nvPr>
        </p:nvSpPr>
        <p:spPr>
          <a:xfrm>
            <a:off x="815340" y="368609"/>
            <a:ext cx="10561320" cy="1440180"/>
          </a:xfrm>
          <a:prstGeom prst="rect">
            <a:avLst/>
          </a:prstGeom>
        </p:spPr>
        <p:txBody>
          <a:bodyPr wrap="square" lIns="90000" tIns="46800" rIns="90000" bIns="46800">
            <a:normAutofit/>
          </a:bodyPr>
          <a:lstStyle>
            <a:lvl1pPr algn="l">
              <a:defRPr sz="5000">
                <a:solidFill>
                  <a:srgbClr val="009FE3"/>
                </a:solidFill>
              </a:defRPr>
            </a:lvl1pPr>
          </a:lstStyle>
          <a:p>
            <a:r>
              <a:rPr lang="cs-CZ" dirty="0"/>
              <a:t>Klepnutím lze upravit styl předlohy nadpisů.</a:t>
            </a:r>
          </a:p>
        </p:txBody>
      </p:sp>
      <p:sp>
        <p:nvSpPr>
          <p:cNvPr id="6"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7"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382710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1.xml"/><Relationship Id="rId7" Type="http://schemas.openxmlformats.org/officeDocument/2006/relationships/theme" Target="../theme/theme1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theme" Target="../theme/theme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theme" Target="../theme/theme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theme" Target="../theme/theme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Obdélník 7"/>
          <p:cNvSpPr/>
          <p:nvPr userDrawn="1"/>
        </p:nvSpPr>
        <p:spPr bwMode="auto">
          <a:xfrm>
            <a:off x="0" y="0"/>
            <a:ext cx="12192000" cy="72000"/>
          </a:xfrm>
          <a:prstGeom prst="rect">
            <a:avLst/>
          </a:prstGeom>
          <a:solidFill>
            <a:srgbClr val="1964AA"/>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4"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9"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10"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pic>
        <p:nvPicPr>
          <p:cNvPr id="11" name="Picture 2" descr="\\psf\Home\Dropbox\nms - vizualni styl 2014\loga\NMS_logo01_RGB.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0361210" y="6373929"/>
            <a:ext cx="1002993" cy="48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021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Obdélník 7"/>
          <p:cNvSpPr/>
          <p:nvPr/>
        </p:nvSpPr>
        <p:spPr bwMode="auto">
          <a:xfrm>
            <a:off x="0" y="0"/>
            <a:ext cx="12192000" cy="72000"/>
          </a:xfrm>
          <a:prstGeom prst="rect">
            <a:avLst/>
          </a:prstGeom>
          <a:solidFill>
            <a:srgbClr val="1964AA"/>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GB">
              <a:solidFill>
                <a:prstClr val="black"/>
              </a:solidFill>
              <a:latin typeface="Arial" charset="0"/>
            </a:endParaRPr>
          </a:p>
        </p:txBody>
      </p:sp>
      <p:sp>
        <p:nvSpPr>
          <p:cNvPr id="4"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9"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B0D9E-FF37-4A91-ACDF-81394C1EF898}" type="datetime1">
              <a:rPr lang="cs-CZ" smtClean="0">
                <a:solidFill>
                  <a:prstClr val="black">
                    <a:tint val="75000"/>
                  </a:prstClr>
                </a:solidFill>
              </a:rPr>
              <a:pPr/>
              <a:t>09.05.2019</a:t>
            </a:fld>
            <a:endParaRPr lang="cs-CZ" dirty="0">
              <a:solidFill>
                <a:prstClr val="black">
                  <a:tint val="75000"/>
                </a:prstClr>
              </a:solidFill>
            </a:endParaRPr>
          </a:p>
        </p:txBody>
      </p:sp>
      <p:sp>
        <p:nvSpPr>
          <p:cNvPr id="10"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pic>
        <p:nvPicPr>
          <p:cNvPr id="11" name="Picture 2" descr="\\psf\Home\Dropbox\nms - vizualni styl 2014\loga\NMS_logo01_RG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61210" y="6373929"/>
            <a:ext cx="1002993" cy="48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2702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Obdélník 7"/>
          <p:cNvSpPr/>
          <p:nvPr userDrawn="1"/>
        </p:nvSpPr>
        <p:spPr bwMode="auto">
          <a:xfrm>
            <a:off x="0" y="0"/>
            <a:ext cx="12192000" cy="72000"/>
          </a:xfrm>
          <a:prstGeom prst="rect">
            <a:avLst/>
          </a:prstGeom>
          <a:solidFill>
            <a:srgbClr val="1964AA"/>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3"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pPr/>
              <a:t>‹#›</a:t>
            </a:fld>
            <a:endParaRPr lang="cs-CZ" dirty="0"/>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
        <p:nvSpPr>
          <p:cNvPr id="5"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p>
        </p:txBody>
      </p:sp>
    </p:spTree>
    <p:extLst>
      <p:ext uri="{BB962C8B-B14F-4D97-AF65-F5344CB8AC3E}">
        <p14:creationId xmlns:p14="http://schemas.microsoft.com/office/powerpoint/2010/main" val="1321510877"/>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pic>
        <p:nvPicPr>
          <p:cNvPr id="1026" name="Picture 2" descr="\\psf\Home\Dropbox\nms\_layout images\polygon-background10_BLUE_w2048px.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Obdélník 8"/>
          <p:cNvSpPr/>
          <p:nvPr userDrawn="1"/>
        </p:nvSpPr>
        <p:spPr bwMode="auto">
          <a:xfrm>
            <a:off x="0" y="0"/>
            <a:ext cx="12192000" cy="72000"/>
          </a:xfrm>
          <a:prstGeom prst="rect">
            <a:avLst/>
          </a:prstGeom>
          <a:solidFill>
            <a:srgbClr val="009FE3"/>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pic>
        <p:nvPicPr>
          <p:cNvPr id="5" name="Picture 2" descr="\\psf\Home\Dropbox\nms\dopisni papiry (sablona DOC)\pomocne\NMS_logo01_WeMakeSense-RGB.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204613" y="5717380"/>
            <a:ext cx="1254036" cy="76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337918"/>
      </p:ext>
    </p:extLst>
  </p:cSld>
  <p:clrMap bg1="lt1" tx1="dk1" bg2="lt2" tx2="dk2" accent1="accent1" accent2="accent2" accent3="accent3" accent4="accent4" accent5="accent5" accent6="accent6" hlink="hlink" folHlink="folHlink"/>
  <p:sldLayoutIdLst>
    <p:sldLayoutId id="2147483663" r:id="rId1"/>
    <p:sldLayoutId id="2147483664"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9FE3"/>
        </a:solidFill>
        <a:effectLst/>
      </p:bgPr>
    </p:bg>
    <p:spTree>
      <p:nvGrpSpPr>
        <p:cNvPr id="1" name=""/>
        <p:cNvGrpSpPr/>
        <p:nvPr/>
      </p:nvGrpSpPr>
      <p:grpSpPr>
        <a:xfrm>
          <a:off x="0" y="0"/>
          <a:ext cx="0" cy="0"/>
          <a:chOff x="0" y="0"/>
          <a:chExt cx="0" cy="0"/>
        </a:xfrm>
      </p:grpSpPr>
      <p:pic>
        <p:nvPicPr>
          <p:cNvPr id="2050" name="Picture 2" descr="\\psf\Home\Dropbox\nms\_layout images\polygon-background10_BLUE-LIGHT_w2048px.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Obdélník 5"/>
          <p:cNvSpPr/>
          <p:nvPr userDrawn="1"/>
        </p:nvSpPr>
        <p:spPr bwMode="auto">
          <a:xfrm>
            <a:off x="0" y="0"/>
            <a:ext cx="12192000" cy="72000"/>
          </a:xfrm>
          <a:prstGeom prst="rect">
            <a:avLst/>
          </a:prstGeom>
          <a:solidFill>
            <a:srgbClr val="1964AA"/>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pic>
        <p:nvPicPr>
          <p:cNvPr id="7" name="Picture 2" descr="\\psf\Home\Dropbox\nms\dopisni papiry (sablona DOC)\pomocne\NMS_logo01_WeMakeSense-RGB.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204613" y="5717380"/>
            <a:ext cx="1254036" cy="76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143221"/>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pic>
        <p:nvPicPr>
          <p:cNvPr id="2050" name="Picture 2" descr="\\psf\Home\Dropbox\nms\_layout images\polygon-background10_GREY_w2048px.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Obdélník 8"/>
          <p:cNvSpPr/>
          <p:nvPr userDrawn="1"/>
        </p:nvSpPr>
        <p:spPr bwMode="auto">
          <a:xfrm>
            <a:off x="0" y="0"/>
            <a:ext cx="12192000" cy="72000"/>
          </a:xfrm>
          <a:prstGeom prst="rect">
            <a:avLst/>
          </a:prstGeom>
          <a:solidFill>
            <a:srgbClr val="1964AA"/>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pic>
        <p:nvPicPr>
          <p:cNvPr id="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194782" y="5699173"/>
            <a:ext cx="1254036" cy="76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773478"/>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pic>
        <p:nvPicPr>
          <p:cNvPr id="1026" name="Picture 2" descr="\\psf\Home\Dropbox\nms\_layout images\polygon-background10_BLUE_w2048px.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Obdélník 8"/>
          <p:cNvSpPr/>
          <p:nvPr userDrawn="1"/>
        </p:nvSpPr>
        <p:spPr bwMode="auto">
          <a:xfrm>
            <a:off x="0" y="0"/>
            <a:ext cx="12192000" cy="72000"/>
          </a:xfrm>
          <a:prstGeom prst="rect">
            <a:avLst/>
          </a:prstGeom>
          <a:solidFill>
            <a:srgbClr val="009FE3"/>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GB">
              <a:solidFill>
                <a:prstClr val="black"/>
              </a:solidFill>
              <a:latin typeface="Arial" charset="0"/>
            </a:endParaRPr>
          </a:p>
        </p:txBody>
      </p:sp>
      <p:pic>
        <p:nvPicPr>
          <p:cNvPr id="5" name="Picture 2" descr="\\psf\Home\Dropbox\nms\dopisni papiry (sablona DOC)\pomocne\NMS_logo01_WeMakeSense-RGB.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204613" y="5717380"/>
            <a:ext cx="1254036" cy="76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11615"/>
      </p:ext>
    </p:extLst>
  </p:cSld>
  <p:clrMap bg1="lt1" tx1="dk1" bg2="lt2" tx2="dk2" accent1="accent1" accent2="accent2" accent3="accent3" accent4="accent4" accent5="accent5" accent6="accent6" hlink="hlink" folHlink="folHlink"/>
  <p:sldLayoutIdLst>
    <p:sldLayoutId id="2147483672" r:id="rId1"/>
    <p:sldLayoutId id="2147483673"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Obdélník 7"/>
          <p:cNvSpPr/>
          <p:nvPr userDrawn="1"/>
        </p:nvSpPr>
        <p:spPr bwMode="auto">
          <a:xfrm>
            <a:off x="0" y="0"/>
            <a:ext cx="12192000" cy="72000"/>
          </a:xfrm>
          <a:prstGeom prst="rect">
            <a:avLst/>
          </a:prstGeom>
          <a:solidFill>
            <a:srgbClr val="1964AA"/>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GB">
              <a:solidFill>
                <a:prstClr val="black"/>
              </a:solidFill>
              <a:latin typeface="Arial" charset="0"/>
            </a:endParaRPr>
          </a:p>
        </p:txBody>
      </p:sp>
      <p:sp>
        <p:nvSpPr>
          <p:cNvPr id="4"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9"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10"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pic>
        <p:nvPicPr>
          <p:cNvPr id="11" name="Picture 2" descr="\\psf\Home\Dropbox\nms - vizualni styl 2014\loga\NMS_logo01_RGB.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0361210" y="6373929"/>
            <a:ext cx="1002993" cy="48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16960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Obdélník 7"/>
          <p:cNvSpPr/>
          <p:nvPr userDrawn="1"/>
        </p:nvSpPr>
        <p:spPr bwMode="auto">
          <a:xfrm>
            <a:off x="0" y="0"/>
            <a:ext cx="12192000" cy="72000"/>
          </a:xfrm>
          <a:prstGeom prst="rect">
            <a:avLst/>
          </a:prstGeom>
          <a:solidFill>
            <a:srgbClr val="1964AA"/>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GB">
              <a:solidFill>
                <a:prstClr val="black"/>
              </a:solidFill>
              <a:latin typeface="Arial" charset="0"/>
            </a:endParaRPr>
          </a:p>
        </p:txBody>
      </p:sp>
      <p:sp>
        <p:nvSpPr>
          <p:cNvPr id="4"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9"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sp>
        <p:nvSpPr>
          <p:cNvPr id="10"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cs-CZ" dirty="0">
              <a:solidFill>
                <a:prstClr val="black">
                  <a:tint val="75000"/>
                </a:prstClr>
              </a:solidFill>
            </a:endParaRPr>
          </a:p>
        </p:txBody>
      </p:sp>
      <p:pic>
        <p:nvPicPr>
          <p:cNvPr id="11" name="Picture 2" descr="\\psf\Home\Dropbox\nms - vizualni styl 2014\loga\NMS_logo01_RGB.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0361210" y="6373929"/>
            <a:ext cx="1002993" cy="48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466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Obdélník 7"/>
          <p:cNvSpPr/>
          <p:nvPr userDrawn="1"/>
        </p:nvSpPr>
        <p:spPr bwMode="auto">
          <a:xfrm>
            <a:off x="0" y="0"/>
            <a:ext cx="12192000" cy="72000"/>
          </a:xfrm>
          <a:prstGeom prst="rect">
            <a:avLst/>
          </a:prstGeom>
          <a:solidFill>
            <a:srgbClr val="1964AA"/>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GB">
              <a:solidFill>
                <a:prstClr val="black"/>
              </a:solidFill>
              <a:latin typeface="Arial" charset="0"/>
            </a:endParaRPr>
          </a:p>
        </p:txBody>
      </p:sp>
      <p:sp>
        <p:nvSpPr>
          <p:cNvPr id="3" name="Zástupný symbol pro číslo snímku 2"/>
          <p:cNvSpPr>
            <a:spLocks noGrp="1"/>
          </p:cNvSpPr>
          <p:nvPr>
            <p:ph type="sldNum" sz="quarter" idx="4"/>
          </p:nvPr>
        </p:nvSpPr>
        <p:spPr>
          <a:xfrm>
            <a:off x="11376675" y="6390538"/>
            <a:ext cx="815325" cy="365125"/>
          </a:xfrm>
          <a:prstGeom prst="rect">
            <a:avLst/>
          </a:prstGeom>
        </p:spPr>
        <p:txBody>
          <a:bodyPr vert="horz" lIns="91440" tIns="45720" rIns="91440" bIns="45720" rtlCol="0" anchor="ctr"/>
          <a:lstStyle>
            <a:lvl1pPr algn="ctr">
              <a:defRPr sz="1400" b="0">
                <a:solidFill>
                  <a:schemeClr val="bg1">
                    <a:lumMod val="65000"/>
                  </a:schemeClr>
                </a:solidFill>
              </a:defRPr>
            </a:lvl1pPr>
          </a:lstStyle>
          <a:p>
            <a:fld id="{D6262B2E-B0CB-4DBB-8C61-F612C05A0A37}" type="slidenum">
              <a:rPr lang="cs-CZ" smtClean="0">
                <a:solidFill>
                  <a:prstClr val="white">
                    <a:lumMod val="65000"/>
                  </a:prstClr>
                </a:solidFill>
              </a:rPr>
              <a:pPr/>
              <a:t>‹#›</a:t>
            </a:fld>
            <a:endParaRPr lang="cs-CZ" dirty="0">
              <a:solidFill>
                <a:prstClr val="white">
                  <a:lumMod val="65000"/>
                </a:prstClr>
              </a:solidFill>
            </a:endParaRPr>
          </a:p>
        </p:txBody>
      </p:sp>
      <p:sp>
        <p:nvSpPr>
          <p:cNvPr id="4" name="Zástupný symbol pro datum 1"/>
          <p:cNvSpPr>
            <a:spLocks noGrp="1"/>
          </p:cNvSpPr>
          <p:nvPr>
            <p:ph type="dt" sz="half" idx="2"/>
          </p:nvPr>
        </p:nvSpPr>
        <p:spPr>
          <a:xfrm>
            <a:off x="824452" y="6390538"/>
            <a:ext cx="12121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dd.mm.rrrr</a:t>
            </a:r>
            <a:endParaRPr lang="cs-CZ" dirty="0">
              <a:solidFill>
                <a:prstClr val="black">
                  <a:tint val="75000"/>
                </a:prstClr>
              </a:solidFill>
            </a:endParaRPr>
          </a:p>
        </p:txBody>
      </p:sp>
      <p:sp>
        <p:nvSpPr>
          <p:cNvPr id="5" name="Zástupný symbol pro zápatí 2"/>
          <p:cNvSpPr>
            <a:spLocks noGrp="1"/>
          </p:cNvSpPr>
          <p:nvPr>
            <p:ph type="ftr" sz="quarter" idx="3"/>
          </p:nvPr>
        </p:nvSpPr>
        <p:spPr>
          <a:xfrm>
            <a:off x="2036644" y="6390538"/>
            <a:ext cx="7670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cs-CZ">
                <a:solidFill>
                  <a:prstClr val="black">
                    <a:tint val="75000"/>
                  </a:prstClr>
                </a:solidFill>
              </a:rPr>
              <a:t>Text zápatí a datum se edituje v menu Vložení / Záhlaví a zápatí</a:t>
            </a:r>
            <a:endParaRPr lang="cs-CZ" dirty="0">
              <a:solidFill>
                <a:prstClr val="black">
                  <a:tint val="75000"/>
                </a:prstClr>
              </a:solidFill>
            </a:endParaRPr>
          </a:p>
        </p:txBody>
      </p:sp>
    </p:spTree>
    <p:extLst>
      <p:ext uri="{BB962C8B-B14F-4D97-AF65-F5344CB8AC3E}">
        <p14:creationId xmlns:p14="http://schemas.microsoft.com/office/powerpoint/2010/main" val="24832630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chart" Target="../charts/chart2.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png"/><Relationship Id="rId2" Type="http://schemas.openxmlformats.org/officeDocument/2006/relationships/chart" Target="../charts/chart3.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chart" Target="../charts/chart4.xml"/><Relationship Id="rId1" Type="http://schemas.openxmlformats.org/officeDocument/2006/relationships/slideLayout" Target="../slideLayouts/slideLayout4.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8.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11.xml"/><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hart" Target="../charts/chart13.xml"/><Relationship Id="rId7" Type="http://schemas.openxmlformats.org/officeDocument/2006/relationships/image" Target="../media/image33.png"/><Relationship Id="rId2" Type="http://schemas.openxmlformats.org/officeDocument/2006/relationships/chart" Target="../charts/chart12.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hart" Target="../charts/chart15.xml"/><Relationship Id="rId7" Type="http://schemas.openxmlformats.org/officeDocument/2006/relationships/image" Target="../media/image31.png"/><Relationship Id="rId2" Type="http://schemas.openxmlformats.org/officeDocument/2006/relationships/chart" Target="../charts/chart14.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1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chart" Target="../charts/chart1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chart" Target="../charts/chart28.xml"/><Relationship Id="rId4" Type="http://schemas.openxmlformats.org/officeDocument/2006/relationships/chart" Target="../charts/chart27.xml"/></Relationships>
</file>

<file path=ppt/slides/_rels/slide3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chart" Target="../charts/chart32.xml"/><Relationship Id="rId4" Type="http://schemas.openxmlformats.org/officeDocument/2006/relationships/chart" Target="../charts/chart3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chart" Target="../charts/chart35.xml"/><Relationship Id="rId7" Type="http://schemas.openxmlformats.org/officeDocument/2006/relationships/chart" Target="../charts/chart39.xml"/><Relationship Id="rId2" Type="http://schemas.openxmlformats.org/officeDocument/2006/relationships/chart" Target="../charts/chart34.xml"/><Relationship Id="rId1" Type="http://schemas.openxmlformats.org/officeDocument/2006/relationships/slideLayout" Target="../slideLayouts/slideLayout12.xml"/><Relationship Id="rId6" Type="http://schemas.openxmlformats.org/officeDocument/2006/relationships/chart" Target="../charts/chart38.xml"/><Relationship Id="rId11" Type="http://schemas.openxmlformats.org/officeDocument/2006/relationships/image" Target="../media/image14.png"/><Relationship Id="rId5" Type="http://schemas.openxmlformats.org/officeDocument/2006/relationships/chart" Target="../charts/chart37.xml"/><Relationship Id="rId10" Type="http://schemas.openxmlformats.org/officeDocument/2006/relationships/image" Target="../media/image41.png"/><Relationship Id="rId4" Type="http://schemas.openxmlformats.org/officeDocument/2006/relationships/chart" Target="../charts/chart36.xml"/><Relationship Id="rId9"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4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chart" Target="../charts/chart42.xml"/><Relationship Id="rId7" Type="http://schemas.openxmlformats.org/officeDocument/2006/relationships/image" Target="../media/image43.png"/><Relationship Id="rId2" Type="http://schemas.openxmlformats.org/officeDocument/2006/relationships/chart" Target="../charts/chart41.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chart" Target="../charts/chart44.xml"/><Relationship Id="rId4" Type="http://schemas.openxmlformats.org/officeDocument/2006/relationships/chart" Target="../charts/chart43.xml"/></Relationships>
</file>

<file path=ppt/slides/_rels/slide38.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ovéPole 10"/>
          <p:cNvSpPr txBox="1"/>
          <p:nvPr/>
        </p:nvSpPr>
        <p:spPr>
          <a:xfrm>
            <a:off x="829698" y="6148054"/>
            <a:ext cx="7655488" cy="276070"/>
          </a:xfrm>
          <a:prstGeom prst="rect">
            <a:avLst/>
          </a:prstGeom>
          <a:noFill/>
        </p:spPr>
        <p:txBody>
          <a:bodyPr wrap="square" rtlCol="0" anchor="t" anchorCtr="0">
            <a:noAutofit/>
          </a:bodyPr>
          <a:lstStyle/>
          <a:p>
            <a:r>
              <a:rPr lang="cs-CZ" sz="1400" b="1" dirty="0">
                <a:solidFill>
                  <a:srgbClr val="009FE3"/>
                </a:solidFill>
              </a:rPr>
              <a:t>Pro </a:t>
            </a:r>
            <a:r>
              <a:rPr lang="cs-CZ" sz="1400" b="1" dirty="0">
                <a:solidFill>
                  <a:schemeClr val="bg1"/>
                </a:solidFill>
              </a:rPr>
              <a:t>Českou pirátskou stranu </a:t>
            </a:r>
            <a:r>
              <a:rPr lang="cs-CZ" sz="1400" b="1" dirty="0">
                <a:solidFill>
                  <a:srgbClr val="009FE3"/>
                </a:solidFill>
              </a:rPr>
              <a:t>zpracovala agentura </a:t>
            </a:r>
            <a:r>
              <a:rPr lang="cs-CZ" sz="1400" b="1" dirty="0">
                <a:solidFill>
                  <a:schemeClr val="bg1"/>
                </a:solidFill>
              </a:rPr>
              <a:t>NMS </a:t>
            </a:r>
            <a:r>
              <a:rPr lang="en-GB" sz="1400" b="1" dirty="0">
                <a:solidFill>
                  <a:schemeClr val="bg1"/>
                </a:solidFill>
              </a:rPr>
              <a:t>Market Research </a:t>
            </a:r>
            <a:r>
              <a:rPr lang="cs-CZ" sz="1400" b="1" dirty="0">
                <a:solidFill>
                  <a:srgbClr val="009FE3"/>
                </a:solidFill>
              </a:rPr>
              <a:t>v Praze dne </a:t>
            </a:r>
            <a:r>
              <a:rPr lang="cs-CZ" sz="1400" b="1" dirty="0">
                <a:solidFill>
                  <a:schemeClr val="bg1"/>
                </a:solidFill>
              </a:rPr>
              <a:t>13.03.2019</a:t>
            </a:r>
          </a:p>
        </p:txBody>
      </p:sp>
      <p:sp>
        <p:nvSpPr>
          <p:cNvPr id="3" name="Podnadpis 2"/>
          <p:cNvSpPr>
            <a:spLocks noGrp="1"/>
          </p:cNvSpPr>
          <p:nvPr>
            <p:ph type="subTitle" idx="1"/>
          </p:nvPr>
        </p:nvSpPr>
        <p:spPr>
          <a:xfrm>
            <a:off x="815340" y="1219655"/>
            <a:ext cx="10561320" cy="1554819"/>
          </a:xfrm>
        </p:spPr>
        <p:txBody>
          <a:bodyPr>
            <a:noAutofit/>
          </a:bodyPr>
          <a:lstStyle/>
          <a:p>
            <a:r>
              <a:rPr lang="cs-CZ" dirty="0"/>
              <a:t>Závěrečná zpráva z výzkumu</a:t>
            </a:r>
          </a:p>
        </p:txBody>
      </p:sp>
      <p:sp>
        <p:nvSpPr>
          <p:cNvPr id="2" name="Nadpis 1"/>
          <p:cNvSpPr>
            <a:spLocks noGrp="1"/>
          </p:cNvSpPr>
          <p:nvPr>
            <p:ph type="ctrTitle"/>
          </p:nvPr>
        </p:nvSpPr>
        <p:spPr/>
        <p:txBody>
          <a:bodyPr>
            <a:noAutofit/>
          </a:bodyPr>
          <a:lstStyle/>
          <a:p>
            <a:r>
              <a:rPr lang="cs-CZ" sz="4800" dirty="0"/>
              <a:t>Exekuce</a:t>
            </a:r>
          </a:p>
        </p:txBody>
      </p:sp>
      <p:sp>
        <p:nvSpPr>
          <p:cNvPr id="12" name="Ovál 11"/>
          <p:cNvSpPr/>
          <p:nvPr/>
        </p:nvSpPr>
        <p:spPr bwMode="auto">
          <a:xfrm>
            <a:off x="829698" y="3543640"/>
            <a:ext cx="2064269" cy="2061385"/>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GB">
              <a:latin typeface="Arial" charset="0"/>
            </a:endParaRPr>
          </a:p>
        </p:txBody>
      </p:sp>
      <p:pic>
        <p:nvPicPr>
          <p:cNvPr id="6" name="Obrázek 5">
            <a:extLst>
              <a:ext uri="{FF2B5EF4-FFF2-40B4-BE49-F238E27FC236}">
                <a16:creationId xmlns:a16="http://schemas.microsoft.com/office/drawing/2014/main" xmlns="" id="{93FB0036-3DCF-4EF5-95E5-19DE5DB242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814" r="866" b="22509"/>
          <a:stretch/>
        </p:blipFill>
        <p:spPr>
          <a:xfrm>
            <a:off x="925144" y="4224704"/>
            <a:ext cx="1873376" cy="699256"/>
          </a:xfrm>
          <a:prstGeom prst="rect">
            <a:avLst/>
          </a:prstGeom>
          <a:solidFill>
            <a:schemeClr val="bg1"/>
          </a:solidFill>
        </p:spPr>
      </p:pic>
    </p:spTree>
    <p:extLst>
      <p:ext uri="{BB962C8B-B14F-4D97-AF65-F5344CB8AC3E}">
        <p14:creationId xmlns:p14="http://schemas.microsoft.com/office/powerpoint/2010/main" val="377913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ástupný symbol pro obsah 7"/>
          <p:cNvSpPr>
            <a:spLocks noGrp="1"/>
          </p:cNvSpPr>
          <p:nvPr>
            <p:ph idx="1"/>
          </p:nvPr>
        </p:nvSpPr>
        <p:spPr>
          <a:xfrm>
            <a:off x="0" y="931632"/>
            <a:ext cx="12192000" cy="654885"/>
          </a:xfrm>
          <a:noFill/>
        </p:spPr>
        <p:txBody>
          <a:bodyPr lIns="900000" tIns="0" rIns="900000" bIns="0" anchor="t">
            <a:noAutofit/>
          </a:bodyPr>
          <a:lstStyle/>
          <a:p>
            <a:pPr marL="0" indent="0">
              <a:buNone/>
            </a:pPr>
            <a:r>
              <a:rPr lang="cs-CZ" sz="1600" dirty="0"/>
              <a:t>Ve věkových kategoriích 35-44 let a 65-69 let je shodný podíl lidí s osobní zkušeností s exekucí 16 %. Naopak nejméně se exekuce týkají mladých do 24 let (2 %).</a:t>
            </a:r>
          </a:p>
        </p:txBody>
      </p:sp>
      <p:sp>
        <p:nvSpPr>
          <p:cNvPr id="7" name="Nadpis 6"/>
          <p:cNvSpPr>
            <a:spLocks noGrp="1"/>
          </p:cNvSpPr>
          <p:nvPr>
            <p:ph type="ctrTitle"/>
          </p:nvPr>
        </p:nvSpPr>
        <p:spPr>
          <a:xfrm>
            <a:off x="0" y="298938"/>
            <a:ext cx="12192000" cy="615461"/>
          </a:xfrm>
          <a:noFill/>
        </p:spPr>
        <p:txBody>
          <a:bodyPr lIns="900000" tIns="0" rIns="0" bIns="0" anchor="ctr">
            <a:noAutofit/>
          </a:bodyPr>
          <a:lstStyle/>
          <a:p>
            <a:r>
              <a:rPr lang="cs-CZ" sz="3000" dirty="0"/>
              <a:t>Exekuce nejčastěji řeší lidé ve středním a seniorském věku</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9" name="Obdélník 8"/>
          <p:cNvSpPr/>
          <p:nvPr/>
        </p:nvSpPr>
        <p:spPr>
          <a:xfrm>
            <a:off x="876300" y="6581243"/>
            <a:ext cx="9199517" cy="276999"/>
          </a:xfrm>
          <a:prstGeom prst="rect">
            <a:avLst/>
          </a:prstGeom>
        </p:spPr>
        <p:txBody>
          <a:bodyPr wrap="square" lIns="0" tIns="0" rIns="0" bIns="0" anchor="ctr">
            <a:noAutofit/>
          </a:bodyPr>
          <a:lstStyle/>
          <a:p>
            <a:pPr fontAlgn="base">
              <a:spcBef>
                <a:spcPct val="0"/>
              </a:spcBef>
              <a:spcAft>
                <a:spcPct val="0"/>
              </a:spcAft>
            </a:pPr>
            <a:r>
              <a:rPr lang="cs-CZ" sz="1200" dirty="0">
                <a:solidFill>
                  <a:schemeClr val="tx2"/>
                </a:solidFill>
                <a:cs typeface="Arial" charset="0"/>
              </a:rPr>
              <a:t>Q11. Měl/a jste v posledních 10 letech nějakou zkušenost s exekucemi? </a:t>
            </a:r>
            <a:r>
              <a:rPr lang="cs-CZ" sz="1200" i="1" dirty="0">
                <a:solidFill>
                  <a:schemeClr val="tx2"/>
                </a:solidFill>
                <a:cs typeface="Arial" charset="0"/>
              </a:rPr>
              <a:t>(</a:t>
            </a:r>
            <a:r>
              <a:rPr lang="en-GB" sz="1200" i="1" dirty="0">
                <a:solidFill>
                  <a:schemeClr val="tx2"/>
                </a:solidFill>
                <a:cs typeface="Arial" charset="0"/>
              </a:rPr>
              <a:t>N=</a:t>
            </a:r>
            <a:r>
              <a:rPr lang="cs-CZ" sz="1200" i="1" dirty="0">
                <a:solidFill>
                  <a:schemeClr val="tx2"/>
                </a:solidFill>
                <a:cs typeface="Arial" charset="0"/>
              </a:rPr>
              <a:t>1527)</a:t>
            </a:r>
            <a:endParaRPr lang="en-GB" sz="1200" i="1" dirty="0">
              <a:solidFill>
                <a:schemeClr val="tx2"/>
              </a:solidFill>
              <a:cs typeface="Arial" charset="0"/>
            </a:endParaRPr>
          </a:p>
        </p:txBody>
      </p:sp>
      <p:graphicFrame>
        <p:nvGraphicFramePr>
          <p:cNvPr id="10" name="Graf 9">
            <a:extLst>
              <a:ext uri="{FF2B5EF4-FFF2-40B4-BE49-F238E27FC236}">
                <a16:creationId xmlns:a16="http://schemas.microsoft.com/office/drawing/2014/main" xmlns="" id="{F1262454-A113-49C7-9A9E-9622D5799FFA}"/>
              </a:ext>
            </a:extLst>
          </p:cNvPr>
          <p:cNvGraphicFramePr/>
          <p:nvPr>
            <p:extLst>
              <p:ext uri="{D42A27DB-BD31-4B8C-83A1-F6EECF244321}">
                <p14:modId xmlns:p14="http://schemas.microsoft.com/office/powerpoint/2010/main" val="4025943810"/>
              </p:ext>
            </p:extLst>
          </p:nvPr>
        </p:nvGraphicFramePr>
        <p:xfrm>
          <a:off x="1393371" y="1694007"/>
          <a:ext cx="9983304" cy="4349742"/>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Skupina 10">
            <a:extLst>
              <a:ext uri="{FF2B5EF4-FFF2-40B4-BE49-F238E27FC236}">
                <a16:creationId xmlns:a16="http://schemas.microsoft.com/office/drawing/2014/main" xmlns="" id="{AAA25D81-4B6C-488B-A7D9-A04920698B23}"/>
              </a:ext>
            </a:extLst>
          </p:cNvPr>
          <p:cNvGrpSpPr/>
          <p:nvPr/>
        </p:nvGrpSpPr>
        <p:grpSpPr>
          <a:xfrm>
            <a:off x="101891" y="2708369"/>
            <a:ext cx="1291480" cy="3282623"/>
            <a:chOff x="76724" y="3186274"/>
            <a:chExt cx="1291480" cy="2663151"/>
          </a:xfrm>
        </p:grpSpPr>
        <p:sp>
          <p:nvSpPr>
            <p:cNvPr id="14" name="Obdélník 13">
              <a:extLst>
                <a:ext uri="{FF2B5EF4-FFF2-40B4-BE49-F238E27FC236}">
                  <a16:creationId xmlns:a16="http://schemas.microsoft.com/office/drawing/2014/main" xmlns="" id="{0D0D1C24-C9DA-4DFF-96BB-3D0AE3C20C2D}"/>
                </a:ext>
              </a:extLst>
            </p:cNvPr>
            <p:cNvSpPr/>
            <p:nvPr/>
          </p:nvSpPr>
          <p:spPr>
            <a:xfrm>
              <a:off x="76725" y="3186274"/>
              <a:ext cx="1291479" cy="743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600" b="1" i="0" u="none" strike="noStrike" kern="1200" cap="none" spc="0" normalizeH="0" baseline="0" noProof="0" dirty="0">
                  <a:ln>
                    <a:noFill/>
                  </a:ln>
                  <a:solidFill>
                    <a:prstClr val="white">
                      <a:lumMod val="50000"/>
                    </a:prstClr>
                  </a:solidFill>
                  <a:effectLst/>
                  <a:uLnTx/>
                  <a:uFillTx/>
                  <a:latin typeface="Calibri"/>
                  <a:ea typeface="+mn-ea"/>
                  <a:cs typeface="+mn-cs"/>
                </a:rPr>
                <a:t>Pohlaví</a:t>
              </a:r>
            </a:p>
          </p:txBody>
        </p:sp>
        <p:sp>
          <p:nvSpPr>
            <p:cNvPr id="17" name="Obdélník 16">
              <a:extLst>
                <a:ext uri="{FF2B5EF4-FFF2-40B4-BE49-F238E27FC236}">
                  <a16:creationId xmlns:a16="http://schemas.microsoft.com/office/drawing/2014/main" xmlns="" id="{C65060C4-F0A9-4022-9025-E5C1BE04E4B6}"/>
                </a:ext>
              </a:extLst>
            </p:cNvPr>
            <p:cNvSpPr/>
            <p:nvPr/>
          </p:nvSpPr>
          <p:spPr>
            <a:xfrm>
              <a:off x="76724" y="4128979"/>
              <a:ext cx="1291479" cy="1720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600" b="1" i="0" u="none" strike="noStrike" kern="1200" cap="none" spc="0" normalizeH="0" baseline="0" noProof="0" dirty="0">
                  <a:ln>
                    <a:noFill/>
                  </a:ln>
                  <a:solidFill>
                    <a:prstClr val="white">
                      <a:lumMod val="50000"/>
                    </a:prstClr>
                  </a:solidFill>
                  <a:effectLst/>
                  <a:uLnTx/>
                  <a:uFillTx/>
                  <a:latin typeface="Calibri"/>
                  <a:ea typeface="+mn-ea"/>
                  <a:cs typeface="+mn-cs"/>
                </a:rPr>
                <a:t>Věk</a:t>
              </a:r>
            </a:p>
          </p:txBody>
        </p:sp>
      </p:grpSp>
      <p:pic>
        <p:nvPicPr>
          <p:cNvPr id="23" name="Obrázek 22">
            <a:extLst>
              <a:ext uri="{FF2B5EF4-FFF2-40B4-BE49-F238E27FC236}">
                <a16:creationId xmlns:a16="http://schemas.microsoft.com/office/drawing/2014/main" xmlns="" id="{BFC8D7C6-DDB5-4672-850A-898FF7F565A2}"/>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15393" y="4769859"/>
            <a:ext cx="152038" cy="152038"/>
          </a:xfrm>
          <a:prstGeom prst="ellipse">
            <a:avLst/>
          </a:prstGeom>
          <a:ln>
            <a:solidFill>
              <a:schemeClr val="bg1"/>
            </a:solidFill>
          </a:ln>
        </p:spPr>
      </p:pic>
      <p:pic>
        <p:nvPicPr>
          <p:cNvPr id="16" name="Obrázek 15">
            <a:extLst>
              <a:ext uri="{FF2B5EF4-FFF2-40B4-BE49-F238E27FC236}">
                <a16:creationId xmlns:a16="http://schemas.microsoft.com/office/drawing/2014/main" xmlns="" id="{31E3076D-0CBA-4BFC-8402-7B334CE93A0D}"/>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09987" y="4080328"/>
            <a:ext cx="152037" cy="152037"/>
          </a:xfrm>
          <a:prstGeom prst="ellipse">
            <a:avLst/>
          </a:prstGeom>
          <a:ln>
            <a:solidFill>
              <a:schemeClr val="bg1"/>
            </a:solidFill>
          </a:ln>
        </p:spPr>
      </p:pic>
      <p:cxnSp>
        <p:nvCxnSpPr>
          <p:cNvPr id="4" name="Přímá spojnice 3">
            <a:extLst>
              <a:ext uri="{FF2B5EF4-FFF2-40B4-BE49-F238E27FC236}">
                <a16:creationId xmlns:a16="http://schemas.microsoft.com/office/drawing/2014/main" xmlns="" id="{2F01F6AE-28A9-48B0-AF37-861B81C3F008}"/>
              </a:ext>
            </a:extLst>
          </p:cNvPr>
          <p:cNvCxnSpPr>
            <a:cxnSpLocks/>
          </p:cNvCxnSpPr>
          <p:nvPr/>
        </p:nvCxnSpPr>
        <p:spPr>
          <a:xfrm>
            <a:off x="3750677" y="2192403"/>
            <a:ext cx="0" cy="3868764"/>
          </a:xfrm>
          <a:prstGeom prst="line">
            <a:avLst/>
          </a:prstGeom>
          <a:ln w="158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Řečová bublina: obdélníkový bublinový popisek 21">
            <a:extLst>
              <a:ext uri="{FF2B5EF4-FFF2-40B4-BE49-F238E27FC236}">
                <a16:creationId xmlns:a16="http://schemas.microsoft.com/office/drawing/2014/main" xmlns="" id="{DEF3C1C2-E3D3-4C65-B28A-02C1E777F6E0}"/>
              </a:ext>
            </a:extLst>
          </p:cNvPr>
          <p:cNvSpPr/>
          <p:nvPr/>
        </p:nvSpPr>
        <p:spPr>
          <a:xfrm>
            <a:off x="1045028" y="1760874"/>
            <a:ext cx="2465207" cy="433343"/>
          </a:xfrm>
          <a:prstGeom prst="wedgeRectCallout">
            <a:avLst>
              <a:gd name="adj1" fmla="val 57897"/>
              <a:gd name="adj2" fmla="val 42952"/>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Podíl lidí v populaci, co osobně řešili exekuci (13 %)</a:t>
            </a:r>
          </a:p>
        </p:txBody>
      </p:sp>
      <p:sp>
        <p:nvSpPr>
          <p:cNvPr id="21" name="Obdélník 20">
            <a:extLst>
              <a:ext uri="{FF2B5EF4-FFF2-40B4-BE49-F238E27FC236}">
                <a16:creationId xmlns:a16="http://schemas.microsoft.com/office/drawing/2014/main" xmlns="" id="{6499746B-CC5F-4199-A102-91E348E974E5}"/>
              </a:ext>
            </a:extLst>
          </p:cNvPr>
          <p:cNvSpPr/>
          <p:nvPr/>
        </p:nvSpPr>
        <p:spPr>
          <a:xfrm>
            <a:off x="9949343" y="64880"/>
            <a:ext cx="2242657" cy="477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Zkušenost s exekucí</a:t>
            </a:r>
          </a:p>
        </p:txBody>
      </p:sp>
      <p:pic>
        <p:nvPicPr>
          <p:cNvPr id="19" name="Obrázek 18">
            <a:extLst>
              <a:ext uri="{FF2B5EF4-FFF2-40B4-BE49-F238E27FC236}">
                <a16:creationId xmlns:a16="http://schemas.microsoft.com/office/drawing/2014/main" xmlns="" id="{5B62F60F-27B1-4755-800C-0E6078FC22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9164" y="86618"/>
            <a:ext cx="440357" cy="440357"/>
          </a:xfrm>
          <a:prstGeom prst="rect">
            <a:avLst/>
          </a:prstGeom>
        </p:spPr>
      </p:pic>
      <p:pic>
        <p:nvPicPr>
          <p:cNvPr id="18" name="Obrázek 17">
            <a:extLst>
              <a:ext uri="{FF2B5EF4-FFF2-40B4-BE49-F238E27FC236}">
                <a16:creationId xmlns:a16="http://schemas.microsoft.com/office/drawing/2014/main" xmlns="" id="{DCD363CA-1AEF-4D05-8606-F1447DF9C8DE}"/>
              </a:ext>
            </a:extLst>
          </p:cNvPr>
          <p:cNvPicPr>
            <a:picLocks noChangeAspect="1"/>
          </p:cNvPicPr>
          <p:nvPr/>
        </p:nvPicPr>
        <p:blipFill>
          <a:blip r:embed="rId6"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75113" y="3142900"/>
            <a:ext cx="325120" cy="325120"/>
          </a:xfrm>
          <a:prstGeom prst="rect">
            <a:avLst/>
          </a:prstGeom>
        </p:spPr>
      </p:pic>
      <p:pic>
        <p:nvPicPr>
          <p:cNvPr id="24" name="Obrázek 23">
            <a:extLst>
              <a:ext uri="{FF2B5EF4-FFF2-40B4-BE49-F238E27FC236}">
                <a16:creationId xmlns:a16="http://schemas.microsoft.com/office/drawing/2014/main" xmlns="" id="{0117F72E-CB2A-4826-91F1-BFF07AF12F19}"/>
              </a:ext>
            </a:extLst>
          </p:cNvPr>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71942" y="5066257"/>
            <a:ext cx="331462" cy="331462"/>
          </a:xfrm>
          <a:prstGeom prst="rect">
            <a:avLst/>
          </a:prstGeom>
        </p:spPr>
      </p:pic>
    </p:spTree>
    <p:extLst>
      <p:ext uri="{BB962C8B-B14F-4D97-AF65-F5344CB8AC3E}">
        <p14:creationId xmlns:p14="http://schemas.microsoft.com/office/powerpoint/2010/main" val="160426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ástupný symbol pro obsah 7"/>
          <p:cNvSpPr>
            <a:spLocks noGrp="1"/>
          </p:cNvSpPr>
          <p:nvPr>
            <p:ph idx="1"/>
          </p:nvPr>
        </p:nvSpPr>
        <p:spPr>
          <a:xfrm>
            <a:off x="-1" y="867010"/>
            <a:ext cx="12315825" cy="654885"/>
          </a:xfrm>
          <a:noFill/>
        </p:spPr>
        <p:txBody>
          <a:bodyPr lIns="900000" tIns="0" rIns="900000" bIns="0" anchor="t">
            <a:noAutofit/>
          </a:bodyPr>
          <a:lstStyle/>
          <a:p>
            <a:pPr marL="0" indent="0">
              <a:buNone/>
            </a:pPr>
            <a:r>
              <a:rPr lang="cs-CZ" sz="1600" dirty="0"/>
              <a:t>Exekuci řeší/řešilo 20 % lidí se základním vzděláním a 18 % s výučním listem. </a:t>
            </a:r>
          </a:p>
          <a:p>
            <a:pPr marL="0" indent="0">
              <a:buNone/>
            </a:pPr>
            <a:r>
              <a:rPr lang="cs-CZ" sz="1600" dirty="0"/>
              <a:t>Exekuce se nevyhýbají ani lidem s vyššími příjmy, u osob s příjmem vyšším než 25.000 Kč řeší exekuci 10 % z nich. </a:t>
            </a:r>
          </a:p>
        </p:txBody>
      </p:sp>
      <p:sp>
        <p:nvSpPr>
          <p:cNvPr id="7" name="Nadpis 6"/>
          <p:cNvSpPr>
            <a:spLocks noGrp="1"/>
          </p:cNvSpPr>
          <p:nvPr>
            <p:ph type="ctrTitle"/>
          </p:nvPr>
        </p:nvSpPr>
        <p:spPr>
          <a:xfrm>
            <a:off x="0" y="298938"/>
            <a:ext cx="12192000" cy="615461"/>
          </a:xfrm>
          <a:noFill/>
        </p:spPr>
        <p:txBody>
          <a:bodyPr lIns="900000" tIns="0" rIns="0" bIns="0" anchor="ctr">
            <a:noAutofit/>
          </a:bodyPr>
          <a:lstStyle/>
          <a:p>
            <a:r>
              <a:rPr lang="cs-CZ" sz="3000" dirty="0"/>
              <a:t>Exekuci řeší častěji lidé s nižším vzděláním</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9" name="Obdélník 8"/>
          <p:cNvSpPr/>
          <p:nvPr/>
        </p:nvSpPr>
        <p:spPr>
          <a:xfrm>
            <a:off x="876300" y="6581243"/>
            <a:ext cx="9199517" cy="276999"/>
          </a:xfrm>
          <a:prstGeom prst="rect">
            <a:avLst/>
          </a:prstGeom>
        </p:spPr>
        <p:txBody>
          <a:bodyPr wrap="square" lIns="0" tIns="0" rIns="0" bIns="0" anchor="ctr">
            <a:noAutofit/>
          </a:bodyPr>
          <a:lstStyle/>
          <a:p>
            <a:pPr fontAlgn="base">
              <a:spcBef>
                <a:spcPct val="0"/>
              </a:spcBef>
              <a:spcAft>
                <a:spcPct val="0"/>
              </a:spcAft>
            </a:pPr>
            <a:r>
              <a:rPr lang="cs-CZ" sz="1200" dirty="0">
                <a:solidFill>
                  <a:schemeClr val="tx2"/>
                </a:solidFill>
                <a:cs typeface="Arial" charset="0"/>
              </a:rPr>
              <a:t>Q11. Měl/a jste v posledních 10 letech nějakou zkušenost s exekucemi? </a:t>
            </a:r>
            <a:r>
              <a:rPr lang="cs-CZ" sz="1200" i="1" dirty="0">
                <a:solidFill>
                  <a:schemeClr val="tx2"/>
                </a:solidFill>
                <a:cs typeface="Arial" charset="0"/>
              </a:rPr>
              <a:t>(</a:t>
            </a:r>
            <a:r>
              <a:rPr lang="en-GB" sz="1200" i="1" dirty="0">
                <a:solidFill>
                  <a:schemeClr val="tx2"/>
                </a:solidFill>
                <a:cs typeface="Arial" charset="0"/>
              </a:rPr>
              <a:t>N=</a:t>
            </a:r>
            <a:r>
              <a:rPr lang="cs-CZ" sz="1200" i="1" dirty="0">
                <a:solidFill>
                  <a:schemeClr val="tx2"/>
                </a:solidFill>
                <a:cs typeface="Arial" charset="0"/>
              </a:rPr>
              <a:t>1527)</a:t>
            </a:r>
            <a:endParaRPr lang="en-GB" sz="1200" i="1" dirty="0">
              <a:solidFill>
                <a:schemeClr val="tx2"/>
              </a:solidFill>
              <a:cs typeface="Arial" charset="0"/>
            </a:endParaRPr>
          </a:p>
        </p:txBody>
      </p:sp>
      <p:graphicFrame>
        <p:nvGraphicFramePr>
          <p:cNvPr id="10" name="Graf 9">
            <a:extLst>
              <a:ext uri="{FF2B5EF4-FFF2-40B4-BE49-F238E27FC236}">
                <a16:creationId xmlns:a16="http://schemas.microsoft.com/office/drawing/2014/main" xmlns="" id="{F1262454-A113-49C7-9A9E-9622D5799FFA}"/>
              </a:ext>
            </a:extLst>
          </p:cNvPr>
          <p:cNvGraphicFramePr/>
          <p:nvPr>
            <p:extLst>
              <p:ext uri="{D42A27DB-BD31-4B8C-83A1-F6EECF244321}">
                <p14:modId xmlns:p14="http://schemas.microsoft.com/office/powerpoint/2010/main" val="3469865818"/>
              </p:ext>
            </p:extLst>
          </p:nvPr>
        </p:nvGraphicFramePr>
        <p:xfrm>
          <a:off x="1393371" y="1694007"/>
          <a:ext cx="9983304" cy="4349742"/>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Skupina 10">
            <a:extLst>
              <a:ext uri="{FF2B5EF4-FFF2-40B4-BE49-F238E27FC236}">
                <a16:creationId xmlns:a16="http://schemas.microsoft.com/office/drawing/2014/main" xmlns="" id="{AAA25D81-4B6C-488B-A7D9-A04920698B23}"/>
              </a:ext>
            </a:extLst>
          </p:cNvPr>
          <p:cNvGrpSpPr/>
          <p:nvPr/>
        </p:nvGrpSpPr>
        <p:grpSpPr>
          <a:xfrm>
            <a:off x="101891" y="2847703"/>
            <a:ext cx="1291480" cy="3143287"/>
            <a:chOff x="76724" y="3186273"/>
            <a:chExt cx="1291480" cy="2663152"/>
          </a:xfrm>
        </p:grpSpPr>
        <p:sp>
          <p:nvSpPr>
            <p:cNvPr id="14" name="Obdélník 13">
              <a:extLst>
                <a:ext uri="{FF2B5EF4-FFF2-40B4-BE49-F238E27FC236}">
                  <a16:creationId xmlns:a16="http://schemas.microsoft.com/office/drawing/2014/main" xmlns="" id="{0D0D1C24-C9DA-4DFF-96BB-3D0AE3C20C2D}"/>
                </a:ext>
              </a:extLst>
            </p:cNvPr>
            <p:cNvSpPr/>
            <p:nvPr/>
          </p:nvSpPr>
          <p:spPr>
            <a:xfrm>
              <a:off x="76725" y="3186273"/>
              <a:ext cx="1291479" cy="981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600" b="1" i="0" u="none" strike="noStrike" kern="1200" cap="none" spc="0" normalizeH="0" baseline="0" noProof="0" dirty="0">
                  <a:ln>
                    <a:noFill/>
                  </a:ln>
                  <a:solidFill>
                    <a:prstClr val="white">
                      <a:lumMod val="50000"/>
                    </a:prstClr>
                  </a:solidFill>
                  <a:effectLst/>
                  <a:uLnTx/>
                  <a:uFillTx/>
                  <a:latin typeface="Calibri"/>
                  <a:ea typeface="+mn-ea"/>
                  <a:cs typeface="+mn-cs"/>
                </a:rPr>
                <a:t>Vzdělání</a:t>
              </a:r>
            </a:p>
          </p:txBody>
        </p:sp>
        <p:sp>
          <p:nvSpPr>
            <p:cNvPr id="17" name="Obdélník 16">
              <a:extLst>
                <a:ext uri="{FF2B5EF4-FFF2-40B4-BE49-F238E27FC236}">
                  <a16:creationId xmlns:a16="http://schemas.microsoft.com/office/drawing/2014/main" xmlns="" id="{C65060C4-F0A9-4022-9025-E5C1BE04E4B6}"/>
                </a:ext>
              </a:extLst>
            </p:cNvPr>
            <p:cNvSpPr/>
            <p:nvPr/>
          </p:nvSpPr>
          <p:spPr>
            <a:xfrm>
              <a:off x="76724" y="4366219"/>
              <a:ext cx="1291480" cy="1483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600" b="1" i="0" u="none" strike="noStrike" kern="1200" cap="none" spc="0" normalizeH="0" baseline="0" noProof="0" dirty="0">
                  <a:ln>
                    <a:noFill/>
                  </a:ln>
                  <a:solidFill>
                    <a:prstClr val="white">
                      <a:lumMod val="50000"/>
                    </a:prstClr>
                  </a:solidFill>
                  <a:effectLst/>
                  <a:uLnTx/>
                  <a:uFillTx/>
                  <a:latin typeface="Calibri"/>
                  <a:ea typeface="+mn-ea"/>
                  <a:cs typeface="+mn-cs"/>
                </a:rPr>
                <a:t>Příjem</a:t>
              </a:r>
            </a:p>
          </p:txBody>
        </p:sp>
      </p:grpSp>
      <p:pic>
        <p:nvPicPr>
          <p:cNvPr id="19" name="Obrázek 18">
            <a:extLst>
              <a:ext uri="{FF2B5EF4-FFF2-40B4-BE49-F238E27FC236}">
                <a16:creationId xmlns:a16="http://schemas.microsoft.com/office/drawing/2014/main" xmlns="" id="{05D32C7E-15B1-4D5B-8C7B-F6AE2AF0F49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5446" y="3380622"/>
            <a:ext cx="540000" cy="540000"/>
          </a:xfrm>
          <a:prstGeom prst="rect">
            <a:avLst/>
          </a:prstGeom>
        </p:spPr>
      </p:pic>
      <p:pic>
        <p:nvPicPr>
          <p:cNvPr id="20" name="Obrázek 19">
            <a:extLst>
              <a:ext uri="{FF2B5EF4-FFF2-40B4-BE49-F238E27FC236}">
                <a16:creationId xmlns:a16="http://schemas.microsoft.com/office/drawing/2014/main" xmlns="" id="{B49F514E-F989-474E-8EAE-279B79DB35EA}"/>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64500" y="5330152"/>
            <a:ext cx="517654" cy="517654"/>
          </a:xfrm>
          <a:prstGeom prst="rect">
            <a:avLst/>
          </a:prstGeom>
        </p:spPr>
      </p:pic>
      <p:pic>
        <p:nvPicPr>
          <p:cNvPr id="23" name="Obrázek 22">
            <a:extLst>
              <a:ext uri="{FF2B5EF4-FFF2-40B4-BE49-F238E27FC236}">
                <a16:creationId xmlns:a16="http://schemas.microsoft.com/office/drawing/2014/main" xmlns="" id="{BFC8D7C6-DDB5-4672-850A-898FF7F565A2}"/>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396301" y="3268176"/>
            <a:ext cx="180000" cy="180000"/>
          </a:xfrm>
          <a:prstGeom prst="ellipse">
            <a:avLst/>
          </a:prstGeom>
          <a:ln>
            <a:solidFill>
              <a:schemeClr val="bg1"/>
            </a:solidFill>
          </a:ln>
        </p:spPr>
      </p:pic>
      <p:pic>
        <p:nvPicPr>
          <p:cNvPr id="24" name="Obrázek 23">
            <a:extLst>
              <a:ext uri="{FF2B5EF4-FFF2-40B4-BE49-F238E27FC236}">
                <a16:creationId xmlns:a16="http://schemas.microsoft.com/office/drawing/2014/main" xmlns="" id="{E8368289-82F7-4B97-8298-57D60D5864CC}"/>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96301" y="3557196"/>
            <a:ext cx="180000" cy="180000"/>
          </a:xfrm>
          <a:prstGeom prst="ellipse">
            <a:avLst/>
          </a:prstGeom>
          <a:ln>
            <a:solidFill>
              <a:schemeClr val="bg1"/>
            </a:solidFill>
          </a:ln>
        </p:spPr>
      </p:pic>
      <p:pic>
        <p:nvPicPr>
          <p:cNvPr id="16" name="Obrázek 15">
            <a:extLst>
              <a:ext uri="{FF2B5EF4-FFF2-40B4-BE49-F238E27FC236}">
                <a16:creationId xmlns:a16="http://schemas.microsoft.com/office/drawing/2014/main" xmlns="" id="{31E3076D-0CBA-4BFC-8402-7B334CE93A0D}"/>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96301" y="3915943"/>
            <a:ext cx="180000" cy="180000"/>
          </a:xfrm>
          <a:prstGeom prst="ellipse">
            <a:avLst/>
          </a:prstGeom>
          <a:ln>
            <a:solidFill>
              <a:schemeClr val="bg1"/>
            </a:solidFill>
          </a:ln>
        </p:spPr>
      </p:pic>
      <p:pic>
        <p:nvPicPr>
          <p:cNvPr id="18" name="Obrázek 17">
            <a:extLst>
              <a:ext uri="{FF2B5EF4-FFF2-40B4-BE49-F238E27FC236}">
                <a16:creationId xmlns:a16="http://schemas.microsoft.com/office/drawing/2014/main" xmlns="" id="{6340CDC5-D02E-4B02-A698-149BA4B5F8B1}"/>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396301" y="2941872"/>
            <a:ext cx="180000" cy="180000"/>
          </a:xfrm>
          <a:prstGeom prst="ellipse">
            <a:avLst/>
          </a:prstGeom>
          <a:ln>
            <a:solidFill>
              <a:schemeClr val="bg1"/>
            </a:solidFill>
          </a:ln>
        </p:spPr>
      </p:pic>
      <p:cxnSp>
        <p:nvCxnSpPr>
          <p:cNvPr id="4" name="Přímá spojnice 3">
            <a:extLst>
              <a:ext uri="{FF2B5EF4-FFF2-40B4-BE49-F238E27FC236}">
                <a16:creationId xmlns:a16="http://schemas.microsoft.com/office/drawing/2014/main" xmlns="" id="{2F01F6AE-28A9-48B0-AF37-861B81C3F008}"/>
              </a:ext>
            </a:extLst>
          </p:cNvPr>
          <p:cNvCxnSpPr/>
          <p:nvPr/>
        </p:nvCxnSpPr>
        <p:spPr>
          <a:xfrm>
            <a:off x="4517031" y="2117861"/>
            <a:ext cx="0" cy="4085438"/>
          </a:xfrm>
          <a:prstGeom prst="line">
            <a:avLst/>
          </a:prstGeom>
          <a:ln w="158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Řečová bublina: obdélníkový bublinový popisek 21">
            <a:extLst>
              <a:ext uri="{FF2B5EF4-FFF2-40B4-BE49-F238E27FC236}">
                <a16:creationId xmlns:a16="http://schemas.microsoft.com/office/drawing/2014/main" xmlns="" id="{DEF3C1C2-E3D3-4C65-B28A-02C1E777F6E0}"/>
              </a:ext>
            </a:extLst>
          </p:cNvPr>
          <p:cNvSpPr/>
          <p:nvPr/>
        </p:nvSpPr>
        <p:spPr>
          <a:xfrm>
            <a:off x="1802674" y="1760874"/>
            <a:ext cx="2465207" cy="433343"/>
          </a:xfrm>
          <a:prstGeom prst="wedgeRectCallout">
            <a:avLst>
              <a:gd name="adj1" fmla="val 57897"/>
              <a:gd name="adj2" fmla="val 42952"/>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Podíl lidí v populaci, co osobně řešili exekuci (13 %)</a:t>
            </a:r>
          </a:p>
        </p:txBody>
      </p:sp>
      <p:sp>
        <p:nvSpPr>
          <p:cNvPr id="21" name="Obdélník 20">
            <a:extLst>
              <a:ext uri="{FF2B5EF4-FFF2-40B4-BE49-F238E27FC236}">
                <a16:creationId xmlns:a16="http://schemas.microsoft.com/office/drawing/2014/main" xmlns="" id="{5780A62C-705E-4F45-A4F8-9F02FEC7E9FE}"/>
              </a:ext>
            </a:extLst>
          </p:cNvPr>
          <p:cNvSpPr/>
          <p:nvPr/>
        </p:nvSpPr>
        <p:spPr>
          <a:xfrm>
            <a:off x="9949343" y="64880"/>
            <a:ext cx="2242657" cy="477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Zkušenost s exekucí</a:t>
            </a:r>
          </a:p>
        </p:txBody>
      </p:sp>
      <p:pic>
        <p:nvPicPr>
          <p:cNvPr id="29" name="Obrázek 28">
            <a:extLst>
              <a:ext uri="{FF2B5EF4-FFF2-40B4-BE49-F238E27FC236}">
                <a16:creationId xmlns:a16="http://schemas.microsoft.com/office/drawing/2014/main" xmlns="" id="{09938791-9F40-489C-A71A-C2D6D1CB9CC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9164" y="86618"/>
            <a:ext cx="440357" cy="440357"/>
          </a:xfrm>
          <a:prstGeom prst="rect">
            <a:avLst/>
          </a:prstGeom>
        </p:spPr>
      </p:pic>
    </p:spTree>
    <p:extLst>
      <p:ext uri="{BB962C8B-B14F-4D97-AF65-F5344CB8AC3E}">
        <p14:creationId xmlns:p14="http://schemas.microsoft.com/office/powerpoint/2010/main" val="325314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ástupný symbol pro obsah 7"/>
          <p:cNvSpPr>
            <a:spLocks noGrp="1"/>
          </p:cNvSpPr>
          <p:nvPr>
            <p:ph idx="1"/>
          </p:nvPr>
        </p:nvSpPr>
        <p:spPr>
          <a:xfrm>
            <a:off x="0" y="903363"/>
            <a:ext cx="12279086" cy="659963"/>
          </a:xfrm>
          <a:noFill/>
        </p:spPr>
        <p:txBody>
          <a:bodyPr lIns="900000" tIns="0" rIns="900000" bIns="0" anchor="t">
            <a:noAutofit/>
          </a:bodyPr>
          <a:lstStyle/>
          <a:p>
            <a:pPr marL="0" indent="0">
              <a:buNone/>
            </a:pPr>
            <a:r>
              <a:rPr lang="cs-CZ" sz="1600" dirty="0"/>
              <a:t>Problémy s exekucí častěji řeší ti, kdo bydlí sami, popř. sami s dětmi. Častěji jde o nájemníky, než o vlastníky bytu nebo domu, kde bydlí.</a:t>
            </a:r>
          </a:p>
        </p:txBody>
      </p:sp>
      <p:sp>
        <p:nvSpPr>
          <p:cNvPr id="7" name="Nadpis 6"/>
          <p:cNvSpPr>
            <a:spLocks noGrp="1"/>
          </p:cNvSpPr>
          <p:nvPr>
            <p:ph type="ctrTitle"/>
          </p:nvPr>
        </p:nvSpPr>
        <p:spPr>
          <a:xfrm>
            <a:off x="0" y="298938"/>
            <a:ext cx="12192000" cy="615461"/>
          </a:xfrm>
          <a:noFill/>
        </p:spPr>
        <p:txBody>
          <a:bodyPr lIns="900000" tIns="0" rIns="0" bIns="0" anchor="ctr">
            <a:noAutofit/>
          </a:bodyPr>
          <a:lstStyle/>
          <a:p>
            <a:r>
              <a:rPr lang="cs-CZ" sz="3000" dirty="0"/>
              <a:t>Pokud člověk žije sám, je ohroženější</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9" name="Obdélník 8"/>
          <p:cNvSpPr/>
          <p:nvPr/>
        </p:nvSpPr>
        <p:spPr>
          <a:xfrm>
            <a:off x="876300" y="6581243"/>
            <a:ext cx="9199517" cy="276999"/>
          </a:xfrm>
          <a:prstGeom prst="rect">
            <a:avLst/>
          </a:prstGeom>
        </p:spPr>
        <p:txBody>
          <a:bodyPr wrap="square" lIns="0" tIns="0" rIns="0" bIns="0" anchor="ctr">
            <a:noAutofit/>
          </a:bodyPr>
          <a:lstStyle/>
          <a:p>
            <a:pPr fontAlgn="base">
              <a:spcBef>
                <a:spcPct val="0"/>
              </a:spcBef>
              <a:spcAft>
                <a:spcPct val="0"/>
              </a:spcAft>
            </a:pPr>
            <a:r>
              <a:rPr lang="cs-CZ" sz="1200" dirty="0">
                <a:solidFill>
                  <a:schemeClr val="tx2"/>
                </a:solidFill>
                <a:cs typeface="Arial" charset="0"/>
              </a:rPr>
              <a:t>Q11. Měl/a jste v posledních 10 letech nějakou zkušenost s exekucemi? </a:t>
            </a:r>
            <a:r>
              <a:rPr lang="cs-CZ" sz="1200" i="1" dirty="0">
                <a:solidFill>
                  <a:schemeClr val="tx2"/>
                </a:solidFill>
                <a:cs typeface="Arial" charset="0"/>
              </a:rPr>
              <a:t>(</a:t>
            </a:r>
            <a:r>
              <a:rPr lang="en-GB" sz="1200" i="1" dirty="0">
                <a:solidFill>
                  <a:schemeClr val="tx2"/>
                </a:solidFill>
                <a:cs typeface="Arial" charset="0"/>
              </a:rPr>
              <a:t>N=</a:t>
            </a:r>
            <a:r>
              <a:rPr lang="cs-CZ" sz="1200" i="1" dirty="0">
                <a:solidFill>
                  <a:schemeClr val="tx2"/>
                </a:solidFill>
                <a:cs typeface="Arial" charset="0"/>
              </a:rPr>
              <a:t>1527)</a:t>
            </a:r>
            <a:endParaRPr lang="en-GB" sz="1200" i="1" dirty="0">
              <a:solidFill>
                <a:schemeClr val="tx2"/>
              </a:solidFill>
              <a:cs typeface="Arial" charset="0"/>
            </a:endParaRPr>
          </a:p>
        </p:txBody>
      </p:sp>
      <p:graphicFrame>
        <p:nvGraphicFramePr>
          <p:cNvPr id="10" name="Graf 9">
            <a:extLst>
              <a:ext uri="{FF2B5EF4-FFF2-40B4-BE49-F238E27FC236}">
                <a16:creationId xmlns:a16="http://schemas.microsoft.com/office/drawing/2014/main" xmlns="" id="{F1262454-A113-49C7-9A9E-9622D5799FFA}"/>
              </a:ext>
            </a:extLst>
          </p:cNvPr>
          <p:cNvGraphicFramePr/>
          <p:nvPr>
            <p:extLst>
              <p:ext uri="{D42A27DB-BD31-4B8C-83A1-F6EECF244321}">
                <p14:modId xmlns:p14="http://schemas.microsoft.com/office/powerpoint/2010/main" val="1879253497"/>
              </p:ext>
            </p:extLst>
          </p:nvPr>
        </p:nvGraphicFramePr>
        <p:xfrm>
          <a:off x="1467026" y="1694007"/>
          <a:ext cx="9983304" cy="4513092"/>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Skupina 10">
            <a:extLst>
              <a:ext uri="{FF2B5EF4-FFF2-40B4-BE49-F238E27FC236}">
                <a16:creationId xmlns:a16="http://schemas.microsoft.com/office/drawing/2014/main" xmlns="" id="{AAA25D81-4B6C-488B-A7D9-A04920698B23}"/>
              </a:ext>
            </a:extLst>
          </p:cNvPr>
          <p:cNvGrpSpPr/>
          <p:nvPr/>
        </p:nvGrpSpPr>
        <p:grpSpPr>
          <a:xfrm>
            <a:off x="101892" y="2603862"/>
            <a:ext cx="1587532" cy="3566115"/>
            <a:chOff x="76726" y="2396759"/>
            <a:chExt cx="1242871" cy="2456705"/>
          </a:xfrm>
        </p:grpSpPr>
        <p:sp>
          <p:nvSpPr>
            <p:cNvPr id="12" name="Obdélník 11">
              <a:extLst>
                <a:ext uri="{FF2B5EF4-FFF2-40B4-BE49-F238E27FC236}">
                  <a16:creationId xmlns:a16="http://schemas.microsoft.com/office/drawing/2014/main" xmlns="" id="{DC3E9B72-1833-4DA0-AC95-F250A5595F5B}"/>
                </a:ext>
              </a:extLst>
            </p:cNvPr>
            <p:cNvSpPr/>
            <p:nvPr/>
          </p:nvSpPr>
          <p:spPr>
            <a:xfrm>
              <a:off x="79898" y="2396759"/>
              <a:ext cx="1239699" cy="1462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s-CZ" sz="1600" b="1" dirty="0">
                  <a:solidFill>
                    <a:prstClr val="white">
                      <a:lumMod val="50000"/>
                    </a:prstClr>
                  </a:solidFill>
                  <a:latin typeface="Calibri"/>
                </a:rPr>
                <a:t>Domácnost</a:t>
              </a:r>
              <a:endParaRPr kumimoji="0" lang="cs-CZ" sz="1600" b="1" i="0" u="none" strike="noStrike" kern="1200" cap="none" spc="0" normalizeH="0" baseline="0" noProof="0" dirty="0">
                <a:ln>
                  <a:noFill/>
                </a:ln>
                <a:solidFill>
                  <a:prstClr val="white">
                    <a:lumMod val="50000"/>
                  </a:prstClr>
                </a:solidFill>
                <a:effectLst/>
                <a:uLnTx/>
                <a:uFillTx/>
                <a:latin typeface="Calibri"/>
                <a:ea typeface="+mn-ea"/>
                <a:cs typeface="+mn-cs"/>
              </a:endParaRPr>
            </a:p>
          </p:txBody>
        </p:sp>
        <p:sp>
          <p:nvSpPr>
            <p:cNvPr id="14" name="Obdélník 13">
              <a:extLst>
                <a:ext uri="{FF2B5EF4-FFF2-40B4-BE49-F238E27FC236}">
                  <a16:creationId xmlns:a16="http://schemas.microsoft.com/office/drawing/2014/main" xmlns="" id="{0D0D1C24-C9DA-4DFF-96BB-3D0AE3C20C2D}"/>
                </a:ext>
              </a:extLst>
            </p:cNvPr>
            <p:cNvSpPr/>
            <p:nvPr/>
          </p:nvSpPr>
          <p:spPr>
            <a:xfrm>
              <a:off x="76726" y="3955638"/>
              <a:ext cx="1239699" cy="8978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rtlCol="0" anchor="ctr"/>
            <a:lstStyle/>
            <a:p>
              <a:pPr algn="ctr">
                <a:defRPr/>
              </a:pPr>
              <a:r>
                <a:rPr lang="cs-CZ" sz="1600" b="1" dirty="0">
                  <a:solidFill>
                    <a:prstClr val="white">
                      <a:lumMod val="50000"/>
                    </a:prstClr>
                  </a:solidFill>
                </a:rPr>
                <a:t>Typ bydlení</a:t>
              </a:r>
            </a:p>
          </p:txBody>
        </p:sp>
      </p:grpSp>
      <p:pic>
        <p:nvPicPr>
          <p:cNvPr id="4" name="Obrázek 3">
            <a:extLst>
              <a:ext uri="{FF2B5EF4-FFF2-40B4-BE49-F238E27FC236}">
                <a16:creationId xmlns:a16="http://schemas.microsoft.com/office/drawing/2014/main" xmlns="" id="{D0C77532-006E-447A-8A94-8BA3178EED2B}"/>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4120" y="3817211"/>
            <a:ext cx="466331" cy="466331"/>
          </a:xfrm>
          <a:prstGeom prst="rect">
            <a:avLst/>
          </a:prstGeom>
        </p:spPr>
      </p:pic>
      <p:pic>
        <p:nvPicPr>
          <p:cNvPr id="21" name="Obrázek 20">
            <a:extLst>
              <a:ext uri="{FF2B5EF4-FFF2-40B4-BE49-F238E27FC236}">
                <a16:creationId xmlns:a16="http://schemas.microsoft.com/office/drawing/2014/main" xmlns="" id="{6135132D-D6ED-4DA1-9E56-B21DE09421FD}"/>
              </a:ext>
            </a:extLst>
          </p:cNvPr>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74713" y="5566706"/>
            <a:ext cx="437838" cy="437838"/>
          </a:xfrm>
          <a:prstGeom prst="rect">
            <a:avLst/>
          </a:prstGeom>
        </p:spPr>
      </p:pic>
      <p:pic>
        <p:nvPicPr>
          <p:cNvPr id="24" name="Obrázek 23">
            <a:extLst>
              <a:ext uri="{FF2B5EF4-FFF2-40B4-BE49-F238E27FC236}">
                <a16:creationId xmlns:a16="http://schemas.microsoft.com/office/drawing/2014/main" xmlns="" id="{BF576625-28DA-4BF6-8A6D-68F94DBB64F5}"/>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057325" y="3028961"/>
            <a:ext cx="180000" cy="180000"/>
          </a:xfrm>
          <a:prstGeom prst="ellipse">
            <a:avLst/>
          </a:prstGeom>
          <a:ln>
            <a:solidFill>
              <a:schemeClr val="bg1"/>
            </a:solidFill>
          </a:ln>
        </p:spPr>
      </p:pic>
      <p:pic>
        <p:nvPicPr>
          <p:cNvPr id="25" name="Obrázek 24">
            <a:extLst>
              <a:ext uri="{FF2B5EF4-FFF2-40B4-BE49-F238E27FC236}">
                <a16:creationId xmlns:a16="http://schemas.microsoft.com/office/drawing/2014/main" xmlns="" id="{94D924C6-3FF7-40B0-921E-7DEF8CC6CA45}"/>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57325" y="2724498"/>
            <a:ext cx="180000" cy="180000"/>
          </a:xfrm>
          <a:prstGeom prst="ellipse">
            <a:avLst/>
          </a:prstGeom>
          <a:ln>
            <a:solidFill>
              <a:schemeClr val="bg1"/>
            </a:solidFill>
          </a:ln>
        </p:spPr>
      </p:pic>
      <p:cxnSp>
        <p:nvCxnSpPr>
          <p:cNvPr id="27" name="Přímá spojnice 26">
            <a:extLst>
              <a:ext uri="{FF2B5EF4-FFF2-40B4-BE49-F238E27FC236}">
                <a16:creationId xmlns:a16="http://schemas.microsoft.com/office/drawing/2014/main" xmlns="" id="{A8A4FA15-0AC2-4C89-B04B-1BDDEAB543FE}"/>
              </a:ext>
            </a:extLst>
          </p:cNvPr>
          <p:cNvCxnSpPr>
            <a:cxnSpLocks/>
          </p:cNvCxnSpPr>
          <p:nvPr/>
        </p:nvCxnSpPr>
        <p:spPr>
          <a:xfrm>
            <a:off x="5962655" y="2039204"/>
            <a:ext cx="0" cy="4248092"/>
          </a:xfrm>
          <a:prstGeom prst="line">
            <a:avLst/>
          </a:prstGeom>
          <a:ln w="158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Řečová bublina: obdélníkový bublinový popisek 17">
            <a:extLst>
              <a:ext uri="{FF2B5EF4-FFF2-40B4-BE49-F238E27FC236}">
                <a16:creationId xmlns:a16="http://schemas.microsoft.com/office/drawing/2014/main" xmlns="" id="{9509566C-3A9C-4497-96B6-25E17C8946F4}"/>
              </a:ext>
            </a:extLst>
          </p:cNvPr>
          <p:cNvSpPr/>
          <p:nvPr/>
        </p:nvSpPr>
        <p:spPr>
          <a:xfrm>
            <a:off x="2821785" y="1632970"/>
            <a:ext cx="2465207" cy="433343"/>
          </a:xfrm>
          <a:prstGeom prst="wedgeRectCallout">
            <a:avLst>
              <a:gd name="adj1" fmla="val 73794"/>
              <a:gd name="adj2" fmla="val 42952"/>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Podíl lidí v populaci, co osobně řešili exekuci (13 %)</a:t>
            </a:r>
          </a:p>
        </p:txBody>
      </p:sp>
      <p:pic>
        <p:nvPicPr>
          <p:cNvPr id="19" name="Obrázek 18">
            <a:extLst>
              <a:ext uri="{FF2B5EF4-FFF2-40B4-BE49-F238E27FC236}">
                <a16:creationId xmlns:a16="http://schemas.microsoft.com/office/drawing/2014/main" xmlns="" id="{AE8B489E-BB9E-40C6-A683-DD9289CC83D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057325" y="5073993"/>
            <a:ext cx="180000" cy="180000"/>
          </a:xfrm>
          <a:prstGeom prst="ellipse">
            <a:avLst/>
          </a:prstGeom>
          <a:ln>
            <a:solidFill>
              <a:schemeClr val="bg1"/>
            </a:solidFill>
          </a:ln>
        </p:spPr>
      </p:pic>
      <p:pic>
        <p:nvPicPr>
          <p:cNvPr id="20" name="Obrázek 19">
            <a:extLst>
              <a:ext uri="{FF2B5EF4-FFF2-40B4-BE49-F238E27FC236}">
                <a16:creationId xmlns:a16="http://schemas.microsoft.com/office/drawing/2014/main" xmlns="" id="{A08888B8-7938-4CBF-B8F3-FBB7B313230C}"/>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49506" y="5665259"/>
            <a:ext cx="180000" cy="180000"/>
          </a:xfrm>
          <a:prstGeom prst="ellipse">
            <a:avLst/>
          </a:prstGeom>
          <a:ln>
            <a:solidFill>
              <a:schemeClr val="bg1"/>
            </a:solidFill>
          </a:ln>
        </p:spPr>
      </p:pic>
      <p:sp>
        <p:nvSpPr>
          <p:cNvPr id="22" name="Obdélník 21">
            <a:extLst>
              <a:ext uri="{FF2B5EF4-FFF2-40B4-BE49-F238E27FC236}">
                <a16:creationId xmlns:a16="http://schemas.microsoft.com/office/drawing/2014/main" xmlns="" id="{2052D150-0F50-4A97-AFEA-251A6BD997DD}"/>
              </a:ext>
            </a:extLst>
          </p:cNvPr>
          <p:cNvSpPr/>
          <p:nvPr/>
        </p:nvSpPr>
        <p:spPr>
          <a:xfrm>
            <a:off x="9949343" y="64880"/>
            <a:ext cx="2242657" cy="477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Zkušenost s exekucí</a:t>
            </a:r>
          </a:p>
        </p:txBody>
      </p:sp>
      <p:pic>
        <p:nvPicPr>
          <p:cNvPr id="17" name="Obrázek 16">
            <a:extLst>
              <a:ext uri="{FF2B5EF4-FFF2-40B4-BE49-F238E27FC236}">
                <a16:creationId xmlns:a16="http://schemas.microsoft.com/office/drawing/2014/main" xmlns="" id="{7F72FB47-3B33-4994-A203-AAA767EC06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9164" y="86618"/>
            <a:ext cx="440357" cy="440357"/>
          </a:xfrm>
          <a:prstGeom prst="rect">
            <a:avLst/>
          </a:prstGeom>
        </p:spPr>
      </p:pic>
    </p:spTree>
    <p:extLst>
      <p:ext uri="{BB962C8B-B14F-4D97-AF65-F5344CB8AC3E}">
        <p14:creationId xmlns:p14="http://schemas.microsoft.com/office/powerpoint/2010/main" val="49303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a:extLst>
              <a:ext uri="{FF2B5EF4-FFF2-40B4-BE49-F238E27FC236}">
                <a16:creationId xmlns:a16="http://schemas.microsoft.com/office/drawing/2014/main" xmlns="" id="{F31172B6-0F11-4566-AF4D-225E8432DA33}"/>
              </a:ext>
            </a:extLst>
          </p:cNvPr>
          <p:cNvSpPr txBox="1"/>
          <p:nvPr/>
        </p:nvSpPr>
        <p:spPr>
          <a:xfrm>
            <a:off x="5067600" y="2325057"/>
            <a:ext cx="851226" cy="900246"/>
          </a:xfrm>
          <a:prstGeom prst="rect">
            <a:avLst/>
          </a:prstGeom>
          <a:noFill/>
        </p:spPr>
        <p:txBody>
          <a:bodyPr wrap="square" rtlCol="0">
            <a:spAutoFit/>
          </a:bodyPr>
          <a:lstStyle/>
          <a:p>
            <a:pPr algn="ctr"/>
            <a:r>
              <a:rPr lang="cs-CZ" sz="1050" b="1" dirty="0"/>
              <a:t>T2B </a:t>
            </a:r>
          </a:p>
          <a:p>
            <a:pPr algn="ctr"/>
            <a:r>
              <a:rPr lang="cs-CZ" sz="1050" b="1" dirty="0"/>
              <a:t>= velmi korektní+ spíše korektní</a:t>
            </a:r>
            <a:endParaRPr lang="cs-CZ" sz="1100" b="1" dirty="0"/>
          </a:p>
        </p:txBody>
      </p:sp>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Nadpis 1"/>
          <p:cNvSpPr>
            <a:spLocks noGrp="1"/>
          </p:cNvSpPr>
          <p:nvPr>
            <p:ph type="ctrTitle"/>
          </p:nvPr>
        </p:nvSpPr>
        <p:spPr>
          <a:xfrm>
            <a:off x="-82521" y="585362"/>
            <a:ext cx="12192000" cy="650566"/>
          </a:xfrm>
          <a:noFill/>
        </p:spPr>
        <p:txBody>
          <a:bodyPr wrap="square" lIns="900000" tIns="0" rIns="0" bIns="0" anchor="t">
            <a:noAutofit/>
          </a:bodyPr>
          <a:lstStyle/>
          <a:p>
            <a:r>
              <a:rPr lang="cs-CZ" sz="3000" dirty="0"/>
              <a:t>Osobní zkušenost s exekutorem je hodnocena podobně jako v roce 2015</a:t>
            </a:r>
            <a:endParaRPr lang="en-GB" sz="3000" dirty="0"/>
          </a:p>
        </p:txBody>
      </p:sp>
      <p:graphicFrame>
        <p:nvGraphicFramePr>
          <p:cNvPr id="9" name="Graf 8"/>
          <p:cNvGraphicFramePr/>
          <p:nvPr>
            <p:extLst>
              <p:ext uri="{D42A27DB-BD31-4B8C-83A1-F6EECF244321}">
                <p14:modId xmlns:p14="http://schemas.microsoft.com/office/powerpoint/2010/main" val="814003939"/>
              </p:ext>
            </p:extLst>
          </p:nvPr>
        </p:nvGraphicFramePr>
        <p:xfrm>
          <a:off x="178156" y="2877090"/>
          <a:ext cx="4919069" cy="1765713"/>
        </p:xfrm>
        <a:graphic>
          <a:graphicData uri="http://schemas.openxmlformats.org/drawingml/2006/chart">
            <c:chart xmlns:c="http://schemas.openxmlformats.org/drawingml/2006/chart" xmlns:r="http://schemas.openxmlformats.org/officeDocument/2006/relationships" r:id="rId2"/>
          </a:graphicData>
        </a:graphic>
      </p:graphicFrame>
      <p:sp>
        <p:nvSpPr>
          <p:cNvPr id="10" name="Obdélník 9"/>
          <p:cNvSpPr/>
          <p:nvPr/>
        </p:nvSpPr>
        <p:spPr>
          <a:xfrm>
            <a:off x="876300" y="6342062"/>
            <a:ext cx="9199517" cy="462075"/>
          </a:xfrm>
          <a:prstGeom prst="rect">
            <a:avLst/>
          </a:prstGeom>
        </p:spPr>
        <p:txBody>
          <a:bodyPr wrap="square" lIns="0" tIns="0" rIns="0" bIns="0" anchor="ctr">
            <a:noAutofit/>
          </a:bodyPr>
          <a:lstStyle/>
          <a:p>
            <a:pPr lvl="0" fontAlgn="base">
              <a:spcBef>
                <a:spcPct val="0"/>
              </a:spcBef>
              <a:spcAft>
                <a:spcPct val="0"/>
              </a:spcAf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Q12. </a:t>
            </a:r>
            <a:r>
              <a:rPr lang="cs-CZ" sz="1200" dirty="0">
                <a:solidFill>
                  <a:srgbClr val="595959"/>
                </a:solidFill>
                <a:cs typeface="Arial" charset="0"/>
              </a:rPr>
              <a:t>Jaká byla Vaše konkrétní osobní zkušenost s exekučním řízením? Jednání exekutora bylo .. </a:t>
            </a:r>
            <a:r>
              <a:rPr lang="cs-CZ" sz="1200" i="1" dirty="0">
                <a:solidFill>
                  <a:srgbClr val="595959"/>
                </a:solidFill>
                <a:cs typeface="Arial" charset="0"/>
              </a:rPr>
              <a:t>Ti, kteří mají osobní zkušenost s exekucí</a:t>
            </a:r>
            <a:r>
              <a:rPr lang="cs-CZ" sz="1200" dirty="0">
                <a:solidFill>
                  <a:srgbClr val="595959"/>
                </a:solidFill>
                <a:cs typeface="Arial" charset="0"/>
              </a:rPr>
              <a:t> </a:t>
            </a:r>
            <a:r>
              <a:rPr lang="cs-CZ" sz="1200" i="1" dirty="0">
                <a:solidFill>
                  <a:srgbClr val="595959"/>
                </a:solidFill>
                <a:cs typeface="Arial" charset="0"/>
              </a:rPr>
              <a:t>(</a:t>
            </a:r>
            <a:r>
              <a:rPr kumimoji="0" lang="en-GB" sz="1200" b="0" i="1" u="none" strike="noStrike" kern="1200" cap="none" spc="0" normalizeH="0" baseline="0" noProof="0" dirty="0">
                <a:ln>
                  <a:noFill/>
                </a:ln>
                <a:solidFill>
                  <a:srgbClr val="595959"/>
                </a:solidFill>
                <a:effectLst/>
                <a:uLnTx/>
                <a:uFillTx/>
                <a:latin typeface="Calibri"/>
                <a:ea typeface="+mn-ea"/>
                <a:cs typeface="Arial" charset="0"/>
              </a:rPr>
              <a:t>N=</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193</a:t>
            </a:r>
            <a:r>
              <a:rPr lang="cs-CZ" sz="1200" i="1" dirty="0">
                <a:solidFill>
                  <a:srgbClr val="595959"/>
                </a:solidFill>
                <a:cs typeface="Arial" charset="0"/>
              </a:rPr>
              <a:t>)</a:t>
            </a:r>
            <a:r>
              <a:rPr lang="cs-CZ" sz="1200" dirty="0">
                <a:solidFill>
                  <a:srgbClr val="595959"/>
                </a:solidFill>
                <a:cs typeface="Arial" charset="0"/>
              </a:rPr>
              <a:t> Q13. Jaká byla, podle informací, které máte k dispozici, zkušenost Vašich rodinných příslušníků či známých s exekučním řízením? Jednání exekutora bylo .. </a:t>
            </a:r>
            <a:r>
              <a:rPr lang="cs-CZ" sz="1200" i="1" dirty="0">
                <a:solidFill>
                  <a:srgbClr val="595959"/>
                </a:solidFill>
                <a:cs typeface="Arial" charset="0"/>
              </a:rPr>
              <a:t>Ti, kteří mají zprostředkovanou zkušenost s exekucí (někdo z rodiny nebo blízkého okolí)</a:t>
            </a:r>
            <a:r>
              <a:rPr lang="cs-CZ" sz="1200" dirty="0">
                <a:solidFill>
                  <a:srgbClr val="595959"/>
                </a:solidFill>
                <a:cs typeface="Arial" charset="0"/>
              </a:rPr>
              <a:t>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301)</a:t>
            </a:r>
            <a:endParaRPr kumimoji="0" lang="en-GB" sz="1200" b="0" u="none" strike="noStrike" kern="1200" cap="none" spc="0" normalizeH="0" baseline="0" noProof="0" dirty="0">
              <a:ln>
                <a:noFill/>
              </a:ln>
              <a:solidFill>
                <a:srgbClr val="595959"/>
              </a:solidFill>
              <a:effectLst/>
              <a:uLnTx/>
              <a:uFillTx/>
              <a:latin typeface="Calibri"/>
              <a:ea typeface="+mn-ea"/>
              <a:cs typeface="Arial" charset="0"/>
            </a:endParaRPr>
          </a:p>
        </p:txBody>
      </p:sp>
      <p:sp>
        <p:nvSpPr>
          <p:cNvPr id="11" name="Zástupný symbol pro obsah 7"/>
          <p:cNvSpPr>
            <a:spLocks noGrp="1"/>
          </p:cNvSpPr>
          <p:nvPr>
            <p:ph idx="1"/>
          </p:nvPr>
        </p:nvSpPr>
        <p:spPr>
          <a:xfrm>
            <a:off x="-82521" y="1114244"/>
            <a:ext cx="12470675" cy="837219"/>
          </a:xfrm>
          <a:noFill/>
        </p:spPr>
        <p:txBody>
          <a:bodyPr lIns="900000" tIns="0" rIns="900000" bIns="0" anchor="t">
            <a:noAutofit/>
          </a:bodyPr>
          <a:lstStyle/>
          <a:p>
            <a:pPr marL="0" indent="0">
              <a:buNone/>
            </a:pPr>
            <a:r>
              <a:rPr lang="cs-CZ" sz="1600" dirty="0"/>
              <a:t>Stejně jako v měření v r. 2015 55 % lidí, kteří řešili exekuci, považuje jednání exekutora za korektní. Necelá pětina považuje jeho jednání za velmi nekorektní. U zprostředkované zkušenosti s exekutorem se jeho hodnocení zlepšilo, podle informací od rodiny či známých bylo v polovině případů korektní, před čtyřmi lety to bylo u necelé třetiny případů. </a:t>
            </a:r>
          </a:p>
        </p:txBody>
      </p:sp>
      <p:graphicFrame>
        <p:nvGraphicFramePr>
          <p:cNvPr id="22" name="Tabulka 21">
            <a:extLst>
              <a:ext uri="{FF2B5EF4-FFF2-40B4-BE49-F238E27FC236}">
                <a16:creationId xmlns:a16="http://schemas.microsoft.com/office/drawing/2014/main" xmlns="" id="{2ECAF9DB-6907-4913-8BF5-1E0DE719C73B}"/>
              </a:ext>
            </a:extLst>
          </p:cNvPr>
          <p:cNvGraphicFramePr>
            <a:graphicFrameLocks noGrp="1"/>
          </p:cNvGraphicFramePr>
          <p:nvPr>
            <p:extLst>
              <p:ext uri="{D42A27DB-BD31-4B8C-83A1-F6EECF244321}">
                <p14:modId xmlns:p14="http://schemas.microsoft.com/office/powerpoint/2010/main" val="3373234617"/>
              </p:ext>
            </p:extLst>
          </p:nvPr>
        </p:nvGraphicFramePr>
        <p:xfrm>
          <a:off x="5166087" y="3253114"/>
          <a:ext cx="619941" cy="1235376"/>
        </p:xfrm>
        <a:graphic>
          <a:graphicData uri="http://schemas.openxmlformats.org/drawingml/2006/table">
            <a:tbl>
              <a:tblPr firstRow="1" bandRow="1">
                <a:tableStyleId>{5C22544A-7EE6-4342-B048-85BDC9FD1C3A}</a:tableStyleId>
              </a:tblPr>
              <a:tblGrid>
                <a:gridCol w="619941">
                  <a:extLst>
                    <a:ext uri="{9D8B030D-6E8A-4147-A177-3AD203B41FA5}">
                      <a16:colId xmlns:a16="http://schemas.microsoft.com/office/drawing/2014/main" xmlns="" val="2597980409"/>
                    </a:ext>
                  </a:extLst>
                </a:gridCol>
              </a:tblGrid>
              <a:tr h="420437">
                <a:tc>
                  <a:txBody>
                    <a:bodyPr/>
                    <a:lstStyle/>
                    <a:p>
                      <a:r>
                        <a:rPr lang="cs-CZ" b="1" dirty="0">
                          <a:solidFill>
                            <a:schemeClr val="accent1"/>
                          </a:solidFill>
                        </a:rPr>
                        <a:t>55%</a:t>
                      </a:r>
                    </a:p>
                  </a:txBody>
                  <a:tcPr anchor="ctr">
                    <a:noFill/>
                  </a:tcPr>
                </a:tc>
                <a:extLst>
                  <a:ext uri="{0D108BD9-81ED-4DB2-BD59-A6C34878D82A}">
                    <a16:rowId xmlns:a16="http://schemas.microsoft.com/office/drawing/2014/main" xmlns="" val="3303598218"/>
                  </a:ext>
                </a:extLst>
              </a:tr>
              <a:tr h="354626">
                <a:tc>
                  <a:txBody>
                    <a:bodyPr/>
                    <a:lstStyle/>
                    <a:p>
                      <a:endParaRPr lang="cs-CZ" b="1" dirty="0">
                        <a:solidFill>
                          <a:schemeClr val="accent1"/>
                        </a:solidFill>
                      </a:endParaRPr>
                    </a:p>
                  </a:txBody>
                  <a:tcPr anchor="ctr">
                    <a:noFill/>
                  </a:tcPr>
                </a:tc>
                <a:extLst>
                  <a:ext uri="{0D108BD9-81ED-4DB2-BD59-A6C34878D82A}">
                    <a16:rowId xmlns:a16="http://schemas.microsoft.com/office/drawing/2014/main" xmlns="" val="3266513252"/>
                  </a:ext>
                </a:extLst>
              </a:tr>
              <a:tr h="449179">
                <a:tc>
                  <a:txBody>
                    <a:bodyPr/>
                    <a:lstStyle/>
                    <a:p>
                      <a:r>
                        <a:rPr lang="cs-CZ" b="1" dirty="0">
                          <a:solidFill>
                            <a:schemeClr val="accent1"/>
                          </a:solidFill>
                        </a:rPr>
                        <a:t>55%</a:t>
                      </a:r>
                    </a:p>
                  </a:txBody>
                  <a:tcPr anchor="ctr">
                    <a:noFill/>
                  </a:tcPr>
                </a:tc>
                <a:extLst>
                  <a:ext uri="{0D108BD9-81ED-4DB2-BD59-A6C34878D82A}">
                    <a16:rowId xmlns:a16="http://schemas.microsoft.com/office/drawing/2014/main" xmlns="" val="928413336"/>
                  </a:ext>
                </a:extLst>
              </a:tr>
            </a:tbl>
          </a:graphicData>
        </a:graphic>
      </p:graphicFrame>
      <p:graphicFrame>
        <p:nvGraphicFramePr>
          <p:cNvPr id="20" name="Graf 19">
            <a:extLst>
              <a:ext uri="{FF2B5EF4-FFF2-40B4-BE49-F238E27FC236}">
                <a16:creationId xmlns:a16="http://schemas.microsoft.com/office/drawing/2014/main" xmlns="" id="{A68D1880-A88C-46C1-887B-FE83EB3CC7BC}"/>
              </a:ext>
            </a:extLst>
          </p:cNvPr>
          <p:cNvGraphicFramePr/>
          <p:nvPr>
            <p:extLst>
              <p:ext uri="{D42A27DB-BD31-4B8C-83A1-F6EECF244321}">
                <p14:modId xmlns:p14="http://schemas.microsoft.com/office/powerpoint/2010/main" val="3912791699"/>
              </p:ext>
            </p:extLst>
          </p:nvPr>
        </p:nvGraphicFramePr>
        <p:xfrm>
          <a:off x="6004520" y="2894363"/>
          <a:ext cx="4919069" cy="17657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ulka 20">
            <a:extLst>
              <a:ext uri="{FF2B5EF4-FFF2-40B4-BE49-F238E27FC236}">
                <a16:creationId xmlns:a16="http://schemas.microsoft.com/office/drawing/2014/main" xmlns="" id="{CEEBDD73-FF02-4306-9E7E-EE21928B8733}"/>
              </a:ext>
            </a:extLst>
          </p:cNvPr>
          <p:cNvGraphicFramePr>
            <a:graphicFrameLocks noGrp="1"/>
          </p:cNvGraphicFramePr>
          <p:nvPr>
            <p:extLst>
              <p:ext uri="{D42A27DB-BD31-4B8C-83A1-F6EECF244321}">
                <p14:modId xmlns:p14="http://schemas.microsoft.com/office/powerpoint/2010/main" val="3042067251"/>
              </p:ext>
            </p:extLst>
          </p:nvPr>
        </p:nvGraphicFramePr>
        <p:xfrm>
          <a:off x="11021502" y="3302947"/>
          <a:ext cx="619941" cy="1185543"/>
        </p:xfrm>
        <a:graphic>
          <a:graphicData uri="http://schemas.openxmlformats.org/drawingml/2006/table">
            <a:tbl>
              <a:tblPr firstRow="1" bandRow="1">
                <a:tableStyleId>{5C22544A-7EE6-4342-B048-85BDC9FD1C3A}</a:tableStyleId>
              </a:tblPr>
              <a:tblGrid>
                <a:gridCol w="619941">
                  <a:extLst>
                    <a:ext uri="{9D8B030D-6E8A-4147-A177-3AD203B41FA5}">
                      <a16:colId xmlns:a16="http://schemas.microsoft.com/office/drawing/2014/main" xmlns="" val="2597980409"/>
                    </a:ext>
                  </a:extLst>
                </a:gridCol>
              </a:tblGrid>
              <a:tr h="396344">
                <a:tc>
                  <a:txBody>
                    <a:bodyPr/>
                    <a:lstStyle/>
                    <a:p>
                      <a:r>
                        <a:rPr lang="cs-CZ" b="1" dirty="0">
                          <a:solidFill>
                            <a:schemeClr val="accent1"/>
                          </a:solidFill>
                        </a:rPr>
                        <a:t>50%</a:t>
                      </a:r>
                    </a:p>
                  </a:txBody>
                  <a:tcPr anchor="ctr">
                    <a:noFill/>
                  </a:tcPr>
                </a:tc>
                <a:extLst>
                  <a:ext uri="{0D108BD9-81ED-4DB2-BD59-A6C34878D82A}">
                    <a16:rowId xmlns:a16="http://schemas.microsoft.com/office/drawing/2014/main" xmlns="" val="3303598218"/>
                  </a:ext>
                </a:extLst>
              </a:tr>
              <a:tr h="198538">
                <a:tc>
                  <a:txBody>
                    <a:bodyPr/>
                    <a:lstStyle/>
                    <a:p>
                      <a:endParaRPr lang="cs-CZ" b="1" dirty="0">
                        <a:solidFill>
                          <a:schemeClr val="accent1"/>
                        </a:solidFill>
                      </a:endParaRPr>
                    </a:p>
                  </a:txBody>
                  <a:tcPr anchor="ctr">
                    <a:noFill/>
                  </a:tcPr>
                </a:tc>
                <a:extLst>
                  <a:ext uri="{0D108BD9-81ED-4DB2-BD59-A6C34878D82A}">
                    <a16:rowId xmlns:a16="http://schemas.microsoft.com/office/drawing/2014/main" xmlns="" val="3266513252"/>
                  </a:ext>
                </a:extLst>
              </a:tr>
              <a:tr h="423439">
                <a:tc>
                  <a:txBody>
                    <a:bodyPr/>
                    <a:lstStyle/>
                    <a:p>
                      <a:r>
                        <a:rPr lang="cs-CZ" b="1" dirty="0">
                          <a:solidFill>
                            <a:schemeClr val="accent1"/>
                          </a:solidFill>
                        </a:rPr>
                        <a:t>29%</a:t>
                      </a:r>
                    </a:p>
                  </a:txBody>
                  <a:tcPr anchor="ctr">
                    <a:noFill/>
                  </a:tcPr>
                </a:tc>
                <a:extLst>
                  <a:ext uri="{0D108BD9-81ED-4DB2-BD59-A6C34878D82A}">
                    <a16:rowId xmlns:a16="http://schemas.microsoft.com/office/drawing/2014/main" xmlns="" val="928413336"/>
                  </a:ext>
                </a:extLst>
              </a:tr>
            </a:tbl>
          </a:graphicData>
        </a:graphic>
      </p:graphicFrame>
      <p:sp>
        <p:nvSpPr>
          <p:cNvPr id="3" name="TextovéPole 2">
            <a:extLst>
              <a:ext uri="{FF2B5EF4-FFF2-40B4-BE49-F238E27FC236}">
                <a16:creationId xmlns:a16="http://schemas.microsoft.com/office/drawing/2014/main" xmlns="" id="{5CF6C1DE-AA2C-44D9-ACCF-C95BB3D4C3DB}"/>
              </a:ext>
            </a:extLst>
          </p:cNvPr>
          <p:cNvSpPr txBox="1"/>
          <p:nvPr/>
        </p:nvSpPr>
        <p:spPr>
          <a:xfrm>
            <a:off x="9812698" y="2992194"/>
            <a:ext cx="1241332" cy="261610"/>
          </a:xfrm>
          <a:prstGeom prst="rect">
            <a:avLst/>
          </a:prstGeom>
          <a:noFill/>
        </p:spPr>
        <p:txBody>
          <a:bodyPr wrap="square" rtlCol="0">
            <a:spAutoFit/>
          </a:bodyPr>
          <a:lstStyle/>
          <a:p>
            <a:r>
              <a:rPr lang="cs-CZ" sz="1100" dirty="0"/>
              <a:t>Velmi nekorektní</a:t>
            </a:r>
          </a:p>
        </p:txBody>
      </p:sp>
      <p:sp>
        <p:nvSpPr>
          <p:cNvPr id="24" name="TextovéPole 23">
            <a:extLst>
              <a:ext uri="{FF2B5EF4-FFF2-40B4-BE49-F238E27FC236}">
                <a16:creationId xmlns:a16="http://schemas.microsoft.com/office/drawing/2014/main" xmlns="" id="{14766EFB-8E68-489D-AE3A-4816DEC3DD64}"/>
              </a:ext>
            </a:extLst>
          </p:cNvPr>
          <p:cNvSpPr txBox="1"/>
          <p:nvPr/>
        </p:nvSpPr>
        <p:spPr>
          <a:xfrm>
            <a:off x="7564099" y="3031728"/>
            <a:ext cx="1059695" cy="261610"/>
          </a:xfrm>
          <a:prstGeom prst="rect">
            <a:avLst/>
          </a:prstGeom>
          <a:noFill/>
        </p:spPr>
        <p:txBody>
          <a:bodyPr wrap="square" rtlCol="0">
            <a:spAutoFit/>
          </a:bodyPr>
          <a:lstStyle/>
          <a:p>
            <a:r>
              <a:rPr lang="cs-CZ" sz="1100" dirty="0"/>
              <a:t>Spíše korektní</a:t>
            </a:r>
          </a:p>
        </p:txBody>
      </p:sp>
      <p:sp>
        <p:nvSpPr>
          <p:cNvPr id="25" name="TextovéPole 24">
            <a:extLst>
              <a:ext uri="{FF2B5EF4-FFF2-40B4-BE49-F238E27FC236}">
                <a16:creationId xmlns:a16="http://schemas.microsoft.com/office/drawing/2014/main" xmlns="" id="{572C549B-556D-4F74-8BD0-AF55FAE39BFB}"/>
              </a:ext>
            </a:extLst>
          </p:cNvPr>
          <p:cNvSpPr txBox="1"/>
          <p:nvPr/>
        </p:nvSpPr>
        <p:spPr>
          <a:xfrm>
            <a:off x="8630374" y="3010610"/>
            <a:ext cx="1312764" cy="261610"/>
          </a:xfrm>
          <a:prstGeom prst="rect">
            <a:avLst/>
          </a:prstGeom>
          <a:noFill/>
        </p:spPr>
        <p:txBody>
          <a:bodyPr wrap="square" rtlCol="0">
            <a:spAutoFit/>
          </a:bodyPr>
          <a:lstStyle/>
          <a:p>
            <a:r>
              <a:rPr lang="cs-CZ" sz="1100" dirty="0"/>
              <a:t>Spíše nekorektní</a:t>
            </a:r>
          </a:p>
        </p:txBody>
      </p:sp>
      <p:sp>
        <p:nvSpPr>
          <p:cNvPr id="26" name="TextovéPole 25">
            <a:extLst>
              <a:ext uri="{FF2B5EF4-FFF2-40B4-BE49-F238E27FC236}">
                <a16:creationId xmlns:a16="http://schemas.microsoft.com/office/drawing/2014/main" xmlns="" id="{AA9D35CE-3FEC-4BB7-A02C-3103CC5C57B3}"/>
              </a:ext>
            </a:extLst>
          </p:cNvPr>
          <p:cNvSpPr txBox="1"/>
          <p:nvPr/>
        </p:nvSpPr>
        <p:spPr>
          <a:xfrm>
            <a:off x="6421532" y="2995182"/>
            <a:ext cx="1060014" cy="261610"/>
          </a:xfrm>
          <a:prstGeom prst="rect">
            <a:avLst/>
          </a:prstGeom>
          <a:noFill/>
        </p:spPr>
        <p:txBody>
          <a:bodyPr wrap="square" rtlCol="0">
            <a:spAutoFit/>
          </a:bodyPr>
          <a:lstStyle/>
          <a:p>
            <a:r>
              <a:rPr lang="cs-CZ" sz="1100" dirty="0"/>
              <a:t>Velmi korektní</a:t>
            </a:r>
          </a:p>
        </p:txBody>
      </p:sp>
      <p:sp>
        <p:nvSpPr>
          <p:cNvPr id="5" name="Obdélník 4">
            <a:extLst>
              <a:ext uri="{FF2B5EF4-FFF2-40B4-BE49-F238E27FC236}">
                <a16:creationId xmlns:a16="http://schemas.microsoft.com/office/drawing/2014/main" xmlns="" id="{0F52F402-E73D-4F10-BE7A-78CBB4E98729}"/>
              </a:ext>
            </a:extLst>
          </p:cNvPr>
          <p:cNvSpPr>
            <a:spLocks noChangeAspect="1"/>
          </p:cNvSpPr>
          <p:nvPr/>
        </p:nvSpPr>
        <p:spPr>
          <a:xfrm>
            <a:off x="6334959" y="3096415"/>
            <a:ext cx="90000" cy="9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7" name="Obdélník 26">
            <a:extLst>
              <a:ext uri="{FF2B5EF4-FFF2-40B4-BE49-F238E27FC236}">
                <a16:creationId xmlns:a16="http://schemas.microsoft.com/office/drawing/2014/main" xmlns="" id="{A47D7785-AEA2-4E1B-8858-9DAB1E610828}"/>
              </a:ext>
            </a:extLst>
          </p:cNvPr>
          <p:cNvSpPr>
            <a:spLocks noChangeAspect="1"/>
          </p:cNvSpPr>
          <p:nvPr/>
        </p:nvSpPr>
        <p:spPr>
          <a:xfrm>
            <a:off x="7475147" y="3117533"/>
            <a:ext cx="90000" cy="9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8" name="Obdélník 27">
            <a:extLst>
              <a:ext uri="{FF2B5EF4-FFF2-40B4-BE49-F238E27FC236}">
                <a16:creationId xmlns:a16="http://schemas.microsoft.com/office/drawing/2014/main" xmlns="" id="{E7E60972-F744-4BEB-9502-B3ED5788BBCF}"/>
              </a:ext>
            </a:extLst>
          </p:cNvPr>
          <p:cNvSpPr>
            <a:spLocks noChangeAspect="1"/>
          </p:cNvSpPr>
          <p:nvPr/>
        </p:nvSpPr>
        <p:spPr>
          <a:xfrm>
            <a:off x="8569511" y="3096415"/>
            <a:ext cx="90000" cy="90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9" name="Obdélník 28">
            <a:extLst>
              <a:ext uri="{FF2B5EF4-FFF2-40B4-BE49-F238E27FC236}">
                <a16:creationId xmlns:a16="http://schemas.microsoft.com/office/drawing/2014/main" xmlns="" id="{23BCF945-3FDB-4C03-AD53-2D27E7D2031E}"/>
              </a:ext>
            </a:extLst>
          </p:cNvPr>
          <p:cNvSpPr>
            <a:spLocks noChangeAspect="1"/>
          </p:cNvSpPr>
          <p:nvPr/>
        </p:nvSpPr>
        <p:spPr>
          <a:xfrm>
            <a:off x="9728210" y="3089088"/>
            <a:ext cx="90000" cy="9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2" name="TextovéPole 31">
            <a:extLst>
              <a:ext uri="{FF2B5EF4-FFF2-40B4-BE49-F238E27FC236}">
                <a16:creationId xmlns:a16="http://schemas.microsoft.com/office/drawing/2014/main" xmlns="" id="{A03F9F53-39FD-4A0A-B303-A46B9C38576D}"/>
              </a:ext>
            </a:extLst>
          </p:cNvPr>
          <p:cNvSpPr txBox="1"/>
          <p:nvPr/>
        </p:nvSpPr>
        <p:spPr>
          <a:xfrm>
            <a:off x="7236669" y="4526735"/>
            <a:ext cx="3686920" cy="646331"/>
          </a:xfrm>
          <a:prstGeom prst="rect">
            <a:avLst/>
          </a:prstGeom>
          <a:noFill/>
        </p:spPr>
        <p:txBody>
          <a:bodyPr wrap="square" rtlCol="0">
            <a:spAutoFit/>
          </a:bodyPr>
          <a:lstStyle/>
          <a:p>
            <a:pPr algn="ctr"/>
            <a:r>
              <a:rPr lang="cs-CZ" sz="1200" dirty="0">
                <a:solidFill>
                  <a:schemeClr val="bg1">
                    <a:lumMod val="50000"/>
                  </a:schemeClr>
                </a:solidFill>
              </a:rPr>
              <a:t>Odpovědi „Nemám informace ke zhodnocení exekutora“ byly vyloučeny </a:t>
            </a:r>
            <a:br>
              <a:rPr lang="cs-CZ" sz="1200" dirty="0">
                <a:solidFill>
                  <a:schemeClr val="bg1">
                    <a:lumMod val="50000"/>
                  </a:schemeClr>
                </a:solidFill>
              </a:rPr>
            </a:br>
            <a:r>
              <a:rPr lang="cs-CZ" sz="1200" dirty="0">
                <a:solidFill>
                  <a:schemeClr val="bg1">
                    <a:lumMod val="50000"/>
                  </a:schemeClr>
                </a:solidFill>
              </a:rPr>
              <a:t>(r. 2019: 65%, r. 2015: 20%)</a:t>
            </a:r>
            <a:endParaRPr lang="cs-CZ" sz="1100" dirty="0">
              <a:solidFill>
                <a:schemeClr val="bg1">
                  <a:lumMod val="50000"/>
                </a:schemeClr>
              </a:solidFill>
            </a:endParaRPr>
          </a:p>
        </p:txBody>
      </p:sp>
      <p:sp>
        <p:nvSpPr>
          <p:cNvPr id="8" name="TextovéPole 7">
            <a:extLst>
              <a:ext uri="{FF2B5EF4-FFF2-40B4-BE49-F238E27FC236}">
                <a16:creationId xmlns:a16="http://schemas.microsoft.com/office/drawing/2014/main" xmlns="" id="{E3FBF8FF-14FA-4F97-866A-06DAA5476B31}"/>
              </a:ext>
            </a:extLst>
          </p:cNvPr>
          <p:cNvSpPr txBox="1"/>
          <p:nvPr/>
        </p:nvSpPr>
        <p:spPr>
          <a:xfrm>
            <a:off x="1757108" y="2433606"/>
            <a:ext cx="2751909" cy="369332"/>
          </a:xfrm>
          <a:prstGeom prst="rect">
            <a:avLst/>
          </a:prstGeom>
          <a:noFill/>
        </p:spPr>
        <p:txBody>
          <a:bodyPr wrap="square" rtlCol="0">
            <a:spAutoFit/>
          </a:bodyPr>
          <a:lstStyle/>
          <a:p>
            <a:r>
              <a:rPr lang="cs-CZ" b="1" dirty="0"/>
              <a:t>Osobní zkušenost:</a:t>
            </a:r>
          </a:p>
        </p:txBody>
      </p:sp>
      <p:sp>
        <p:nvSpPr>
          <p:cNvPr id="33" name="TextovéPole 32">
            <a:extLst>
              <a:ext uri="{FF2B5EF4-FFF2-40B4-BE49-F238E27FC236}">
                <a16:creationId xmlns:a16="http://schemas.microsoft.com/office/drawing/2014/main" xmlns="" id="{D7AF3A49-9EBF-46B2-AF7C-3B0ED0B15CD5}"/>
              </a:ext>
            </a:extLst>
          </p:cNvPr>
          <p:cNvSpPr txBox="1"/>
          <p:nvPr/>
        </p:nvSpPr>
        <p:spPr>
          <a:xfrm>
            <a:off x="7542060" y="2503740"/>
            <a:ext cx="3008175" cy="369332"/>
          </a:xfrm>
          <a:prstGeom prst="rect">
            <a:avLst/>
          </a:prstGeom>
          <a:noFill/>
        </p:spPr>
        <p:txBody>
          <a:bodyPr wrap="square" rtlCol="0">
            <a:spAutoFit/>
          </a:bodyPr>
          <a:lstStyle/>
          <a:p>
            <a:r>
              <a:rPr lang="cs-CZ" b="1" dirty="0"/>
              <a:t>Zprostředkovaná zkušenost:</a:t>
            </a:r>
          </a:p>
        </p:txBody>
      </p:sp>
      <p:sp>
        <p:nvSpPr>
          <p:cNvPr id="34" name="Obdélník 33">
            <a:extLst>
              <a:ext uri="{FF2B5EF4-FFF2-40B4-BE49-F238E27FC236}">
                <a16:creationId xmlns:a16="http://schemas.microsoft.com/office/drawing/2014/main" xmlns="" id="{229B49A0-9CB4-49FF-980E-820CE222F26D}"/>
              </a:ext>
            </a:extLst>
          </p:cNvPr>
          <p:cNvSpPr/>
          <p:nvPr/>
        </p:nvSpPr>
        <p:spPr>
          <a:xfrm>
            <a:off x="9949343" y="64880"/>
            <a:ext cx="2242657" cy="477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Hodnocení exekutora </a:t>
            </a:r>
          </a:p>
        </p:txBody>
      </p:sp>
      <p:pic>
        <p:nvPicPr>
          <p:cNvPr id="6" name="Obrázek 5">
            <a:extLst>
              <a:ext uri="{FF2B5EF4-FFF2-40B4-BE49-F238E27FC236}">
                <a16:creationId xmlns:a16="http://schemas.microsoft.com/office/drawing/2014/main" xmlns="" id="{3A07D2EC-FAB7-42E8-A854-80E5A6D2F7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6101" y="140377"/>
            <a:ext cx="383393" cy="383393"/>
          </a:xfrm>
          <a:prstGeom prst="rect">
            <a:avLst/>
          </a:prstGeom>
        </p:spPr>
      </p:pic>
      <p:pic>
        <p:nvPicPr>
          <p:cNvPr id="12" name="Obrázek 11">
            <a:extLst>
              <a:ext uri="{FF2B5EF4-FFF2-40B4-BE49-F238E27FC236}">
                <a16:creationId xmlns:a16="http://schemas.microsoft.com/office/drawing/2014/main" xmlns="" id="{BAC2ECF1-7192-4524-81E1-7CC1DB6EC5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493" y="4343054"/>
            <a:ext cx="450807" cy="450807"/>
          </a:xfrm>
          <a:prstGeom prst="rect">
            <a:avLst/>
          </a:prstGeom>
        </p:spPr>
      </p:pic>
      <p:pic>
        <p:nvPicPr>
          <p:cNvPr id="35" name="Obrázek 34">
            <a:extLst>
              <a:ext uri="{FF2B5EF4-FFF2-40B4-BE49-F238E27FC236}">
                <a16:creationId xmlns:a16="http://schemas.microsoft.com/office/drawing/2014/main" xmlns="" id="{6454DADC-4225-43BD-9447-94378ED9DB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5191" y="4399093"/>
            <a:ext cx="450807" cy="450807"/>
          </a:xfrm>
          <a:prstGeom prst="rect">
            <a:avLst/>
          </a:prstGeom>
        </p:spPr>
      </p:pic>
      <p:sp>
        <p:nvSpPr>
          <p:cNvPr id="13" name="Řečová bublina: obdélníkový bublinový popisek 12">
            <a:extLst>
              <a:ext uri="{FF2B5EF4-FFF2-40B4-BE49-F238E27FC236}">
                <a16:creationId xmlns:a16="http://schemas.microsoft.com/office/drawing/2014/main" xmlns="" id="{EB557716-6F99-4B84-9930-9D3BC1A3D524}"/>
              </a:ext>
            </a:extLst>
          </p:cNvPr>
          <p:cNvSpPr/>
          <p:nvPr/>
        </p:nvSpPr>
        <p:spPr>
          <a:xfrm>
            <a:off x="901743" y="4738791"/>
            <a:ext cx="1457325" cy="640024"/>
          </a:xfrm>
          <a:prstGeom prst="wedgeRectCallout">
            <a:avLst>
              <a:gd name="adj1" fmla="val -63316"/>
              <a:gd name="adj2" fmla="val -40556"/>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Srovnání v výzkumem z roku 2015.</a:t>
            </a:r>
          </a:p>
        </p:txBody>
      </p:sp>
      <p:sp>
        <p:nvSpPr>
          <p:cNvPr id="37" name="TextovéPole 36">
            <a:extLst>
              <a:ext uri="{FF2B5EF4-FFF2-40B4-BE49-F238E27FC236}">
                <a16:creationId xmlns:a16="http://schemas.microsoft.com/office/drawing/2014/main" xmlns="" id="{9547750F-C845-4308-8C46-E217144334F2}"/>
              </a:ext>
            </a:extLst>
          </p:cNvPr>
          <p:cNvSpPr txBox="1"/>
          <p:nvPr/>
        </p:nvSpPr>
        <p:spPr>
          <a:xfrm>
            <a:off x="10886909" y="2364749"/>
            <a:ext cx="851226" cy="900246"/>
          </a:xfrm>
          <a:prstGeom prst="rect">
            <a:avLst/>
          </a:prstGeom>
          <a:noFill/>
        </p:spPr>
        <p:txBody>
          <a:bodyPr wrap="square" rtlCol="0">
            <a:spAutoFit/>
          </a:bodyPr>
          <a:lstStyle/>
          <a:p>
            <a:pPr algn="ctr"/>
            <a:r>
              <a:rPr lang="cs-CZ" sz="1050" b="1" dirty="0"/>
              <a:t>T2B </a:t>
            </a:r>
          </a:p>
          <a:p>
            <a:pPr algn="ctr"/>
            <a:r>
              <a:rPr lang="cs-CZ" sz="1050" b="1" dirty="0"/>
              <a:t>= velmi korektní+ spíše korektní</a:t>
            </a:r>
            <a:endParaRPr lang="cs-CZ" sz="1100" b="1" dirty="0"/>
          </a:p>
        </p:txBody>
      </p:sp>
      <p:sp>
        <p:nvSpPr>
          <p:cNvPr id="14" name="Obdélník 13">
            <a:extLst>
              <a:ext uri="{FF2B5EF4-FFF2-40B4-BE49-F238E27FC236}">
                <a16:creationId xmlns:a16="http://schemas.microsoft.com/office/drawing/2014/main" xmlns="" id="{E94E2916-D599-4CFC-BE01-340975781E10}"/>
              </a:ext>
            </a:extLst>
          </p:cNvPr>
          <p:cNvSpPr/>
          <p:nvPr/>
        </p:nvSpPr>
        <p:spPr>
          <a:xfrm>
            <a:off x="10923590" y="3351634"/>
            <a:ext cx="787974" cy="3668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17123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ástupný symbol pro obsah 7"/>
          <p:cNvSpPr>
            <a:spLocks noGrp="1"/>
          </p:cNvSpPr>
          <p:nvPr>
            <p:ph idx="1"/>
          </p:nvPr>
        </p:nvSpPr>
        <p:spPr>
          <a:xfrm>
            <a:off x="0" y="1010194"/>
            <a:ext cx="12192000" cy="654885"/>
          </a:xfrm>
          <a:noFill/>
        </p:spPr>
        <p:txBody>
          <a:bodyPr lIns="900000" tIns="0" rIns="900000" bIns="0" anchor="t">
            <a:noAutofit/>
          </a:bodyPr>
          <a:lstStyle/>
          <a:p>
            <a:pPr marL="0" indent="0">
              <a:buNone/>
            </a:pPr>
            <a:r>
              <a:rPr lang="cs-CZ" sz="1600" dirty="0"/>
              <a:t>Uvedlo to 38 % těch, pro které bylo jednání exekutora korektní. Dalšími důvody pro hodnocení jsou slušnost exekutora a poskytnutí informací.</a:t>
            </a:r>
          </a:p>
        </p:txBody>
      </p:sp>
      <p:sp>
        <p:nvSpPr>
          <p:cNvPr id="7" name="Nadpis 6"/>
          <p:cNvSpPr>
            <a:spLocks noGrp="1"/>
          </p:cNvSpPr>
          <p:nvPr>
            <p:ph type="ctrTitle"/>
          </p:nvPr>
        </p:nvSpPr>
        <p:spPr>
          <a:xfrm>
            <a:off x="0" y="298938"/>
            <a:ext cx="12192000" cy="615461"/>
          </a:xfrm>
          <a:noFill/>
        </p:spPr>
        <p:txBody>
          <a:bodyPr lIns="900000" tIns="0" rIns="0" bIns="0" anchor="ctr">
            <a:noAutofit/>
          </a:bodyPr>
          <a:lstStyle/>
          <a:p>
            <a:r>
              <a:rPr lang="cs-CZ" sz="3000" dirty="0"/>
              <a:t>Nejčastěji lidé oceňují možnost „domluvit se“</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9" name="Obdélník 8"/>
          <p:cNvSpPr/>
          <p:nvPr/>
        </p:nvSpPr>
        <p:spPr>
          <a:xfrm>
            <a:off x="876300" y="6493119"/>
            <a:ext cx="9199517" cy="365124"/>
          </a:xfrm>
          <a:prstGeom prst="rect">
            <a:avLst/>
          </a:prstGeom>
        </p:spPr>
        <p:txBody>
          <a:bodyPr wrap="square" lIns="0" tIns="0" rIns="0" bIns="0" anchor="ctr">
            <a:noAutofit/>
          </a:bodyPr>
          <a:lstStyle/>
          <a:p>
            <a:pPr lvl="0" fontAlgn="base">
              <a:spcBef>
                <a:spcPct val="0"/>
              </a:spcBef>
              <a:spcAft>
                <a:spcPct val="0"/>
              </a:spcAf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Q15. </a:t>
            </a:r>
            <a:r>
              <a:rPr lang="pl-PL" sz="1200" dirty="0">
                <a:solidFill>
                  <a:srgbClr val="595959"/>
                </a:solidFill>
                <a:cs typeface="Arial" charset="0"/>
              </a:rPr>
              <a:t>Zkuste prosím popsat, co jste na jednání exekutora ocenil/a</a:t>
            </a:r>
            <a:r>
              <a:rPr lang="cs-CZ" sz="1200" dirty="0">
                <a:solidFill>
                  <a:srgbClr val="595959"/>
                </a:solidFill>
                <a:cs typeface="Arial" charset="0"/>
              </a:rPr>
              <a:t>? </a:t>
            </a:r>
            <a:r>
              <a:rPr lang="cs-CZ" sz="1200" i="1" dirty="0">
                <a:solidFill>
                  <a:srgbClr val="595959"/>
                </a:solidFill>
                <a:cs typeface="Arial" charset="0"/>
              </a:rPr>
              <a:t>Ti, kteří uvedli, že jednání s exekutorem bylo korektní </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a:t>
            </a:r>
            <a:r>
              <a:rPr kumimoji="0" lang="en-GB" sz="1200" b="0" i="1" u="none" strike="noStrike" kern="1200" cap="none" spc="0" normalizeH="0" baseline="0" noProof="0" dirty="0">
                <a:ln>
                  <a:noFill/>
                </a:ln>
                <a:solidFill>
                  <a:srgbClr val="595959"/>
                </a:solidFill>
                <a:effectLst/>
                <a:uLnTx/>
                <a:uFillTx/>
                <a:latin typeface="Calibri"/>
                <a:ea typeface="+mn-ea"/>
                <a:cs typeface="Arial" charset="0"/>
              </a:rPr>
              <a:t>N=</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211)</a:t>
            </a:r>
            <a:endParaRPr kumimoji="0" lang="en-GB" sz="1200" b="0" i="1" u="none" strike="noStrike" kern="1200" cap="none" spc="0" normalizeH="0" baseline="0" noProof="0" dirty="0">
              <a:ln>
                <a:noFill/>
              </a:ln>
              <a:solidFill>
                <a:srgbClr val="595959"/>
              </a:solidFill>
              <a:effectLst/>
              <a:uLnTx/>
              <a:uFillTx/>
              <a:latin typeface="Calibri"/>
              <a:ea typeface="+mn-ea"/>
              <a:cs typeface="Arial" charset="0"/>
            </a:endParaRPr>
          </a:p>
        </p:txBody>
      </p:sp>
      <p:graphicFrame>
        <p:nvGraphicFramePr>
          <p:cNvPr id="11" name="Graf 10">
            <a:extLst>
              <a:ext uri="{FF2B5EF4-FFF2-40B4-BE49-F238E27FC236}">
                <a16:creationId xmlns:a16="http://schemas.microsoft.com/office/drawing/2014/main" xmlns="" id="{6007296E-35BD-4B35-9C58-D6E84CC0DF46}"/>
              </a:ext>
            </a:extLst>
          </p:cNvPr>
          <p:cNvGraphicFramePr/>
          <p:nvPr>
            <p:extLst>
              <p:ext uri="{D42A27DB-BD31-4B8C-83A1-F6EECF244321}">
                <p14:modId xmlns:p14="http://schemas.microsoft.com/office/powerpoint/2010/main" val="2365412683"/>
              </p:ext>
            </p:extLst>
          </p:nvPr>
        </p:nvGraphicFramePr>
        <p:xfrm>
          <a:off x="2209372" y="2228016"/>
          <a:ext cx="6365616" cy="3599584"/>
        </p:xfrm>
        <a:graphic>
          <a:graphicData uri="http://schemas.openxmlformats.org/drawingml/2006/chart">
            <c:chart xmlns:c="http://schemas.openxmlformats.org/drawingml/2006/chart" xmlns:r="http://schemas.openxmlformats.org/officeDocument/2006/relationships" r:id="rId2"/>
          </a:graphicData>
        </a:graphic>
      </p:graphicFrame>
      <p:sp>
        <p:nvSpPr>
          <p:cNvPr id="10" name="Obdélník 9">
            <a:extLst>
              <a:ext uri="{FF2B5EF4-FFF2-40B4-BE49-F238E27FC236}">
                <a16:creationId xmlns:a16="http://schemas.microsoft.com/office/drawing/2014/main" xmlns="" id="{53064465-3DCD-43EA-95C9-24C18D180C69}"/>
              </a:ext>
            </a:extLst>
          </p:cNvPr>
          <p:cNvSpPr/>
          <p:nvPr/>
        </p:nvSpPr>
        <p:spPr>
          <a:xfrm>
            <a:off x="9949343" y="64880"/>
            <a:ext cx="2242657" cy="477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Hodnocení exekutora </a:t>
            </a:r>
          </a:p>
        </p:txBody>
      </p:sp>
      <p:sp>
        <p:nvSpPr>
          <p:cNvPr id="6" name="Řečová bublina: oválný bublinový popisek 5">
            <a:extLst>
              <a:ext uri="{FF2B5EF4-FFF2-40B4-BE49-F238E27FC236}">
                <a16:creationId xmlns:a16="http://schemas.microsoft.com/office/drawing/2014/main" xmlns="" id="{4D3DF2C1-9CEE-4D51-A19B-9621A22D8717}"/>
              </a:ext>
            </a:extLst>
          </p:cNvPr>
          <p:cNvSpPr/>
          <p:nvPr/>
        </p:nvSpPr>
        <p:spPr>
          <a:xfrm>
            <a:off x="8634820" y="2330599"/>
            <a:ext cx="2881993" cy="917827"/>
          </a:xfrm>
          <a:prstGeom prst="wedgeEllipseCallout">
            <a:avLst>
              <a:gd name="adj1" fmla="val -45938"/>
              <a:gd name="adj2" fmla="val -82865"/>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„Možnost domluvení se na splátkovém kalendáři, celkové jednání hodnotím spíše kladně.“</a:t>
            </a:r>
          </a:p>
        </p:txBody>
      </p:sp>
      <p:sp>
        <p:nvSpPr>
          <p:cNvPr id="17" name="Řečová bublina: oválný bublinový popisek 16">
            <a:extLst>
              <a:ext uri="{FF2B5EF4-FFF2-40B4-BE49-F238E27FC236}">
                <a16:creationId xmlns:a16="http://schemas.microsoft.com/office/drawing/2014/main" xmlns="" id="{C4AAF591-EBF8-4A3C-9332-CFDE8C7F348B}"/>
              </a:ext>
            </a:extLst>
          </p:cNvPr>
          <p:cNvSpPr/>
          <p:nvPr/>
        </p:nvSpPr>
        <p:spPr>
          <a:xfrm>
            <a:off x="8115300" y="3511297"/>
            <a:ext cx="3083922" cy="917827"/>
          </a:xfrm>
          <a:prstGeom prst="wedgeEllipseCallout">
            <a:avLst>
              <a:gd name="adj1" fmla="val -57642"/>
              <a:gd name="adj2" fmla="val -71694"/>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„Dohoda na splátkovém kalendáři, komunikace, možnost osobního setkání a uhrazení dluhu v co nejbližší době.“</a:t>
            </a:r>
          </a:p>
        </p:txBody>
      </p:sp>
      <p:sp>
        <p:nvSpPr>
          <p:cNvPr id="18" name="Řečová bublina: oválný bublinový popisek 17">
            <a:extLst>
              <a:ext uri="{FF2B5EF4-FFF2-40B4-BE49-F238E27FC236}">
                <a16:creationId xmlns:a16="http://schemas.microsoft.com/office/drawing/2014/main" xmlns="" id="{EDA862B9-5C24-4F1B-8EE8-DBA5B844BE8C}"/>
              </a:ext>
            </a:extLst>
          </p:cNvPr>
          <p:cNvSpPr/>
          <p:nvPr/>
        </p:nvSpPr>
        <p:spPr>
          <a:xfrm>
            <a:off x="7281181" y="4714603"/>
            <a:ext cx="3177269" cy="1027836"/>
          </a:xfrm>
          <a:prstGeom prst="wedgeEllipseCallout">
            <a:avLst>
              <a:gd name="adj1" fmla="val -58431"/>
              <a:gd name="adj2" fmla="val -24689"/>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„Byl trochu ohleduplný, jednali jsme po telefonu a poradil nám jak se máme chovat,  byla to naše první zkušenost.“</a:t>
            </a:r>
          </a:p>
        </p:txBody>
      </p:sp>
      <p:pic>
        <p:nvPicPr>
          <p:cNvPr id="12" name="Obrázek 11">
            <a:extLst>
              <a:ext uri="{FF2B5EF4-FFF2-40B4-BE49-F238E27FC236}">
                <a16:creationId xmlns:a16="http://schemas.microsoft.com/office/drawing/2014/main" xmlns="" id="{BA92866E-3692-468B-8FC6-72F177EF52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6101" y="140377"/>
            <a:ext cx="383393" cy="383393"/>
          </a:xfrm>
          <a:prstGeom prst="rect">
            <a:avLst/>
          </a:prstGeom>
        </p:spPr>
      </p:pic>
      <p:pic>
        <p:nvPicPr>
          <p:cNvPr id="4" name="Obrázek 3">
            <a:extLst>
              <a:ext uri="{FF2B5EF4-FFF2-40B4-BE49-F238E27FC236}">
                <a16:creationId xmlns:a16="http://schemas.microsoft.com/office/drawing/2014/main" xmlns="" id="{87B7422B-9912-4C89-A7BF-E1737C1367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38" y="344674"/>
            <a:ext cx="654885" cy="654885"/>
          </a:xfrm>
          <a:prstGeom prst="rect">
            <a:avLst/>
          </a:prstGeom>
        </p:spPr>
      </p:pic>
    </p:spTree>
    <p:extLst>
      <p:ext uri="{BB962C8B-B14F-4D97-AF65-F5344CB8AC3E}">
        <p14:creationId xmlns:p14="http://schemas.microsoft.com/office/powerpoint/2010/main" val="4244547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ástupný symbol pro obsah 7"/>
          <p:cNvSpPr>
            <a:spLocks noGrp="1"/>
          </p:cNvSpPr>
          <p:nvPr>
            <p:ph idx="1"/>
          </p:nvPr>
        </p:nvSpPr>
        <p:spPr>
          <a:xfrm>
            <a:off x="0" y="1102513"/>
            <a:ext cx="12192000" cy="654885"/>
          </a:xfrm>
          <a:noFill/>
        </p:spPr>
        <p:txBody>
          <a:bodyPr lIns="900000" tIns="0" rIns="900000" bIns="0" anchor="t">
            <a:noAutofit/>
          </a:bodyPr>
          <a:lstStyle/>
          <a:p>
            <a:pPr marL="0" indent="0">
              <a:buNone/>
            </a:pPr>
            <a:r>
              <a:rPr lang="cs-CZ" sz="1600" dirty="0"/>
              <a:t>A více než polovina postižených exekucí zažila situaci, kdy byl dluh navýšen o vysoké úroky a sankce ze strany věřitele (55 %). Polovina lidí se cítila být nedostatečně informována, nedůstojné jednání zažila třetina lidí. </a:t>
            </a:r>
          </a:p>
        </p:txBody>
      </p:sp>
      <p:sp>
        <p:nvSpPr>
          <p:cNvPr id="7" name="Nadpis 6"/>
          <p:cNvSpPr>
            <a:spLocks noGrp="1"/>
          </p:cNvSpPr>
          <p:nvPr>
            <p:ph type="ctrTitle"/>
          </p:nvPr>
        </p:nvSpPr>
        <p:spPr>
          <a:xfrm>
            <a:off x="0" y="298938"/>
            <a:ext cx="10267950" cy="615461"/>
          </a:xfrm>
          <a:noFill/>
        </p:spPr>
        <p:txBody>
          <a:bodyPr lIns="900000" tIns="0" rIns="0" bIns="0" anchor="ctr">
            <a:noAutofit/>
          </a:bodyPr>
          <a:lstStyle/>
          <a:p>
            <a:r>
              <a:rPr lang="cs-CZ" sz="3000" dirty="0"/>
              <a:t>Lidé řešící exekuci se nejčastěji setkali s poplatkem exekutora a právníků, který výrazně nadhodnotil dluh</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graphicFrame>
        <p:nvGraphicFramePr>
          <p:cNvPr id="10" name="Graf 9"/>
          <p:cNvGraphicFramePr/>
          <p:nvPr>
            <p:extLst>
              <p:ext uri="{D42A27DB-BD31-4B8C-83A1-F6EECF244321}">
                <p14:modId xmlns:p14="http://schemas.microsoft.com/office/powerpoint/2010/main" val="1435576496"/>
              </p:ext>
            </p:extLst>
          </p:nvPr>
        </p:nvGraphicFramePr>
        <p:xfrm>
          <a:off x="581024" y="1665078"/>
          <a:ext cx="10444027" cy="4639927"/>
        </p:xfrm>
        <a:graphic>
          <a:graphicData uri="http://schemas.openxmlformats.org/drawingml/2006/chart">
            <c:chart xmlns:c="http://schemas.openxmlformats.org/drawingml/2006/chart" xmlns:r="http://schemas.openxmlformats.org/officeDocument/2006/relationships" r:id="rId2"/>
          </a:graphicData>
        </a:graphic>
      </p:graphicFrame>
      <p:sp>
        <p:nvSpPr>
          <p:cNvPr id="9" name="Obdélník 8"/>
          <p:cNvSpPr/>
          <p:nvPr/>
        </p:nvSpPr>
        <p:spPr>
          <a:xfrm>
            <a:off x="876300" y="6493119"/>
            <a:ext cx="9199517" cy="365124"/>
          </a:xfrm>
          <a:prstGeom prst="rect">
            <a:avLst/>
          </a:prstGeom>
        </p:spPr>
        <p:txBody>
          <a:bodyPr wrap="square" lIns="0" tIns="0" rIns="0" bIns="0" anchor="ctr">
            <a:noAutofit/>
          </a:bodyPr>
          <a:lstStyle/>
          <a:p>
            <a:pPr lvl="0" fontAlgn="base">
              <a:spcBef>
                <a:spcPct val="0"/>
              </a:spcBef>
              <a:spcAft>
                <a:spcPct val="0"/>
              </a:spcAf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Q14. </a:t>
            </a:r>
            <a:r>
              <a:rPr lang="cs-CZ" sz="1200" dirty="0">
                <a:solidFill>
                  <a:srgbClr val="595959"/>
                </a:solidFill>
                <a:cs typeface="Arial" charset="0"/>
              </a:rPr>
              <a:t>Jakou konkrétní zkušenost s exekutorem máte? </a:t>
            </a:r>
            <a:r>
              <a:rPr lang="cs-CZ" sz="1200" i="1" dirty="0">
                <a:solidFill>
                  <a:srgbClr val="595959"/>
                </a:solidFill>
                <a:cs typeface="Arial" charset="0"/>
              </a:rPr>
              <a:t>Ti, kteří mají osobní zkušenost, nebo zprostředkovanou zkušenost s exekucí (někdo z rodiny nebo blízkého okolí) </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a:t>
            </a:r>
            <a:r>
              <a:rPr kumimoji="0" lang="en-GB" sz="1200" b="0" i="1" u="none" strike="noStrike" kern="1200" cap="none" spc="0" normalizeH="0" baseline="0" noProof="0" dirty="0">
                <a:ln>
                  <a:noFill/>
                </a:ln>
                <a:solidFill>
                  <a:srgbClr val="595959"/>
                </a:solidFill>
                <a:effectLst/>
                <a:uLnTx/>
                <a:uFillTx/>
                <a:latin typeface="Calibri"/>
                <a:ea typeface="+mn-ea"/>
                <a:cs typeface="Arial" charset="0"/>
              </a:rPr>
              <a:t>N=</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484)</a:t>
            </a:r>
            <a:endParaRPr kumimoji="0" lang="en-GB" sz="1200" b="0" i="1" u="none" strike="noStrike" kern="1200" cap="none" spc="0" normalizeH="0" baseline="0" noProof="0" dirty="0">
              <a:ln>
                <a:noFill/>
              </a:ln>
              <a:solidFill>
                <a:srgbClr val="595959"/>
              </a:solidFill>
              <a:effectLst/>
              <a:uLnTx/>
              <a:uFillTx/>
              <a:latin typeface="Calibri"/>
              <a:ea typeface="+mn-ea"/>
              <a:cs typeface="Arial" charset="0"/>
            </a:endParaRPr>
          </a:p>
        </p:txBody>
      </p:sp>
      <p:sp>
        <p:nvSpPr>
          <p:cNvPr id="11" name="Obdélník 10">
            <a:extLst>
              <a:ext uri="{FF2B5EF4-FFF2-40B4-BE49-F238E27FC236}">
                <a16:creationId xmlns:a16="http://schemas.microsoft.com/office/drawing/2014/main" xmlns="" id="{97F932B5-168F-425B-B4E3-D59C570D716A}"/>
              </a:ext>
            </a:extLst>
          </p:cNvPr>
          <p:cNvSpPr/>
          <p:nvPr/>
        </p:nvSpPr>
        <p:spPr>
          <a:xfrm>
            <a:off x="9949343" y="64880"/>
            <a:ext cx="2242657" cy="477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Hodnocení exekutora </a:t>
            </a:r>
          </a:p>
        </p:txBody>
      </p:sp>
      <p:pic>
        <p:nvPicPr>
          <p:cNvPr id="12" name="Obrázek 11">
            <a:extLst>
              <a:ext uri="{FF2B5EF4-FFF2-40B4-BE49-F238E27FC236}">
                <a16:creationId xmlns:a16="http://schemas.microsoft.com/office/drawing/2014/main" xmlns="" id="{46F4997E-C02D-4E86-86A1-4A960C99C9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6101" y="140377"/>
            <a:ext cx="383393" cy="383393"/>
          </a:xfrm>
          <a:prstGeom prst="rect">
            <a:avLst/>
          </a:prstGeom>
        </p:spPr>
      </p:pic>
      <p:pic>
        <p:nvPicPr>
          <p:cNvPr id="13" name="Obrázek 12">
            <a:extLst>
              <a:ext uri="{FF2B5EF4-FFF2-40B4-BE49-F238E27FC236}">
                <a16:creationId xmlns:a16="http://schemas.microsoft.com/office/drawing/2014/main" xmlns="" id="{8F514152-20A6-49FC-9F25-9DF408C420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570" y="332073"/>
            <a:ext cx="654885" cy="654885"/>
          </a:xfrm>
          <a:prstGeom prst="rect">
            <a:avLst/>
          </a:prstGeom>
        </p:spPr>
      </p:pic>
    </p:spTree>
    <p:extLst>
      <p:ext uri="{BB962C8B-B14F-4D97-AF65-F5344CB8AC3E}">
        <p14:creationId xmlns:p14="http://schemas.microsoft.com/office/powerpoint/2010/main" val="2421218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xmlns="" id="{DD98803B-D2A1-4742-BA4E-78CEB7C1C05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710" y="67492"/>
            <a:ext cx="12200709" cy="6790508"/>
          </a:xfrm>
          <a:prstGeom prst="rect">
            <a:avLst/>
          </a:prstGeom>
        </p:spPr>
      </p:pic>
      <p:sp>
        <p:nvSpPr>
          <p:cNvPr id="5" name="Obdélník 4">
            <a:extLst>
              <a:ext uri="{FF2B5EF4-FFF2-40B4-BE49-F238E27FC236}">
                <a16:creationId xmlns:a16="http://schemas.microsoft.com/office/drawing/2014/main" xmlns="" id="{14DA272B-8273-47C7-907F-E4C486128E22}"/>
              </a:ext>
            </a:extLst>
          </p:cNvPr>
          <p:cNvSpPr/>
          <p:nvPr/>
        </p:nvSpPr>
        <p:spPr>
          <a:xfrm>
            <a:off x="0" y="4826706"/>
            <a:ext cx="12192000" cy="966651"/>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5500" b="1" dirty="0">
                <a:solidFill>
                  <a:srgbClr val="009FE3"/>
                </a:solidFill>
              </a:rPr>
              <a:t>Znalost a h</a:t>
            </a:r>
            <a:r>
              <a:rPr lang="pt-BR" sz="5500" b="1" dirty="0">
                <a:solidFill>
                  <a:srgbClr val="009FE3"/>
                </a:solidFill>
              </a:rPr>
              <a:t>odnocení systému exekutorů</a:t>
            </a:r>
            <a:endParaRPr lang="en-AU" sz="5500" dirty="0">
              <a:solidFill>
                <a:srgbClr val="009FE3"/>
              </a:solidFill>
            </a:endParaRPr>
          </a:p>
        </p:txBody>
      </p:sp>
    </p:spTree>
    <p:extLst>
      <p:ext uri="{BB962C8B-B14F-4D97-AF65-F5344CB8AC3E}">
        <p14:creationId xmlns:p14="http://schemas.microsoft.com/office/powerpoint/2010/main" val="164134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Nadpis 1"/>
          <p:cNvSpPr>
            <a:spLocks noGrp="1"/>
          </p:cNvSpPr>
          <p:nvPr>
            <p:ph type="ctrTitle" idx="4294967295"/>
          </p:nvPr>
        </p:nvSpPr>
        <p:spPr>
          <a:xfrm>
            <a:off x="704850" y="170639"/>
            <a:ext cx="11410950" cy="650875"/>
          </a:xfrm>
          <a:prstGeom prst="rect">
            <a:avLst/>
          </a:prstGeom>
        </p:spPr>
        <p:txBody>
          <a:bodyPr wrap="square" lIns="90000" tIns="46800" rIns="90000" bIns="46800">
            <a:noAutofit/>
          </a:bodyPr>
          <a:lstStyle/>
          <a:p>
            <a:pPr algn="l"/>
            <a:r>
              <a:rPr lang="cs-CZ" sz="3000" dirty="0">
                <a:solidFill>
                  <a:srgbClr val="009FE3"/>
                </a:solidFill>
              </a:rPr>
              <a:t>Exekuce je důležitějším tématem pro ty, kdo ji zažili</a:t>
            </a:r>
            <a:endParaRPr lang="en-GB" sz="3000" dirty="0">
              <a:solidFill>
                <a:srgbClr val="009FE3"/>
              </a:solidFill>
            </a:endParaRPr>
          </a:p>
        </p:txBody>
      </p:sp>
      <p:sp>
        <p:nvSpPr>
          <p:cNvPr id="11" name="Zástupný symbol pro obsah 7"/>
          <p:cNvSpPr>
            <a:spLocks noGrp="1"/>
          </p:cNvSpPr>
          <p:nvPr>
            <p:ph idx="4294967295"/>
          </p:nvPr>
        </p:nvSpPr>
        <p:spPr>
          <a:xfrm>
            <a:off x="-96838" y="685800"/>
            <a:ext cx="12288838" cy="663575"/>
          </a:xfrm>
          <a:prstGeom prst="rect">
            <a:avLst/>
          </a:prstGeom>
          <a:noFill/>
        </p:spPr>
        <p:txBody>
          <a:bodyPr lIns="900000" tIns="0" rIns="900000" bIns="0" anchor="t">
            <a:noAutofit/>
          </a:bodyPr>
          <a:lstStyle/>
          <a:p>
            <a:pPr marL="0" indent="0">
              <a:buNone/>
            </a:pPr>
            <a:r>
              <a:rPr lang="cs-CZ" sz="1600" dirty="0"/>
              <a:t>Pokud Češi exekuci zažili, většina z nich (62 %) ji považuje za velmi důležité téma (tito lidé naopak méně řeší kvalitu školství). Pokud s ní zkušenost nemají, je velmi důležitým tématem jen pro 23 % z nich. Podobně témata zahrnující chudobu jsou velmi důležitá výrazně více pro osoby s exekucí než bez ní.</a:t>
            </a:r>
            <a:endParaRPr lang="cs-CZ" sz="1600" b="1" dirty="0"/>
          </a:p>
        </p:txBody>
      </p:sp>
      <p:graphicFrame>
        <p:nvGraphicFramePr>
          <p:cNvPr id="9" name="Graf 8"/>
          <p:cNvGraphicFramePr/>
          <p:nvPr>
            <p:extLst/>
          </p:nvPr>
        </p:nvGraphicFramePr>
        <p:xfrm>
          <a:off x="150765" y="1752168"/>
          <a:ext cx="7206379" cy="4563468"/>
        </p:xfrm>
        <a:graphic>
          <a:graphicData uri="http://schemas.openxmlformats.org/drawingml/2006/chart">
            <c:chart xmlns:c="http://schemas.openxmlformats.org/drawingml/2006/chart" xmlns:r="http://schemas.openxmlformats.org/officeDocument/2006/relationships" r:id="rId2"/>
          </a:graphicData>
        </a:graphic>
      </p:graphicFrame>
      <p:sp>
        <p:nvSpPr>
          <p:cNvPr id="8" name="Obdélník 7">
            <a:extLst>
              <a:ext uri="{FF2B5EF4-FFF2-40B4-BE49-F238E27FC236}">
                <a16:creationId xmlns:a16="http://schemas.microsoft.com/office/drawing/2014/main" xmlns="" id="{5C7DBC0B-85BC-4C13-B7DA-EF5EAFB0A356}"/>
              </a:ext>
            </a:extLst>
          </p:cNvPr>
          <p:cNvSpPr/>
          <p:nvPr/>
        </p:nvSpPr>
        <p:spPr>
          <a:xfrm>
            <a:off x="876300" y="6557892"/>
            <a:ext cx="9199517" cy="273716"/>
          </a:xfrm>
          <a:prstGeom prst="rect">
            <a:avLst/>
          </a:prstGeom>
        </p:spPr>
        <p:txBody>
          <a:bodyPr wrap="square" lIns="0" tIns="0" rIns="0" bIns="0" anchor="b">
            <a:noAutofit/>
          </a:bodyPr>
          <a:lstStyle/>
          <a:p>
            <a:pPr lvl="0" fontAlgn="base">
              <a:spcBef>
                <a:spcPct val="0"/>
              </a:spcBef>
              <a:spcAft>
                <a:spcPct val="0"/>
              </a:spcAft>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Q09. </a:t>
            </a:r>
            <a:r>
              <a:rPr lang="cs-CZ" sz="1200" dirty="0">
                <a:solidFill>
                  <a:srgbClr val="595959"/>
                </a:solidFill>
                <a:cs typeface="Arial" charset="0"/>
              </a:rPr>
              <a:t>Jak důležitá jsou pro Vás následující témata a problémy? Které téma je pro Vás nejdůležitější? </a:t>
            </a:r>
            <a:r>
              <a:rPr lang="cs-CZ" sz="1200" i="1" dirty="0">
                <a:solidFill>
                  <a:srgbClr val="595959"/>
                </a:solidFill>
                <a:cs typeface="Arial" charset="0"/>
              </a:rPr>
              <a:t>(N=1527)</a:t>
            </a:r>
            <a:endParaRPr kumimoji="0" lang="en-GB" sz="1200" b="0" i="1" u="none" strike="noStrike" kern="1200" cap="none" spc="0" normalizeH="0" baseline="0" noProof="0" dirty="0">
              <a:ln>
                <a:noFill/>
              </a:ln>
              <a:solidFill>
                <a:srgbClr val="595959"/>
              </a:solidFill>
              <a:effectLst/>
              <a:uLnTx/>
              <a:uFillTx/>
              <a:latin typeface="Calibri"/>
              <a:ea typeface="+mn-ea"/>
              <a:cs typeface="Arial" charset="0"/>
            </a:endParaRPr>
          </a:p>
        </p:txBody>
      </p:sp>
      <p:graphicFrame>
        <p:nvGraphicFramePr>
          <p:cNvPr id="2" name="Tabulka 1">
            <a:extLst>
              <a:ext uri="{FF2B5EF4-FFF2-40B4-BE49-F238E27FC236}">
                <a16:creationId xmlns:a16="http://schemas.microsoft.com/office/drawing/2014/main" xmlns="" id="{44D5E67B-4B09-4508-A9D2-D48A1EB9EEB9}"/>
              </a:ext>
            </a:extLst>
          </p:cNvPr>
          <p:cNvGraphicFramePr>
            <a:graphicFrameLocks noGrp="1"/>
          </p:cNvGraphicFramePr>
          <p:nvPr>
            <p:extLst/>
          </p:nvPr>
        </p:nvGraphicFramePr>
        <p:xfrm>
          <a:off x="1574716" y="1806593"/>
          <a:ext cx="6251748" cy="276999"/>
        </p:xfrm>
        <a:graphic>
          <a:graphicData uri="http://schemas.openxmlformats.org/drawingml/2006/table">
            <a:tbl>
              <a:tblPr firstRow="1" bandRow="1">
                <a:tableStyleId>{5C22544A-7EE6-4342-B048-85BDC9FD1C3A}</a:tableStyleId>
              </a:tblPr>
              <a:tblGrid>
                <a:gridCol w="1562937">
                  <a:extLst>
                    <a:ext uri="{9D8B030D-6E8A-4147-A177-3AD203B41FA5}">
                      <a16:colId xmlns:a16="http://schemas.microsoft.com/office/drawing/2014/main" xmlns="" val="2963278324"/>
                    </a:ext>
                  </a:extLst>
                </a:gridCol>
                <a:gridCol w="1562937">
                  <a:extLst>
                    <a:ext uri="{9D8B030D-6E8A-4147-A177-3AD203B41FA5}">
                      <a16:colId xmlns:a16="http://schemas.microsoft.com/office/drawing/2014/main" xmlns="" val="2659643281"/>
                    </a:ext>
                  </a:extLst>
                </a:gridCol>
                <a:gridCol w="1562937">
                  <a:extLst>
                    <a:ext uri="{9D8B030D-6E8A-4147-A177-3AD203B41FA5}">
                      <a16:colId xmlns:a16="http://schemas.microsoft.com/office/drawing/2014/main" xmlns="" val="415965170"/>
                    </a:ext>
                  </a:extLst>
                </a:gridCol>
                <a:gridCol w="1562937">
                  <a:extLst>
                    <a:ext uri="{9D8B030D-6E8A-4147-A177-3AD203B41FA5}">
                      <a16:colId xmlns:a16="http://schemas.microsoft.com/office/drawing/2014/main" xmlns="" val="494841445"/>
                    </a:ext>
                  </a:extLst>
                </a:gridCol>
              </a:tblGrid>
              <a:tr h="276999">
                <a:tc>
                  <a:txBody>
                    <a:bodyPr/>
                    <a:lstStyle/>
                    <a:p>
                      <a:r>
                        <a:rPr lang="cs-CZ" sz="1200" b="0" dirty="0">
                          <a:solidFill>
                            <a:schemeClr val="tx1"/>
                          </a:solidFill>
                        </a:rPr>
                        <a:t>Nejdůležitější</a:t>
                      </a:r>
                    </a:p>
                  </a:txBody>
                  <a:tcPr>
                    <a:noFill/>
                  </a:tcPr>
                </a:tc>
                <a:tc>
                  <a:txBody>
                    <a:bodyPr/>
                    <a:lstStyle/>
                    <a:p>
                      <a:r>
                        <a:rPr lang="cs-CZ" sz="1200" b="0" dirty="0">
                          <a:solidFill>
                            <a:schemeClr val="tx1"/>
                          </a:solidFill>
                        </a:rPr>
                        <a:t>Velmi důležité</a:t>
                      </a:r>
                    </a:p>
                  </a:txBody>
                  <a:tcPr>
                    <a:noFill/>
                  </a:tcPr>
                </a:tc>
                <a:tc>
                  <a:txBody>
                    <a:bodyPr/>
                    <a:lstStyle/>
                    <a:p>
                      <a:r>
                        <a:rPr lang="cs-CZ" sz="1200" b="0" dirty="0">
                          <a:solidFill>
                            <a:schemeClr val="tx1"/>
                          </a:solidFill>
                        </a:rPr>
                        <a:t>Středně důležité</a:t>
                      </a:r>
                    </a:p>
                  </a:txBody>
                  <a:tcPr>
                    <a:noFill/>
                  </a:tcPr>
                </a:tc>
                <a:tc>
                  <a:txBody>
                    <a:bodyPr/>
                    <a:lstStyle/>
                    <a:p>
                      <a:r>
                        <a:rPr lang="cs-CZ" sz="1200" b="0" dirty="0">
                          <a:solidFill>
                            <a:schemeClr val="tx1"/>
                          </a:solidFill>
                        </a:rPr>
                        <a:t>Málo důležité</a:t>
                      </a:r>
                    </a:p>
                  </a:txBody>
                  <a:tcPr>
                    <a:noFill/>
                  </a:tcPr>
                </a:tc>
                <a:extLst>
                  <a:ext uri="{0D108BD9-81ED-4DB2-BD59-A6C34878D82A}">
                    <a16:rowId xmlns:a16="http://schemas.microsoft.com/office/drawing/2014/main" xmlns="" val="1986436372"/>
                  </a:ext>
                </a:extLst>
              </a:tr>
            </a:tbl>
          </a:graphicData>
        </a:graphic>
      </p:graphicFrame>
      <p:sp>
        <p:nvSpPr>
          <p:cNvPr id="15" name="Obdélník 14">
            <a:extLst>
              <a:ext uri="{FF2B5EF4-FFF2-40B4-BE49-F238E27FC236}">
                <a16:creationId xmlns:a16="http://schemas.microsoft.com/office/drawing/2014/main" xmlns="" id="{B2C36A02-CA83-4CCD-8BEF-876E4827F1BB}"/>
              </a:ext>
            </a:extLst>
          </p:cNvPr>
          <p:cNvSpPr/>
          <p:nvPr/>
        </p:nvSpPr>
        <p:spPr>
          <a:xfrm>
            <a:off x="1501949" y="1912555"/>
            <a:ext cx="103519" cy="86724"/>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4" name="TextovéPole 23">
            <a:extLst>
              <a:ext uri="{FF2B5EF4-FFF2-40B4-BE49-F238E27FC236}">
                <a16:creationId xmlns:a16="http://schemas.microsoft.com/office/drawing/2014/main" xmlns="" id="{58307344-9376-4C0E-99A2-22D67793F982}"/>
              </a:ext>
            </a:extLst>
          </p:cNvPr>
          <p:cNvSpPr txBox="1"/>
          <p:nvPr/>
        </p:nvSpPr>
        <p:spPr>
          <a:xfrm>
            <a:off x="7289515" y="1227145"/>
            <a:ext cx="3550472" cy="307777"/>
          </a:xfrm>
          <a:prstGeom prst="rect">
            <a:avLst/>
          </a:prstGeom>
          <a:noFill/>
        </p:spPr>
        <p:txBody>
          <a:bodyPr wrap="square" rtlCol="0">
            <a:spAutoFit/>
          </a:bodyPr>
          <a:lstStyle/>
          <a:p>
            <a:pPr algn="ctr"/>
            <a:r>
              <a:rPr lang="cs-CZ" sz="1400" b="1" dirty="0"/>
              <a:t>T2B = nejdůležitější + velmi důležité</a:t>
            </a:r>
          </a:p>
        </p:txBody>
      </p:sp>
      <p:sp>
        <p:nvSpPr>
          <p:cNvPr id="27" name="Obdélník 26">
            <a:extLst>
              <a:ext uri="{FF2B5EF4-FFF2-40B4-BE49-F238E27FC236}">
                <a16:creationId xmlns:a16="http://schemas.microsoft.com/office/drawing/2014/main" xmlns="" id="{27A83E4C-4620-4780-BAD9-0BE0F66B3505}"/>
              </a:ext>
            </a:extLst>
          </p:cNvPr>
          <p:cNvSpPr/>
          <p:nvPr/>
        </p:nvSpPr>
        <p:spPr>
          <a:xfrm>
            <a:off x="3047809" y="1912555"/>
            <a:ext cx="103519" cy="8672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8" name="Obdélník 27">
            <a:extLst>
              <a:ext uri="{FF2B5EF4-FFF2-40B4-BE49-F238E27FC236}">
                <a16:creationId xmlns:a16="http://schemas.microsoft.com/office/drawing/2014/main" xmlns="" id="{377668F4-8053-4824-862E-0027119ABB67}"/>
              </a:ext>
            </a:extLst>
          </p:cNvPr>
          <p:cNvSpPr/>
          <p:nvPr/>
        </p:nvSpPr>
        <p:spPr>
          <a:xfrm>
            <a:off x="4612453" y="1902749"/>
            <a:ext cx="103519" cy="86724"/>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9" name="Obdélník 28">
            <a:extLst>
              <a:ext uri="{FF2B5EF4-FFF2-40B4-BE49-F238E27FC236}">
                <a16:creationId xmlns:a16="http://schemas.microsoft.com/office/drawing/2014/main" xmlns="" id="{96038EF6-3EF8-4865-A197-7B41ABFF5C6E}"/>
              </a:ext>
            </a:extLst>
          </p:cNvPr>
          <p:cNvSpPr/>
          <p:nvPr/>
        </p:nvSpPr>
        <p:spPr>
          <a:xfrm>
            <a:off x="6145504" y="1912555"/>
            <a:ext cx="103519" cy="867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aphicFrame>
        <p:nvGraphicFramePr>
          <p:cNvPr id="5" name="Tabulka 4">
            <a:extLst>
              <a:ext uri="{FF2B5EF4-FFF2-40B4-BE49-F238E27FC236}">
                <a16:creationId xmlns:a16="http://schemas.microsoft.com/office/drawing/2014/main" xmlns="" id="{FBFCA42A-A2AE-4A81-8212-2EBE5CC29F41}"/>
              </a:ext>
            </a:extLst>
          </p:cNvPr>
          <p:cNvGraphicFramePr>
            <a:graphicFrameLocks noGrp="1"/>
          </p:cNvGraphicFramePr>
          <p:nvPr>
            <p:extLst>
              <p:ext uri="{D42A27DB-BD31-4B8C-83A1-F6EECF244321}">
                <p14:modId xmlns:p14="http://schemas.microsoft.com/office/powerpoint/2010/main" val="2265950161"/>
              </p:ext>
            </p:extLst>
          </p:nvPr>
        </p:nvGraphicFramePr>
        <p:xfrm>
          <a:off x="7488180" y="1531728"/>
          <a:ext cx="3451065" cy="4665505"/>
        </p:xfrm>
        <a:graphic>
          <a:graphicData uri="http://schemas.openxmlformats.org/drawingml/2006/table">
            <a:tbl>
              <a:tblPr/>
              <a:tblGrid>
                <a:gridCol w="690213">
                  <a:extLst>
                    <a:ext uri="{9D8B030D-6E8A-4147-A177-3AD203B41FA5}">
                      <a16:colId xmlns:a16="http://schemas.microsoft.com/office/drawing/2014/main" xmlns="" val="385805402"/>
                    </a:ext>
                  </a:extLst>
                </a:gridCol>
                <a:gridCol w="690213">
                  <a:extLst>
                    <a:ext uri="{9D8B030D-6E8A-4147-A177-3AD203B41FA5}">
                      <a16:colId xmlns:a16="http://schemas.microsoft.com/office/drawing/2014/main" xmlns="" val="261879816"/>
                    </a:ext>
                  </a:extLst>
                </a:gridCol>
                <a:gridCol w="690213">
                  <a:extLst>
                    <a:ext uri="{9D8B030D-6E8A-4147-A177-3AD203B41FA5}">
                      <a16:colId xmlns:a16="http://schemas.microsoft.com/office/drawing/2014/main" xmlns="" val="3057016095"/>
                    </a:ext>
                  </a:extLst>
                </a:gridCol>
                <a:gridCol w="690213">
                  <a:extLst>
                    <a:ext uri="{9D8B030D-6E8A-4147-A177-3AD203B41FA5}">
                      <a16:colId xmlns:a16="http://schemas.microsoft.com/office/drawing/2014/main" xmlns="" val="1231168057"/>
                    </a:ext>
                  </a:extLst>
                </a:gridCol>
                <a:gridCol w="690213">
                  <a:extLst>
                    <a:ext uri="{9D8B030D-6E8A-4147-A177-3AD203B41FA5}">
                      <a16:colId xmlns:a16="http://schemas.microsoft.com/office/drawing/2014/main" xmlns="" val="2750832822"/>
                    </a:ext>
                  </a:extLst>
                </a:gridCol>
              </a:tblGrid>
              <a:tr h="519113">
                <a:tc>
                  <a:txBody>
                    <a:bodyPr/>
                    <a:lstStyle/>
                    <a:p>
                      <a:pPr algn="ctr" fontAlgn="ctr"/>
                      <a:r>
                        <a:rPr lang="cs-CZ" sz="1100" b="0" i="0" u="none" strike="noStrike" dirty="0">
                          <a:solidFill>
                            <a:schemeClr val="bg1"/>
                          </a:solidFill>
                          <a:effectLst/>
                          <a:latin typeface="Calibri" panose="020F0502020204030204" pitchFamily="34" charset="0"/>
                        </a:rPr>
                        <a:t>Celkem</a:t>
                      </a:r>
                    </a:p>
                  </a:txBody>
                  <a:tcPr marL="0" marR="0" marT="0" marB="0" anchor="ctr">
                    <a:lnL w="12700" cap="flat" cmpd="sng" algn="ctr">
                      <a:solidFill>
                        <a:schemeClr val="accent6"/>
                      </a:solidFill>
                      <a:prstDash val="solid"/>
                      <a:round/>
                      <a:headEnd type="none" w="med" len="med"/>
                      <a:tailEnd type="none" w="med" len="med"/>
                    </a:lnL>
                    <a:lnR>
                      <a:noFill/>
                    </a:lnR>
                    <a:lnT w="12700" cap="flat" cmpd="sng" algn="ctr">
                      <a:solidFill>
                        <a:schemeClr val="accent6"/>
                      </a:solidFill>
                      <a:prstDash val="solid"/>
                      <a:round/>
                      <a:headEnd type="none" w="med" len="med"/>
                      <a:tailEnd type="none" w="med" len="med"/>
                    </a:lnT>
                    <a:lnB>
                      <a:noFill/>
                    </a:lnB>
                    <a:solidFill>
                      <a:schemeClr val="accent6"/>
                    </a:solidFill>
                  </a:tcPr>
                </a:tc>
                <a:tc>
                  <a:txBody>
                    <a:bodyPr/>
                    <a:lstStyle/>
                    <a:p>
                      <a:pPr algn="ctr" fontAlgn="ctr"/>
                      <a:r>
                        <a:rPr lang="cs-CZ" sz="1100" b="0" i="0" u="none" strike="noStrike" dirty="0">
                          <a:solidFill>
                            <a:schemeClr val="bg1"/>
                          </a:solidFill>
                          <a:effectLst/>
                          <a:latin typeface="Calibri" panose="020F0502020204030204" pitchFamily="34" charset="0"/>
                        </a:rPr>
                        <a:t>Exekuce osobně</a:t>
                      </a:r>
                    </a:p>
                  </a:txBody>
                  <a:tcPr marL="0" marR="0" marT="0" marB="0" anchor="ctr">
                    <a:lnL>
                      <a:noFill/>
                    </a:lnL>
                    <a:lnR>
                      <a:noFill/>
                    </a:lnR>
                    <a:lnT w="12700" cap="flat" cmpd="sng" algn="ctr">
                      <a:solidFill>
                        <a:schemeClr val="accent6"/>
                      </a:solidFill>
                      <a:prstDash val="solid"/>
                      <a:round/>
                      <a:headEnd type="none" w="med" len="med"/>
                      <a:tailEnd type="none" w="med" len="med"/>
                    </a:lnT>
                    <a:lnB>
                      <a:noFill/>
                    </a:lnB>
                    <a:solidFill>
                      <a:schemeClr val="accent6"/>
                    </a:solidFill>
                  </a:tcPr>
                </a:tc>
                <a:tc>
                  <a:txBody>
                    <a:bodyPr/>
                    <a:lstStyle/>
                    <a:p>
                      <a:pPr algn="ctr" fontAlgn="ctr"/>
                      <a:r>
                        <a:rPr lang="cs-CZ" sz="1100" b="0" i="0" u="none" strike="noStrike" dirty="0">
                          <a:solidFill>
                            <a:schemeClr val="bg1"/>
                          </a:solidFill>
                          <a:effectLst/>
                          <a:latin typeface="Calibri" panose="020F0502020204030204" pitchFamily="34" charset="0"/>
                        </a:rPr>
                        <a:t>Exekuce </a:t>
                      </a:r>
                      <a:br>
                        <a:rPr lang="cs-CZ" sz="1100" b="0" i="0" u="none" strike="noStrike" dirty="0">
                          <a:solidFill>
                            <a:schemeClr val="bg1"/>
                          </a:solidFill>
                          <a:effectLst/>
                          <a:latin typeface="Calibri" panose="020F0502020204030204" pitchFamily="34" charset="0"/>
                        </a:rPr>
                      </a:br>
                      <a:r>
                        <a:rPr lang="cs-CZ" sz="1100" b="0" i="0" u="none" strike="noStrike" dirty="0">
                          <a:solidFill>
                            <a:schemeClr val="bg1"/>
                          </a:solidFill>
                          <a:effectLst/>
                          <a:latin typeface="Calibri" panose="020F0502020204030204" pitchFamily="34" charset="0"/>
                        </a:rPr>
                        <a:t>v rodině</a:t>
                      </a:r>
                    </a:p>
                  </a:txBody>
                  <a:tcPr marL="0" marR="0" marT="0" marB="0" anchor="ctr">
                    <a:lnL>
                      <a:noFill/>
                    </a:lnL>
                    <a:lnR>
                      <a:noFill/>
                    </a:lnR>
                    <a:lnT w="12700" cap="flat" cmpd="sng" algn="ctr">
                      <a:solidFill>
                        <a:schemeClr val="accent6"/>
                      </a:solidFill>
                      <a:prstDash val="solid"/>
                      <a:round/>
                      <a:headEnd type="none" w="med" len="med"/>
                      <a:tailEnd type="none" w="med" len="med"/>
                    </a:lnT>
                    <a:lnB>
                      <a:noFill/>
                    </a:lnB>
                    <a:solidFill>
                      <a:schemeClr val="accent6"/>
                    </a:solidFill>
                  </a:tcPr>
                </a:tc>
                <a:tc>
                  <a:txBody>
                    <a:bodyPr/>
                    <a:lstStyle/>
                    <a:p>
                      <a:pPr algn="ctr" fontAlgn="ctr"/>
                      <a:r>
                        <a:rPr lang="cs-CZ" sz="1100" b="0" i="0" u="none" strike="noStrike" dirty="0">
                          <a:solidFill>
                            <a:schemeClr val="bg1"/>
                          </a:solidFill>
                          <a:effectLst/>
                          <a:latin typeface="Calibri" panose="020F0502020204030204" pitchFamily="34" charset="0"/>
                        </a:rPr>
                        <a:t>Exekuce v blízkém okolí</a:t>
                      </a:r>
                    </a:p>
                  </a:txBody>
                  <a:tcPr marL="0" marR="0" marT="0" marB="0" anchor="ctr">
                    <a:lnL>
                      <a:noFill/>
                    </a:lnL>
                    <a:lnR>
                      <a:noFill/>
                    </a:lnR>
                    <a:lnT w="12700" cap="flat" cmpd="sng" algn="ctr">
                      <a:solidFill>
                        <a:schemeClr val="accent6"/>
                      </a:solidFill>
                      <a:prstDash val="solid"/>
                      <a:round/>
                      <a:headEnd type="none" w="med" len="med"/>
                      <a:tailEnd type="none" w="med" len="med"/>
                    </a:lnT>
                    <a:lnB>
                      <a:noFill/>
                    </a:lnB>
                    <a:solidFill>
                      <a:schemeClr val="accent6"/>
                    </a:solidFill>
                  </a:tcPr>
                </a:tc>
                <a:tc>
                  <a:txBody>
                    <a:bodyPr/>
                    <a:lstStyle/>
                    <a:p>
                      <a:pPr algn="ctr" fontAlgn="ctr"/>
                      <a:r>
                        <a:rPr lang="cs-CZ" sz="1100" b="0" i="0" u="none" strike="noStrike" dirty="0">
                          <a:solidFill>
                            <a:schemeClr val="bg1"/>
                          </a:solidFill>
                          <a:effectLst/>
                          <a:latin typeface="Calibri" panose="020F0502020204030204" pitchFamily="34" charset="0"/>
                        </a:rPr>
                        <a:t>Žádná exekuce</a:t>
                      </a:r>
                    </a:p>
                  </a:txBody>
                  <a:tcPr marL="0" marR="0" marT="0" marB="0" anchor="ctr">
                    <a:lnL>
                      <a:noFill/>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6"/>
                    </a:solidFill>
                  </a:tcPr>
                </a:tc>
                <a:extLst>
                  <a:ext uri="{0D108BD9-81ED-4DB2-BD59-A6C34878D82A}">
                    <a16:rowId xmlns:a16="http://schemas.microsoft.com/office/drawing/2014/main" xmlns="" val="1065081774"/>
                  </a:ext>
                </a:extLst>
              </a:tr>
              <a:tr h="171112">
                <a:tc>
                  <a:txBody>
                    <a:bodyPr/>
                    <a:lstStyle/>
                    <a:p>
                      <a:pPr algn="ctr" fontAlgn="ctr"/>
                      <a:r>
                        <a:rPr lang="cs-CZ" sz="1100" b="0" i="1" u="none" strike="noStrike" dirty="0">
                          <a:solidFill>
                            <a:schemeClr val="bg1"/>
                          </a:solidFill>
                          <a:effectLst/>
                          <a:latin typeface="Calibri" panose="020F0502020204030204" pitchFamily="34" charset="0"/>
                        </a:rPr>
                        <a:t>(N=1527)</a:t>
                      </a:r>
                    </a:p>
                  </a:txBody>
                  <a:tcPr marL="0" marR="0" marT="0" marB="0" anchor="ctr">
                    <a:lnL w="12700" cap="flat" cmpd="sng" algn="ctr">
                      <a:solidFill>
                        <a:schemeClr val="accent6"/>
                      </a:solidFill>
                      <a:prstDash val="solid"/>
                      <a:round/>
                      <a:headEnd type="none" w="med" len="med"/>
                      <a:tailEnd type="none" w="med" len="med"/>
                    </a:lnL>
                    <a:lnR>
                      <a:noFill/>
                    </a:lnR>
                    <a:lnT w="12700" cap="flat" cmpd="sng" algn="ctr">
                      <a:noFill/>
                      <a:prstDash val="solid"/>
                      <a:round/>
                      <a:headEnd type="none" w="med" len="med"/>
                      <a:tailEnd type="none" w="med" len="med"/>
                    </a:lnT>
                    <a:lnB>
                      <a:noFill/>
                    </a:lnB>
                    <a:solidFill>
                      <a:schemeClr val="accent6"/>
                    </a:solidFill>
                  </a:tcPr>
                </a:tc>
                <a:tc>
                  <a:txBody>
                    <a:bodyPr/>
                    <a:lstStyle/>
                    <a:p>
                      <a:pPr algn="ctr" fontAlgn="ctr"/>
                      <a:r>
                        <a:rPr lang="cs-CZ" sz="1100" b="0" i="1" u="none" strike="noStrike" dirty="0">
                          <a:solidFill>
                            <a:schemeClr val="bg1"/>
                          </a:solidFill>
                          <a:effectLst/>
                          <a:latin typeface="Calibri" panose="020F0502020204030204" pitchFamily="34" charset="0"/>
                        </a:rPr>
                        <a:t>(N=193)</a:t>
                      </a:r>
                    </a:p>
                  </a:txBody>
                  <a:tcPr marL="0" marR="0" marT="0" marB="0" anchor="ctr">
                    <a:lnL>
                      <a:noFill/>
                    </a:lnL>
                    <a:lnR>
                      <a:noFill/>
                    </a:lnR>
                    <a:lnT w="12700" cap="flat" cmpd="sng" algn="ctr">
                      <a:noFill/>
                      <a:prstDash val="solid"/>
                      <a:round/>
                      <a:headEnd type="none" w="med" len="med"/>
                      <a:tailEnd type="none" w="med" len="med"/>
                    </a:lnT>
                    <a:lnB>
                      <a:noFill/>
                    </a:lnB>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100" b="0" i="1" u="none" strike="noStrike" dirty="0">
                          <a:solidFill>
                            <a:schemeClr val="bg1"/>
                          </a:solidFill>
                          <a:effectLst/>
                          <a:latin typeface="Calibri" panose="020F0502020204030204" pitchFamily="34" charset="0"/>
                        </a:rPr>
                        <a:t>(N=147)</a:t>
                      </a:r>
                    </a:p>
                  </a:txBody>
                  <a:tcPr marL="0" marR="0" marT="0" marB="0" anchor="ctr">
                    <a:lnL>
                      <a:noFill/>
                    </a:lnL>
                    <a:lnR>
                      <a:noFill/>
                    </a:lnR>
                    <a:lnT w="12700" cap="flat" cmpd="sng" algn="ctr">
                      <a:noFill/>
                      <a:prstDash val="solid"/>
                      <a:round/>
                      <a:headEnd type="none" w="med" len="med"/>
                      <a:tailEnd type="none" w="med" len="med"/>
                    </a:lnT>
                    <a:lnB>
                      <a:noFill/>
                    </a:lnB>
                    <a:solidFill>
                      <a:schemeClr val="accent6"/>
                    </a:solidFill>
                  </a:tcPr>
                </a:tc>
                <a:tc>
                  <a:txBody>
                    <a:bodyPr/>
                    <a:lstStyle/>
                    <a:p>
                      <a:pPr algn="ctr" fontAlgn="ctr"/>
                      <a:r>
                        <a:rPr lang="cs-CZ" sz="1100" b="0" i="1" u="none" strike="noStrike" dirty="0">
                          <a:solidFill>
                            <a:schemeClr val="bg1"/>
                          </a:solidFill>
                          <a:effectLst/>
                          <a:latin typeface="Calibri" panose="020F0502020204030204" pitchFamily="34" charset="0"/>
                        </a:rPr>
                        <a:t>(N=169)</a:t>
                      </a:r>
                    </a:p>
                  </a:txBody>
                  <a:tcPr marL="0" marR="0" marT="0" marB="0" anchor="ctr">
                    <a:lnL>
                      <a:noFill/>
                    </a:lnL>
                    <a:lnR>
                      <a:noFill/>
                    </a:lnR>
                    <a:lnT w="12700" cap="flat" cmpd="sng" algn="ctr">
                      <a:noFill/>
                      <a:prstDash val="solid"/>
                      <a:round/>
                      <a:headEnd type="none" w="med" len="med"/>
                      <a:tailEnd type="none" w="med" len="med"/>
                    </a:lnT>
                    <a:lnB>
                      <a:noFill/>
                    </a:lnB>
                    <a:solidFill>
                      <a:schemeClr val="accent6"/>
                    </a:solidFill>
                  </a:tcPr>
                </a:tc>
                <a:tc>
                  <a:txBody>
                    <a:bodyPr/>
                    <a:lstStyle/>
                    <a:p>
                      <a:pPr algn="ctr" fontAlgn="ctr"/>
                      <a:r>
                        <a:rPr lang="cs-CZ" sz="1100" b="0" i="1" u="none" strike="noStrike" dirty="0">
                          <a:solidFill>
                            <a:schemeClr val="bg1"/>
                          </a:solidFill>
                          <a:effectLst/>
                          <a:latin typeface="Calibri" panose="020F0502020204030204" pitchFamily="34" charset="0"/>
                        </a:rPr>
                        <a:t>(N=1010)</a:t>
                      </a:r>
                    </a:p>
                  </a:txBody>
                  <a:tcPr marL="0" marR="0" marT="0" marB="0" anchor="ctr">
                    <a:lnL>
                      <a:noFill/>
                    </a:lnL>
                    <a:lnR w="1270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a:noFill/>
                    </a:lnB>
                    <a:solidFill>
                      <a:schemeClr val="accent6"/>
                    </a:solidFill>
                  </a:tcPr>
                </a:tc>
                <a:extLst>
                  <a:ext uri="{0D108BD9-81ED-4DB2-BD59-A6C34878D82A}">
                    <a16:rowId xmlns:a16="http://schemas.microsoft.com/office/drawing/2014/main" xmlns="" val="996130238"/>
                  </a:ext>
                </a:extLst>
              </a:tr>
              <a:tr h="397528">
                <a:tc>
                  <a:txBody>
                    <a:bodyPr/>
                    <a:lstStyle/>
                    <a:p>
                      <a:pPr algn="ctr" fontAlgn="ctr"/>
                      <a:r>
                        <a:rPr lang="cs-CZ" sz="1200" b="1" i="0" u="none" strike="noStrike" dirty="0">
                          <a:solidFill>
                            <a:srgbClr val="000000"/>
                          </a:solidFill>
                          <a:effectLst/>
                          <a:latin typeface="Calibri" panose="020F0502020204030204" pitchFamily="34" charset="0"/>
                        </a:rPr>
                        <a:t>83%</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0" i="0" u="none" strike="noStrike" dirty="0">
                          <a:solidFill>
                            <a:srgbClr val="000000"/>
                          </a:solidFill>
                          <a:effectLst/>
                          <a:latin typeface="Calibri" panose="020F0502020204030204" pitchFamily="34" charset="0"/>
                        </a:rPr>
                        <a:t>79%</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79%</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80%</a:t>
                      </a:r>
                    </a:p>
                  </a:txBody>
                  <a:tcPr marL="0" marR="0" marT="0" marB="0" anchor="ctr">
                    <a:lnL>
                      <a:noFill/>
                    </a:lnL>
                    <a:lnR>
                      <a:noFill/>
                    </a:lnR>
                    <a:lnT>
                      <a:noFill/>
                    </a:lnT>
                    <a:lnB>
                      <a:noFill/>
                    </a:lnB>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85%</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solidFill>
                      <a:schemeClr val="accent2">
                        <a:lumMod val="20000"/>
                        <a:lumOff val="80000"/>
                      </a:schemeClr>
                    </a:solidFill>
                  </a:tcPr>
                </a:tc>
                <a:extLst>
                  <a:ext uri="{0D108BD9-81ED-4DB2-BD59-A6C34878D82A}">
                    <a16:rowId xmlns:a16="http://schemas.microsoft.com/office/drawing/2014/main" xmlns="" val="1455026596"/>
                  </a:ext>
                </a:extLst>
              </a:tr>
              <a:tr h="397528">
                <a:tc>
                  <a:txBody>
                    <a:bodyPr/>
                    <a:lstStyle/>
                    <a:p>
                      <a:pPr algn="ctr" fontAlgn="ctr"/>
                      <a:r>
                        <a:rPr lang="cs-CZ" sz="1200" b="1" i="0" u="none" strike="noStrike" dirty="0">
                          <a:solidFill>
                            <a:srgbClr val="000000"/>
                          </a:solidFill>
                          <a:effectLst/>
                          <a:latin typeface="Calibri" panose="020F0502020204030204" pitchFamily="34" charset="0"/>
                        </a:rPr>
                        <a:t>70%</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64%</a:t>
                      </a:r>
                    </a:p>
                  </a:txBody>
                  <a:tcPr marL="0" marR="0" marT="0" marB="0" anchor="ctr">
                    <a:lnL>
                      <a:noFill/>
                    </a:lnL>
                    <a:lnR>
                      <a:noFill/>
                    </a:lnR>
                    <a:lnT>
                      <a:noFill/>
                    </a:lnT>
                    <a:lnB>
                      <a:noFill/>
                    </a:lnB>
                    <a:solidFill>
                      <a:schemeClr val="accent5">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72%</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75%</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70%</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tcPr>
                </a:tc>
                <a:extLst>
                  <a:ext uri="{0D108BD9-81ED-4DB2-BD59-A6C34878D82A}">
                    <a16:rowId xmlns:a16="http://schemas.microsoft.com/office/drawing/2014/main" xmlns="" val="2611588236"/>
                  </a:ext>
                </a:extLst>
              </a:tr>
              <a:tr h="397528">
                <a:tc>
                  <a:txBody>
                    <a:bodyPr/>
                    <a:lstStyle/>
                    <a:p>
                      <a:pPr algn="ctr" fontAlgn="ctr"/>
                      <a:r>
                        <a:rPr lang="cs-CZ" sz="1200" b="1" i="0" u="none" strike="noStrike" dirty="0">
                          <a:solidFill>
                            <a:srgbClr val="000000"/>
                          </a:solidFill>
                          <a:effectLst/>
                          <a:latin typeface="Calibri" panose="020F0502020204030204" pitchFamily="34" charset="0"/>
                        </a:rPr>
                        <a:t>69%</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74%</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63%</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69%</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69%</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tcPr>
                </a:tc>
                <a:extLst>
                  <a:ext uri="{0D108BD9-81ED-4DB2-BD59-A6C34878D82A}">
                    <a16:rowId xmlns:a16="http://schemas.microsoft.com/office/drawing/2014/main" xmlns="" val="3502704069"/>
                  </a:ext>
                </a:extLst>
              </a:tr>
              <a:tr h="397528">
                <a:tc>
                  <a:txBody>
                    <a:bodyPr/>
                    <a:lstStyle/>
                    <a:p>
                      <a:pPr algn="ctr" fontAlgn="ctr"/>
                      <a:r>
                        <a:rPr lang="cs-CZ" sz="1200" b="1" i="0" u="none" strike="noStrike" dirty="0">
                          <a:solidFill>
                            <a:srgbClr val="000000"/>
                          </a:solidFill>
                          <a:effectLst/>
                          <a:latin typeface="Calibri" panose="020F0502020204030204" pitchFamily="34" charset="0"/>
                        </a:rPr>
                        <a:t>65%</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69%</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69%</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70%</a:t>
                      </a:r>
                    </a:p>
                  </a:txBody>
                  <a:tcPr marL="0" marR="0" marT="0" marB="0" anchor="ctr">
                    <a:lnL>
                      <a:noFill/>
                    </a:lnL>
                    <a:lnR>
                      <a:noFill/>
                    </a:lnR>
                    <a:lnT>
                      <a:noFill/>
                    </a:lnT>
                    <a:lnB>
                      <a:noFill/>
                    </a:lnB>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63%</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solidFill>
                      <a:schemeClr val="accent5">
                        <a:lumMod val="20000"/>
                        <a:lumOff val="80000"/>
                      </a:schemeClr>
                    </a:solidFill>
                  </a:tcPr>
                </a:tc>
                <a:extLst>
                  <a:ext uri="{0D108BD9-81ED-4DB2-BD59-A6C34878D82A}">
                    <a16:rowId xmlns:a16="http://schemas.microsoft.com/office/drawing/2014/main" xmlns="" val="194720506"/>
                  </a:ext>
                </a:extLst>
              </a:tr>
              <a:tr h="397528">
                <a:tc>
                  <a:txBody>
                    <a:bodyPr/>
                    <a:lstStyle/>
                    <a:p>
                      <a:pPr algn="ctr" fontAlgn="ctr"/>
                      <a:r>
                        <a:rPr lang="cs-CZ" sz="1200" b="1" i="0" u="none" strike="noStrike" dirty="0">
                          <a:solidFill>
                            <a:srgbClr val="000000"/>
                          </a:solidFill>
                          <a:effectLst/>
                          <a:latin typeface="Calibri" panose="020F0502020204030204" pitchFamily="34" charset="0"/>
                        </a:rPr>
                        <a:t>60%</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65%</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63%</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60%</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58%</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tcPr>
                </a:tc>
                <a:extLst>
                  <a:ext uri="{0D108BD9-81ED-4DB2-BD59-A6C34878D82A}">
                    <a16:rowId xmlns:a16="http://schemas.microsoft.com/office/drawing/2014/main" xmlns="" val="272616929"/>
                  </a:ext>
                </a:extLst>
              </a:tr>
              <a:tr h="397528">
                <a:tc>
                  <a:txBody>
                    <a:bodyPr/>
                    <a:lstStyle/>
                    <a:p>
                      <a:pPr algn="ctr" fontAlgn="ctr"/>
                      <a:r>
                        <a:rPr lang="cs-CZ" sz="1200" b="1" i="0" u="none" strike="noStrike" dirty="0">
                          <a:solidFill>
                            <a:srgbClr val="000000"/>
                          </a:solidFill>
                          <a:effectLst/>
                          <a:latin typeface="Calibri" panose="020F0502020204030204" pitchFamily="34" charset="0"/>
                        </a:rPr>
                        <a:t>58%</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63%</a:t>
                      </a:r>
                    </a:p>
                  </a:txBody>
                  <a:tcPr marL="0" marR="0" marT="0" marB="0" anchor="ctr">
                    <a:lnL>
                      <a:noFill/>
                    </a:lnL>
                    <a:lnR>
                      <a:noFill/>
                    </a:lnR>
                    <a:lnT>
                      <a:noFill/>
                    </a:lnT>
                    <a:lnB>
                      <a:noFill/>
                    </a:lnB>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47%</a:t>
                      </a:r>
                    </a:p>
                  </a:txBody>
                  <a:tcPr marL="0" marR="0" marT="0" marB="0" anchor="ctr">
                    <a:lnL>
                      <a:noFill/>
                    </a:lnL>
                    <a:lnR>
                      <a:noFill/>
                    </a:lnR>
                    <a:lnT>
                      <a:noFill/>
                    </a:lnT>
                    <a:lnB>
                      <a:noFill/>
                    </a:lnB>
                    <a:solidFill>
                      <a:schemeClr val="accent5">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58%</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59%</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tcPr>
                </a:tc>
                <a:extLst>
                  <a:ext uri="{0D108BD9-81ED-4DB2-BD59-A6C34878D82A}">
                    <a16:rowId xmlns:a16="http://schemas.microsoft.com/office/drawing/2014/main" xmlns="" val="3087756403"/>
                  </a:ext>
                </a:extLst>
              </a:tr>
              <a:tr h="397528">
                <a:tc>
                  <a:txBody>
                    <a:bodyPr/>
                    <a:lstStyle/>
                    <a:p>
                      <a:pPr algn="ctr" fontAlgn="ctr"/>
                      <a:r>
                        <a:rPr lang="cs-CZ" sz="1200" b="1" i="0" u="none" strike="noStrike" dirty="0">
                          <a:solidFill>
                            <a:srgbClr val="000000"/>
                          </a:solidFill>
                          <a:effectLst/>
                          <a:latin typeface="Calibri" panose="020F0502020204030204" pitchFamily="34" charset="0"/>
                        </a:rPr>
                        <a:t>42%</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54%</a:t>
                      </a:r>
                    </a:p>
                  </a:txBody>
                  <a:tcPr marL="0" marR="0" marT="0" marB="0" anchor="ctr">
                    <a:lnL>
                      <a:noFill/>
                    </a:lnL>
                    <a:lnR>
                      <a:noFill/>
                    </a:lnR>
                    <a:lnT>
                      <a:noFill/>
                    </a:lnT>
                    <a:lnB>
                      <a:noFill/>
                    </a:lnB>
                    <a:solidFill>
                      <a:schemeClr val="accent2">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41%</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42%</a:t>
                      </a:r>
                    </a:p>
                  </a:txBody>
                  <a:tcPr marL="0" marR="0" marT="0" marB="0" anchor="ctr">
                    <a:lnL>
                      <a:noFill/>
                    </a:lnL>
                    <a:lnR>
                      <a:noFill/>
                    </a:lnR>
                    <a:lnT>
                      <a:noFill/>
                    </a:lnT>
                    <a:lnB>
                      <a:noFill/>
                    </a:lnB>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39%</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solidFill>
                      <a:schemeClr val="accent5">
                        <a:lumMod val="20000"/>
                        <a:lumOff val="80000"/>
                      </a:schemeClr>
                    </a:solidFill>
                  </a:tcPr>
                </a:tc>
                <a:extLst>
                  <a:ext uri="{0D108BD9-81ED-4DB2-BD59-A6C34878D82A}">
                    <a16:rowId xmlns:a16="http://schemas.microsoft.com/office/drawing/2014/main" xmlns="" val="1331144462"/>
                  </a:ext>
                </a:extLst>
              </a:tr>
              <a:tr h="397528">
                <a:tc>
                  <a:txBody>
                    <a:bodyPr/>
                    <a:lstStyle/>
                    <a:p>
                      <a:pPr algn="ctr" fontAlgn="ctr"/>
                      <a:r>
                        <a:rPr lang="cs-CZ" sz="1200" b="1" i="0" u="none" strike="noStrike" dirty="0">
                          <a:solidFill>
                            <a:srgbClr val="000000"/>
                          </a:solidFill>
                          <a:effectLst/>
                          <a:latin typeface="Calibri" panose="020F0502020204030204" pitchFamily="34" charset="0"/>
                        </a:rPr>
                        <a:t>40%</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60%</a:t>
                      </a:r>
                    </a:p>
                  </a:txBody>
                  <a:tcPr marL="0" marR="0" marT="0" marB="0" anchor="ctr">
                    <a:lnL>
                      <a:noFill/>
                    </a:lnL>
                    <a:lnR>
                      <a:noFill/>
                    </a:lnR>
                    <a:lnT>
                      <a:noFill/>
                    </a:lnT>
                    <a:lnB>
                      <a:noFill/>
                    </a:lnB>
                    <a:solidFill>
                      <a:schemeClr val="accent2">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46%</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38%</a:t>
                      </a:r>
                    </a:p>
                  </a:txBody>
                  <a:tcPr marL="0" marR="0" marT="0" marB="0" anchor="ctr">
                    <a:lnL>
                      <a:noFill/>
                    </a:lnL>
                    <a:lnR>
                      <a:noFill/>
                    </a:lnR>
                    <a:lnT>
                      <a:noFill/>
                    </a:lnT>
                    <a:lnB>
                      <a:noFill/>
                    </a:lnB>
                  </a:tcPr>
                </a:tc>
                <a:tc>
                  <a:txBody>
                    <a:bodyPr/>
                    <a:lstStyle/>
                    <a:p>
                      <a:pPr marL="0" algn="ctr" defTabSz="914400" rtl="0" eaLnBrk="1" fontAlgn="ctr" latinLnBrk="0" hangingPunct="1"/>
                      <a:r>
                        <a:rPr lang="cs-CZ" sz="1200" b="1" i="0" u="none" strike="noStrike" kern="1200" dirty="0">
                          <a:solidFill>
                            <a:srgbClr val="FF0000"/>
                          </a:solidFill>
                          <a:effectLst/>
                          <a:latin typeface="Calibri" panose="020F0502020204030204" pitchFamily="34" charset="0"/>
                          <a:ea typeface="+mn-ea"/>
                          <a:cs typeface="+mn-cs"/>
                        </a:rPr>
                        <a:t>35%</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solidFill>
                      <a:schemeClr val="accent5">
                        <a:lumMod val="20000"/>
                        <a:lumOff val="80000"/>
                      </a:schemeClr>
                    </a:solidFill>
                  </a:tcPr>
                </a:tc>
                <a:extLst>
                  <a:ext uri="{0D108BD9-81ED-4DB2-BD59-A6C34878D82A}">
                    <a16:rowId xmlns:a16="http://schemas.microsoft.com/office/drawing/2014/main" xmlns="" val="3411742268"/>
                  </a:ext>
                </a:extLst>
              </a:tr>
              <a:tr h="397528">
                <a:tc>
                  <a:txBody>
                    <a:bodyPr/>
                    <a:lstStyle/>
                    <a:p>
                      <a:pPr algn="ctr" fontAlgn="ctr"/>
                      <a:r>
                        <a:rPr lang="cs-CZ" sz="1200" b="1" i="0" u="none" strike="noStrike" dirty="0">
                          <a:solidFill>
                            <a:srgbClr val="000000"/>
                          </a:solidFill>
                          <a:effectLst/>
                          <a:latin typeface="Calibri" panose="020F0502020204030204" pitchFamily="34" charset="0"/>
                        </a:rPr>
                        <a:t>30%</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62%</a:t>
                      </a:r>
                    </a:p>
                  </a:txBody>
                  <a:tcPr marL="0" marR="0" marT="0" marB="0" anchor="ctr">
                    <a:lnL>
                      <a:noFill/>
                    </a:lnL>
                    <a:lnR>
                      <a:noFill/>
                    </a:lnR>
                    <a:lnT>
                      <a:noFill/>
                    </a:lnT>
                    <a:lnB>
                      <a:noFill/>
                    </a:lnB>
                    <a:solidFill>
                      <a:schemeClr val="accent2">
                        <a:lumMod val="20000"/>
                        <a:lumOff val="80000"/>
                      </a:schemeClr>
                    </a:solid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38%</a:t>
                      </a:r>
                    </a:p>
                  </a:txBody>
                  <a:tcPr marL="0" marR="0" marT="0" marB="0" anchor="ctr">
                    <a:lnL>
                      <a:noFill/>
                    </a:lnL>
                    <a:lnR>
                      <a:noFill/>
                    </a:lnR>
                    <a:lnT>
                      <a:noFill/>
                    </a:lnT>
                    <a:lnB>
                      <a:noFill/>
                    </a:lnB>
                    <a:solidFill>
                      <a:schemeClr val="accent2">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30%</a:t>
                      </a:r>
                    </a:p>
                  </a:txBody>
                  <a:tcPr marL="0" marR="0" marT="0" marB="0" anchor="ctr">
                    <a:lnL>
                      <a:noFill/>
                    </a:lnL>
                    <a:lnR>
                      <a:noFill/>
                    </a:lnR>
                    <a:lnT>
                      <a:noFill/>
                    </a:lnT>
                    <a:lnB>
                      <a:noFill/>
                    </a:lnB>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23%</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solidFill>
                      <a:schemeClr val="accent5">
                        <a:lumMod val="20000"/>
                        <a:lumOff val="80000"/>
                      </a:schemeClr>
                    </a:solidFill>
                  </a:tcPr>
                </a:tc>
                <a:extLst>
                  <a:ext uri="{0D108BD9-81ED-4DB2-BD59-A6C34878D82A}">
                    <a16:rowId xmlns:a16="http://schemas.microsoft.com/office/drawing/2014/main" xmlns="" val="3790687533"/>
                  </a:ext>
                </a:extLst>
              </a:tr>
              <a:tr h="397528">
                <a:tc>
                  <a:txBody>
                    <a:bodyPr/>
                    <a:lstStyle/>
                    <a:p>
                      <a:pPr algn="ctr" fontAlgn="ctr"/>
                      <a:r>
                        <a:rPr lang="cs-CZ" sz="1200" b="1" i="0" u="none" strike="noStrike" dirty="0">
                          <a:solidFill>
                            <a:srgbClr val="000000"/>
                          </a:solidFill>
                          <a:effectLst/>
                          <a:latin typeface="Calibri" panose="020F0502020204030204" pitchFamily="34" charset="0"/>
                        </a:rPr>
                        <a:t>25%</a:t>
                      </a:r>
                    </a:p>
                  </a:txBody>
                  <a:tcPr marL="0" marR="0" marT="0" marB="0" anchor="ctr">
                    <a:lnL w="12700" cap="flat" cmpd="sng" algn="ctr">
                      <a:solidFill>
                        <a:schemeClr val="accent6"/>
                      </a:solidFill>
                      <a:prstDash val="solid"/>
                      <a:round/>
                      <a:headEnd type="none" w="med" len="med"/>
                      <a:tailEnd type="none" w="med" len="med"/>
                    </a:lnL>
                    <a:lnR>
                      <a:noFill/>
                    </a:lnR>
                    <a:lnT>
                      <a:noFill/>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ctr" latinLnBrk="0" hangingPunct="1"/>
                      <a:r>
                        <a:rPr lang="cs-CZ" sz="1200" b="1" i="0" u="none" strike="noStrike" kern="1200" dirty="0">
                          <a:solidFill>
                            <a:schemeClr val="accent2">
                              <a:lumMod val="75000"/>
                            </a:schemeClr>
                          </a:solidFill>
                          <a:effectLst/>
                          <a:latin typeface="Calibri" panose="020F0502020204030204" pitchFamily="34" charset="0"/>
                          <a:ea typeface="+mn-ea"/>
                          <a:cs typeface="+mn-cs"/>
                        </a:rPr>
                        <a:t>39%</a:t>
                      </a:r>
                    </a:p>
                  </a:txBody>
                  <a:tcPr marL="0" marR="0" marT="0" marB="0" anchor="ctr">
                    <a:lnL>
                      <a:noFill/>
                    </a:lnL>
                    <a:lnR>
                      <a:noFill/>
                    </a:lnR>
                    <a:lnT>
                      <a:noFill/>
                    </a:lnT>
                    <a:lnB w="12700"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pPr algn="ctr" fontAlgn="ctr"/>
                      <a:r>
                        <a:rPr lang="cs-CZ" sz="1200" b="0" i="0" u="none" strike="noStrike" dirty="0">
                          <a:solidFill>
                            <a:srgbClr val="000000"/>
                          </a:solidFill>
                          <a:effectLst/>
                          <a:latin typeface="Calibri" panose="020F0502020204030204" pitchFamily="34" charset="0"/>
                        </a:rPr>
                        <a:t>27%</a:t>
                      </a:r>
                    </a:p>
                  </a:txBody>
                  <a:tcPr marL="0" marR="0" marT="0" marB="0" anchor="ctr">
                    <a:lnL>
                      <a:noFill/>
                    </a:lnL>
                    <a:lnR>
                      <a:noFill/>
                    </a:lnR>
                    <a:lnT>
                      <a:noFill/>
                    </a:lnT>
                    <a:lnB w="12700" cap="flat" cmpd="sng" algn="ctr">
                      <a:solidFill>
                        <a:schemeClr val="accent6"/>
                      </a:solidFill>
                      <a:prstDash val="solid"/>
                      <a:round/>
                      <a:headEnd type="none" w="med" len="med"/>
                      <a:tailEnd type="none" w="med" len="med"/>
                    </a:lnB>
                  </a:tcPr>
                </a:tc>
                <a:tc>
                  <a:txBody>
                    <a:bodyPr/>
                    <a:lstStyle/>
                    <a:p>
                      <a:pPr algn="ctr" fontAlgn="ctr"/>
                      <a:r>
                        <a:rPr lang="cs-CZ" sz="1200" b="0" i="0" u="none" strike="noStrike" dirty="0">
                          <a:solidFill>
                            <a:srgbClr val="000000"/>
                          </a:solidFill>
                          <a:effectLst/>
                          <a:latin typeface="Calibri" panose="020F0502020204030204" pitchFamily="34" charset="0"/>
                        </a:rPr>
                        <a:t>24%</a:t>
                      </a:r>
                    </a:p>
                  </a:txBody>
                  <a:tcPr marL="0" marR="0" marT="0" marB="0" anchor="ctr">
                    <a:lnL>
                      <a:noFill/>
                    </a:lnL>
                    <a:lnR>
                      <a:noFill/>
                    </a:lnR>
                    <a:lnT>
                      <a:noFill/>
                    </a:lnT>
                    <a:lnB w="12700" cap="flat" cmpd="sng" algn="ctr">
                      <a:solidFill>
                        <a:schemeClr val="accent6"/>
                      </a:solidFill>
                      <a:prstDash val="solid"/>
                      <a:round/>
                      <a:headEnd type="none" w="med" len="med"/>
                      <a:tailEnd type="none" w="med" len="med"/>
                    </a:lnB>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22%</a:t>
                      </a:r>
                    </a:p>
                  </a:txBody>
                  <a:tcPr marL="0" marR="0" marT="0" marB="0" anchor="ctr">
                    <a:lnL>
                      <a:noFill/>
                    </a:lnL>
                    <a:lnR w="12700" cap="flat" cmpd="sng" algn="ctr">
                      <a:solidFill>
                        <a:schemeClr val="accent6"/>
                      </a:solid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797488073"/>
                  </a:ext>
                </a:extLst>
              </a:tr>
            </a:tbl>
          </a:graphicData>
        </a:graphic>
      </p:graphicFrame>
      <p:sp>
        <p:nvSpPr>
          <p:cNvPr id="17" name="TextovéPole 16">
            <a:extLst>
              <a:ext uri="{FF2B5EF4-FFF2-40B4-BE49-F238E27FC236}">
                <a16:creationId xmlns:a16="http://schemas.microsoft.com/office/drawing/2014/main" xmlns="" id="{4517890D-B64E-410F-B85E-8E58D2163294}"/>
              </a:ext>
            </a:extLst>
          </p:cNvPr>
          <p:cNvSpPr txBox="1"/>
          <p:nvPr/>
        </p:nvSpPr>
        <p:spPr>
          <a:xfrm>
            <a:off x="8489056" y="6347927"/>
            <a:ext cx="1837189" cy="407736"/>
          </a:xfrm>
          <a:prstGeom prst="rect">
            <a:avLst/>
          </a:prstGeom>
          <a:noFill/>
        </p:spPr>
        <p:txBody>
          <a:bodyPr wrap="square" lIns="36000" tIns="0" rIns="36000" bIns="0" rtlCol="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cs-CZ" sz="1600" b="1" dirty="0">
                <a:solidFill>
                  <a:schemeClr val="accent2">
                    <a:lumMod val="75000"/>
                  </a:schemeClr>
                </a:solidFill>
                <a:latin typeface="+mn-lt"/>
              </a:rPr>
              <a:t>XX %</a:t>
            </a:r>
            <a:r>
              <a:rPr lang="cs-CZ" sz="1050" dirty="0">
                <a:solidFill>
                  <a:prstClr val="white">
                    <a:lumMod val="50000"/>
                  </a:prstClr>
                </a:solidFill>
              </a:rPr>
              <a:t> = významně častěji</a:t>
            </a:r>
          </a:p>
          <a:p>
            <a:pPr marL="0" marR="0" lvl="0" indent="0" algn="l" defTabSz="914400" rtl="0" eaLnBrk="1" fontAlgn="base" latinLnBrk="0" hangingPunct="1">
              <a:lnSpc>
                <a:spcPct val="100000"/>
              </a:lnSpc>
              <a:spcBef>
                <a:spcPct val="0"/>
              </a:spcBef>
              <a:spcAft>
                <a:spcPct val="0"/>
              </a:spcAft>
              <a:buClrTx/>
              <a:buSzTx/>
              <a:buFontTx/>
              <a:buNone/>
              <a:tabLst/>
              <a:defRPr/>
            </a:pPr>
            <a:r>
              <a:rPr lang="cs-CZ" sz="1600" b="1" dirty="0">
                <a:solidFill>
                  <a:srgbClr val="FF0000"/>
                </a:solidFill>
                <a:latin typeface="+mn-lt"/>
              </a:rPr>
              <a:t>YY %</a:t>
            </a:r>
            <a:r>
              <a:rPr lang="cs-CZ" sz="1600" b="1" dirty="0">
                <a:solidFill>
                  <a:schemeClr val="tx2">
                    <a:lumMod val="60000"/>
                    <a:lumOff val="40000"/>
                  </a:schemeClr>
                </a:solidFill>
                <a:latin typeface="+mn-lt"/>
              </a:rPr>
              <a:t> </a:t>
            </a:r>
            <a:r>
              <a:rPr lang="cs-CZ" sz="1050" dirty="0">
                <a:solidFill>
                  <a:prstClr val="white">
                    <a:lumMod val="50000"/>
                  </a:prstClr>
                </a:solidFill>
              </a:rPr>
              <a:t>= významně méně často</a:t>
            </a:r>
            <a:endParaRPr kumimoji="0" lang="cs-CZ" sz="1050" b="0" i="0" u="none" strike="noStrike" kern="1200" cap="none" spc="0" normalizeH="0" baseline="0" noProof="0" dirty="0">
              <a:ln>
                <a:noFill/>
              </a:ln>
              <a:solidFill>
                <a:prstClr val="white">
                  <a:lumMod val="50000"/>
                </a:prstClr>
              </a:solidFill>
              <a:effectLst/>
              <a:uLnTx/>
              <a:uFillTx/>
              <a:latin typeface="Arial" charset="0"/>
              <a:ea typeface="+mn-ea"/>
              <a:cs typeface="+mn-cs"/>
            </a:endParaRPr>
          </a:p>
        </p:txBody>
      </p:sp>
      <p:sp>
        <p:nvSpPr>
          <p:cNvPr id="18" name="Obdélník 17">
            <a:extLst>
              <a:ext uri="{FF2B5EF4-FFF2-40B4-BE49-F238E27FC236}">
                <a16:creationId xmlns:a16="http://schemas.microsoft.com/office/drawing/2014/main" xmlns="" id="{3E468294-1EC7-4AE5-A9B8-48ECD0AA1361}"/>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Exekuce jako téma</a:t>
            </a:r>
          </a:p>
        </p:txBody>
      </p:sp>
      <p:pic>
        <p:nvPicPr>
          <p:cNvPr id="6" name="Obrázek 5">
            <a:extLst>
              <a:ext uri="{FF2B5EF4-FFF2-40B4-BE49-F238E27FC236}">
                <a16:creationId xmlns:a16="http://schemas.microsoft.com/office/drawing/2014/main" xmlns="" id="{4C1F9D74-D4EA-447A-9F33-553CB1E101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73673" y="161581"/>
            <a:ext cx="302144" cy="302144"/>
          </a:xfrm>
          <a:prstGeom prst="rect">
            <a:avLst/>
          </a:prstGeom>
        </p:spPr>
      </p:pic>
    </p:spTree>
    <p:extLst>
      <p:ext uri="{BB962C8B-B14F-4D97-AF65-F5344CB8AC3E}">
        <p14:creationId xmlns:p14="http://schemas.microsoft.com/office/powerpoint/2010/main" val="4099708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xmlns="" id="{F5044F29-F34E-45F2-9E75-57286C9D8D3E}"/>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Exekuce jako téma</a:t>
            </a:r>
          </a:p>
        </p:txBody>
      </p:sp>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Nadpis 1"/>
          <p:cNvSpPr>
            <a:spLocks noGrp="1"/>
          </p:cNvSpPr>
          <p:nvPr>
            <p:ph type="ctrTitle" idx="4294967295"/>
          </p:nvPr>
        </p:nvSpPr>
        <p:spPr>
          <a:xfrm>
            <a:off x="555443" y="309056"/>
            <a:ext cx="11401425" cy="650875"/>
          </a:xfrm>
          <a:prstGeom prst="rect">
            <a:avLst/>
          </a:prstGeom>
        </p:spPr>
        <p:txBody>
          <a:bodyPr wrap="square" lIns="90000" tIns="46800" rIns="90000" bIns="46800">
            <a:noAutofit/>
          </a:bodyPr>
          <a:lstStyle/>
          <a:p>
            <a:pPr algn="l"/>
            <a:r>
              <a:rPr lang="cs-CZ" sz="3200" dirty="0">
                <a:solidFill>
                  <a:srgbClr val="009FE3"/>
                </a:solidFill>
              </a:rPr>
              <a:t>Exekuce jsou důležitějším tématem pro západ a jih Čech</a:t>
            </a:r>
            <a:endParaRPr lang="en-GB" sz="3200" dirty="0">
              <a:solidFill>
                <a:srgbClr val="009FE3"/>
              </a:solidFill>
            </a:endParaRPr>
          </a:p>
        </p:txBody>
      </p:sp>
      <p:sp>
        <p:nvSpPr>
          <p:cNvPr id="11" name="Zástupný symbol pro obsah 7"/>
          <p:cNvSpPr>
            <a:spLocks noGrp="1"/>
          </p:cNvSpPr>
          <p:nvPr>
            <p:ph idx="4294967295"/>
          </p:nvPr>
        </p:nvSpPr>
        <p:spPr>
          <a:xfrm>
            <a:off x="0" y="881063"/>
            <a:ext cx="12192000" cy="654050"/>
          </a:xfrm>
          <a:prstGeom prst="rect">
            <a:avLst/>
          </a:prstGeom>
          <a:noFill/>
        </p:spPr>
        <p:txBody>
          <a:bodyPr lIns="900000" tIns="0" rIns="900000" bIns="0" anchor="t">
            <a:noAutofit/>
          </a:bodyPr>
          <a:lstStyle/>
          <a:p>
            <a:pPr marL="0" indent="0">
              <a:buNone/>
            </a:pPr>
            <a:r>
              <a:rPr lang="cs-CZ" sz="1600" dirty="0"/>
              <a:t>Nejdůležitějším tématem jsou exekuce pro Karlovarský kraj, dále také pro Plzeňský kraj, Jihočeský, Liberecký a pro Prahu. Nejméně je téma důležité pro Vysočinu a Zlínský kraj.</a:t>
            </a:r>
          </a:p>
        </p:txBody>
      </p:sp>
      <p:sp>
        <p:nvSpPr>
          <p:cNvPr id="13" name="Obdélník 12">
            <a:extLst>
              <a:ext uri="{FF2B5EF4-FFF2-40B4-BE49-F238E27FC236}">
                <a16:creationId xmlns:a16="http://schemas.microsoft.com/office/drawing/2014/main" xmlns="" id="{BF229362-695D-417A-9608-1E44168BFE8E}"/>
              </a:ext>
            </a:extLst>
          </p:cNvPr>
          <p:cNvSpPr/>
          <p:nvPr/>
        </p:nvSpPr>
        <p:spPr>
          <a:xfrm>
            <a:off x="876300" y="6581243"/>
            <a:ext cx="9199517" cy="276999"/>
          </a:xfrm>
          <a:prstGeom prst="rect">
            <a:avLst/>
          </a:prstGeom>
        </p:spPr>
        <p:txBody>
          <a:bodyPr wrap="square" lIns="0" tIns="0" rIns="0" bIns="0" anchor="ctr">
            <a:noAutofit/>
          </a:bodyPr>
          <a:lstStyle/>
          <a:p>
            <a:pPr lvl="0" fontAlgn="base">
              <a:spcBef>
                <a:spcPct val="0"/>
              </a:spcBef>
              <a:spcAft>
                <a:spcPct val="0"/>
              </a:spcAft>
            </a:pPr>
            <a:r>
              <a:rPr lang="cs-CZ" sz="1200" dirty="0">
                <a:solidFill>
                  <a:srgbClr val="595959"/>
                </a:solidFill>
                <a:cs typeface="Arial" charset="0"/>
              </a:rPr>
              <a:t>Q09. Jak důležitá jsou pro Vás následující témata a problémy? Které téma je pro Vás nejdůležitější? </a:t>
            </a:r>
            <a:r>
              <a:rPr lang="cs-CZ" sz="1200" i="1" dirty="0">
                <a:solidFill>
                  <a:srgbClr val="595959"/>
                </a:solidFill>
                <a:cs typeface="Arial" charset="0"/>
              </a:rPr>
              <a:t>(N=1527)</a:t>
            </a:r>
            <a:endParaRPr lang="en-GB" sz="1200" i="1" dirty="0">
              <a:solidFill>
                <a:srgbClr val="595959"/>
              </a:solidFill>
              <a:cs typeface="Arial" charset="0"/>
            </a:endParaRPr>
          </a:p>
        </p:txBody>
      </p:sp>
      <p:pic>
        <p:nvPicPr>
          <p:cNvPr id="12" name="Obrázek 11">
            <a:extLst>
              <a:ext uri="{FF2B5EF4-FFF2-40B4-BE49-F238E27FC236}">
                <a16:creationId xmlns:a16="http://schemas.microsoft.com/office/drawing/2014/main" xmlns="" id="{01304474-88BB-4F66-B8DF-B623E46F07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773673" y="161581"/>
            <a:ext cx="302144" cy="302144"/>
          </a:xfrm>
          <a:prstGeom prst="rect">
            <a:avLst/>
          </a:prstGeom>
        </p:spPr>
      </p:pic>
      <p:pic>
        <p:nvPicPr>
          <p:cNvPr id="8" name="Obrázek 7">
            <a:extLst>
              <a:ext uri="{FF2B5EF4-FFF2-40B4-BE49-F238E27FC236}">
                <a16:creationId xmlns:a16="http://schemas.microsoft.com/office/drawing/2014/main" xmlns="" id="{78646AD2-8BA3-41A2-B448-8D0CD66BB171}"/>
              </a:ext>
            </a:extLst>
          </p:cNvPr>
          <p:cNvPicPr>
            <a:picLocks noChangeAspect="1"/>
          </p:cNvPicPr>
          <p:nvPr/>
        </p:nvPicPr>
        <p:blipFill>
          <a:blip r:embed="rId3"/>
          <a:stretch>
            <a:fillRect/>
          </a:stretch>
        </p:blipFill>
        <p:spPr>
          <a:xfrm>
            <a:off x="2450691" y="1706600"/>
            <a:ext cx="8501220" cy="4838815"/>
          </a:xfrm>
          <a:prstGeom prst="rect">
            <a:avLst/>
          </a:prstGeom>
        </p:spPr>
      </p:pic>
      <p:sp>
        <p:nvSpPr>
          <p:cNvPr id="9" name="TextovéPole 8">
            <a:extLst>
              <a:ext uri="{FF2B5EF4-FFF2-40B4-BE49-F238E27FC236}">
                <a16:creationId xmlns:a16="http://schemas.microsoft.com/office/drawing/2014/main" xmlns="" id="{1B7C2D45-FF5C-4E67-ADE0-C6B3DF024D19}"/>
              </a:ext>
            </a:extLst>
          </p:cNvPr>
          <p:cNvSpPr txBox="1"/>
          <p:nvPr/>
        </p:nvSpPr>
        <p:spPr>
          <a:xfrm>
            <a:off x="4902446" y="3329225"/>
            <a:ext cx="620786" cy="369332"/>
          </a:xfrm>
          <a:prstGeom prst="rect">
            <a:avLst/>
          </a:prstGeom>
          <a:noFill/>
        </p:spPr>
        <p:txBody>
          <a:bodyPr wrap="square" rtlCol="0">
            <a:spAutoFit/>
          </a:bodyPr>
          <a:lstStyle/>
          <a:p>
            <a:r>
              <a:rPr lang="cs-CZ" dirty="0">
                <a:solidFill>
                  <a:schemeClr val="bg1"/>
                </a:solidFill>
              </a:rPr>
              <a:t>33</a:t>
            </a:r>
            <a:r>
              <a:rPr lang="en-GB" dirty="0">
                <a:solidFill>
                  <a:schemeClr val="bg1"/>
                </a:solidFill>
              </a:rPr>
              <a:t>%</a:t>
            </a:r>
            <a:endParaRPr lang="cs-CZ" dirty="0">
              <a:solidFill>
                <a:schemeClr val="bg1"/>
              </a:solidFill>
            </a:endParaRPr>
          </a:p>
        </p:txBody>
      </p:sp>
      <p:sp>
        <p:nvSpPr>
          <p:cNvPr id="16" name="TextovéPole 15">
            <a:extLst>
              <a:ext uri="{FF2B5EF4-FFF2-40B4-BE49-F238E27FC236}">
                <a16:creationId xmlns:a16="http://schemas.microsoft.com/office/drawing/2014/main" xmlns="" id="{BC86A940-0FAB-4E83-9587-E9701A68606C}"/>
              </a:ext>
            </a:extLst>
          </p:cNvPr>
          <p:cNvSpPr txBox="1"/>
          <p:nvPr/>
        </p:nvSpPr>
        <p:spPr>
          <a:xfrm>
            <a:off x="5087004" y="3808183"/>
            <a:ext cx="620786" cy="369332"/>
          </a:xfrm>
          <a:prstGeom prst="rect">
            <a:avLst/>
          </a:prstGeom>
          <a:noFill/>
        </p:spPr>
        <p:txBody>
          <a:bodyPr wrap="square" rtlCol="0">
            <a:spAutoFit/>
          </a:bodyPr>
          <a:lstStyle/>
          <a:p>
            <a:r>
              <a:rPr lang="cs-CZ" dirty="0">
                <a:solidFill>
                  <a:schemeClr val="bg1"/>
                </a:solidFill>
              </a:rPr>
              <a:t>27</a:t>
            </a:r>
            <a:r>
              <a:rPr lang="en-GB" dirty="0">
                <a:solidFill>
                  <a:schemeClr val="bg1"/>
                </a:solidFill>
              </a:rPr>
              <a:t>%</a:t>
            </a:r>
            <a:endParaRPr lang="cs-CZ" dirty="0">
              <a:solidFill>
                <a:schemeClr val="bg1"/>
              </a:solidFill>
            </a:endParaRPr>
          </a:p>
        </p:txBody>
      </p:sp>
      <p:sp>
        <p:nvSpPr>
          <p:cNvPr id="17" name="TextovéPole 16">
            <a:extLst>
              <a:ext uri="{FF2B5EF4-FFF2-40B4-BE49-F238E27FC236}">
                <a16:creationId xmlns:a16="http://schemas.microsoft.com/office/drawing/2014/main" xmlns="" id="{37A17F8C-0951-42E0-85BC-590731C5EEBD}"/>
              </a:ext>
            </a:extLst>
          </p:cNvPr>
          <p:cNvSpPr txBox="1"/>
          <p:nvPr/>
        </p:nvSpPr>
        <p:spPr>
          <a:xfrm>
            <a:off x="4776611" y="5077129"/>
            <a:ext cx="620786" cy="369332"/>
          </a:xfrm>
          <a:prstGeom prst="rect">
            <a:avLst/>
          </a:prstGeom>
          <a:noFill/>
        </p:spPr>
        <p:txBody>
          <a:bodyPr wrap="square" rtlCol="0">
            <a:spAutoFit/>
          </a:bodyPr>
          <a:lstStyle/>
          <a:p>
            <a:r>
              <a:rPr lang="cs-CZ" dirty="0">
                <a:solidFill>
                  <a:schemeClr val="bg1"/>
                </a:solidFill>
              </a:rPr>
              <a:t>34</a:t>
            </a:r>
            <a:r>
              <a:rPr lang="en-GB" dirty="0">
                <a:solidFill>
                  <a:schemeClr val="bg1"/>
                </a:solidFill>
              </a:rPr>
              <a:t>%</a:t>
            </a:r>
            <a:endParaRPr lang="cs-CZ" dirty="0">
              <a:solidFill>
                <a:schemeClr val="bg1"/>
              </a:solidFill>
            </a:endParaRPr>
          </a:p>
        </p:txBody>
      </p:sp>
      <p:sp>
        <p:nvSpPr>
          <p:cNvPr id="18" name="TextovéPole 17">
            <a:extLst>
              <a:ext uri="{FF2B5EF4-FFF2-40B4-BE49-F238E27FC236}">
                <a16:creationId xmlns:a16="http://schemas.microsoft.com/office/drawing/2014/main" xmlns="" id="{C899E3AB-AF12-4F30-A321-0E22A95426E8}"/>
              </a:ext>
            </a:extLst>
          </p:cNvPr>
          <p:cNvSpPr txBox="1"/>
          <p:nvPr/>
        </p:nvSpPr>
        <p:spPr>
          <a:xfrm>
            <a:off x="3450066" y="4126007"/>
            <a:ext cx="620786" cy="369332"/>
          </a:xfrm>
          <a:prstGeom prst="rect">
            <a:avLst/>
          </a:prstGeom>
          <a:noFill/>
        </p:spPr>
        <p:txBody>
          <a:bodyPr wrap="square" rtlCol="0">
            <a:spAutoFit/>
          </a:bodyPr>
          <a:lstStyle/>
          <a:p>
            <a:r>
              <a:rPr lang="cs-CZ" dirty="0">
                <a:solidFill>
                  <a:schemeClr val="bg1"/>
                </a:solidFill>
              </a:rPr>
              <a:t>39</a:t>
            </a:r>
            <a:r>
              <a:rPr lang="en-GB" dirty="0">
                <a:solidFill>
                  <a:schemeClr val="bg1"/>
                </a:solidFill>
              </a:rPr>
              <a:t>%</a:t>
            </a:r>
            <a:endParaRPr lang="cs-CZ" dirty="0">
              <a:solidFill>
                <a:schemeClr val="bg1"/>
              </a:solidFill>
            </a:endParaRPr>
          </a:p>
        </p:txBody>
      </p:sp>
      <p:sp>
        <p:nvSpPr>
          <p:cNvPr id="19" name="TextovéPole 18">
            <a:extLst>
              <a:ext uri="{FF2B5EF4-FFF2-40B4-BE49-F238E27FC236}">
                <a16:creationId xmlns:a16="http://schemas.microsoft.com/office/drawing/2014/main" xmlns="" id="{35B31428-183A-4903-9B27-168FFE83F8F8}"/>
              </a:ext>
            </a:extLst>
          </p:cNvPr>
          <p:cNvSpPr txBox="1"/>
          <p:nvPr/>
        </p:nvSpPr>
        <p:spPr>
          <a:xfrm>
            <a:off x="2971692" y="3074040"/>
            <a:ext cx="620786" cy="369332"/>
          </a:xfrm>
          <a:prstGeom prst="rect">
            <a:avLst/>
          </a:prstGeom>
          <a:noFill/>
        </p:spPr>
        <p:txBody>
          <a:bodyPr wrap="square" rtlCol="0">
            <a:spAutoFit/>
          </a:bodyPr>
          <a:lstStyle/>
          <a:p>
            <a:r>
              <a:rPr lang="cs-CZ" dirty="0">
                <a:solidFill>
                  <a:schemeClr val="bg1"/>
                </a:solidFill>
              </a:rPr>
              <a:t>44</a:t>
            </a:r>
            <a:r>
              <a:rPr lang="en-GB" dirty="0">
                <a:solidFill>
                  <a:schemeClr val="bg1"/>
                </a:solidFill>
              </a:rPr>
              <a:t>%</a:t>
            </a:r>
            <a:endParaRPr lang="cs-CZ" dirty="0">
              <a:solidFill>
                <a:schemeClr val="bg1"/>
              </a:solidFill>
            </a:endParaRPr>
          </a:p>
        </p:txBody>
      </p:sp>
      <p:sp>
        <p:nvSpPr>
          <p:cNvPr id="20" name="TextovéPole 19">
            <a:extLst>
              <a:ext uri="{FF2B5EF4-FFF2-40B4-BE49-F238E27FC236}">
                <a16:creationId xmlns:a16="http://schemas.microsoft.com/office/drawing/2014/main" xmlns="" id="{6F4E486C-BEE4-4E39-8BC4-C3EE74F69835}"/>
              </a:ext>
            </a:extLst>
          </p:cNvPr>
          <p:cNvSpPr txBox="1"/>
          <p:nvPr/>
        </p:nvSpPr>
        <p:spPr>
          <a:xfrm>
            <a:off x="4155825" y="2532731"/>
            <a:ext cx="620786" cy="369332"/>
          </a:xfrm>
          <a:prstGeom prst="rect">
            <a:avLst/>
          </a:prstGeom>
          <a:noFill/>
        </p:spPr>
        <p:txBody>
          <a:bodyPr wrap="square" rtlCol="0">
            <a:spAutoFit/>
          </a:bodyPr>
          <a:lstStyle/>
          <a:p>
            <a:r>
              <a:rPr lang="cs-CZ" dirty="0">
                <a:solidFill>
                  <a:schemeClr val="bg1"/>
                </a:solidFill>
              </a:rPr>
              <a:t>27</a:t>
            </a:r>
            <a:r>
              <a:rPr lang="en-GB" dirty="0">
                <a:solidFill>
                  <a:schemeClr val="bg1"/>
                </a:solidFill>
              </a:rPr>
              <a:t>%</a:t>
            </a:r>
            <a:endParaRPr lang="cs-CZ" dirty="0">
              <a:solidFill>
                <a:schemeClr val="bg1"/>
              </a:solidFill>
            </a:endParaRPr>
          </a:p>
        </p:txBody>
      </p:sp>
      <p:sp>
        <p:nvSpPr>
          <p:cNvPr id="21" name="TextovéPole 20">
            <a:extLst>
              <a:ext uri="{FF2B5EF4-FFF2-40B4-BE49-F238E27FC236}">
                <a16:creationId xmlns:a16="http://schemas.microsoft.com/office/drawing/2014/main" xmlns="" id="{7D465D9A-BC9B-4316-9772-0B255009F04E}"/>
              </a:ext>
            </a:extLst>
          </p:cNvPr>
          <p:cNvSpPr txBox="1"/>
          <p:nvPr/>
        </p:nvSpPr>
        <p:spPr>
          <a:xfrm>
            <a:off x="5523232" y="2145276"/>
            <a:ext cx="620786" cy="369332"/>
          </a:xfrm>
          <a:prstGeom prst="rect">
            <a:avLst/>
          </a:prstGeom>
          <a:noFill/>
        </p:spPr>
        <p:txBody>
          <a:bodyPr wrap="square" rtlCol="0">
            <a:spAutoFit/>
          </a:bodyPr>
          <a:lstStyle/>
          <a:p>
            <a:r>
              <a:rPr lang="cs-CZ" dirty="0">
                <a:solidFill>
                  <a:schemeClr val="bg1"/>
                </a:solidFill>
              </a:rPr>
              <a:t>34</a:t>
            </a:r>
            <a:r>
              <a:rPr lang="en-GB" dirty="0">
                <a:solidFill>
                  <a:schemeClr val="bg1"/>
                </a:solidFill>
              </a:rPr>
              <a:t>%</a:t>
            </a:r>
            <a:endParaRPr lang="cs-CZ" dirty="0">
              <a:solidFill>
                <a:schemeClr val="bg1"/>
              </a:solidFill>
            </a:endParaRPr>
          </a:p>
        </p:txBody>
      </p:sp>
      <p:sp>
        <p:nvSpPr>
          <p:cNvPr id="22" name="TextovéPole 21">
            <a:extLst>
              <a:ext uri="{FF2B5EF4-FFF2-40B4-BE49-F238E27FC236}">
                <a16:creationId xmlns:a16="http://schemas.microsoft.com/office/drawing/2014/main" xmlns="" id="{DB5A1820-FC62-4C04-A895-CB4DD8185209}"/>
              </a:ext>
            </a:extLst>
          </p:cNvPr>
          <p:cNvSpPr txBox="1"/>
          <p:nvPr/>
        </p:nvSpPr>
        <p:spPr>
          <a:xfrm>
            <a:off x="6557876" y="2743391"/>
            <a:ext cx="620786" cy="369332"/>
          </a:xfrm>
          <a:prstGeom prst="rect">
            <a:avLst/>
          </a:prstGeom>
          <a:noFill/>
        </p:spPr>
        <p:txBody>
          <a:bodyPr wrap="square" rtlCol="0">
            <a:spAutoFit/>
          </a:bodyPr>
          <a:lstStyle/>
          <a:p>
            <a:r>
              <a:rPr lang="cs-CZ" dirty="0">
                <a:solidFill>
                  <a:schemeClr val="bg1"/>
                </a:solidFill>
              </a:rPr>
              <a:t>30</a:t>
            </a:r>
            <a:r>
              <a:rPr lang="en-GB" dirty="0">
                <a:solidFill>
                  <a:schemeClr val="bg1"/>
                </a:solidFill>
              </a:rPr>
              <a:t>%</a:t>
            </a:r>
            <a:endParaRPr lang="cs-CZ" dirty="0">
              <a:solidFill>
                <a:schemeClr val="bg1"/>
              </a:solidFill>
            </a:endParaRPr>
          </a:p>
        </p:txBody>
      </p:sp>
      <p:sp>
        <p:nvSpPr>
          <p:cNvPr id="23" name="TextovéPole 22">
            <a:extLst>
              <a:ext uri="{FF2B5EF4-FFF2-40B4-BE49-F238E27FC236}">
                <a16:creationId xmlns:a16="http://schemas.microsoft.com/office/drawing/2014/main" xmlns="" id="{201782CC-347D-4978-9DDB-1F1E97010AC6}"/>
              </a:ext>
            </a:extLst>
          </p:cNvPr>
          <p:cNvSpPr txBox="1"/>
          <p:nvPr/>
        </p:nvSpPr>
        <p:spPr>
          <a:xfrm>
            <a:off x="6892899" y="3623517"/>
            <a:ext cx="620786" cy="369332"/>
          </a:xfrm>
          <a:prstGeom prst="rect">
            <a:avLst/>
          </a:prstGeom>
          <a:noFill/>
        </p:spPr>
        <p:txBody>
          <a:bodyPr wrap="square" rtlCol="0">
            <a:spAutoFit/>
          </a:bodyPr>
          <a:lstStyle/>
          <a:p>
            <a:r>
              <a:rPr lang="cs-CZ" dirty="0">
                <a:solidFill>
                  <a:schemeClr val="bg1"/>
                </a:solidFill>
              </a:rPr>
              <a:t>29</a:t>
            </a:r>
            <a:r>
              <a:rPr lang="en-GB" dirty="0">
                <a:solidFill>
                  <a:schemeClr val="bg1"/>
                </a:solidFill>
              </a:rPr>
              <a:t>%</a:t>
            </a:r>
            <a:endParaRPr lang="cs-CZ" dirty="0">
              <a:solidFill>
                <a:schemeClr val="bg1"/>
              </a:solidFill>
            </a:endParaRPr>
          </a:p>
        </p:txBody>
      </p:sp>
      <p:sp>
        <p:nvSpPr>
          <p:cNvPr id="24" name="TextovéPole 23">
            <a:extLst>
              <a:ext uri="{FF2B5EF4-FFF2-40B4-BE49-F238E27FC236}">
                <a16:creationId xmlns:a16="http://schemas.microsoft.com/office/drawing/2014/main" xmlns="" id="{06F06124-4AE2-4329-A09C-2915F5016860}"/>
              </a:ext>
            </a:extLst>
          </p:cNvPr>
          <p:cNvSpPr txBox="1"/>
          <p:nvPr/>
        </p:nvSpPr>
        <p:spPr>
          <a:xfrm>
            <a:off x="6326057" y="4495339"/>
            <a:ext cx="620786" cy="369332"/>
          </a:xfrm>
          <a:prstGeom prst="rect">
            <a:avLst/>
          </a:prstGeom>
          <a:noFill/>
        </p:spPr>
        <p:txBody>
          <a:bodyPr wrap="square" rtlCol="0">
            <a:spAutoFit/>
          </a:bodyPr>
          <a:lstStyle/>
          <a:p>
            <a:r>
              <a:rPr lang="cs-CZ" dirty="0">
                <a:solidFill>
                  <a:schemeClr val="bg1"/>
                </a:solidFill>
              </a:rPr>
              <a:t>24</a:t>
            </a:r>
            <a:r>
              <a:rPr lang="en-GB" dirty="0">
                <a:solidFill>
                  <a:schemeClr val="bg1"/>
                </a:solidFill>
              </a:rPr>
              <a:t>%</a:t>
            </a:r>
            <a:endParaRPr lang="cs-CZ" dirty="0">
              <a:solidFill>
                <a:schemeClr val="bg1"/>
              </a:solidFill>
            </a:endParaRPr>
          </a:p>
        </p:txBody>
      </p:sp>
      <p:sp>
        <p:nvSpPr>
          <p:cNvPr id="26" name="TextovéPole 25">
            <a:extLst>
              <a:ext uri="{FF2B5EF4-FFF2-40B4-BE49-F238E27FC236}">
                <a16:creationId xmlns:a16="http://schemas.microsoft.com/office/drawing/2014/main" xmlns="" id="{CB25AB09-697C-4745-B975-E0DF31283F9F}"/>
              </a:ext>
            </a:extLst>
          </p:cNvPr>
          <p:cNvSpPr txBox="1"/>
          <p:nvPr/>
        </p:nvSpPr>
        <p:spPr>
          <a:xfrm>
            <a:off x="7412924" y="4995478"/>
            <a:ext cx="620786" cy="369332"/>
          </a:xfrm>
          <a:prstGeom prst="rect">
            <a:avLst/>
          </a:prstGeom>
          <a:noFill/>
        </p:spPr>
        <p:txBody>
          <a:bodyPr wrap="square" rtlCol="0">
            <a:spAutoFit/>
          </a:bodyPr>
          <a:lstStyle/>
          <a:p>
            <a:r>
              <a:rPr lang="cs-CZ" dirty="0">
                <a:solidFill>
                  <a:schemeClr val="bg1"/>
                </a:solidFill>
              </a:rPr>
              <a:t>29</a:t>
            </a:r>
            <a:r>
              <a:rPr lang="en-GB" dirty="0">
                <a:solidFill>
                  <a:schemeClr val="bg1"/>
                </a:solidFill>
              </a:rPr>
              <a:t>%</a:t>
            </a:r>
            <a:endParaRPr lang="cs-CZ" dirty="0">
              <a:solidFill>
                <a:schemeClr val="bg1"/>
              </a:solidFill>
            </a:endParaRPr>
          </a:p>
        </p:txBody>
      </p:sp>
      <p:sp>
        <p:nvSpPr>
          <p:cNvPr id="27" name="TextovéPole 26">
            <a:extLst>
              <a:ext uri="{FF2B5EF4-FFF2-40B4-BE49-F238E27FC236}">
                <a16:creationId xmlns:a16="http://schemas.microsoft.com/office/drawing/2014/main" xmlns="" id="{8B7ED372-7932-4AE2-BE00-6F2D9317796A}"/>
              </a:ext>
            </a:extLst>
          </p:cNvPr>
          <p:cNvSpPr txBox="1"/>
          <p:nvPr/>
        </p:nvSpPr>
        <p:spPr>
          <a:xfrm>
            <a:off x="8824454" y="4810812"/>
            <a:ext cx="620786" cy="369332"/>
          </a:xfrm>
          <a:prstGeom prst="rect">
            <a:avLst/>
          </a:prstGeom>
          <a:noFill/>
        </p:spPr>
        <p:txBody>
          <a:bodyPr wrap="square" rtlCol="0">
            <a:spAutoFit/>
          </a:bodyPr>
          <a:lstStyle/>
          <a:p>
            <a:r>
              <a:rPr lang="cs-CZ" dirty="0">
                <a:solidFill>
                  <a:schemeClr val="bg1"/>
                </a:solidFill>
              </a:rPr>
              <a:t>24</a:t>
            </a:r>
            <a:r>
              <a:rPr lang="en-GB" dirty="0">
                <a:solidFill>
                  <a:schemeClr val="bg1"/>
                </a:solidFill>
              </a:rPr>
              <a:t>%</a:t>
            </a:r>
            <a:endParaRPr lang="cs-CZ" dirty="0">
              <a:solidFill>
                <a:schemeClr val="bg1"/>
              </a:solidFill>
            </a:endParaRPr>
          </a:p>
        </p:txBody>
      </p:sp>
      <p:sp>
        <p:nvSpPr>
          <p:cNvPr id="28" name="TextovéPole 27">
            <a:extLst>
              <a:ext uri="{FF2B5EF4-FFF2-40B4-BE49-F238E27FC236}">
                <a16:creationId xmlns:a16="http://schemas.microsoft.com/office/drawing/2014/main" xmlns="" id="{60D035C2-504B-4425-9715-9BD2F90F3EC8}"/>
              </a:ext>
            </a:extLst>
          </p:cNvPr>
          <p:cNvSpPr txBox="1"/>
          <p:nvPr/>
        </p:nvSpPr>
        <p:spPr>
          <a:xfrm>
            <a:off x="7975241" y="3963349"/>
            <a:ext cx="620786" cy="369332"/>
          </a:xfrm>
          <a:prstGeom prst="rect">
            <a:avLst/>
          </a:prstGeom>
          <a:noFill/>
        </p:spPr>
        <p:txBody>
          <a:bodyPr wrap="square" rtlCol="0">
            <a:spAutoFit/>
          </a:bodyPr>
          <a:lstStyle/>
          <a:p>
            <a:r>
              <a:rPr lang="cs-CZ" dirty="0">
                <a:solidFill>
                  <a:schemeClr val="bg1"/>
                </a:solidFill>
              </a:rPr>
              <a:t>28</a:t>
            </a:r>
            <a:r>
              <a:rPr lang="en-GB" dirty="0">
                <a:solidFill>
                  <a:schemeClr val="bg1"/>
                </a:solidFill>
              </a:rPr>
              <a:t>%</a:t>
            </a:r>
            <a:endParaRPr lang="cs-CZ" dirty="0">
              <a:solidFill>
                <a:schemeClr val="bg1"/>
              </a:solidFill>
            </a:endParaRPr>
          </a:p>
        </p:txBody>
      </p:sp>
      <p:sp>
        <p:nvSpPr>
          <p:cNvPr id="29" name="TextovéPole 28">
            <a:extLst>
              <a:ext uri="{FF2B5EF4-FFF2-40B4-BE49-F238E27FC236}">
                <a16:creationId xmlns:a16="http://schemas.microsoft.com/office/drawing/2014/main" xmlns="" id="{1A9DA0EF-1965-4407-867D-DBC0EBEFC187}"/>
              </a:ext>
            </a:extLst>
          </p:cNvPr>
          <p:cNvSpPr txBox="1"/>
          <p:nvPr/>
        </p:nvSpPr>
        <p:spPr>
          <a:xfrm>
            <a:off x="9057583" y="3756675"/>
            <a:ext cx="620786" cy="369332"/>
          </a:xfrm>
          <a:prstGeom prst="rect">
            <a:avLst/>
          </a:prstGeom>
          <a:noFill/>
        </p:spPr>
        <p:txBody>
          <a:bodyPr wrap="square" rtlCol="0">
            <a:spAutoFit/>
          </a:bodyPr>
          <a:lstStyle/>
          <a:p>
            <a:r>
              <a:rPr lang="cs-CZ" dirty="0">
                <a:solidFill>
                  <a:schemeClr val="bg1"/>
                </a:solidFill>
              </a:rPr>
              <a:t>30</a:t>
            </a:r>
            <a:r>
              <a:rPr lang="en-GB" dirty="0">
                <a:solidFill>
                  <a:schemeClr val="bg1"/>
                </a:solidFill>
              </a:rPr>
              <a:t>%</a:t>
            </a:r>
            <a:endParaRPr lang="cs-CZ" dirty="0">
              <a:solidFill>
                <a:schemeClr val="bg1"/>
              </a:solidFill>
            </a:endParaRPr>
          </a:p>
        </p:txBody>
      </p:sp>
      <p:sp>
        <p:nvSpPr>
          <p:cNvPr id="10" name="Obdélník 9">
            <a:extLst>
              <a:ext uri="{FF2B5EF4-FFF2-40B4-BE49-F238E27FC236}">
                <a16:creationId xmlns:a16="http://schemas.microsoft.com/office/drawing/2014/main" xmlns="" id="{7E4A17D3-3108-4FDB-9F92-CDAF4D20E531}"/>
              </a:ext>
            </a:extLst>
          </p:cNvPr>
          <p:cNvSpPr/>
          <p:nvPr/>
        </p:nvSpPr>
        <p:spPr>
          <a:xfrm>
            <a:off x="445559" y="1938966"/>
            <a:ext cx="2470292" cy="646331"/>
          </a:xfrm>
          <a:prstGeom prst="rect">
            <a:avLst/>
          </a:prstGeom>
        </p:spPr>
        <p:txBody>
          <a:bodyPr wrap="none">
            <a:spAutoFit/>
          </a:bodyPr>
          <a:lstStyle/>
          <a:p>
            <a:pPr lvl="0" algn="ctr" fontAlgn="b">
              <a:defRPr/>
            </a:pPr>
            <a:r>
              <a:rPr lang="cs-CZ" b="1" dirty="0">
                <a:solidFill>
                  <a:srgbClr val="000000"/>
                </a:solidFill>
                <a:latin typeface="Calibri" panose="020F0502020204030204" pitchFamily="34" charset="0"/>
              </a:rPr>
              <a:t>% T2B = nejdůležitější + </a:t>
            </a:r>
            <a:br>
              <a:rPr lang="cs-CZ" b="1" dirty="0">
                <a:solidFill>
                  <a:srgbClr val="000000"/>
                </a:solidFill>
                <a:latin typeface="Calibri" panose="020F0502020204030204" pitchFamily="34" charset="0"/>
              </a:rPr>
            </a:br>
            <a:r>
              <a:rPr lang="cs-CZ" b="1" dirty="0">
                <a:solidFill>
                  <a:srgbClr val="000000"/>
                </a:solidFill>
                <a:latin typeface="Calibri" panose="020F0502020204030204" pitchFamily="34" charset="0"/>
              </a:rPr>
              <a:t>velmi důležité</a:t>
            </a:r>
          </a:p>
        </p:txBody>
      </p:sp>
      <p:sp>
        <p:nvSpPr>
          <p:cNvPr id="30" name="Obdélník 29">
            <a:extLst>
              <a:ext uri="{FF2B5EF4-FFF2-40B4-BE49-F238E27FC236}">
                <a16:creationId xmlns:a16="http://schemas.microsoft.com/office/drawing/2014/main" xmlns="" id="{B02E02A3-AA8E-4449-A6C3-A5FFC14462F3}"/>
              </a:ext>
            </a:extLst>
          </p:cNvPr>
          <p:cNvSpPr/>
          <p:nvPr/>
        </p:nvSpPr>
        <p:spPr>
          <a:xfrm>
            <a:off x="445559" y="1892150"/>
            <a:ext cx="2371856" cy="6463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87011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xmlns="" id="{383F9D79-2C2A-46C3-A047-4D713CB43963}"/>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Exekuce jako téma</a:t>
            </a:r>
          </a:p>
        </p:txBody>
      </p:sp>
      <p:sp>
        <p:nvSpPr>
          <p:cNvPr id="23" name="TextovéPole 22">
            <a:extLst>
              <a:ext uri="{FF2B5EF4-FFF2-40B4-BE49-F238E27FC236}">
                <a16:creationId xmlns:a16="http://schemas.microsoft.com/office/drawing/2014/main" xmlns="" id="{F31172B6-0F11-4566-AF4D-225E8432DA33}"/>
              </a:ext>
            </a:extLst>
          </p:cNvPr>
          <p:cNvSpPr txBox="1"/>
          <p:nvPr/>
        </p:nvSpPr>
        <p:spPr>
          <a:xfrm>
            <a:off x="8773887" y="2653890"/>
            <a:ext cx="1301930" cy="577081"/>
          </a:xfrm>
          <a:prstGeom prst="rect">
            <a:avLst/>
          </a:prstGeom>
          <a:noFill/>
        </p:spPr>
        <p:txBody>
          <a:bodyPr wrap="square" rtlCol="0">
            <a:spAutoFit/>
          </a:bodyPr>
          <a:lstStyle/>
          <a:p>
            <a:pPr algn="ctr"/>
            <a:r>
              <a:rPr lang="cs-CZ" sz="1050" dirty="0"/>
              <a:t>T2B </a:t>
            </a:r>
          </a:p>
          <a:p>
            <a:pPr algn="ctr"/>
            <a:r>
              <a:rPr lang="cs-CZ" sz="1050" dirty="0"/>
              <a:t>= velmi + spíše dobrý</a:t>
            </a:r>
            <a:endParaRPr lang="cs-CZ" sz="1100" dirty="0"/>
          </a:p>
        </p:txBody>
      </p:sp>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Nadpis 1"/>
          <p:cNvSpPr>
            <a:spLocks noGrp="1"/>
          </p:cNvSpPr>
          <p:nvPr>
            <p:ph type="ctrTitle"/>
          </p:nvPr>
        </p:nvSpPr>
        <p:spPr>
          <a:xfrm>
            <a:off x="0" y="298800"/>
            <a:ext cx="12192000" cy="650566"/>
          </a:xfrm>
          <a:noFill/>
        </p:spPr>
        <p:txBody>
          <a:bodyPr wrap="square" lIns="900000" tIns="0" rIns="0" bIns="0" anchor="t">
            <a:noAutofit/>
          </a:bodyPr>
          <a:lstStyle/>
          <a:p>
            <a:r>
              <a:rPr lang="cs-CZ" sz="3000" dirty="0"/>
              <a:t>Exekuce jako součást volebních programů je důležitá</a:t>
            </a:r>
            <a:endParaRPr lang="en-GB" sz="3000" dirty="0"/>
          </a:p>
        </p:txBody>
      </p:sp>
      <p:graphicFrame>
        <p:nvGraphicFramePr>
          <p:cNvPr id="9" name="Graf 8"/>
          <p:cNvGraphicFramePr/>
          <p:nvPr>
            <p:extLst/>
          </p:nvPr>
        </p:nvGraphicFramePr>
        <p:xfrm>
          <a:off x="1511352" y="2822054"/>
          <a:ext cx="7505701" cy="1765713"/>
        </p:xfrm>
        <a:graphic>
          <a:graphicData uri="http://schemas.openxmlformats.org/drawingml/2006/chart">
            <c:chart xmlns:c="http://schemas.openxmlformats.org/drawingml/2006/chart" xmlns:r="http://schemas.openxmlformats.org/officeDocument/2006/relationships" r:id="rId2"/>
          </a:graphicData>
        </a:graphic>
      </p:graphicFrame>
      <p:sp>
        <p:nvSpPr>
          <p:cNvPr id="10" name="Obdélník 9"/>
          <p:cNvSpPr/>
          <p:nvPr/>
        </p:nvSpPr>
        <p:spPr>
          <a:xfrm>
            <a:off x="876300" y="6483926"/>
            <a:ext cx="9199517" cy="365125"/>
          </a:xfrm>
          <a:prstGeom prst="rect">
            <a:avLst/>
          </a:prstGeom>
        </p:spPr>
        <p:txBody>
          <a:bodyPr wrap="square" lIns="0" tIns="0" rIns="0" bIns="0" anchor="ctr">
            <a:noAutofit/>
          </a:bodyPr>
          <a:lstStyle/>
          <a:p>
            <a:pPr lvl="0" fontAlgn="base">
              <a:spcBef>
                <a:spcPct val="0"/>
              </a:spcBef>
              <a:spcAft>
                <a:spcPct val="0"/>
              </a:spcAf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Q10. </a:t>
            </a:r>
            <a:r>
              <a:rPr lang="cs-CZ" sz="1200" dirty="0">
                <a:solidFill>
                  <a:srgbClr val="595959"/>
                </a:solidFill>
                <a:cs typeface="Arial" charset="0"/>
              </a:rPr>
              <a:t>Měla by podle Vás být problematika soudních exekutorů důležitou součástí volebních programů politických stran?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endParaRPr kumimoji="0" lang="en-GB" sz="1200" b="0" u="none" strike="noStrike" kern="1200" cap="none" spc="0" normalizeH="0" baseline="0" noProof="0" dirty="0">
              <a:ln>
                <a:noFill/>
              </a:ln>
              <a:solidFill>
                <a:srgbClr val="595959"/>
              </a:solidFill>
              <a:effectLst/>
              <a:uLnTx/>
              <a:uFillTx/>
              <a:latin typeface="Calibri"/>
              <a:ea typeface="+mn-ea"/>
              <a:cs typeface="Arial" charset="0"/>
            </a:endParaRPr>
          </a:p>
        </p:txBody>
      </p:sp>
      <p:sp>
        <p:nvSpPr>
          <p:cNvPr id="11" name="Zástupný symbol pro obsah 7"/>
          <p:cNvSpPr>
            <a:spLocks noGrp="1"/>
          </p:cNvSpPr>
          <p:nvPr>
            <p:ph idx="1"/>
          </p:nvPr>
        </p:nvSpPr>
        <p:spPr>
          <a:xfrm>
            <a:off x="0" y="894598"/>
            <a:ext cx="12192000" cy="837219"/>
          </a:xfrm>
          <a:noFill/>
        </p:spPr>
        <p:txBody>
          <a:bodyPr lIns="900000" tIns="0" rIns="900000" bIns="0" anchor="t">
            <a:noAutofit/>
          </a:bodyPr>
          <a:lstStyle/>
          <a:p>
            <a:pPr marL="0" indent="0">
              <a:buNone/>
            </a:pPr>
            <a:r>
              <a:rPr lang="cs-CZ" sz="1600" dirty="0"/>
              <a:t>Souhlasí s tím 79 % Čechů, což je o 15 p. b. více, než v měření v roce 2015. Řešení tématu exekucí ze strany politických stran je výrazně relevantnější než před 4 lety. Zatímco v roce 2015 odpovědělo na otázku ohledně důležitosti problematiky soudních exekutorů jako součásti volebních programů politických stran „rozhodně ano“ 19 % Čechů, nyní je to 34 %.</a:t>
            </a:r>
          </a:p>
        </p:txBody>
      </p:sp>
      <p:graphicFrame>
        <p:nvGraphicFramePr>
          <p:cNvPr id="22" name="Tabulka 21">
            <a:extLst>
              <a:ext uri="{FF2B5EF4-FFF2-40B4-BE49-F238E27FC236}">
                <a16:creationId xmlns:a16="http://schemas.microsoft.com/office/drawing/2014/main" xmlns="" id="{2ECAF9DB-6907-4913-8BF5-1E0DE719C73B}"/>
              </a:ext>
            </a:extLst>
          </p:cNvPr>
          <p:cNvGraphicFramePr>
            <a:graphicFrameLocks noGrp="1"/>
          </p:cNvGraphicFramePr>
          <p:nvPr>
            <p:extLst/>
          </p:nvPr>
        </p:nvGraphicFramePr>
        <p:xfrm>
          <a:off x="9114882" y="3214702"/>
          <a:ext cx="619941" cy="1185543"/>
        </p:xfrm>
        <a:graphic>
          <a:graphicData uri="http://schemas.openxmlformats.org/drawingml/2006/table">
            <a:tbl>
              <a:tblPr firstRow="1" bandRow="1">
                <a:tableStyleId>{5C22544A-7EE6-4342-B048-85BDC9FD1C3A}</a:tableStyleId>
              </a:tblPr>
              <a:tblGrid>
                <a:gridCol w="619941">
                  <a:extLst>
                    <a:ext uri="{9D8B030D-6E8A-4147-A177-3AD203B41FA5}">
                      <a16:colId xmlns:a16="http://schemas.microsoft.com/office/drawing/2014/main" xmlns="" val="2597980409"/>
                    </a:ext>
                  </a:extLst>
                </a:gridCol>
              </a:tblGrid>
              <a:tr h="396344">
                <a:tc>
                  <a:txBody>
                    <a:bodyPr/>
                    <a:lstStyle/>
                    <a:p>
                      <a:r>
                        <a:rPr lang="cs-CZ" b="1" dirty="0">
                          <a:solidFill>
                            <a:schemeClr val="accent1"/>
                          </a:solidFill>
                        </a:rPr>
                        <a:t>79%</a:t>
                      </a:r>
                    </a:p>
                  </a:txBody>
                  <a:tcPr anchor="ctr">
                    <a:noFill/>
                  </a:tcPr>
                </a:tc>
                <a:extLst>
                  <a:ext uri="{0D108BD9-81ED-4DB2-BD59-A6C34878D82A}">
                    <a16:rowId xmlns:a16="http://schemas.microsoft.com/office/drawing/2014/main" xmlns="" val="3303598218"/>
                  </a:ext>
                </a:extLst>
              </a:tr>
              <a:tr h="198538">
                <a:tc>
                  <a:txBody>
                    <a:bodyPr/>
                    <a:lstStyle/>
                    <a:p>
                      <a:endParaRPr lang="cs-CZ" b="1" dirty="0">
                        <a:solidFill>
                          <a:schemeClr val="accent1"/>
                        </a:solidFill>
                      </a:endParaRPr>
                    </a:p>
                  </a:txBody>
                  <a:tcPr anchor="ctr">
                    <a:noFill/>
                  </a:tcPr>
                </a:tc>
                <a:extLst>
                  <a:ext uri="{0D108BD9-81ED-4DB2-BD59-A6C34878D82A}">
                    <a16:rowId xmlns:a16="http://schemas.microsoft.com/office/drawing/2014/main" xmlns="" val="3266513252"/>
                  </a:ext>
                </a:extLst>
              </a:tr>
              <a:tr h="423439">
                <a:tc>
                  <a:txBody>
                    <a:bodyPr/>
                    <a:lstStyle/>
                    <a:p>
                      <a:r>
                        <a:rPr lang="cs-CZ" b="1" dirty="0">
                          <a:solidFill>
                            <a:schemeClr val="accent1"/>
                          </a:solidFill>
                        </a:rPr>
                        <a:t>64%</a:t>
                      </a:r>
                    </a:p>
                  </a:txBody>
                  <a:tcPr anchor="ctr">
                    <a:noFill/>
                  </a:tcPr>
                </a:tc>
                <a:extLst>
                  <a:ext uri="{0D108BD9-81ED-4DB2-BD59-A6C34878D82A}">
                    <a16:rowId xmlns:a16="http://schemas.microsoft.com/office/drawing/2014/main" xmlns="" val="928413336"/>
                  </a:ext>
                </a:extLst>
              </a:tr>
            </a:tbl>
          </a:graphicData>
        </a:graphic>
      </p:graphicFrame>
      <p:pic>
        <p:nvPicPr>
          <p:cNvPr id="13" name="Obrázek 12">
            <a:extLst>
              <a:ext uri="{FF2B5EF4-FFF2-40B4-BE49-F238E27FC236}">
                <a16:creationId xmlns:a16="http://schemas.microsoft.com/office/drawing/2014/main" xmlns="" id="{4FAC2B50-D59B-450D-B9A8-84487D2C62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73673" y="161581"/>
            <a:ext cx="302144" cy="302144"/>
          </a:xfrm>
          <a:prstGeom prst="rect">
            <a:avLst/>
          </a:prstGeom>
        </p:spPr>
      </p:pic>
      <p:pic>
        <p:nvPicPr>
          <p:cNvPr id="15" name="Obrázek 14">
            <a:extLst>
              <a:ext uri="{FF2B5EF4-FFF2-40B4-BE49-F238E27FC236}">
                <a16:creationId xmlns:a16="http://schemas.microsoft.com/office/drawing/2014/main" xmlns="" id="{65A8ED17-28A5-48FA-9FA8-BC5DAEC796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8118" y="4302217"/>
            <a:ext cx="450807" cy="450807"/>
          </a:xfrm>
          <a:prstGeom prst="rect">
            <a:avLst/>
          </a:prstGeom>
        </p:spPr>
      </p:pic>
      <p:sp>
        <p:nvSpPr>
          <p:cNvPr id="16" name="Řečová bublina: obdélníkový bublinový popisek 15">
            <a:extLst>
              <a:ext uri="{FF2B5EF4-FFF2-40B4-BE49-F238E27FC236}">
                <a16:creationId xmlns:a16="http://schemas.microsoft.com/office/drawing/2014/main" xmlns="" id="{B095ECB3-F9B4-4FA6-87A0-AD4B24BEA9FB}"/>
              </a:ext>
            </a:extLst>
          </p:cNvPr>
          <p:cNvSpPr/>
          <p:nvPr/>
        </p:nvSpPr>
        <p:spPr>
          <a:xfrm>
            <a:off x="3178218" y="4575810"/>
            <a:ext cx="1457325" cy="640024"/>
          </a:xfrm>
          <a:prstGeom prst="wedgeRectCallout">
            <a:avLst>
              <a:gd name="adj1" fmla="val -63316"/>
              <a:gd name="adj2" fmla="val -40556"/>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Srovnání s výzkumem z roku 2015.</a:t>
            </a:r>
          </a:p>
        </p:txBody>
      </p:sp>
    </p:spTree>
    <p:extLst>
      <p:ext uri="{BB962C8B-B14F-4D97-AF65-F5344CB8AC3E}">
        <p14:creationId xmlns:p14="http://schemas.microsoft.com/office/powerpoint/2010/main" val="402083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noAutofit/>
          </a:bodyPr>
          <a:lstStyle/>
          <a:p>
            <a:r>
              <a:rPr lang="cs-CZ" dirty="0"/>
              <a:t>Hlavní zjištění</a:t>
            </a:r>
          </a:p>
        </p:txBody>
      </p:sp>
    </p:spTree>
    <p:extLst>
      <p:ext uri="{BB962C8B-B14F-4D97-AF65-F5344CB8AC3E}">
        <p14:creationId xmlns:p14="http://schemas.microsoft.com/office/powerpoint/2010/main" val="2102109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ástupný symbol pro obsah 7"/>
          <p:cNvSpPr>
            <a:spLocks noGrp="1"/>
          </p:cNvSpPr>
          <p:nvPr>
            <p:ph idx="1"/>
          </p:nvPr>
        </p:nvSpPr>
        <p:spPr>
          <a:xfrm>
            <a:off x="0" y="819684"/>
            <a:ext cx="12192000" cy="654885"/>
          </a:xfrm>
          <a:noFill/>
        </p:spPr>
        <p:txBody>
          <a:bodyPr lIns="900000" tIns="0" rIns="900000" bIns="0" anchor="t">
            <a:noAutofit/>
          </a:bodyPr>
          <a:lstStyle/>
          <a:p>
            <a:pPr marL="0" indent="0">
              <a:buNone/>
            </a:pPr>
            <a:r>
              <a:rPr lang="cs-CZ" sz="1600" dirty="0"/>
              <a:t>16 % si myslí, že exekutor zastupuje stát ve sporu věřitele a dlužníka. </a:t>
            </a:r>
          </a:p>
          <a:p>
            <a:pPr marL="0" indent="0">
              <a:buNone/>
            </a:pPr>
            <a:r>
              <a:rPr lang="cs-CZ" sz="1600" b="1" dirty="0"/>
              <a:t>Pokud mají lidé osobní zkušenost s exekucí, 8 % si myslí, že exekutor zastupuje stát a 82 %, že zastupuje věřitele. Podle 5 % z nich zastupuje dlužníka.</a:t>
            </a:r>
          </a:p>
        </p:txBody>
      </p:sp>
      <p:sp>
        <p:nvSpPr>
          <p:cNvPr id="7" name="Nadpis 6"/>
          <p:cNvSpPr>
            <a:spLocks noGrp="1"/>
          </p:cNvSpPr>
          <p:nvPr>
            <p:ph type="ctrTitle"/>
          </p:nvPr>
        </p:nvSpPr>
        <p:spPr>
          <a:xfrm>
            <a:off x="0" y="204223"/>
            <a:ext cx="12192000" cy="615461"/>
          </a:xfrm>
          <a:noFill/>
        </p:spPr>
        <p:txBody>
          <a:bodyPr lIns="900000" tIns="0" rIns="0" bIns="0" anchor="ctr">
            <a:noAutofit/>
          </a:bodyPr>
          <a:lstStyle/>
          <a:p>
            <a:r>
              <a:rPr lang="cs-CZ" sz="3000" dirty="0"/>
              <a:t>Podle 76 % Čechů exekutor zastupuje věřitele </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graphicFrame>
        <p:nvGraphicFramePr>
          <p:cNvPr id="16" name="Graf 15"/>
          <p:cNvGraphicFramePr/>
          <p:nvPr>
            <p:extLst>
              <p:ext uri="{D42A27DB-BD31-4B8C-83A1-F6EECF244321}">
                <p14:modId xmlns:p14="http://schemas.microsoft.com/office/powerpoint/2010/main" val="1201151140"/>
              </p:ext>
            </p:extLst>
          </p:nvPr>
        </p:nvGraphicFramePr>
        <p:xfrm>
          <a:off x="320312" y="2036206"/>
          <a:ext cx="6624637"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9" name="Obdélník 8"/>
          <p:cNvSpPr/>
          <p:nvPr/>
        </p:nvSpPr>
        <p:spPr>
          <a:xfrm>
            <a:off x="876300" y="6493119"/>
            <a:ext cx="9199517" cy="365124"/>
          </a:xfrm>
          <a:prstGeom prst="rect">
            <a:avLst/>
          </a:prstGeom>
        </p:spPr>
        <p:txBody>
          <a:bodyPr wrap="square" lIns="0" tIns="0" rIns="0" bIns="0" anchor="ctr">
            <a:noAutofit/>
          </a:bodyPr>
          <a:lstStyle/>
          <a:p>
            <a:pPr lvl="0" fontAlgn="base">
              <a:spcBef>
                <a:spcPct val="0"/>
              </a:spcBef>
              <a:spcAft>
                <a:spcPct val="0"/>
              </a:spcAft>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Q16. </a:t>
            </a:r>
            <a:r>
              <a:rPr lang="cs-CZ" sz="1200" dirty="0">
                <a:solidFill>
                  <a:srgbClr val="595959"/>
                </a:solidFill>
                <a:cs typeface="Arial" charset="0"/>
              </a:rPr>
              <a:t>Exekutor v exekučním řízení podle Vás zastupuje .. </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a:t>
            </a:r>
            <a:r>
              <a:rPr kumimoji="0" lang="en-GB" sz="1200" b="0" i="1" u="none" strike="noStrike" kern="1200" cap="none" spc="0" normalizeH="0" baseline="0" noProof="0" dirty="0">
                <a:ln>
                  <a:noFill/>
                </a:ln>
                <a:solidFill>
                  <a:srgbClr val="595959"/>
                </a:solidFill>
                <a:effectLst/>
                <a:uLnTx/>
                <a:uFillTx/>
                <a:latin typeface="Calibri"/>
                <a:ea typeface="+mn-ea"/>
                <a:cs typeface="Arial" charset="0"/>
              </a:rPr>
              <a:t>N=</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1527)</a:t>
            </a:r>
            <a:endParaRPr kumimoji="0" lang="en-GB" sz="1200" b="0" i="1" u="none" strike="noStrike" kern="1200" cap="none" spc="0" normalizeH="0" baseline="0" noProof="0" dirty="0">
              <a:ln>
                <a:noFill/>
              </a:ln>
              <a:solidFill>
                <a:srgbClr val="595959"/>
              </a:solidFill>
              <a:effectLst/>
              <a:uLnTx/>
              <a:uFillTx/>
              <a:latin typeface="Calibri"/>
              <a:ea typeface="+mn-ea"/>
              <a:cs typeface="Arial" charset="0"/>
            </a:endParaRPr>
          </a:p>
        </p:txBody>
      </p:sp>
      <p:graphicFrame>
        <p:nvGraphicFramePr>
          <p:cNvPr id="12" name="Tabulka 11">
            <a:extLst>
              <a:ext uri="{FF2B5EF4-FFF2-40B4-BE49-F238E27FC236}">
                <a16:creationId xmlns:a16="http://schemas.microsoft.com/office/drawing/2014/main" xmlns="" id="{ACFF51AD-29ED-4BCB-9368-DF23A876FCC4}"/>
              </a:ext>
            </a:extLst>
          </p:cNvPr>
          <p:cNvGraphicFramePr>
            <a:graphicFrameLocks noGrp="1"/>
          </p:cNvGraphicFramePr>
          <p:nvPr>
            <p:extLst>
              <p:ext uri="{D42A27DB-BD31-4B8C-83A1-F6EECF244321}">
                <p14:modId xmlns:p14="http://schemas.microsoft.com/office/powerpoint/2010/main" val="235064261"/>
              </p:ext>
            </p:extLst>
          </p:nvPr>
        </p:nvGraphicFramePr>
        <p:xfrm>
          <a:off x="5476058" y="2846235"/>
          <a:ext cx="5827263" cy="2434638"/>
        </p:xfrm>
        <a:graphic>
          <a:graphicData uri="http://schemas.openxmlformats.org/drawingml/2006/table">
            <a:tbl>
              <a:tblPr/>
              <a:tblGrid>
                <a:gridCol w="2340194">
                  <a:extLst>
                    <a:ext uri="{9D8B030D-6E8A-4147-A177-3AD203B41FA5}">
                      <a16:colId xmlns:a16="http://schemas.microsoft.com/office/drawing/2014/main" xmlns="" val="608508144"/>
                    </a:ext>
                  </a:extLst>
                </a:gridCol>
                <a:gridCol w="666865">
                  <a:extLst>
                    <a:ext uri="{9D8B030D-6E8A-4147-A177-3AD203B41FA5}">
                      <a16:colId xmlns:a16="http://schemas.microsoft.com/office/drawing/2014/main" xmlns="" val="978487049"/>
                    </a:ext>
                  </a:extLst>
                </a:gridCol>
                <a:gridCol w="705051">
                  <a:extLst>
                    <a:ext uri="{9D8B030D-6E8A-4147-A177-3AD203B41FA5}">
                      <a16:colId xmlns:a16="http://schemas.microsoft.com/office/drawing/2014/main" xmlns="" val="691419969"/>
                    </a:ext>
                  </a:extLst>
                </a:gridCol>
                <a:gridCol w="705051">
                  <a:extLst>
                    <a:ext uri="{9D8B030D-6E8A-4147-A177-3AD203B41FA5}">
                      <a16:colId xmlns:a16="http://schemas.microsoft.com/office/drawing/2014/main" xmlns="" val="3557400333"/>
                    </a:ext>
                  </a:extLst>
                </a:gridCol>
                <a:gridCol w="705051">
                  <a:extLst>
                    <a:ext uri="{9D8B030D-6E8A-4147-A177-3AD203B41FA5}">
                      <a16:colId xmlns:a16="http://schemas.microsoft.com/office/drawing/2014/main" xmlns="" val="2433286699"/>
                    </a:ext>
                  </a:extLst>
                </a:gridCol>
                <a:gridCol w="705051">
                  <a:extLst>
                    <a:ext uri="{9D8B030D-6E8A-4147-A177-3AD203B41FA5}">
                      <a16:colId xmlns:a16="http://schemas.microsoft.com/office/drawing/2014/main" xmlns="" val="249007995"/>
                    </a:ext>
                  </a:extLst>
                </a:gridCol>
              </a:tblGrid>
              <a:tr h="373516">
                <a:tc rowSpan="2">
                  <a:txBody>
                    <a:bodyPr/>
                    <a:lstStyle/>
                    <a:p>
                      <a:pPr algn="ctr" fontAlgn="b"/>
                      <a:r>
                        <a:rPr lang="cs-CZ" sz="1200" b="1" i="0" u="none" strike="noStrike" dirty="0">
                          <a:solidFill>
                            <a:srgbClr val="000000"/>
                          </a:solidFill>
                          <a:effectLst/>
                          <a:latin typeface="Calibri" panose="020F0502020204030204" pitchFamily="34" charset="0"/>
                        </a:rPr>
                        <a:t>%</a:t>
                      </a: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dirty="0">
                          <a:solidFill>
                            <a:schemeClr val="bg1"/>
                          </a:solidFill>
                          <a:effectLst/>
                          <a:latin typeface="Calibri" panose="020F0502020204030204" pitchFamily="34" charset="0"/>
                        </a:rPr>
                        <a:t>Celkem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Exekuce </a:t>
                      </a:r>
                      <a:br>
                        <a:rPr lang="cs-CZ" sz="1200" b="0" i="0" u="none" strike="noStrike" dirty="0">
                          <a:solidFill>
                            <a:schemeClr val="bg1"/>
                          </a:solidFill>
                          <a:effectLst/>
                          <a:latin typeface="Calibri" panose="020F0502020204030204" pitchFamily="34" charset="0"/>
                        </a:rPr>
                      </a:br>
                      <a:r>
                        <a:rPr lang="cs-CZ" sz="1200" b="0" i="0" u="none" strike="noStrike" dirty="0">
                          <a:solidFill>
                            <a:schemeClr val="bg1"/>
                          </a:solidFill>
                          <a:effectLst/>
                          <a:latin typeface="Calibri" panose="020F0502020204030204" pitchFamily="34" charset="0"/>
                        </a:rPr>
                        <a:t>osobně</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Exekuce </a:t>
                      </a:r>
                      <a:br>
                        <a:rPr lang="cs-CZ" sz="1200" b="0" i="0" u="none" strike="noStrike" dirty="0">
                          <a:solidFill>
                            <a:schemeClr val="bg1"/>
                          </a:solidFill>
                          <a:effectLst/>
                          <a:latin typeface="Calibri" panose="020F0502020204030204" pitchFamily="34" charset="0"/>
                        </a:rPr>
                      </a:br>
                      <a:r>
                        <a:rPr lang="cs-CZ" sz="1200" b="0" i="0" u="none" strike="noStrike" dirty="0">
                          <a:solidFill>
                            <a:schemeClr val="bg1"/>
                          </a:solidFill>
                          <a:effectLst/>
                          <a:latin typeface="Calibri" panose="020F0502020204030204" pitchFamily="34" charset="0"/>
                        </a:rPr>
                        <a:t>v rodině</a:t>
                      </a:r>
                    </a:p>
                  </a:txBody>
                  <a:tcPr marL="0" marR="0" marT="0" marB="0" anchor="ctr">
                    <a:lnL>
                      <a:noFill/>
                    </a:lnL>
                    <a:lnR>
                      <a:noFill/>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Exekuce v blízkém okolí</a:t>
                      </a:r>
                    </a:p>
                  </a:txBody>
                  <a:tcPr marL="0" marR="0" marT="0" marB="0" anchor="ctr">
                    <a:lnL>
                      <a:noFill/>
                    </a:lnL>
                    <a:lnR>
                      <a:noFill/>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Žádná exekuce</a:t>
                      </a:r>
                    </a:p>
                  </a:txBody>
                  <a:tcPr marL="0" marR="0" marT="0" marB="0" anchor="ctr">
                    <a:lnL>
                      <a:noFill/>
                    </a:lnL>
                    <a:lnR>
                      <a:noFill/>
                    </a:lnR>
                    <a:lnT>
                      <a:noFill/>
                    </a:lnT>
                    <a:lnB>
                      <a:noFill/>
                    </a:lnB>
                    <a:solidFill>
                      <a:schemeClr val="accent6"/>
                    </a:solidFill>
                  </a:tcPr>
                </a:tc>
                <a:extLst>
                  <a:ext uri="{0D108BD9-81ED-4DB2-BD59-A6C34878D82A}">
                    <a16:rowId xmlns:a16="http://schemas.microsoft.com/office/drawing/2014/main" xmlns="" val="3792222083"/>
                  </a:ext>
                </a:extLst>
              </a:tr>
              <a:tr h="186758">
                <a:tc vMerge="1">
                  <a:txBody>
                    <a:bodyPr/>
                    <a:lstStyle/>
                    <a:p>
                      <a:pPr algn="ctr" fontAlgn="b"/>
                      <a:endParaRPr lang="cs-CZ" sz="1100" b="0" i="0" u="none" strike="noStrike" dirty="0">
                        <a:solidFill>
                          <a:srgbClr val="000000"/>
                        </a:solidFill>
                        <a:effectLst/>
                        <a:latin typeface="Calibri" panose="020F0502020204030204" pitchFamily="34" charset="0"/>
                      </a:endParaRP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cs-CZ" sz="1200" b="0" i="1" u="none" strike="noStrike" dirty="0">
                          <a:solidFill>
                            <a:schemeClr val="bg1"/>
                          </a:solidFill>
                          <a:effectLst/>
                          <a:latin typeface="Calibri" panose="020F0502020204030204" pitchFamily="34" charset="0"/>
                        </a:rPr>
                        <a:t>(N=1527)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cs-CZ" sz="1200" b="0" i="1" u="none" strike="noStrike" dirty="0">
                          <a:solidFill>
                            <a:schemeClr val="bg1"/>
                          </a:solidFill>
                          <a:effectLst/>
                          <a:latin typeface="Calibri" panose="020F0502020204030204" pitchFamily="34" charset="0"/>
                        </a:rPr>
                        <a:t>(N=193)</a:t>
                      </a:r>
                    </a:p>
                  </a:txBody>
                  <a:tcPr marL="0" marR="0"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0" i="1" u="none" strike="noStrike" dirty="0">
                          <a:solidFill>
                            <a:schemeClr val="bg1"/>
                          </a:solidFill>
                          <a:effectLst/>
                          <a:latin typeface="Calibri" panose="020F0502020204030204" pitchFamily="34" charset="0"/>
                        </a:rPr>
                        <a:t>(N=147)</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cs-CZ" sz="1200" b="0" i="1" u="none" strike="noStrike" dirty="0">
                          <a:solidFill>
                            <a:schemeClr val="bg1"/>
                          </a:solidFill>
                          <a:effectLst/>
                          <a:latin typeface="Calibri" panose="020F0502020204030204" pitchFamily="34" charset="0"/>
                        </a:rPr>
                        <a:t>(N=169)</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cs-CZ" sz="1200" b="0" i="1" u="none" strike="noStrike" dirty="0">
                          <a:solidFill>
                            <a:schemeClr val="bg1"/>
                          </a:solidFill>
                          <a:effectLst/>
                          <a:latin typeface="Calibri" panose="020F0502020204030204" pitchFamily="34" charset="0"/>
                        </a:rPr>
                        <a:t>(N=1010)</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xmlns="" val="693441072"/>
                  </a:ext>
                </a:extLst>
              </a:tr>
              <a:tr h="424810">
                <a:tc>
                  <a:txBody>
                    <a:bodyPr/>
                    <a:lstStyle/>
                    <a:p>
                      <a:pPr algn="l" fontAlgn="ctr"/>
                      <a:r>
                        <a:rPr lang="cs-CZ" sz="1200" b="1" i="0" u="none" strike="noStrike" dirty="0">
                          <a:solidFill>
                            <a:srgbClr val="000000"/>
                          </a:solidFill>
                          <a:effectLst/>
                          <a:latin typeface="Calibri" panose="020F0502020204030204" pitchFamily="34" charset="0"/>
                        </a:rPr>
                        <a:t>Dlužníka</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kern="1200" dirty="0">
                          <a:solidFill>
                            <a:schemeClr val="tx1"/>
                          </a:solidFill>
                          <a:effectLst/>
                          <a:latin typeface="Calibri" panose="020F0502020204030204" pitchFamily="34" charset="0"/>
                          <a:ea typeface="+mn-ea"/>
                          <a:cs typeface="+mn-cs"/>
                        </a:rPr>
                        <a:t>1%</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1%</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20771726"/>
                  </a:ext>
                </a:extLst>
              </a:tr>
              <a:tr h="424810">
                <a:tc>
                  <a:txBody>
                    <a:bodyPr/>
                    <a:lstStyle/>
                    <a:p>
                      <a:pPr algn="l" fontAlgn="ctr"/>
                      <a:r>
                        <a:rPr lang="cs-CZ" sz="1200" b="1" i="0" u="none" strike="noStrike" dirty="0">
                          <a:solidFill>
                            <a:srgbClr val="000000"/>
                          </a:solidFill>
                          <a:effectLst/>
                          <a:latin typeface="Calibri" panose="020F0502020204030204" pitchFamily="34" charset="0"/>
                        </a:rPr>
                        <a:t>Věřitele</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a:solidFill>
                            <a:srgbClr val="000000"/>
                          </a:solidFill>
                          <a:effectLst/>
                          <a:latin typeface="Calibri" panose="020F050202020403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82%</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ctr"/>
                      <a:r>
                        <a:rPr lang="cs-CZ" sz="1200" b="0" i="0" u="none" strike="noStrike" dirty="0">
                          <a:solidFill>
                            <a:srgbClr val="000000"/>
                          </a:solidFill>
                          <a:effectLst/>
                          <a:latin typeface="Calibri" panose="020F0502020204030204" pitchFamily="34" charset="0"/>
                        </a:rPr>
                        <a:t>82%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kern="1200" dirty="0">
                          <a:solidFill>
                            <a:schemeClr val="tx1"/>
                          </a:solidFill>
                          <a:effectLst/>
                          <a:latin typeface="Calibri" panose="020F0502020204030204" pitchFamily="34" charset="0"/>
                          <a:ea typeface="+mn-ea"/>
                          <a:cs typeface="+mn-cs"/>
                        </a:rPr>
                        <a:t>82%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73%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488075367"/>
                  </a:ext>
                </a:extLst>
              </a:tr>
              <a:tr h="424810">
                <a:tc>
                  <a:txBody>
                    <a:bodyPr/>
                    <a:lstStyle/>
                    <a:p>
                      <a:pPr algn="l" fontAlgn="ctr"/>
                      <a:r>
                        <a:rPr lang="cs-CZ" sz="1200" b="1" i="0" u="none" strike="noStrike" dirty="0">
                          <a:solidFill>
                            <a:srgbClr val="000000"/>
                          </a:solidFill>
                          <a:effectLst/>
                          <a:latin typeface="Calibri" panose="020F0502020204030204" pitchFamily="34" charset="0"/>
                        </a:rPr>
                        <a:t>Stát ve sporu věřitele a dlužníka</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8%</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17%</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18%</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690587904"/>
                  </a:ext>
                </a:extLst>
              </a:tr>
              <a:tr h="424810">
                <a:tc>
                  <a:txBody>
                    <a:bodyPr/>
                    <a:lstStyle/>
                    <a:p>
                      <a:pPr algn="l" fontAlgn="ctr"/>
                      <a:r>
                        <a:rPr lang="cs-CZ" sz="1200" b="0" i="0" u="none" strike="noStrike" dirty="0">
                          <a:solidFill>
                            <a:schemeClr val="bg1">
                              <a:lumMod val="50000"/>
                            </a:schemeClr>
                          </a:solidFill>
                          <a:effectLst/>
                          <a:latin typeface="Calibri" panose="020F0502020204030204" pitchFamily="34" charset="0"/>
                        </a:rPr>
                        <a:t>Nevím</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dirty="0">
                          <a:solidFill>
                            <a:schemeClr val="bg1">
                              <a:lumMod val="50000"/>
                            </a:schemeClr>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cs-CZ" sz="1200" b="0" i="0" u="none" strike="noStrike" dirty="0">
                          <a:solidFill>
                            <a:schemeClr val="bg1">
                              <a:lumMod val="50000"/>
                            </a:schemeClr>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dirty="0">
                          <a:solidFill>
                            <a:schemeClr val="bg1">
                              <a:lumMod val="50000"/>
                            </a:schemeClr>
                          </a:solidFill>
                          <a:effectLst/>
                          <a:latin typeface="Calibri" panose="020F0502020204030204" pitchFamily="34" charset="0"/>
                        </a:rPr>
                        <a:t>1%</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dirty="0">
                          <a:solidFill>
                            <a:schemeClr val="bg1">
                              <a:lumMod val="50000"/>
                            </a:schemeClr>
                          </a:solidFill>
                          <a:effectLst/>
                          <a:latin typeface="Calibri" panose="020F0502020204030204" pitchFamily="34" charset="0"/>
                        </a:rPr>
                        <a:t>1%</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dirty="0">
                          <a:solidFill>
                            <a:schemeClr val="bg1">
                              <a:lumMod val="50000"/>
                            </a:schemeClr>
                          </a:solidFill>
                          <a:effectLst/>
                          <a:latin typeface="Calibri" panose="020F0502020204030204" pitchFamily="34" charset="0"/>
                        </a:rPr>
                        <a:t>8%</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07730995"/>
                  </a:ext>
                </a:extLst>
              </a:tr>
            </a:tbl>
          </a:graphicData>
        </a:graphic>
      </p:graphicFrame>
      <p:sp>
        <p:nvSpPr>
          <p:cNvPr id="14" name="TextovéPole 13">
            <a:extLst>
              <a:ext uri="{FF2B5EF4-FFF2-40B4-BE49-F238E27FC236}">
                <a16:creationId xmlns:a16="http://schemas.microsoft.com/office/drawing/2014/main" xmlns="" id="{292F5F1E-3669-4817-8A4B-C09C4163E556}"/>
              </a:ext>
            </a:extLst>
          </p:cNvPr>
          <p:cNvSpPr txBox="1"/>
          <p:nvPr/>
        </p:nvSpPr>
        <p:spPr>
          <a:xfrm>
            <a:off x="8389689" y="6267945"/>
            <a:ext cx="1837189" cy="407736"/>
          </a:xfrm>
          <a:prstGeom prst="rect">
            <a:avLst/>
          </a:prstGeom>
          <a:noFill/>
        </p:spPr>
        <p:txBody>
          <a:bodyPr wrap="square" lIns="36000" tIns="0" rIns="36000" bIns="0" rtlCol="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cs-CZ" sz="1600" b="1" dirty="0">
                <a:solidFill>
                  <a:schemeClr val="accent2">
                    <a:lumMod val="75000"/>
                  </a:schemeClr>
                </a:solidFill>
                <a:latin typeface="+mn-lt"/>
              </a:rPr>
              <a:t>XX %</a:t>
            </a:r>
            <a:r>
              <a:rPr lang="cs-CZ" sz="1050" dirty="0">
                <a:solidFill>
                  <a:prstClr val="white">
                    <a:lumMod val="50000"/>
                  </a:prstClr>
                </a:solidFill>
              </a:rPr>
              <a:t> = významně častěji</a:t>
            </a:r>
          </a:p>
          <a:p>
            <a:pPr marL="0" marR="0" lvl="0" indent="0" algn="l" defTabSz="914400" rtl="0" eaLnBrk="1" fontAlgn="base" latinLnBrk="0" hangingPunct="1">
              <a:lnSpc>
                <a:spcPct val="100000"/>
              </a:lnSpc>
              <a:spcBef>
                <a:spcPct val="0"/>
              </a:spcBef>
              <a:spcAft>
                <a:spcPct val="0"/>
              </a:spcAft>
              <a:buClrTx/>
              <a:buSzTx/>
              <a:buFontTx/>
              <a:buNone/>
              <a:tabLst/>
              <a:defRPr/>
            </a:pPr>
            <a:r>
              <a:rPr lang="cs-CZ" sz="1600" b="1" dirty="0">
                <a:solidFill>
                  <a:srgbClr val="FF0000"/>
                </a:solidFill>
                <a:latin typeface="+mn-lt"/>
              </a:rPr>
              <a:t>YY %</a:t>
            </a:r>
            <a:r>
              <a:rPr lang="cs-CZ" sz="1600" b="1" dirty="0">
                <a:solidFill>
                  <a:schemeClr val="tx2">
                    <a:lumMod val="60000"/>
                    <a:lumOff val="40000"/>
                  </a:schemeClr>
                </a:solidFill>
                <a:latin typeface="+mn-lt"/>
              </a:rPr>
              <a:t> </a:t>
            </a:r>
            <a:r>
              <a:rPr lang="cs-CZ" sz="1050" dirty="0">
                <a:solidFill>
                  <a:prstClr val="white">
                    <a:lumMod val="50000"/>
                  </a:prstClr>
                </a:solidFill>
              </a:rPr>
              <a:t>= významně méně často</a:t>
            </a:r>
            <a:endParaRPr kumimoji="0" lang="cs-CZ" sz="1050" b="0" i="0" u="none" strike="noStrike" kern="1200" cap="none" spc="0" normalizeH="0" baseline="0" noProof="0" dirty="0">
              <a:ln>
                <a:noFill/>
              </a:ln>
              <a:solidFill>
                <a:prstClr val="white">
                  <a:lumMod val="50000"/>
                </a:prstClr>
              </a:solidFill>
              <a:effectLst/>
              <a:uLnTx/>
              <a:uFillTx/>
              <a:latin typeface="Arial" charset="0"/>
              <a:ea typeface="+mn-ea"/>
              <a:cs typeface="+mn-cs"/>
            </a:endParaRPr>
          </a:p>
        </p:txBody>
      </p:sp>
      <p:sp>
        <p:nvSpPr>
          <p:cNvPr id="18" name="Obdélník 17">
            <a:extLst>
              <a:ext uri="{FF2B5EF4-FFF2-40B4-BE49-F238E27FC236}">
                <a16:creationId xmlns:a16="http://schemas.microsoft.com/office/drawing/2014/main" xmlns="" id="{B7629551-9FEB-4AE2-BB4A-23D7C975BFA9}"/>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Znalost - Osoba exekutora</a:t>
            </a:r>
          </a:p>
        </p:txBody>
      </p:sp>
      <p:pic>
        <p:nvPicPr>
          <p:cNvPr id="4" name="Obrázek 3">
            <a:extLst>
              <a:ext uri="{FF2B5EF4-FFF2-40B4-BE49-F238E27FC236}">
                <a16:creationId xmlns:a16="http://schemas.microsoft.com/office/drawing/2014/main" xmlns="" id="{9C2DE1CD-BAAF-4C55-A846-ABD2064DA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3041" y="108124"/>
            <a:ext cx="381628" cy="381628"/>
          </a:xfrm>
          <a:prstGeom prst="rect">
            <a:avLst/>
          </a:prstGeom>
        </p:spPr>
      </p:pic>
      <p:pic>
        <p:nvPicPr>
          <p:cNvPr id="5" name="Obrázek 4">
            <a:extLst>
              <a:ext uri="{FF2B5EF4-FFF2-40B4-BE49-F238E27FC236}">
                <a16:creationId xmlns:a16="http://schemas.microsoft.com/office/drawing/2014/main" xmlns="" id="{0793796E-E9F8-45A3-9B47-397AC3AD465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03" r="20677"/>
          <a:stretch/>
        </p:blipFill>
        <p:spPr>
          <a:xfrm>
            <a:off x="2307293" y="3690198"/>
            <a:ext cx="1724025" cy="1590675"/>
          </a:xfrm>
          <a:prstGeom prst="flowChartConnector">
            <a:avLst/>
          </a:prstGeom>
        </p:spPr>
      </p:pic>
    </p:spTree>
    <p:extLst>
      <p:ext uri="{BB962C8B-B14F-4D97-AF65-F5344CB8AC3E}">
        <p14:creationId xmlns:p14="http://schemas.microsoft.com/office/powerpoint/2010/main" val="1078013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ulka 1">
            <a:extLst>
              <a:ext uri="{FF2B5EF4-FFF2-40B4-BE49-F238E27FC236}">
                <a16:creationId xmlns:a16="http://schemas.microsoft.com/office/drawing/2014/main" xmlns="" id="{CA6A907B-C8EA-4273-AADD-281629738E4B}"/>
              </a:ext>
            </a:extLst>
          </p:cNvPr>
          <p:cNvGraphicFramePr>
            <a:graphicFrameLocks noGrp="1"/>
          </p:cNvGraphicFramePr>
          <p:nvPr>
            <p:extLst/>
          </p:nvPr>
        </p:nvGraphicFramePr>
        <p:xfrm>
          <a:off x="4772295" y="2211898"/>
          <a:ext cx="3701384" cy="302536"/>
        </p:xfrm>
        <a:graphic>
          <a:graphicData uri="http://schemas.openxmlformats.org/drawingml/2006/table">
            <a:tbl>
              <a:tblPr firstRow="1" bandRow="1">
                <a:tableStyleId>{5C22544A-7EE6-4342-B048-85BDC9FD1C3A}</a:tableStyleId>
              </a:tblPr>
              <a:tblGrid>
                <a:gridCol w="925346">
                  <a:extLst>
                    <a:ext uri="{9D8B030D-6E8A-4147-A177-3AD203B41FA5}">
                      <a16:colId xmlns:a16="http://schemas.microsoft.com/office/drawing/2014/main" xmlns="" val="716669096"/>
                    </a:ext>
                  </a:extLst>
                </a:gridCol>
                <a:gridCol w="1356539">
                  <a:extLst>
                    <a:ext uri="{9D8B030D-6E8A-4147-A177-3AD203B41FA5}">
                      <a16:colId xmlns:a16="http://schemas.microsoft.com/office/drawing/2014/main" xmlns="" val="283790745"/>
                    </a:ext>
                  </a:extLst>
                </a:gridCol>
                <a:gridCol w="494153">
                  <a:extLst>
                    <a:ext uri="{9D8B030D-6E8A-4147-A177-3AD203B41FA5}">
                      <a16:colId xmlns:a16="http://schemas.microsoft.com/office/drawing/2014/main" xmlns="" val="3032448306"/>
                    </a:ext>
                  </a:extLst>
                </a:gridCol>
                <a:gridCol w="925346">
                  <a:extLst>
                    <a:ext uri="{9D8B030D-6E8A-4147-A177-3AD203B41FA5}">
                      <a16:colId xmlns:a16="http://schemas.microsoft.com/office/drawing/2014/main" xmlns="" val="1692407944"/>
                    </a:ext>
                  </a:extLst>
                </a:gridCol>
              </a:tblGrid>
              <a:tr h="302536">
                <a:tc>
                  <a:txBody>
                    <a:bodyPr/>
                    <a:lstStyle/>
                    <a:p>
                      <a:pPr algn="ctr"/>
                      <a:r>
                        <a:rPr lang="cs-CZ" sz="1200" b="1" dirty="0">
                          <a:solidFill>
                            <a:srgbClr val="FF0000"/>
                          </a:solidFill>
                        </a:rPr>
                        <a:t>NE</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s-CZ" sz="1200" b="1" dirty="0">
                          <a:solidFill>
                            <a:schemeClr val="accent2">
                              <a:lumMod val="50000"/>
                            </a:schemeClr>
                          </a:solidFill>
                        </a:rPr>
                        <a:t>ANO</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cs-CZ" sz="1200" b="1" dirty="0">
                        <a:solidFill>
                          <a:schemeClr val="accent2">
                            <a:lumMod val="50000"/>
                          </a:schemeClr>
                        </a:solidFill>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s-CZ" sz="1200" b="1" dirty="0">
                          <a:solidFill>
                            <a:schemeClr val="bg1">
                              <a:lumMod val="50000"/>
                            </a:schemeClr>
                          </a:solidFill>
                        </a:rPr>
                        <a:t>NEVÍM</a:t>
                      </a:r>
                    </a:p>
                  </a:txBody>
                  <a:tcPr>
                    <a:noFill/>
                  </a:tcPr>
                </a:tc>
                <a:extLst>
                  <a:ext uri="{0D108BD9-81ED-4DB2-BD59-A6C34878D82A}">
                    <a16:rowId xmlns:a16="http://schemas.microsoft.com/office/drawing/2014/main" xmlns="" val="2500949860"/>
                  </a:ext>
                </a:extLst>
              </a:tr>
            </a:tbl>
          </a:graphicData>
        </a:graphic>
      </p:graphicFrame>
      <p:sp>
        <p:nvSpPr>
          <p:cNvPr id="3" name="Zástupný symbol pro číslo snímku 2"/>
          <p:cNvSpPr>
            <a:spLocks noGrp="1"/>
          </p:cNvSpPr>
          <p:nvPr>
            <p:ph type="sldNum" sz="quarter" idx="4"/>
          </p:nvPr>
        </p:nvSpPr>
        <p:spPr/>
        <p:txBody>
          <a:bodyPr/>
          <a:lstStyle/>
          <a:p>
            <a:fld id="{D6262B2E-B0CB-4DBB-8C61-F612C05A0A37}" type="slidenum">
              <a:rPr lang="cs-CZ" smtClean="0">
                <a:solidFill>
                  <a:prstClr val="white">
                    <a:lumMod val="65000"/>
                  </a:prstClr>
                </a:solidFill>
              </a:rPr>
              <a:pPr/>
              <a:t>21</a:t>
            </a:fld>
            <a:endParaRPr lang="cs-CZ" dirty="0">
              <a:solidFill>
                <a:prstClr val="white">
                  <a:lumMod val="65000"/>
                </a:prstClr>
              </a:solidFill>
            </a:endParaRPr>
          </a:p>
        </p:txBody>
      </p:sp>
      <p:sp>
        <p:nvSpPr>
          <p:cNvPr id="8" name="Zástupný symbol pro obsah 7"/>
          <p:cNvSpPr>
            <a:spLocks noGrp="1"/>
          </p:cNvSpPr>
          <p:nvPr>
            <p:ph idx="4294967295"/>
          </p:nvPr>
        </p:nvSpPr>
        <p:spPr>
          <a:xfrm>
            <a:off x="0" y="844630"/>
            <a:ext cx="12192000" cy="853372"/>
          </a:xfrm>
          <a:prstGeom prst="rect">
            <a:avLst/>
          </a:prstGeom>
          <a:noFill/>
        </p:spPr>
        <p:txBody>
          <a:bodyPr lIns="900000" tIns="0" rIns="900000" bIns="0" anchor="t">
            <a:noAutofit/>
          </a:bodyPr>
          <a:lstStyle/>
          <a:p>
            <a:pPr marL="0" indent="0">
              <a:buNone/>
            </a:pPr>
            <a:r>
              <a:rPr lang="cs-CZ" sz="1600" dirty="0"/>
              <a:t>Češi ví, že exekutor může zablokovat bankovní účet (71%). </a:t>
            </a:r>
          </a:p>
          <a:p>
            <a:pPr marL="0" indent="0">
              <a:buNone/>
            </a:pPr>
            <a:r>
              <a:rPr lang="cs-CZ" sz="1600" dirty="0"/>
              <a:t>Dvě třetiny si myslí, že exekutor nemůže vstoupit do bytu, když dlužník není doma. Polovina lidí se domnívá, že exekutor může zabavit spotřebiče jako lednice, sporák či pračka.</a:t>
            </a:r>
          </a:p>
        </p:txBody>
      </p:sp>
      <p:sp>
        <p:nvSpPr>
          <p:cNvPr id="7" name="Nadpis 6"/>
          <p:cNvSpPr>
            <a:spLocks noGrp="1"/>
          </p:cNvSpPr>
          <p:nvPr>
            <p:ph type="ctrTitle" idx="4294967295"/>
          </p:nvPr>
        </p:nvSpPr>
        <p:spPr>
          <a:xfrm>
            <a:off x="0" y="192579"/>
            <a:ext cx="12192000" cy="615950"/>
          </a:xfrm>
          <a:prstGeom prst="rect">
            <a:avLst/>
          </a:prstGeom>
          <a:noFill/>
        </p:spPr>
        <p:txBody>
          <a:bodyPr wrap="square" lIns="900000" tIns="0" rIns="0" bIns="0" anchor="ctr">
            <a:noAutofit/>
          </a:bodyPr>
          <a:lstStyle/>
          <a:p>
            <a:pPr algn="l"/>
            <a:r>
              <a:rPr lang="cs-CZ" sz="3000" dirty="0">
                <a:solidFill>
                  <a:srgbClr val="009FE3"/>
                </a:solidFill>
              </a:rPr>
              <a:t>Znalost pravomocí exekutora má mezery. </a:t>
            </a:r>
          </a:p>
        </p:txBody>
      </p:sp>
      <p:sp>
        <p:nvSpPr>
          <p:cNvPr id="9" name="Obdélník 8"/>
          <p:cNvSpPr/>
          <p:nvPr/>
        </p:nvSpPr>
        <p:spPr>
          <a:xfrm>
            <a:off x="876300" y="6534107"/>
            <a:ext cx="9452066" cy="323894"/>
          </a:xfrm>
          <a:prstGeom prst="rect">
            <a:avLst/>
          </a:prstGeom>
        </p:spPr>
        <p:txBody>
          <a:bodyPr wrap="square" lIns="0" tIns="0" rIns="0" bIns="0" anchor="ctr">
            <a:noAutofit/>
          </a:bodyPr>
          <a:lstStyle/>
          <a:p>
            <a:pPr fontAlgn="base">
              <a:spcBef>
                <a:spcPct val="0"/>
              </a:spcBef>
              <a:spcAft>
                <a:spcPct val="0"/>
              </a:spcAft>
            </a:pPr>
            <a:r>
              <a:rPr lang="cs-CZ" sz="1200" dirty="0">
                <a:solidFill>
                  <a:schemeClr val="tx2"/>
                </a:solidFill>
                <a:cs typeface="Arial" charset="0"/>
              </a:rPr>
              <a:t>Q08. Při nařízené exekuci exekutor může ..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endParaRPr lang="en-GB" sz="1200" dirty="0">
              <a:solidFill>
                <a:schemeClr val="tx2"/>
              </a:solidFill>
              <a:cs typeface="Arial" charset="0"/>
            </a:endParaRPr>
          </a:p>
        </p:txBody>
      </p:sp>
      <p:graphicFrame>
        <p:nvGraphicFramePr>
          <p:cNvPr id="6" name="Graf 5"/>
          <p:cNvGraphicFramePr>
            <a:graphicFrameLocks/>
          </p:cNvGraphicFramePr>
          <p:nvPr>
            <p:extLst>
              <p:ext uri="{D42A27DB-BD31-4B8C-83A1-F6EECF244321}">
                <p14:modId xmlns:p14="http://schemas.microsoft.com/office/powerpoint/2010/main" val="3445697987"/>
              </p:ext>
            </p:extLst>
          </p:nvPr>
        </p:nvGraphicFramePr>
        <p:xfrm>
          <a:off x="0" y="2514434"/>
          <a:ext cx="7909010" cy="38135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af 9">
            <a:extLst>
              <a:ext uri="{FF2B5EF4-FFF2-40B4-BE49-F238E27FC236}">
                <a16:creationId xmlns:a16="http://schemas.microsoft.com/office/drawing/2014/main" xmlns="" id="{BCF16B54-AD10-4084-A9AC-CA5BB0A14EF2}"/>
              </a:ext>
            </a:extLst>
          </p:cNvPr>
          <p:cNvGraphicFramePr/>
          <p:nvPr>
            <p:extLst/>
          </p:nvPr>
        </p:nvGraphicFramePr>
        <p:xfrm>
          <a:off x="7477225" y="2486218"/>
          <a:ext cx="2153740" cy="390432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Přímá spojnice 4">
            <a:extLst>
              <a:ext uri="{FF2B5EF4-FFF2-40B4-BE49-F238E27FC236}">
                <a16:creationId xmlns:a16="http://schemas.microsoft.com/office/drawing/2014/main" xmlns="" id="{931C5F02-B261-4596-BAC8-89C391462E3E}"/>
              </a:ext>
            </a:extLst>
          </p:cNvPr>
          <p:cNvCxnSpPr/>
          <p:nvPr/>
        </p:nvCxnSpPr>
        <p:spPr>
          <a:xfrm>
            <a:off x="7716674" y="2514434"/>
            <a:ext cx="0" cy="3813538"/>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Obdélník 10">
            <a:extLst>
              <a:ext uri="{FF2B5EF4-FFF2-40B4-BE49-F238E27FC236}">
                <a16:creationId xmlns:a16="http://schemas.microsoft.com/office/drawing/2014/main" xmlns="" id="{CBCB4CA8-1A76-40D5-9B70-1102A16AD2DD}"/>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Znalost - pravomoc exekutora</a:t>
            </a:r>
          </a:p>
        </p:txBody>
      </p:sp>
      <p:pic>
        <p:nvPicPr>
          <p:cNvPr id="12" name="Obrázek 11">
            <a:extLst>
              <a:ext uri="{FF2B5EF4-FFF2-40B4-BE49-F238E27FC236}">
                <a16:creationId xmlns:a16="http://schemas.microsoft.com/office/drawing/2014/main" xmlns="" id="{AA843EF5-10F9-4450-A3C4-CE145A241F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3041" y="108124"/>
            <a:ext cx="381628" cy="381628"/>
          </a:xfrm>
          <a:prstGeom prst="rect">
            <a:avLst/>
          </a:prstGeom>
        </p:spPr>
      </p:pic>
      <p:pic>
        <p:nvPicPr>
          <p:cNvPr id="19" name="Obrázek 18">
            <a:extLst>
              <a:ext uri="{FF2B5EF4-FFF2-40B4-BE49-F238E27FC236}">
                <a16:creationId xmlns:a16="http://schemas.microsoft.com/office/drawing/2014/main" xmlns="" id="{F0296DC9-DCDB-45E1-9F61-91385E4BC85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7587" r="74001" b="36481"/>
          <a:stretch/>
        </p:blipFill>
        <p:spPr>
          <a:xfrm>
            <a:off x="8472356" y="6317710"/>
            <a:ext cx="252639" cy="267218"/>
          </a:xfrm>
          <a:prstGeom prst="rect">
            <a:avLst/>
          </a:prstGeom>
        </p:spPr>
      </p:pic>
      <p:sp>
        <p:nvSpPr>
          <p:cNvPr id="20" name="TextovéPole 19">
            <a:extLst>
              <a:ext uri="{FF2B5EF4-FFF2-40B4-BE49-F238E27FC236}">
                <a16:creationId xmlns:a16="http://schemas.microsoft.com/office/drawing/2014/main" xmlns="" id="{5AF03EC2-41C6-420C-A403-9589F4D8BC9A}"/>
              </a:ext>
            </a:extLst>
          </p:cNvPr>
          <p:cNvSpPr txBox="1"/>
          <p:nvPr/>
        </p:nvSpPr>
        <p:spPr>
          <a:xfrm>
            <a:off x="8756849" y="6311281"/>
            <a:ext cx="1730764" cy="307777"/>
          </a:xfrm>
          <a:prstGeom prst="rect">
            <a:avLst/>
          </a:prstGeom>
          <a:noFill/>
        </p:spPr>
        <p:txBody>
          <a:bodyPr wrap="square" rtlCol="0">
            <a:spAutoFit/>
          </a:bodyPr>
          <a:lstStyle/>
          <a:p>
            <a:r>
              <a:rPr lang="cs-CZ" sz="1400" dirty="0"/>
              <a:t>= pravdivý výrok</a:t>
            </a:r>
          </a:p>
        </p:txBody>
      </p:sp>
      <p:sp>
        <p:nvSpPr>
          <p:cNvPr id="21" name="TextovéPole 20">
            <a:extLst>
              <a:ext uri="{FF2B5EF4-FFF2-40B4-BE49-F238E27FC236}">
                <a16:creationId xmlns:a16="http://schemas.microsoft.com/office/drawing/2014/main" xmlns="" id="{42DCDA9B-AF6A-4437-AE04-95867B8BEF98}"/>
              </a:ext>
            </a:extLst>
          </p:cNvPr>
          <p:cNvSpPr txBox="1"/>
          <p:nvPr/>
        </p:nvSpPr>
        <p:spPr>
          <a:xfrm>
            <a:off x="8748580" y="6566892"/>
            <a:ext cx="2011632" cy="307777"/>
          </a:xfrm>
          <a:prstGeom prst="rect">
            <a:avLst/>
          </a:prstGeom>
          <a:noFill/>
        </p:spPr>
        <p:txBody>
          <a:bodyPr wrap="square" rtlCol="0">
            <a:spAutoFit/>
          </a:bodyPr>
          <a:lstStyle/>
          <a:p>
            <a:r>
              <a:rPr lang="cs-CZ" sz="1400" dirty="0"/>
              <a:t>= nepravdivý výrok</a:t>
            </a:r>
          </a:p>
        </p:txBody>
      </p:sp>
      <p:pic>
        <p:nvPicPr>
          <p:cNvPr id="22" name="Obrázek 21">
            <a:extLst>
              <a:ext uri="{FF2B5EF4-FFF2-40B4-BE49-F238E27FC236}">
                <a16:creationId xmlns:a16="http://schemas.microsoft.com/office/drawing/2014/main" xmlns="" id="{54C6734E-95FA-4CC7-BC90-57FADB15D22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5591" t="37608" r="37342" b="36446"/>
          <a:stretch/>
        </p:blipFill>
        <p:spPr>
          <a:xfrm>
            <a:off x="8472356" y="6604231"/>
            <a:ext cx="231426" cy="235257"/>
          </a:xfrm>
          <a:prstGeom prst="rect">
            <a:avLst/>
          </a:prstGeom>
        </p:spPr>
      </p:pic>
      <p:pic>
        <p:nvPicPr>
          <p:cNvPr id="23" name="Obrázek 22">
            <a:extLst>
              <a:ext uri="{FF2B5EF4-FFF2-40B4-BE49-F238E27FC236}">
                <a16:creationId xmlns:a16="http://schemas.microsoft.com/office/drawing/2014/main" xmlns="" id="{8BD8E04C-DAB6-4517-AFD4-8F538C7A1BA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37587" r="74001" b="36481"/>
          <a:stretch/>
        </p:blipFill>
        <p:spPr>
          <a:xfrm>
            <a:off x="1275699" y="2710602"/>
            <a:ext cx="327725" cy="346636"/>
          </a:xfrm>
          <a:prstGeom prst="rect">
            <a:avLst/>
          </a:prstGeom>
        </p:spPr>
      </p:pic>
      <p:pic>
        <p:nvPicPr>
          <p:cNvPr id="24" name="Obrázek 23">
            <a:extLst>
              <a:ext uri="{FF2B5EF4-FFF2-40B4-BE49-F238E27FC236}">
                <a16:creationId xmlns:a16="http://schemas.microsoft.com/office/drawing/2014/main" xmlns="" id="{58B103BE-7770-4430-8D84-E3016967BD8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37587" r="74001" b="36481"/>
          <a:stretch/>
        </p:blipFill>
        <p:spPr>
          <a:xfrm>
            <a:off x="1275699" y="3331916"/>
            <a:ext cx="327725" cy="346636"/>
          </a:xfrm>
          <a:prstGeom prst="rect">
            <a:avLst/>
          </a:prstGeom>
        </p:spPr>
      </p:pic>
      <p:pic>
        <p:nvPicPr>
          <p:cNvPr id="25" name="Obrázek 24">
            <a:extLst>
              <a:ext uri="{FF2B5EF4-FFF2-40B4-BE49-F238E27FC236}">
                <a16:creationId xmlns:a16="http://schemas.microsoft.com/office/drawing/2014/main" xmlns="" id="{2F4463A0-064B-4D2E-AE2C-7F432D21F05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37587" r="74001" b="36481"/>
          <a:stretch/>
        </p:blipFill>
        <p:spPr>
          <a:xfrm>
            <a:off x="944666" y="5759767"/>
            <a:ext cx="327725" cy="346636"/>
          </a:xfrm>
          <a:prstGeom prst="rect">
            <a:avLst/>
          </a:prstGeom>
        </p:spPr>
      </p:pic>
      <p:pic>
        <p:nvPicPr>
          <p:cNvPr id="26" name="Obrázek 25">
            <a:extLst>
              <a:ext uri="{FF2B5EF4-FFF2-40B4-BE49-F238E27FC236}">
                <a16:creationId xmlns:a16="http://schemas.microsoft.com/office/drawing/2014/main" xmlns="" id="{84B61C3C-533D-4C36-9179-5BAA818A887B}"/>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5591" t="37608" r="37342" b="36446"/>
          <a:stretch/>
        </p:blipFill>
        <p:spPr>
          <a:xfrm>
            <a:off x="2152671" y="5164903"/>
            <a:ext cx="340992" cy="346636"/>
          </a:xfrm>
          <a:prstGeom prst="rect">
            <a:avLst/>
          </a:prstGeom>
        </p:spPr>
      </p:pic>
      <p:pic>
        <p:nvPicPr>
          <p:cNvPr id="27" name="Obrázek 26">
            <a:extLst>
              <a:ext uri="{FF2B5EF4-FFF2-40B4-BE49-F238E27FC236}">
                <a16:creationId xmlns:a16="http://schemas.microsoft.com/office/drawing/2014/main" xmlns="" id="{36356DD1-FA05-46E4-A351-69F2AE5C83A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5591" t="37608" r="37342" b="36446"/>
          <a:stretch/>
        </p:blipFill>
        <p:spPr>
          <a:xfrm>
            <a:off x="950067" y="4548603"/>
            <a:ext cx="340992" cy="346636"/>
          </a:xfrm>
          <a:prstGeom prst="rect">
            <a:avLst/>
          </a:prstGeom>
        </p:spPr>
      </p:pic>
      <p:pic>
        <p:nvPicPr>
          <p:cNvPr id="28" name="Obrázek 27">
            <a:extLst>
              <a:ext uri="{FF2B5EF4-FFF2-40B4-BE49-F238E27FC236}">
                <a16:creationId xmlns:a16="http://schemas.microsoft.com/office/drawing/2014/main" xmlns="" id="{C5D8E0A3-DD37-47F4-B518-F90B17A63D18}"/>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5591" t="37608" r="37342" b="36446"/>
          <a:stretch/>
        </p:blipFill>
        <p:spPr>
          <a:xfrm>
            <a:off x="349996" y="3933537"/>
            <a:ext cx="340992" cy="346636"/>
          </a:xfrm>
          <a:prstGeom prst="rect">
            <a:avLst/>
          </a:prstGeom>
        </p:spPr>
      </p:pic>
    </p:spTree>
    <p:extLst>
      <p:ext uri="{BB962C8B-B14F-4D97-AF65-F5344CB8AC3E}">
        <p14:creationId xmlns:p14="http://schemas.microsoft.com/office/powerpoint/2010/main" val="4010561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ulka 1">
            <a:extLst>
              <a:ext uri="{FF2B5EF4-FFF2-40B4-BE49-F238E27FC236}">
                <a16:creationId xmlns:a16="http://schemas.microsoft.com/office/drawing/2014/main" xmlns="" id="{CA6A907B-C8EA-4273-AADD-281629738E4B}"/>
              </a:ext>
            </a:extLst>
          </p:cNvPr>
          <p:cNvGraphicFramePr>
            <a:graphicFrameLocks noGrp="1"/>
          </p:cNvGraphicFramePr>
          <p:nvPr>
            <p:extLst>
              <p:ext uri="{D42A27DB-BD31-4B8C-83A1-F6EECF244321}">
                <p14:modId xmlns:p14="http://schemas.microsoft.com/office/powerpoint/2010/main" val="161487428"/>
              </p:ext>
            </p:extLst>
          </p:nvPr>
        </p:nvGraphicFramePr>
        <p:xfrm>
          <a:off x="5236729" y="2217470"/>
          <a:ext cx="4176455" cy="274320"/>
        </p:xfrm>
        <a:graphic>
          <a:graphicData uri="http://schemas.openxmlformats.org/drawingml/2006/table">
            <a:tbl>
              <a:tblPr firstRow="1" bandRow="1">
                <a:tableStyleId>{5C22544A-7EE6-4342-B048-85BDC9FD1C3A}</a:tableStyleId>
              </a:tblPr>
              <a:tblGrid>
                <a:gridCol w="1044114">
                  <a:extLst>
                    <a:ext uri="{9D8B030D-6E8A-4147-A177-3AD203B41FA5}">
                      <a16:colId xmlns:a16="http://schemas.microsoft.com/office/drawing/2014/main" xmlns="" val="716669096"/>
                    </a:ext>
                  </a:extLst>
                </a:gridCol>
                <a:gridCol w="1530650">
                  <a:extLst>
                    <a:ext uri="{9D8B030D-6E8A-4147-A177-3AD203B41FA5}">
                      <a16:colId xmlns:a16="http://schemas.microsoft.com/office/drawing/2014/main" xmlns="" val="283790745"/>
                    </a:ext>
                  </a:extLst>
                </a:gridCol>
                <a:gridCol w="557577">
                  <a:extLst>
                    <a:ext uri="{9D8B030D-6E8A-4147-A177-3AD203B41FA5}">
                      <a16:colId xmlns:a16="http://schemas.microsoft.com/office/drawing/2014/main" xmlns="" val="3032448306"/>
                    </a:ext>
                  </a:extLst>
                </a:gridCol>
                <a:gridCol w="1044114">
                  <a:extLst>
                    <a:ext uri="{9D8B030D-6E8A-4147-A177-3AD203B41FA5}">
                      <a16:colId xmlns:a16="http://schemas.microsoft.com/office/drawing/2014/main" xmlns="" val="1692407944"/>
                    </a:ext>
                  </a:extLst>
                </a:gridCol>
              </a:tblGrid>
              <a:tr h="254995">
                <a:tc>
                  <a:txBody>
                    <a:bodyPr/>
                    <a:lstStyle/>
                    <a:p>
                      <a:pPr algn="ctr"/>
                      <a:r>
                        <a:rPr lang="cs-CZ" sz="1200" b="1" dirty="0">
                          <a:solidFill>
                            <a:srgbClr val="FF0000"/>
                          </a:solidFill>
                        </a:rPr>
                        <a:t>NE</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s-CZ" sz="1200" b="1" dirty="0">
                          <a:solidFill>
                            <a:schemeClr val="accent2">
                              <a:lumMod val="50000"/>
                            </a:schemeClr>
                          </a:solidFill>
                        </a:rPr>
                        <a:t>ANO</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cs-CZ" sz="1200" b="1" dirty="0">
                        <a:solidFill>
                          <a:schemeClr val="accent2">
                            <a:lumMod val="50000"/>
                          </a:schemeClr>
                        </a:solidFill>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s-CZ" sz="1200" b="1" dirty="0">
                          <a:solidFill>
                            <a:schemeClr val="bg1">
                              <a:lumMod val="50000"/>
                            </a:schemeClr>
                          </a:solidFill>
                        </a:rPr>
                        <a:t>NEVÍM</a:t>
                      </a:r>
                    </a:p>
                  </a:txBody>
                  <a:tcPr>
                    <a:noFill/>
                  </a:tcPr>
                </a:tc>
                <a:extLst>
                  <a:ext uri="{0D108BD9-81ED-4DB2-BD59-A6C34878D82A}">
                    <a16:rowId xmlns:a16="http://schemas.microsoft.com/office/drawing/2014/main" xmlns="" val="2500949860"/>
                  </a:ext>
                </a:extLst>
              </a:tr>
            </a:tbl>
          </a:graphicData>
        </a:graphic>
      </p:graphicFrame>
      <p:sp>
        <p:nvSpPr>
          <p:cNvPr id="3" name="Zástupný symbol pro číslo snímku 2"/>
          <p:cNvSpPr>
            <a:spLocks noGrp="1"/>
          </p:cNvSpPr>
          <p:nvPr>
            <p:ph type="sldNum" sz="quarter" idx="4"/>
          </p:nvPr>
        </p:nvSpPr>
        <p:spPr/>
        <p:txBody>
          <a:bodyPr/>
          <a:lstStyle/>
          <a:p>
            <a:fld id="{D6262B2E-B0CB-4DBB-8C61-F612C05A0A37}" type="slidenum">
              <a:rPr lang="cs-CZ" smtClean="0">
                <a:solidFill>
                  <a:prstClr val="white">
                    <a:lumMod val="65000"/>
                  </a:prstClr>
                </a:solidFill>
              </a:rPr>
              <a:pPr/>
              <a:t>22</a:t>
            </a:fld>
            <a:endParaRPr lang="cs-CZ" dirty="0">
              <a:solidFill>
                <a:prstClr val="white">
                  <a:lumMod val="65000"/>
                </a:prstClr>
              </a:solidFill>
            </a:endParaRPr>
          </a:p>
        </p:txBody>
      </p:sp>
      <p:sp>
        <p:nvSpPr>
          <p:cNvPr id="8" name="Zástupný symbol pro obsah 7"/>
          <p:cNvSpPr>
            <a:spLocks noGrp="1"/>
          </p:cNvSpPr>
          <p:nvPr>
            <p:ph idx="4294967295"/>
          </p:nvPr>
        </p:nvSpPr>
        <p:spPr>
          <a:xfrm>
            <a:off x="0" y="844629"/>
            <a:ext cx="12192000" cy="833609"/>
          </a:xfrm>
          <a:prstGeom prst="rect">
            <a:avLst/>
          </a:prstGeom>
          <a:noFill/>
        </p:spPr>
        <p:txBody>
          <a:bodyPr lIns="900000" tIns="0" rIns="900000" bIns="0" anchor="t">
            <a:noAutofit/>
          </a:bodyPr>
          <a:lstStyle/>
          <a:p>
            <a:pPr marL="0" indent="0">
              <a:buNone/>
            </a:pPr>
            <a:r>
              <a:rPr lang="cs-CZ" sz="1600" dirty="0"/>
              <a:t>71 % těch, kdo mají osobní zkušenost s exekucí ví, že exekutor nemůže zabavit spotřebiče jako lednice, sporák či pračka, oproti 33 % lidí, kteří zkušenosti s exekucemi nemají. Přesto i mezi těmi, kdo mají zkušenost s exekucemi, je jen třetina těch, kdo vědí, že exekutor může vstoupit do bytu, když dlužník není doma. Mezi lidmi bez exekucí je to jen 11 %.</a:t>
            </a:r>
          </a:p>
        </p:txBody>
      </p:sp>
      <p:sp>
        <p:nvSpPr>
          <p:cNvPr id="7" name="Nadpis 6"/>
          <p:cNvSpPr>
            <a:spLocks noGrp="1"/>
          </p:cNvSpPr>
          <p:nvPr>
            <p:ph type="ctrTitle" idx="4294967295"/>
          </p:nvPr>
        </p:nvSpPr>
        <p:spPr>
          <a:xfrm>
            <a:off x="0" y="192579"/>
            <a:ext cx="12192000" cy="615950"/>
          </a:xfrm>
          <a:prstGeom prst="rect">
            <a:avLst/>
          </a:prstGeom>
          <a:noFill/>
        </p:spPr>
        <p:txBody>
          <a:bodyPr wrap="square" lIns="900000" tIns="0" rIns="0" bIns="0" anchor="ctr">
            <a:noAutofit/>
          </a:bodyPr>
          <a:lstStyle/>
          <a:p>
            <a:pPr algn="l"/>
            <a:r>
              <a:rPr lang="cs-CZ" sz="3000" dirty="0">
                <a:solidFill>
                  <a:srgbClr val="009FE3"/>
                </a:solidFill>
              </a:rPr>
              <a:t>Lidé s exekucí znají pravomoci exekutora lépe.</a:t>
            </a:r>
          </a:p>
        </p:txBody>
      </p:sp>
      <p:sp>
        <p:nvSpPr>
          <p:cNvPr id="9" name="Obdélník 8"/>
          <p:cNvSpPr/>
          <p:nvPr/>
        </p:nvSpPr>
        <p:spPr>
          <a:xfrm>
            <a:off x="876300" y="6534107"/>
            <a:ext cx="9452066" cy="323894"/>
          </a:xfrm>
          <a:prstGeom prst="rect">
            <a:avLst/>
          </a:prstGeom>
        </p:spPr>
        <p:txBody>
          <a:bodyPr wrap="square" lIns="0" tIns="0" rIns="0" bIns="0" anchor="ctr">
            <a:noAutofit/>
          </a:bodyPr>
          <a:lstStyle/>
          <a:p>
            <a:pPr fontAlgn="base">
              <a:spcBef>
                <a:spcPct val="0"/>
              </a:spcBef>
              <a:spcAft>
                <a:spcPct val="0"/>
              </a:spcAft>
            </a:pPr>
            <a:r>
              <a:rPr lang="cs-CZ" sz="1200" dirty="0">
                <a:solidFill>
                  <a:schemeClr val="tx2"/>
                </a:solidFill>
                <a:cs typeface="Arial" charset="0"/>
              </a:rPr>
              <a:t>Q08. Při nařízené exekuci exekutor může ..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endParaRPr lang="en-GB" sz="1200" dirty="0">
              <a:solidFill>
                <a:schemeClr val="tx2"/>
              </a:solidFill>
              <a:cs typeface="Arial" charset="0"/>
            </a:endParaRPr>
          </a:p>
        </p:txBody>
      </p:sp>
      <p:graphicFrame>
        <p:nvGraphicFramePr>
          <p:cNvPr id="6" name="Graf 5"/>
          <p:cNvGraphicFramePr>
            <a:graphicFrameLocks/>
          </p:cNvGraphicFramePr>
          <p:nvPr>
            <p:extLst>
              <p:ext uri="{D42A27DB-BD31-4B8C-83A1-F6EECF244321}">
                <p14:modId xmlns:p14="http://schemas.microsoft.com/office/powerpoint/2010/main" val="1147534392"/>
              </p:ext>
            </p:extLst>
          </p:nvPr>
        </p:nvGraphicFramePr>
        <p:xfrm>
          <a:off x="243059" y="2520270"/>
          <a:ext cx="7909010" cy="38135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af 9">
            <a:extLst>
              <a:ext uri="{FF2B5EF4-FFF2-40B4-BE49-F238E27FC236}">
                <a16:creationId xmlns:a16="http://schemas.microsoft.com/office/drawing/2014/main" xmlns="" id="{BCF16B54-AD10-4084-A9AC-CA5BB0A14EF2}"/>
              </a:ext>
            </a:extLst>
          </p:cNvPr>
          <p:cNvGraphicFramePr/>
          <p:nvPr>
            <p:extLst>
              <p:ext uri="{D42A27DB-BD31-4B8C-83A1-F6EECF244321}">
                <p14:modId xmlns:p14="http://schemas.microsoft.com/office/powerpoint/2010/main" val="1144741522"/>
              </p:ext>
            </p:extLst>
          </p:nvPr>
        </p:nvGraphicFramePr>
        <p:xfrm>
          <a:off x="8466171" y="2492054"/>
          <a:ext cx="2153740" cy="390432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Přímá spojnice 4">
            <a:extLst>
              <a:ext uri="{FF2B5EF4-FFF2-40B4-BE49-F238E27FC236}">
                <a16:creationId xmlns:a16="http://schemas.microsoft.com/office/drawing/2014/main" xmlns="" id="{931C5F02-B261-4596-BAC8-89C391462E3E}"/>
              </a:ext>
            </a:extLst>
          </p:cNvPr>
          <p:cNvCxnSpPr/>
          <p:nvPr/>
        </p:nvCxnSpPr>
        <p:spPr>
          <a:xfrm>
            <a:off x="8386034" y="2486218"/>
            <a:ext cx="0" cy="3813538"/>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Obdélník 10">
            <a:extLst>
              <a:ext uri="{FF2B5EF4-FFF2-40B4-BE49-F238E27FC236}">
                <a16:creationId xmlns:a16="http://schemas.microsoft.com/office/drawing/2014/main" xmlns="" id="{CBCB4CA8-1A76-40D5-9B70-1102A16AD2DD}"/>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Znalost - pravomoc exekutora</a:t>
            </a:r>
          </a:p>
        </p:txBody>
      </p:sp>
      <p:pic>
        <p:nvPicPr>
          <p:cNvPr id="12" name="Obrázek 11">
            <a:extLst>
              <a:ext uri="{FF2B5EF4-FFF2-40B4-BE49-F238E27FC236}">
                <a16:creationId xmlns:a16="http://schemas.microsoft.com/office/drawing/2014/main" xmlns="" id="{AA843EF5-10F9-4450-A3C4-CE145A241F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3041" y="108124"/>
            <a:ext cx="381628" cy="381628"/>
          </a:xfrm>
          <a:prstGeom prst="rect">
            <a:avLst/>
          </a:prstGeom>
        </p:spPr>
      </p:pic>
      <p:cxnSp>
        <p:nvCxnSpPr>
          <p:cNvPr id="17" name="Přímá spojnice 16">
            <a:extLst>
              <a:ext uri="{FF2B5EF4-FFF2-40B4-BE49-F238E27FC236}">
                <a16:creationId xmlns:a16="http://schemas.microsoft.com/office/drawing/2014/main" xmlns="" id="{BFBEBE92-AF56-4755-85F6-354C6E7621E6}"/>
              </a:ext>
            </a:extLst>
          </p:cNvPr>
          <p:cNvCxnSpPr>
            <a:cxnSpLocks/>
          </p:cNvCxnSpPr>
          <p:nvPr/>
        </p:nvCxnSpPr>
        <p:spPr>
          <a:xfrm>
            <a:off x="1124602" y="3165061"/>
            <a:ext cx="8632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Přímá spojnice 18">
            <a:extLst>
              <a:ext uri="{FF2B5EF4-FFF2-40B4-BE49-F238E27FC236}">
                <a16:creationId xmlns:a16="http://schemas.microsoft.com/office/drawing/2014/main" xmlns="" id="{5DC47EA4-EDD4-47BE-A702-BDA381C7FE18}"/>
              </a:ext>
            </a:extLst>
          </p:cNvPr>
          <p:cNvCxnSpPr>
            <a:cxnSpLocks/>
          </p:cNvCxnSpPr>
          <p:nvPr/>
        </p:nvCxnSpPr>
        <p:spPr>
          <a:xfrm>
            <a:off x="1124602" y="3790621"/>
            <a:ext cx="8632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Přímá spojnice 19">
            <a:extLst>
              <a:ext uri="{FF2B5EF4-FFF2-40B4-BE49-F238E27FC236}">
                <a16:creationId xmlns:a16="http://schemas.microsoft.com/office/drawing/2014/main" xmlns="" id="{28159581-CFFD-42E9-BAB2-B64918A2DD78}"/>
              </a:ext>
            </a:extLst>
          </p:cNvPr>
          <p:cNvCxnSpPr>
            <a:cxnSpLocks/>
          </p:cNvCxnSpPr>
          <p:nvPr/>
        </p:nvCxnSpPr>
        <p:spPr>
          <a:xfrm>
            <a:off x="1124602" y="4408030"/>
            <a:ext cx="8632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Přímá spojnice 20">
            <a:extLst>
              <a:ext uri="{FF2B5EF4-FFF2-40B4-BE49-F238E27FC236}">
                <a16:creationId xmlns:a16="http://schemas.microsoft.com/office/drawing/2014/main" xmlns="" id="{7CD970A4-D194-43FA-B50B-2C0B6770B3A2}"/>
              </a:ext>
            </a:extLst>
          </p:cNvPr>
          <p:cNvCxnSpPr>
            <a:cxnSpLocks/>
          </p:cNvCxnSpPr>
          <p:nvPr/>
        </p:nvCxnSpPr>
        <p:spPr>
          <a:xfrm>
            <a:off x="1124602" y="5020426"/>
            <a:ext cx="8632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Přímá spojnice 21">
            <a:extLst>
              <a:ext uri="{FF2B5EF4-FFF2-40B4-BE49-F238E27FC236}">
                <a16:creationId xmlns:a16="http://schemas.microsoft.com/office/drawing/2014/main" xmlns="" id="{111FE461-F48A-4482-8E0B-0F9339640672}"/>
              </a:ext>
            </a:extLst>
          </p:cNvPr>
          <p:cNvCxnSpPr>
            <a:cxnSpLocks/>
          </p:cNvCxnSpPr>
          <p:nvPr/>
        </p:nvCxnSpPr>
        <p:spPr>
          <a:xfrm>
            <a:off x="1124602" y="5641212"/>
            <a:ext cx="8632272"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Obrázek 26">
            <a:extLst>
              <a:ext uri="{FF2B5EF4-FFF2-40B4-BE49-F238E27FC236}">
                <a16:creationId xmlns:a16="http://schemas.microsoft.com/office/drawing/2014/main" xmlns="" id="{704F6325-09CC-4F7C-8676-FBEB81775C6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7587" r="74001" b="36481"/>
          <a:stretch/>
        </p:blipFill>
        <p:spPr>
          <a:xfrm>
            <a:off x="1551214" y="2519741"/>
            <a:ext cx="327725" cy="346636"/>
          </a:xfrm>
          <a:prstGeom prst="rect">
            <a:avLst/>
          </a:prstGeom>
        </p:spPr>
      </p:pic>
      <p:pic>
        <p:nvPicPr>
          <p:cNvPr id="28" name="Obrázek 27">
            <a:extLst>
              <a:ext uri="{FF2B5EF4-FFF2-40B4-BE49-F238E27FC236}">
                <a16:creationId xmlns:a16="http://schemas.microsoft.com/office/drawing/2014/main" xmlns="" id="{B6E449DF-B4C6-4961-8A22-A5C537667FC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7587" r="74001" b="36481"/>
          <a:stretch/>
        </p:blipFill>
        <p:spPr>
          <a:xfrm>
            <a:off x="1548089" y="3237850"/>
            <a:ext cx="327725" cy="346636"/>
          </a:xfrm>
          <a:prstGeom prst="rect">
            <a:avLst/>
          </a:prstGeom>
        </p:spPr>
      </p:pic>
      <p:pic>
        <p:nvPicPr>
          <p:cNvPr id="29" name="Obrázek 28">
            <a:extLst>
              <a:ext uri="{FF2B5EF4-FFF2-40B4-BE49-F238E27FC236}">
                <a16:creationId xmlns:a16="http://schemas.microsoft.com/office/drawing/2014/main" xmlns="" id="{6819D58F-0FE7-4CE6-AC43-610B7C4A9CE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7587" r="74001" b="36481"/>
          <a:stretch/>
        </p:blipFill>
        <p:spPr>
          <a:xfrm>
            <a:off x="1119359" y="3838069"/>
            <a:ext cx="327725" cy="346636"/>
          </a:xfrm>
          <a:prstGeom prst="rect">
            <a:avLst/>
          </a:prstGeom>
        </p:spPr>
      </p:pic>
      <p:pic>
        <p:nvPicPr>
          <p:cNvPr id="30" name="Obrázek 29">
            <a:extLst>
              <a:ext uri="{FF2B5EF4-FFF2-40B4-BE49-F238E27FC236}">
                <a16:creationId xmlns:a16="http://schemas.microsoft.com/office/drawing/2014/main" xmlns="" id="{AAEEBD2D-B44A-48C2-8AAF-F3090CC083A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5591" t="37608" r="37342" b="36446"/>
          <a:stretch/>
        </p:blipFill>
        <p:spPr>
          <a:xfrm>
            <a:off x="1106092" y="4507737"/>
            <a:ext cx="340992" cy="346636"/>
          </a:xfrm>
          <a:prstGeom prst="rect">
            <a:avLst/>
          </a:prstGeom>
        </p:spPr>
      </p:pic>
      <p:pic>
        <p:nvPicPr>
          <p:cNvPr id="31" name="Obrázek 30">
            <a:extLst>
              <a:ext uri="{FF2B5EF4-FFF2-40B4-BE49-F238E27FC236}">
                <a16:creationId xmlns:a16="http://schemas.microsoft.com/office/drawing/2014/main" xmlns="" id="{114C6FD9-3649-4C06-B84F-1C90417CB6D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5591" t="37608" r="37342" b="36446"/>
          <a:stretch/>
        </p:blipFill>
        <p:spPr>
          <a:xfrm>
            <a:off x="1106092" y="5112589"/>
            <a:ext cx="340992" cy="346636"/>
          </a:xfrm>
          <a:prstGeom prst="rect">
            <a:avLst/>
          </a:prstGeom>
        </p:spPr>
      </p:pic>
      <p:pic>
        <p:nvPicPr>
          <p:cNvPr id="32" name="Obrázek 31">
            <a:extLst>
              <a:ext uri="{FF2B5EF4-FFF2-40B4-BE49-F238E27FC236}">
                <a16:creationId xmlns:a16="http://schemas.microsoft.com/office/drawing/2014/main" xmlns="" id="{0C30EC32-26FD-4131-B4CD-A24C506028F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5591" t="37608" r="37342" b="36446"/>
          <a:stretch/>
        </p:blipFill>
        <p:spPr>
          <a:xfrm>
            <a:off x="625512" y="5647945"/>
            <a:ext cx="340992" cy="346636"/>
          </a:xfrm>
          <a:prstGeom prst="rect">
            <a:avLst/>
          </a:prstGeom>
        </p:spPr>
      </p:pic>
      <p:sp>
        <p:nvSpPr>
          <p:cNvPr id="39" name="Obdélník 38">
            <a:extLst>
              <a:ext uri="{FF2B5EF4-FFF2-40B4-BE49-F238E27FC236}">
                <a16:creationId xmlns:a16="http://schemas.microsoft.com/office/drawing/2014/main" xmlns="" id="{819B259E-2AB4-47F5-8EB1-6971EDA8CC67}"/>
              </a:ext>
            </a:extLst>
          </p:cNvPr>
          <p:cNvSpPr/>
          <p:nvPr/>
        </p:nvSpPr>
        <p:spPr>
          <a:xfrm>
            <a:off x="496389" y="2158255"/>
            <a:ext cx="181375" cy="10250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0" name="Obdélník 39">
            <a:extLst>
              <a:ext uri="{FF2B5EF4-FFF2-40B4-BE49-F238E27FC236}">
                <a16:creationId xmlns:a16="http://schemas.microsoft.com/office/drawing/2014/main" xmlns="" id="{9B5CF87A-DE52-4E58-8962-C802DBFFE06D}"/>
              </a:ext>
            </a:extLst>
          </p:cNvPr>
          <p:cNvSpPr/>
          <p:nvPr/>
        </p:nvSpPr>
        <p:spPr>
          <a:xfrm>
            <a:off x="713351" y="2158255"/>
            <a:ext cx="181375" cy="1025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1" name="Obdélník 40">
            <a:extLst>
              <a:ext uri="{FF2B5EF4-FFF2-40B4-BE49-F238E27FC236}">
                <a16:creationId xmlns:a16="http://schemas.microsoft.com/office/drawing/2014/main" xmlns="" id="{C45B3AEA-231B-410A-A054-9CF9ACEA5B13}"/>
              </a:ext>
            </a:extLst>
          </p:cNvPr>
          <p:cNvSpPr/>
          <p:nvPr/>
        </p:nvSpPr>
        <p:spPr>
          <a:xfrm>
            <a:off x="500744" y="2336781"/>
            <a:ext cx="181375" cy="10250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2" name="Obdélník 41">
            <a:extLst>
              <a:ext uri="{FF2B5EF4-FFF2-40B4-BE49-F238E27FC236}">
                <a16:creationId xmlns:a16="http://schemas.microsoft.com/office/drawing/2014/main" xmlns="" id="{DD50CED2-496C-4A7B-A328-B26B8705C2A5}"/>
              </a:ext>
            </a:extLst>
          </p:cNvPr>
          <p:cNvSpPr/>
          <p:nvPr/>
        </p:nvSpPr>
        <p:spPr>
          <a:xfrm>
            <a:off x="717706" y="2336781"/>
            <a:ext cx="181375" cy="10250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4" name="TextovéPole 43">
            <a:extLst>
              <a:ext uri="{FF2B5EF4-FFF2-40B4-BE49-F238E27FC236}">
                <a16:creationId xmlns:a16="http://schemas.microsoft.com/office/drawing/2014/main" xmlns="" id="{0F42FE9D-2CE7-4F66-BF7F-0B02874152A1}"/>
              </a:ext>
            </a:extLst>
          </p:cNvPr>
          <p:cNvSpPr txBox="1"/>
          <p:nvPr/>
        </p:nvSpPr>
        <p:spPr>
          <a:xfrm>
            <a:off x="842474" y="2088589"/>
            <a:ext cx="2124892" cy="430887"/>
          </a:xfrm>
          <a:prstGeom prst="rect">
            <a:avLst/>
          </a:prstGeom>
          <a:noFill/>
        </p:spPr>
        <p:txBody>
          <a:bodyPr wrap="square" rtlCol="0">
            <a:spAutoFit/>
          </a:bodyPr>
          <a:lstStyle/>
          <a:p>
            <a:r>
              <a:rPr lang="cs-CZ" sz="1100" dirty="0"/>
              <a:t>Osobní zkušenost s exekucí</a:t>
            </a:r>
          </a:p>
          <a:p>
            <a:r>
              <a:rPr lang="cs-CZ" sz="1100" dirty="0"/>
              <a:t>Žádná zkušenost s exekucí</a:t>
            </a:r>
          </a:p>
        </p:txBody>
      </p:sp>
      <p:pic>
        <p:nvPicPr>
          <p:cNvPr id="33" name="Obrázek 32">
            <a:extLst>
              <a:ext uri="{FF2B5EF4-FFF2-40B4-BE49-F238E27FC236}">
                <a16:creationId xmlns:a16="http://schemas.microsoft.com/office/drawing/2014/main" xmlns="" id="{8B499EE2-53FF-448F-81E0-4E804FEED4E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37587" r="74001" b="36481"/>
          <a:stretch/>
        </p:blipFill>
        <p:spPr>
          <a:xfrm>
            <a:off x="8472356" y="6317710"/>
            <a:ext cx="252639" cy="267218"/>
          </a:xfrm>
          <a:prstGeom prst="rect">
            <a:avLst/>
          </a:prstGeom>
        </p:spPr>
      </p:pic>
      <p:sp>
        <p:nvSpPr>
          <p:cNvPr id="34" name="TextovéPole 33">
            <a:extLst>
              <a:ext uri="{FF2B5EF4-FFF2-40B4-BE49-F238E27FC236}">
                <a16:creationId xmlns:a16="http://schemas.microsoft.com/office/drawing/2014/main" xmlns="" id="{4992C9F5-2F93-466B-BCBB-BCF411C3D890}"/>
              </a:ext>
            </a:extLst>
          </p:cNvPr>
          <p:cNvSpPr txBox="1"/>
          <p:nvPr/>
        </p:nvSpPr>
        <p:spPr>
          <a:xfrm>
            <a:off x="8756849" y="6311281"/>
            <a:ext cx="1730764" cy="307777"/>
          </a:xfrm>
          <a:prstGeom prst="rect">
            <a:avLst/>
          </a:prstGeom>
          <a:noFill/>
        </p:spPr>
        <p:txBody>
          <a:bodyPr wrap="square" rtlCol="0">
            <a:spAutoFit/>
          </a:bodyPr>
          <a:lstStyle/>
          <a:p>
            <a:r>
              <a:rPr lang="cs-CZ" sz="1400" dirty="0"/>
              <a:t>= pravdivý výrok</a:t>
            </a:r>
          </a:p>
        </p:txBody>
      </p:sp>
      <p:sp>
        <p:nvSpPr>
          <p:cNvPr id="35" name="TextovéPole 34">
            <a:extLst>
              <a:ext uri="{FF2B5EF4-FFF2-40B4-BE49-F238E27FC236}">
                <a16:creationId xmlns:a16="http://schemas.microsoft.com/office/drawing/2014/main" xmlns="" id="{EE4D8F41-FBDC-4A8F-8545-E56B27A353C3}"/>
              </a:ext>
            </a:extLst>
          </p:cNvPr>
          <p:cNvSpPr txBox="1"/>
          <p:nvPr/>
        </p:nvSpPr>
        <p:spPr>
          <a:xfrm>
            <a:off x="8748580" y="6566892"/>
            <a:ext cx="2011632" cy="307777"/>
          </a:xfrm>
          <a:prstGeom prst="rect">
            <a:avLst/>
          </a:prstGeom>
          <a:noFill/>
        </p:spPr>
        <p:txBody>
          <a:bodyPr wrap="square" rtlCol="0">
            <a:spAutoFit/>
          </a:bodyPr>
          <a:lstStyle/>
          <a:p>
            <a:r>
              <a:rPr lang="cs-CZ" sz="1400" dirty="0"/>
              <a:t>= nepravdivý výrok</a:t>
            </a:r>
          </a:p>
        </p:txBody>
      </p:sp>
      <p:pic>
        <p:nvPicPr>
          <p:cNvPr id="36" name="Obrázek 35">
            <a:extLst>
              <a:ext uri="{FF2B5EF4-FFF2-40B4-BE49-F238E27FC236}">
                <a16:creationId xmlns:a16="http://schemas.microsoft.com/office/drawing/2014/main" xmlns="" id="{AA80E2A6-6C8C-478F-BCAF-E63701E90FE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5591" t="37608" r="37342" b="36446"/>
          <a:stretch/>
        </p:blipFill>
        <p:spPr>
          <a:xfrm>
            <a:off x="8466170" y="6596673"/>
            <a:ext cx="252638" cy="256820"/>
          </a:xfrm>
          <a:prstGeom prst="rect">
            <a:avLst/>
          </a:prstGeom>
        </p:spPr>
      </p:pic>
    </p:spTree>
    <p:extLst>
      <p:ext uri="{BB962C8B-B14F-4D97-AF65-F5344CB8AC3E}">
        <p14:creationId xmlns:p14="http://schemas.microsoft.com/office/powerpoint/2010/main" val="369250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a:extLst>
              <a:ext uri="{FF2B5EF4-FFF2-40B4-BE49-F238E27FC236}">
                <a16:creationId xmlns:a16="http://schemas.microsoft.com/office/drawing/2014/main" xmlns="" id="{F31172B6-0F11-4566-AF4D-225E8432DA33}"/>
              </a:ext>
            </a:extLst>
          </p:cNvPr>
          <p:cNvSpPr txBox="1"/>
          <p:nvPr/>
        </p:nvSpPr>
        <p:spPr>
          <a:xfrm>
            <a:off x="8907366" y="2799758"/>
            <a:ext cx="1301930" cy="577081"/>
          </a:xfrm>
          <a:prstGeom prst="rect">
            <a:avLst/>
          </a:prstGeom>
          <a:noFill/>
        </p:spPr>
        <p:txBody>
          <a:bodyPr wrap="square" rtlCol="0">
            <a:spAutoFit/>
          </a:bodyPr>
          <a:lstStyle/>
          <a:p>
            <a:pPr algn="ctr"/>
            <a:r>
              <a:rPr lang="cs-CZ" sz="1050" dirty="0"/>
              <a:t>T2B </a:t>
            </a:r>
          </a:p>
          <a:p>
            <a:pPr algn="ctr"/>
            <a:r>
              <a:rPr lang="cs-CZ" sz="1050" dirty="0"/>
              <a:t>= velmi + spíše špatný</a:t>
            </a:r>
            <a:endParaRPr lang="cs-CZ" sz="1100" dirty="0"/>
          </a:p>
        </p:txBody>
      </p:sp>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Nadpis 1"/>
          <p:cNvSpPr>
            <a:spLocks noGrp="1"/>
          </p:cNvSpPr>
          <p:nvPr>
            <p:ph type="ctrTitle"/>
          </p:nvPr>
        </p:nvSpPr>
        <p:spPr>
          <a:xfrm>
            <a:off x="0" y="298800"/>
            <a:ext cx="12192000" cy="650566"/>
          </a:xfrm>
          <a:noFill/>
        </p:spPr>
        <p:txBody>
          <a:bodyPr wrap="square" lIns="900000" tIns="0" rIns="0" bIns="0" anchor="t">
            <a:noAutofit/>
          </a:bodyPr>
          <a:lstStyle/>
          <a:p>
            <a:r>
              <a:rPr lang="cs-CZ" sz="3000" dirty="0"/>
              <a:t>Systém výběru exekutora považuje za špatný 60 % Čechů</a:t>
            </a:r>
            <a:endParaRPr lang="en-GB" sz="3000" dirty="0"/>
          </a:p>
        </p:txBody>
      </p:sp>
      <p:graphicFrame>
        <p:nvGraphicFramePr>
          <p:cNvPr id="9" name="Graf 8"/>
          <p:cNvGraphicFramePr/>
          <p:nvPr>
            <p:extLst>
              <p:ext uri="{D42A27DB-BD31-4B8C-83A1-F6EECF244321}">
                <p14:modId xmlns:p14="http://schemas.microsoft.com/office/powerpoint/2010/main" val="2751318341"/>
              </p:ext>
            </p:extLst>
          </p:nvPr>
        </p:nvGraphicFramePr>
        <p:xfrm>
          <a:off x="1644831" y="2967922"/>
          <a:ext cx="7505701" cy="1765713"/>
        </p:xfrm>
        <a:graphic>
          <a:graphicData uri="http://schemas.openxmlformats.org/drawingml/2006/chart">
            <c:chart xmlns:c="http://schemas.openxmlformats.org/drawingml/2006/chart" xmlns:r="http://schemas.openxmlformats.org/officeDocument/2006/relationships" r:id="rId2"/>
          </a:graphicData>
        </a:graphic>
      </p:graphicFrame>
      <p:sp>
        <p:nvSpPr>
          <p:cNvPr id="10" name="Obdélník 9"/>
          <p:cNvSpPr/>
          <p:nvPr/>
        </p:nvSpPr>
        <p:spPr>
          <a:xfrm>
            <a:off x="876300" y="6386976"/>
            <a:ext cx="9199517" cy="462075"/>
          </a:xfrm>
          <a:prstGeom prst="rect">
            <a:avLst/>
          </a:prstGeom>
        </p:spPr>
        <p:txBody>
          <a:bodyPr wrap="square" lIns="0" tIns="0" rIns="0" bIns="0" anchor="ctr">
            <a:noAutofit/>
          </a:bodyPr>
          <a:lstStyle/>
          <a:p>
            <a:pPr lvl="0" fontAlgn="base">
              <a:spcBef>
                <a:spcPct val="0"/>
              </a:spcBef>
              <a:spcAft>
                <a:spcPct val="0"/>
              </a:spcAf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Q17. </a:t>
            </a:r>
            <a:r>
              <a:rPr lang="cs-CZ" sz="1200" dirty="0">
                <a:solidFill>
                  <a:srgbClr val="595959"/>
                </a:solidFill>
                <a:cs typeface="Arial" charset="0"/>
              </a:rPr>
              <a:t>V současné době je působnost exekutorů v ČR místně neomezená, to znamená, že si VĚŘITEL může vybrat, na kterého exekutora se obrátí, a nemusí se řídit místem bydliště dlužníka. Považujete tento systém za …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endParaRPr kumimoji="0" lang="en-GB" sz="1200" b="0" u="none" strike="noStrike" kern="1200" cap="none" spc="0" normalizeH="0" baseline="0" noProof="0" dirty="0">
              <a:ln>
                <a:noFill/>
              </a:ln>
              <a:solidFill>
                <a:srgbClr val="595959"/>
              </a:solidFill>
              <a:effectLst/>
              <a:uLnTx/>
              <a:uFillTx/>
              <a:latin typeface="Calibri"/>
              <a:ea typeface="+mn-ea"/>
              <a:cs typeface="Arial" charset="0"/>
            </a:endParaRPr>
          </a:p>
        </p:txBody>
      </p:sp>
      <p:sp>
        <p:nvSpPr>
          <p:cNvPr id="11" name="Zástupný symbol pro obsah 7"/>
          <p:cNvSpPr>
            <a:spLocks noGrp="1"/>
          </p:cNvSpPr>
          <p:nvPr>
            <p:ph idx="1"/>
          </p:nvPr>
        </p:nvSpPr>
        <p:spPr>
          <a:xfrm>
            <a:off x="66675" y="885423"/>
            <a:ext cx="12192000" cy="837219"/>
          </a:xfrm>
          <a:noFill/>
        </p:spPr>
        <p:txBody>
          <a:bodyPr lIns="900000" tIns="0" rIns="900000" bIns="0" anchor="t">
            <a:noAutofit/>
          </a:bodyPr>
          <a:lstStyle/>
          <a:p>
            <a:pPr marL="0" indent="0">
              <a:buNone/>
            </a:pPr>
            <a:r>
              <a:rPr lang="cs-CZ" sz="1600" dirty="0"/>
              <a:t>To je o 10 p. b. více než u měření v roce 2015.</a:t>
            </a:r>
          </a:p>
          <a:p>
            <a:pPr marL="0" indent="0">
              <a:buNone/>
            </a:pPr>
            <a:r>
              <a:rPr lang="cs-CZ" sz="1600" dirty="0"/>
              <a:t>Za velmi dobrý tento systém výběru exekutora označilo je 6 % Čechů. 23 % si naopak myslí, že jde o velmi špatný systém.</a:t>
            </a:r>
          </a:p>
        </p:txBody>
      </p:sp>
      <p:sp>
        <p:nvSpPr>
          <p:cNvPr id="12" name="Obdélník 11">
            <a:extLst>
              <a:ext uri="{FF2B5EF4-FFF2-40B4-BE49-F238E27FC236}">
                <a16:creationId xmlns:a16="http://schemas.microsoft.com/office/drawing/2014/main" xmlns="" id="{0428DE66-4D87-4944-BBD2-1253B197FB79}"/>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Hodnocení systému</a:t>
            </a:r>
          </a:p>
        </p:txBody>
      </p:sp>
      <p:pic>
        <p:nvPicPr>
          <p:cNvPr id="13" name="Obrázek 12">
            <a:extLst>
              <a:ext uri="{FF2B5EF4-FFF2-40B4-BE49-F238E27FC236}">
                <a16:creationId xmlns:a16="http://schemas.microsoft.com/office/drawing/2014/main" xmlns="" id="{217CB9DC-1B82-4B5C-8F3C-53B2819355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3041" y="108124"/>
            <a:ext cx="381628" cy="381628"/>
          </a:xfrm>
          <a:prstGeom prst="rect">
            <a:avLst/>
          </a:prstGeom>
        </p:spPr>
      </p:pic>
      <p:pic>
        <p:nvPicPr>
          <p:cNvPr id="14" name="Obrázek 13">
            <a:extLst>
              <a:ext uri="{FF2B5EF4-FFF2-40B4-BE49-F238E27FC236}">
                <a16:creationId xmlns:a16="http://schemas.microsoft.com/office/drawing/2014/main" xmlns="" id="{D18B845A-DE66-409B-B2CB-B6E00313F4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5743" y="4460042"/>
            <a:ext cx="450807" cy="450807"/>
          </a:xfrm>
          <a:prstGeom prst="rect">
            <a:avLst/>
          </a:prstGeom>
        </p:spPr>
      </p:pic>
      <p:sp>
        <p:nvSpPr>
          <p:cNvPr id="15" name="Řečová bublina: obdélníkový bublinový popisek 14">
            <a:extLst>
              <a:ext uri="{FF2B5EF4-FFF2-40B4-BE49-F238E27FC236}">
                <a16:creationId xmlns:a16="http://schemas.microsoft.com/office/drawing/2014/main" xmlns="" id="{40F49AAB-92BB-4C61-829C-F309B72179E0}"/>
              </a:ext>
            </a:extLst>
          </p:cNvPr>
          <p:cNvSpPr/>
          <p:nvPr/>
        </p:nvSpPr>
        <p:spPr>
          <a:xfrm>
            <a:off x="3216318" y="4733635"/>
            <a:ext cx="1457325" cy="640024"/>
          </a:xfrm>
          <a:prstGeom prst="wedgeRectCallout">
            <a:avLst>
              <a:gd name="adj1" fmla="val -63316"/>
              <a:gd name="adj2" fmla="val -40556"/>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Srovnání s výzkumem z roku 2015.</a:t>
            </a:r>
          </a:p>
        </p:txBody>
      </p:sp>
      <p:graphicFrame>
        <p:nvGraphicFramePr>
          <p:cNvPr id="16" name="Tabulka 15">
            <a:extLst>
              <a:ext uri="{FF2B5EF4-FFF2-40B4-BE49-F238E27FC236}">
                <a16:creationId xmlns:a16="http://schemas.microsoft.com/office/drawing/2014/main" xmlns="" id="{9553F728-2C04-45B5-9D76-5D7C49BB62F7}"/>
              </a:ext>
            </a:extLst>
          </p:cNvPr>
          <p:cNvGraphicFramePr>
            <a:graphicFrameLocks noGrp="1"/>
          </p:cNvGraphicFramePr>
          <p:nvPr>
            <p:extLst>
              <p:ext uri="{D42A27DB-BD31-4B8C-83A1-F6EECF244321}">
                <p14:modId xmlns:p14="http://schemas.microsoft.com/office/powerpoint/2010/main" val="2972893099"/>
              </p:ext>
            </p:extLst>
          </p:nvPr>
        </p:nvGraphicFramePr>
        <p:xfrm>
          <a:off x="9193100" y="3375983"/>
          <a:ext cx="619941" cy="1185543"/>
        </p:xfrm>
        <a:graphic>
          <a:graphicData uri="http://schemas.openxmlformats.org/drawingml/2006/table">
            <a:tbl>
              <a:tblPr firstRow="1" bandRow="1">
                <a:tableStyleId>{5C22544A-7EE6-4342-B048-85BDC9FD1C3A}</a:tableStyleId>
              </a:tblPr>
              <a:tblGrid>
                <a:gridCol w="619941">
                  <a:extLst>
                    <a:ext uri="{9D8B030D-6E8A-4147-A177-3AD203B41FA5}">
                      <a16:colId xmlns:a16="http://schemas.microsoft.com/office/drawing/2014/main" xmlns="" val="2597980409"/>
                    </a:ext>
                  </a:extLst>
                </a:gridCol>
              </a:tblGrid>
              <a:tr h="396344">
                <a:tc>
                  <a:txBody>
                    <a:bodyPr/>
                    <a:lstStyle/>
                    <a:p>
                      <a:r>
                        <a:rPr lang="cs-CZ" b="1" dirty="0">
                          <a:solidFill>
                            <a:srgbClr val="FF0000"/>
                          </a:solidFill>
                        </a:rPr>
                        <a:t>60%</a:t>
                      </a:r>
                    </a:p>
                  </a:txBody>
                  <a:tcPr anchor="ctr">
                    <a:noFill/>
                  </a:tcPr>
                </a:tc>
                <a:extLst>
                  <a:ext uri="{0D108BD9-81ED-4DB2-BD59-A6C34878D82A}">
                    <a16:rowId xmlns:a16="http://schemas.microsoft.com/office/drawing/2014/main" xmlns="" val="3303598218"/>
                  </a:ext>
                </a:extLst>
              </a:tr>
              <a:tr h="198538">
                <a:tc>
                  <a:txBody>
                    <a:bodyPr/>
                    <a:lstStyle/>
                    <a:p>
                      <a:endParaRPr lang="cs-CZ" b="1" dirty="0">
                        <a:solidFill>
                          <a:srgbClr val="FF0000"/>
                        </a:solidFill>
                      </a:endParaRPr>
                    </a:p>
                  </a:txBody>
                  <a:tcPr anchor="ctr">
                    <a:noFill/>
                  </a:tcPr>
                </a:tc>
                <a:extLst>
                  <a:ext uri="{0D108BD9-81ED-4DB2-BD59-A6C34878D82A}">
                    <a16:rowId xmlns:a16="http://schemas.microsoft.com/office/drawing/2014/main" xmlns="" val="3266513252"/>
                  </a:ext>
                </a:extLst>
              </a:tr>
              <a:tr h="423439">
                <a:tc>
                  <a:txBody>
                    <a:bodyPr/>
                    <a:lstStyle/>
                    <a:p>
                      <a:r>
                        <a:rPr lang="cs-CZ" b="1" dirty="0">
                          <a:solidFill>
                            <a:srgbClr val="FF0000"/>
                          </a:solidFill>
                        </a:rPr>
                        <a:t>50%</a:t>
                      </a:r>
                    </a:p>
                  </a:txBody>
                  <a:tcPr anchor="ctr">
                    <a:noFill/>
                  </a:tcPr>
                </a:tc>
                <a:extLst>
                  <a:ext uri="{0D108BD9-81ED-4DB2-BD59-A6C34878D82A}">
                    <a16:rowId xmlns:a16="http://schemas.microsoft.com/office/drawing/2014/main" xmlns="" val="928413336"/>
                  </a:ext>
                </a:extLst>
              </a:tr>
            </a:tbl>
          </a:graphicData>
        </a:graphic>
      </p:graphicFrame>
    </p:spTree>
    <p:extLst>
      <p:ext uri="{BB962C8B-B14F-4D97-AF65-F5344CB8AC3E}">
        <p14:creationId xmlns:p14="http://schemas.microsoft.com/office/powerpoint/2010/main" val="1790051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ástupný symbol pro obsah 7"/>
          <p:cNvSpPr>
            <a:spLocks noGrp="1"/>
          </p:cNvSpPr>
          <p:nvPr>
            <p:ph idx="1"/>
          </p:nvPr>
        </p:nvSpPr>
        <p:spPr>
          <a:xfrm>
            <a:off x="0" y="1144968"/>
            <a:ext cx="12192000" cy="654885"/>
          </a:xfrm>
          <a:noFill/>
        </p:spPr>
        <p:txBody>
          <a:bodyPr lIns="900000" tIns="0" rIns="900000" bIns="0" anchor="t">
            <a:noAutofit/>
          </a:bodyPr>
          <a:lstStyle/>
          <a:p>
            <a:pPr marL="0" indent="0">
              <a:buNone/>
            </a:pPr>
            <a:r>
              <a:rPr lang="cs-CZ" sz="1600" dirty="0"/>
              <a:t>58 % Čechů se domnívá, že exekutor by měl být státní institucí.</a:t>
            </a:r>
          </a:p>
          <a:p>
            <a:pPr marL="0" indent="0">
              <a:buNone/>
            </a:pPr>
            <a:r>
              <a:rPr lang="cs-CZ" sz="1600" dirty="0"/>
              <a:t>30 % lidí si myslí, že by měl být soukromou institucí, která zastupuje stát a je nestranná. </a:t>
            </a:r>
          </a:p>
          <a:p>
            <a:pPr marL="0" indent="0">
              <a:buNone/>
            </a:pPr>
            <a:r>
              <a:rPr lang="cs-CZ" sz="1600" dirty="0"/>
              <a:t>Podle 69 % Čechů by exekutor měl být přidělen státem podle trvalého bydliště dlužníka.</a:t>
            </a:r>
          </a:p>
        </p:txBody>
      </p:sp>
      <p:sp>
        <p:nvSpPr>
          <p:cNvPr id="7" name="Nadpis 6"/>
          <p:cNvSpPr>
            <a:spLocks noGrp="1"/>
          </p:cNvSpPr>
          <p:nvPr>
            <p:ph type="ctrTitle"/>
          </p:nvPr>
        </p:nvSpPr>
        <p:spPr>
          <a:xfrm>
            <a:off x="0" y="298938"/>
            <a:ext cx="12192000" cy="615461"/>
          </a:xfrm>
          <a:noFill/>
        </p:spPr>
        <p:txBody>
          <a:bodyPr lIns="900000" tIns="0" rIns="0" bIns="0" anchor="ctr">
            <a:noAutofit/>
          </a:bodyPr>
          <a:lstStyle/>
          <a:p>
            <a:r>
              <a:rPr lang="cs-CZ" sz="3000" dirty="0"/>
              <a:t>Exekutor by měl být státní institucí a přidělen státem </a:t>
            </a:r>
            <a:br>
              <a:rPr lang="cs-CZ" sz="3000" dirty="0"/>
            </a:br>
            <a:r>
              <a:rPr lang="cs-CZ" sz="3000" dirty="0"/>
              <a:t>podle bydliště dlužníka</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graphicFrame>
        <p:nvGraphicFramePr>
          <p:cNvPr id="16" name="Graf 15"/>
          <p:cNvGraphicFramePr/>
          <p:nvPr>
            <p:extLst>
              <p:ext uri="{D42A27DB-BD31-4B8C-83A1-F6EECF244321}">
                <p14:modId xmlns:p14="http://schemas.microsoft.com/office/powerpoint/2010/main" val="301073300"/>
              </p:ext>
            </p:extLst>
          </p:nvPr>
        </p:nvGraphicFramePr>
        <p:xfrm>
          <a:off x="209006" y="2149108"/>
          <a:ext cx="6095999" cy="3859981"/>
        </p:xfrm>
        <a:graphic>
          <a:graphicData uri="http://schemas.openxmlformats.org/drawingml/2006/chart">
            <c:chart xmlns:c="http://schemas.openxmlformats.org/drawingml/2006/chart" xmlns:r="http://schemas.openxmlformats.org/officeDocument/2006/relationships" r:id="rId2"/>
          </a:graphicData>
        </a:graphic>
      </p:graphicFrame>
      <p:sp>
        <p:nvSpPr>
          <p:cNvPr id="9" name="Obdélník 8"/>
          <p:cNvSpPr/>
          <p:nvPr/>
        </p:nvSpPr>
        <p:spPr>
          <a:xfrm>
            <a:off x="876300" y="6493119"/>
            <a:ext cx="9199517" cy="365124"/>
          </a:xfrm>
          <a:prstGeom prst="rect">
            <a:avLst/>
          </a:prstGeom>
        </p:spPr>
        <p:txBody>
          <a:bodyPr wrap="square" lIns="0" tIns="0" rIns="0" bIns="0" anchor="ctr">
            <a:noAutofit/>
          </a:bodyPr>
          <a:lstStyle/>
          <a:p>
            <a:pPr lvl="0" fontAlgn="base">
              <a:spcBef>
                <a:spcPct val="0"/>
              </a:spcBef>
              <a:spcAft>
                <a:spcPct val="0"/>
              </a:spcAft>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Q18. </a:t>
            </a:r>
            <a:r>
              <a:rPr lang="pl-PL" sz="1200" dirty="0">
                <a:solidFill>
                  <a:srgbClr val="595959"/>
                </a:solidFill>
                <a:cs typeface="Arial" charset="0"/>
              </a:rPr>
              <a:t>Exekutor by podle Vás měl být … </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a:t>
            </a:r>
            <a:r>
              <a:rPr kumimoji="0" lang="en-GB" sz="1200" b="0" i="1" u="none" strike="noStrike" kern="1200" cap="none" spc="0" normalizeH="0" baseline="0" noProof="0" dirty="0">
                <a:ln>
                  <a:noFill/>
                </a:ln>
                <a:solidFill>
                  <a:srgbClr val="595959"/>
                </a:solidFill>
                <a:effectLst/>
                <a:uLnTx/>
                <a:uFillTx/>
                <a:latin typeface="Calibri"/>
                <a:ea typeface="+mn-ea"/>
                <a:cs typeface="Arial" charset="0"/>
              </a:rPr>
              <a:t>N=</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1527</a:t>
            </a:r>
            <a:r>
              <a:rPr lang="cs-CZ" sz="1200" i="1" dirty="0">
                <a:solidFill>
                  <a:srgbClr val="595959"/>
                </a:solidFill>
                <a:cs typeface="Arial" charset="0"/>
              </a:rPr>
              <a:t>) </a:t>
            </a:r>
            <a:r>
              <a:rPr lang="cs-CZ" sz="1200" dirty="0">
                <a:solidFill>
                  <a:srgbClr val="595959"/>
                </a:solidFill>
                <a:cs typeface="Arial" charset="0"/>
              </a:rPr>
              <a:t>Q19. Kdo by podle Vás měl mít možnost si exekutora vybrat?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r>
              <a:rPr lang="cs-CZ" sz="1200" dirty="0">
                <a:solidFill>
                  <a:srgbClr val="595959"/>
                </a:solidFill>
                <a:cs typeface="Arial" charset="0"/>
              </a:rPr>
              <a:t> </a:t>
            </a:r>
            <a:endParaRPr kumimoji="0" lang="en-GB" sz="1200" b="0" u="none" strike="noStrike" kern="1200" cap="none" spc="0" normalizeH="0" baseline="0" noProof="0" dirty="0">
              <a:ln>
                <a:noFill/>
              </a:ln>
              <a:solidFill>
                <a:srgbClr val="595959"/>
              </a:solidFill>
              <a:effectLst/>
              <a:uLnTx/>
              <a:uFillTx/>
              <a:latin typeface="Calibri"/>
              <a:ea typeface="+mn-ea"/>
              <a:cs typeface="Arial" charset="0"/>
            </a:endParaRPr>
          </a:p>
        </p:txBody>
      </p:sp>
      <p:graphicFrame>
        <p:nvGraphicFramePr>
          <p:cNvPr id="12" name="Graf 11">
            <a:extLst>
              <a:ext uri="{FF2B5EF4-FFF2-40B4-BE49-F238E27FC236}">
                <a16:creationId xmlns:a16="http://schemas.microsoft.com/office/drawing/2014/main" xmlns="" id="{449B1A7C-3BB0-4DBD-965A-8203DCF40498}"/>
              </a:ext>
            </a:extLst>
          </p:cNvPr>
          <p:cNvGraphicFramePr/>
          <p:nvPr>
            <p:extLst>
              <p:ext uri="{D42A27DB-BD31-4B8C-83A1-F6EECF244321}">
                <p14:modId xmlns:p14="http://schemas.microsoft.com/office/powerpoint/2010/main" val="2504379939"/>
              </p:ext>
            </p:extLst>
          </p:nvPr>
        </p:nvGraphicFramePr>
        <p:xfrm>
          <a:off x="5930537" y="2548429"/>
          <a:ext cx="5651863" cy="3341656"/>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Přímá spojnice 4">
            <a:extLst>
              <a:ext uri="{FF2B5EF4-FFF2-40B4-BE49-F238E27FC236}">
                <a16:creationId xmlns:a16="http://schemas.microsoft.com/office/drawing/2014/main" xmlns="" id="{7AAAB4DF-85CD-4B28-B831-99A2D076E27B}"/>
              </a:ext>
            </a:extLst>
          </p:cNvPr>
          <p:cNvCxnSpPr/>
          <p:nvPr/>
        </p:nvCxnSpPr>
        <p:spPr>
          <a:xfrm>
            <a:off x="6061166" y="2309693"/>
            <a:ext cx="0" cy="4080845"/>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ovéPole 5">
            <a:extLst>
              <a:ext uri="{FF2B5EF4-FFF2-40B4-BE49-F238E27FC236}">
                <a16:creationId xmlns:a16="http://schemas.microsoft.com/office/drawing/2014/main" xmlns="" id="{B1BC8D10-3DE1-4D22-95F7-B5DA5783EEB5}"/>
              </a:ext>
            </a:extLst>
          </p:cNvPr>
          <p:cNvSpPr txBox="1"/>
          <p:nvPr/>
        </p:nvSpPr>
        <p:spPr>
          <a:xfrm>
            <a:off x="2259268" y="2244759"/>
            <a:ext cx="2491056" cy="369332"/>
          </a:xfrm>
          <a:prstGeom prst="rect">
            <a:avLst/>
          </a:prstGeom>
          <a:noFill/>
        </p:spPr>
        <p:txBody>
          <a:bodyPr wrap="square" rtlCol="0">
            <a:spAutoFit/>
          </a:bodyPr>
          <a:lstStyle/>
          <a:p>
            <a:r>
              <a:rPr lang="cs-CZ" b="1" dirty="0"/>
              <a:t>Exekutor by měl být:</a:t>
            </a:r>
          </a:p>
        </p:txBody>
      </p:sp>
      <p:sp>
        <p:nvSpPr>
          <p:cNvPr id="15" name="TextovéPole 14">
            <a:extLst>
              <a:ext uri="{FF2B5EF4-FFF2-40B4-BE49-F238E27FC236}">
                <a16:creationId xmlns:a16="http://schemas.microsoft.com/office/drawing/2014/main" xmlns="" id="{20022478-F697-47C1-BC38-13D2D746017E}"/>
              </a:ext>
            </a:extLst>
          </p:cNvPr>
          <p:cNvSpPr txBox="1"/>
          <p:nvPr/>
        </p:nvSpPr>
        <p:spPr>
          <a:xfrm>
            <a:off x="8250579" y="2281150"/>
            <a:ext cx="2820092" cy="369332"/>
          </a:xfrm>
          <a:prstGeom prst="rect">
            <a:avLst/>
          </a:prstGeom>
          <a:noFill/>
        </p:spPr>
        <p:txBody>
          <a:bodyPr wrap="square" rtlCol="0">
            <a:spAutoFit/>
          </a:bodyPr>
          <a:lstStyle/>
          <a:p>
            <a:r>
              <a:rPr lang="cs-CZ" b="1" dirty="0"/>
              <a:t>Exekutora by měl vybrat:</a:t>
            </a:r>
          </a:p>
        </p:txBody>
      </p:sp>
      <p:pic>
        <p:nvPicPr>
          <p:cNvPr id="17" name="Obrázek 16">
            <a:extLst>
              <a:ext uri="{FF2B5EF4-FFF2-40B4-BE49-F238E27FC236}">
                <a16:creationId xmlns:a16="http://schemas.microsoft.com/office/drawing/2014/main" xmlns="" id="{6AE2959B-87F0-4D78-859F-99C17ADFF8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3250" y="3773662"/>
            <a:ext cx="893050" cy="891190"/>
          </a:xfrm>
          <a:prstGeom prst="rect">
            <a:avLst/>
          </a:prstGeom>
        </p:spPr>
      </p:pic>
      <p:pic>
        <p:nvPicPr>
          <p:cNvPr id="18" name="Obrázek 17">
            <a:extLst>
              <a:ext uri="{FF2B5EF4-FFF2-40B4-BE49-F238E27FC236}">
                <a16:creationId xmlns:a16="http://schemas.microsoft.com/office/drawing/2014/main" xmlns="" id="{1A9172D3-88BF-4BAB-8C32-88F1323879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46625" y="3773662"/>
            <a:ext cx="893050" cy="891190"/>
          </a:xfrm>
          <a:prstGeom prst="rect">
            <a:avLst/>
          </a:prstGeom>
        </p:spPr>
      </p:pic>
      <p:sp>
        <p:nvSpPr>
          <p:cNvPr id="20" name="Obdélník 19">
            <a:extLst>
              <a:ext uri="{FF2B5EF4-FFF2-40B4-BE49-F238E27FC236}">
                <a16:creationId xmlns:a16="http://schemas.microsoft.com/office/drawing/2014/main" xmlns="" id="{FA60F390-8FDA-4C52-98DB-46991749325D}"/>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Hodnocení systému</a:t>
            </a:r>
          </a:p>
        </p:txBody>
      </p:sp>
      <p:pic>
        <p:nvPicPr>
          <p:cNvPr id="19" name="Obrázek 18">
            <a:extLst>
              <a:ext uri="{FF2B5EF4-FFF2-40B4-BE49-F238E27FC236}">
                <a16:creationId xmlns:a16="http://schemas.microsoft.com/office/drawing/2014/main" xmlns="" id="{76C5D1CB-F5F6-4FC6-BB60-F373569A88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13041" y="108124"/>
            <a:ext cx="381628" cy="381628"/>
          </a:xfrm>
          <a:prstGeom prst="rect">
            <a:avLst/>
          </a:prstGeom>
        </p:spPr>
      </p:pic>
    </p:spTree>
    <p:extLst>
      <p:ext uri="{BB962C8B-B14F-4D97-AF65-F5344CB8AC3E}">
        <p14:creationId xmlns:p14="http://schemas.microsoft.com/office/powerpoint/2010/main" val="264657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ulka 20">
            <a:extLst>
              <a:ext uri="{FF2B5EF4-FFF2-40B4-BE49-F238E27FC236}">
                <a16:creationId xmlns:a16="http://schemas.microsoft.com/office/drawing/2014/main" xmlns="" id="{392ECED6-151E-42C2-B790-D6541081FAD3}"/>
              </a:ext>
            </a:extLst>
          </p:cNvPr>
          <p:cNvGraphicFramePr>
            <a:graphicFrameLocks noGrp="1"/>
          </p:cNvGraphicFramePr>
          <p:nvPr>
            <p:extLst>
              <p:ext uri="{D42A27DB-BD31-4B8C-83A1-F6EECF244321}">
                <p14:modId xmlns:p14="http://schemas.microsoft.com/office/powerpoint/2010/main" val="138641098"/>
              </p:ext>
            </p:extLst>
          </p:nvPr>
        </p:nvGraphicFramePr>
        <p:xfrm>
          <a:off x="1582923" y="4415070"/>
          <a:ext cx="9199516" cy="1796607"/>
        </p:xfrm>
        <a:graphic>
          <a:graphicData uri="http://schemas.openxmlformats.org/drawingml/2006/table">
            <a:tbl>
              <a:tblPr/>
              <a:tblGrid>
                <a:gridCol w="3634186">
                  <a:extLst>
                    <a:ext uri="{9D8B030D-6E8A-4147-A177-3AD203B41FA5}">
                      <a16:colId xmlns:a16="http://schemas.microsoft.com/office/drawing/2014/main" xmlns="" val="608508144"/>
                    </a:ext>
                  </a:extLst>
                </a:gridCol>
                <a:gridCol w="1113066">
                  <a:extLst>
                    <a:ext uri="{9D8B030D-6E8A-4147-A177-3AD203B41FA5}">
                      <a16:colId xmlns:a16="http://schemas.microsoft.com/office/drawing/2014/main" xmlns="" val="978487049"/>
                    </a:ext>
                  </a:extLst>
                </a:gridCol>
                <a:gridCol w="1113066">
                  <a:extLst>
                    <a:ext uri="{9D8B030D-6E8A-4147-A177-3AD203B41FA5}">
                      <a16:colId xmlns:a16="http://schemas.microsoft.com/office/drawing/2014/main" xmlns="" val="691419969"/>
                    </a:ext>
                  </a:extLst>
                </a:gridCol>
                <a:gridCol w="1113066">
                  <a:extLst>
                    <a:ext uri="{9D8B030D-6E8A-4147-A177-3AD203B41FA5}">
                      <a16:colId xmlns:a16="http://schemas.microsoft.com/office/drawing/2014/main" xmlns="" val="3557400333"/>
                    </a:ext>
                  </a:extLst>
                </a:gridCol>
                <a:gridCol w="1113066">
                  <a:extLst>
                    <a:ext uri="{9D8B030D-6E8A-4147-A177-3AD203B41FA5}">
                      <a16:colId xmlns:a16="http://schemas.microsoft.com/office/drawing/2014/main" xmlns="" val="2433286699"/>
                    </a:ext>
                  </a:extLst>
                </a:gridCol>
                <a:gridCol w="1113066">
                  <a:extLst>
                    <a:ext uri="{9D8B030D-6E8A-4147-A177-3AD203B41FA5}">
                      <a16:colId xmlns:a16="http://schemas.microsoft.com/office/drawing/2014/main" xmlns="" val="249007995"/>
                    </a:ext>
                  </a:extLst>
                </a:gridCol>
              </a:tblGrid>
              <a:tr h="249134">
                <a:tc rowSpan="2">
                  <a:txBody>
                    <a:bodyPr/>
                    <a:lstStyle/>
                    <a:p>
                      <a:pPr algn="ctr" fontAlgn="b"/>
                      <a:r>
                        <a:rPr lang="cs-CZ" sz="1200" b="0" i="0" u="none" strike="noStrike" dirty="0">
                          <a:solidFill>
                            <a:srgbClr val="000000"/>
                          </a:solidFill>
                          <a:effectLst/>
                          <a:latin typeface="Calibri" panose="020F0502020204030204" pitchFamily="34" charset="0"/>
                        </a:rPr>
                        <a:t>%</a:t>
                      </a: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dirty="0">
                          <a:solidFill>
                            <a:schemeClr val="bg1"/>
                          </a:solidFill>
                          <a:effectLst/>
                          <a:latin typeface="Calibri" panose="020F0502020204030204" pitchFamily="34" charset="0"/>
                        </a:rPr>
                        <a:t>Celkem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Exekuce </a:t>
                      </a:r>
                      <a:br>
                        <a:rPr lang="cs-CZ" sz="1200" b="0" i="0" u="none" strike="noStrike" dirty="0">
                          <a:solidFill>
                            <a:schemeClr val="bg1"/>
                          </a:solidFill>
                          <a:effectLst/>
                          <a:latin typeface="Calibri" panose="020F0502020204030204" pitchFamily="34" charset="0"/>
                        </a:rPr>
                      </a:br>
                      <a:r>
                        <a:rPr lang="cs-CZ" sz="1200" b="0" i="0" u="none" strike="noStrike" dirty="0">
                          <a:solidFill>
                            <a:schemeClr val="bg1"/>
                          </a:solidFill>
                          <a:effectLst/>
                          <a:latin typeface="Calibri" panose="020F0502020204030204" pitchFamily="34" charset="0"/>
                        </a:rPr>
                        <a:t>osobně</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Exekuce </a:t>
                      </a:r>
                      <a:br>
                        <a:rPr lang="cs-CZ" sz="1200" b="0" i="0" u="none" strike="noStrike" dirty="0">
                          <a:solidFill>
                            <a:schemeClr val="bg1"/>
                          </a:solidFill>
                          <a:effectLst/>
                          <a:latin typeface="Calibri" panose="020F0502020204030204" pitchFamily="34" charset="0"/>
                        </a:rPr>
                      </a:br>
                      <a:r>
                        <a:rPr lang="cs-CZ" sz="1200" b="0" i="0" u="none" strike="noStrike" dirty="0">
                          <a:solidFill>
                            <a:schemeClr val="bg1"/>
                          </a:solidFill>
                          <a:effectLst/>
                          <a:latin typeface="Calibri" panose="020F0502020204030204" pitchFamily="34" charset="0"/>
                        </a:rPr>
                        <a:t>v rodině</a:t>
                      </a:r>
                    </a:p>
                  </a:txBody>
                  <a:tcPr marL="0" marR="0" marT="0" marB="0" anchor="ctr">
                    <a:lnL>
                      <a:noFill/>
                    </a:lnL>
                    <a:lnR>
                      <a:noFill/>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Exekuce v blízkém okolí</a:t>
                      </a:r>
                    </a:p>
                  </a:txBody>
                  <a:tcPr marL="0" marR="0" marT="0" marB="0" anchor="ctr">
                    <a:lnL>
                      <a:noFill/>
                    </a:lnL>
                    <a:lnR>
                      <a:noFill/>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Žádná exekuce</a:t>
                      </a:r>
                    </a:p>
                  </a:txBody>
                  <a:tcPr marL="0" marR="0" marT="0" marB="0" anchor="ctr">
                    <a:lnL>
                      <a:noFill/>
                    </a:lnL>
                    <a:lnR>
                      <a:noFill/>
                    </a:lnR>
                    <a:lnT>
                      <a:noFill/>
                    </a:lnT>
                    <a:lnB>
                      <a:noFill/>
                    </a:lnB>
                    <a:solidFill>
                      <a:schemeClr val="accent6"/>
                    </a:solidFill>
                  </a:tcPr>
                </a:tc>
                <a:extLst>
                  <a:ext uri="{0D108BD9-81ED-4DB2-BD59-A6C34878D82A}">
                    <a16:rowId xmlns:a16="http://schemas.microsoft.com/office/drawing/2014/main" xmlns="" val="3792222083"/>
                  </a:ext>
                </a:extLst>
              </a:tr>
              <a:tr h="151652">
                <a:tc vMerge="1">
                  <a:txBody>
                    <a:bodyPr/>
                    <a:lstStyle/>
                    <a:p>
                      <a:pPr algn="ctr" fontAlgn="b"/>
                      <a:endParaRPr lang="cs-CZ" sz="1100" b="0" i="0" u="none" strike="noStrike" dirty="0">
                        <a:solidFill>
                          <a:srgbClr val="000000"/>
                        </a:solidFill>
                        <a:effectLst/>
                        <a:latin typeface="Calibri" panose="020F0502020204030204" pitchFamily="34" charset="0"/>
                      </a:endParaRP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cs-CZ" sz="1200" b="0" i="1" u="none" strike="noStrike" dirty="0">
                          <a:solidFill>
                            <a:schemeClr val="bg1"/>
                          </a:solidFill>
                          <a:effectLst/>
                          <a:latin typeface="Calibri" panose="020F0502020204030204" pitchFamily="34" charset="0"/>
                        </a:rPr>
                        <a:t>(N=1527)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cs-CZ" sz="1200" b="0" i="1" u="none" strike="noStrike" dirty="0">
                          <a:solidFill>
                            <a:schemeClr val="bg1"/>
                          </a:solidFill>
                          <a:effectLst/>
                          <a:latin typeface="Calibri" panose="020F0502020204030204" pitchFamily="34" charset="0"/>
                        </a:rPr>
                        <a:t>(N=193)</a:t>
                      </a:r>
                    </a:p>
                  </a:txBody>
                  <a:tcPr marL="0" marR="0"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0" i="1" u="none" strike="noStrike" dirty="0">
                          <a:solidFill>
                            <a:schemeClr val="bg1"/>
                          </a:solidFill>
                          <a:effectLst/>
                          <a:latin typeface="Calibri" panose="020F0502020204030204" pitchFamily="34" charset="0"/>
                        </a:rPr>
                        <a:t>(N=147)</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cs-CZ" sz="1200" b="0" i="1" u="none" strike="noStrike" dirty="0">
                          <a:solidFill>
                            <a:schemeClr val="bg1"/>
                          </a:solidFill>
                          <a:effectLst/>
                          <a:latin typeface="Calibri" panose="020F0502020204030204" pitchFamily="34" charset="0"/>
                        </a:rPr>
                        <a:t>(N=169)</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cs-CZ" sz="1200" b="0" i="1" u="none" strike="noStrike" dirty="0">
                          <a:solidFill>
                            <a:schemeClr val="bg1"/>
                          </a:solidFill>
                          <a:effectLst/>
                          <a:latin typeface="Calibri" panose="020F0502020204030204" pitchFamily="34" charset="0"/>
                        </a:rPr>
                        <a:t>(N=1010)</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xmlns="" val="693441072"/>
                  </a:ext>
                </a:extLst>
              </a:tr>
              <a:tr h="415989">
                <a:tc>
                  <a:txBody>
                    <a:bodyPr/>
                    <a:lstStyle/>
                    <a:p>
                      <a:pPr algn="l" fontAlgn="ctr"/>
                      <a:r>
                        <a:rPr lang="cs-CZ" sz="1200" b="0" i="0" u="none" strike="noStrike" dirty="0">
                          <a:solidFill>
                            <a:srgbClr val="000000"/>
                          </a:solidFill>
                          <a:effectLst/>
                          <a:latin typeface="Calibri" panose="020F0502020204030204" pitchFamily="34" charset="0"/>
                        </a:rPr>
                        <a:t>Věřitel</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dirty="0">
                          <a:solidFill>
                            <a:srgbClr val="000000"/>
                          </a:solidFill>
                          <a:effectLst/>
                          <a:latin typeface="Calibri" panose="020F050202020403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15%</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cs-CZ" sz="1200" b="0" i="0" u="none" strike="noStrike" dirty="0">
                          <a:solidFill>
                            <a:srgbClr val="000000"/>
                          </a:solidFill>
                          <a:effectLst/>
                          <a:latin typeface="Calibri" panose="020F0502020204030204" pitchFamily="34" charset="0"/>
                        </a:rPr>
                        <a:t>19%</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23%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25%</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0771726"/>
                  </a:ext>
                </a:extLst>
              </a:tr>
              <a:tr h="415989">
                <a:tc>
                  <a:txBody>
                    <a:bodyPr/>
                    <a:lstStyle/>
                    <a:p>
                      <a:pPr algn="l" fontAlgn="ctr"/>
                      <a:r>
                        <a:rPr lang="cs-CZ" sz="1200" b="0" i="0" u="none" strike="noStrike" dirty="0">
                          <a:solidFill>
                            <a:srgbClr val="000000"/>
                          </a:solidFill>
                          <a:effectLst/>
                          <a:latin typeface="Calibri" panose="020F0502020204030204" pitchFamily="34" charset="0"/>
                        </a:rPr>
                        <a:t>Dlužník</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dirty="0">
                          <a:solidFill>
                            <a:srgbClr val="000000"/>
                          </a:solidFill>
                          <a:effectLst/>
                          <a:latin typeface="Calibri" panose="020F0502020204030204" pitchFamily="34" charset="0"/>
                        </a:rPr>
                        <a:t>10%</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6%</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2690587904"/>
                  </a:ext>
                </a:extLst>
              </a:tr>
              <a:tr h="415989">
                <a:tc>
                  <a:txBody>
                    <a:bodyPr/>
                    <a:lstStyle/>
                    <a:p>
                      <a:pPr algn="l" fontAlgn="ctr"/>
                      <a:r>
                        <a:rPr lang="cs-CZ" sz="1200" b="0" i="0" u="none" strike="noStrike" dirty="0">
                          <a:solidFill>
                            <a:srgbClr val="000000"/>
                          </a:solidFill>
                          <a:effectLst/>
                          <a:latin typeface="Calibri" panose="020F0502020204030204" pitchFamily="34" charset="0"/>
                        </a:rPr>
                        <a:t>Měl by být přidělen státem na základě trvalého bydliště dlužníka</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dirty="0">
                          <a:solidFill>
                            <a:srgbClr val="000000"/>
                          </a:solidFill>
                          <a:effectLst/>
                          <a:latin typeface="Calibri" panose="020F050202020403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76%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71%</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67%</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dirty="0">
                          <a:solidFill>
                            <a:srgbClr val="000000"/>
                          </a:solidFill>
                          <a:effectLst/>
                          <a:latin typeface="Calibri" panose="020F0502020204030204" pitchFamily="34" charset="0"/>
                        </a:rPr>
                        <a:t>68%</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07730995"/>
                  </a:ext>
                </a:extLst>
              </a:tr>
            </a:tbl>
          </a:graphicData>
        </a:graphic>
      </p:graphicFrame>
      <p:graphicFrame>
        <p:nvGraphicFramePr>
          <p:cNvPr id="20" name="Tabulka 19">
            <a:extLst>
              <a:ext uri="{FF2B5EF4-FFF2-40B4-BE49-F238E27FC236}">
                <a16:creationId xmlns:a16="http://schemas.microsoft.com/office/drawing/2014/main" xmlns="" id="{4B57CB32-D414-41E9-8714-1BBEFEB61335}"/>
              </a:ext>
            </a:extLst>
          </p:cNvPr>
          <p:cNvGraphicFramePr>
            <a:graphicFrameLocks noGrp="1"/>
          </p:cNvGraphicFramePr>
          <p:nvPr>
            <p:extLst>
              <p:ext uri="{D42A27DB-BD31-4B8C-83A1-F6EECF244321}">
                <p14:modId xmlns:p14="http://schemas.microsoft.com/office/powerpoint/2010/main" val="2415767397"/>
              </p:ext>
            </p:extLst>
          </p:nvPr>
        </p:nvGraphicFramePr>
        <p:xfrm>
          <a:off x="1582923" y="2275741"/>
          <a:ext cx="9199516" cy="1796607"/>
        </p:xfrm>
        <a:graphic>
          <a:graphicData uri="http://schemas.openxmlformats.org/drawingml/2006/table">
            <a:tbl>
              <a:tblPr/>
              <a:tblGrid>
                <a:gridCol w="3694471">
                  <a:extLst>
                    <a:ext uri="{9D8B030D-6E8A-4147-A177-3AD203B41FA5}">
                      <a16:colId xmlns:a16="http://schemas.microsoft.com/office/drawing/2014/main" xmlns="" val="608508144"/>
                    </a:ext>
                  </a:extLst>
                </a:gridCol>
                <a:gridCol w="1052781">
                  <a:extLst>
                    <a:ext uri="{9D8B030D-6E8A-4147-A177-3AD203B41FA5}">
                      <a16:colId xmlns:a16="http://schemas.microsoft.com/office/drawing/2014/main" xmlns="" val="978487049"/>
                    </a:ext>
                  </a:extLst>
                </a:gridCol>
                <a:gridCol w="1113066">
                  <a:extLst>
                    <a:ext uri="{9D8B030D-6E8A-4147-A177-3AD203B41FA5}">
                      <a16:colId xmlns:a16="http://schemas.microsoft.com/office/drawing/2014/main" xmlns="" val="691419969"/>
                    </a:ext>
                  </a:extLst>
                </a:gridCol>
                <a:gridCol w="1113066">
                  <a:extLst>
                    <a:ext uri="{9D8B030D-6E8A-4147-A177-3AD203B41FA5}">
                      <a16:colId xmlns:a16="http://schemas.microsoft.com/office/drawing/2014/main" xmlns="" val="3557400333"/>
                    </a:ext>
                  </a:extLst>
                </a:gridCol>
                <a:gridCol w="1113066">
                  <a:extLst>
                    <a:ext uri="{9D8B030D-6E8A-4147-A177-3AD203B41FA5}">
                      <a16:colId xmlns:a16="http://schemas.microsoft.com/office/drawing/2014/main" xmlns="" val="2433286699"/>
                    </a:ext>
                  </a:extLst>
                </a:gridCol>
                <a:gridCol w="1113066">
                  <a:extLst>
                    <a:ext uri="{9D8B030D-6E8A-4147-A177-3AD203B41FA5}">
                      <a16:colId xmlns:a16="http://schemas.microsoft.com/office/drawing/2014/main" xmlns="" val="249007995"/>
                    </a:ext>
                  </a:extLst>
                </a:gridCol>
              </a:tblGrid>
              <a:tr h="249134">
                <a:tc rowSpan="2">
                  <a:txBody>
                    <a:bodyPr/>
                    <a:lstStyle/>
                    <a:p>
                      <a:pPr algn="ctr" fontAlgn="b"/>
                      <a:r>
                        <a:rPr lang="cs-CZ" sz="1200" b="0" i="0" u="none" strike="noStrike" dirty="0">
                          <a:solidFill>
                            <a:srgbClr val="000000"/>
                          </a:solidFill>
                          <a:effectLst/>
                          <a:latin typeface="Calibri" panose="020F0502020204030204" pitchFamily="34" charset="0"/>
                        </a:rPr>
                        <a:t>%</a:t>
                      </a: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dirty="0">
                          <a:solidFill>
                            <a:schemeClr val="bg1"/>
                          </a:solidFill>
                          <a:effectLst/>
                          <a:latin typeface="Calibri" panose="020F0502020204030204" pitchFamily="34" charset="0"/>
                        </a:rPr>
                        <a:t>Celkem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Exekuce </a:t>
                      </a:r>
                      <a:br>
                        <a:rPr lang="cs-CZ" sz="1200" b="0" i="0" u="none" strike="noStrike" dirty="0">
                          <a:solidFill>
                            <a:schemeClr val="bg1"/>
                          </a:solidFill>
                          <a:effectLst/>
                          <a:latin typeface="Calibri" panose="020F0502020204030204" pitchFamily="34" charset="0"/>
                        </a:rPr>
                      </a:br>
                      <a:r>
                        <a:rPr lang="cs-CZ" sz="1200" b="0" i="0" u="none" strike="noStrike" dirty="0">
                          <a:solidFill>
                            <a:schemeClr val="bg1"/>
                          </a:solidFill>
                          <a:effectLst/>
                          <a:latin typeface="Calibri" panose="020F0502020204030204" pitchFamily="34" charset="0"/>
                        </a:rPr>
                        <a:t>osobně</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Exekuce </a:t>
                      </a:r>
                      <a:br>
                        <a:rPr lang="cs-CZ" sz="1200" b="0" i="0" u="none" strike="noStrike" dirty="0">
                          <a:solidFill>
                            <a:schemeClr val="bg1"/>
                          </a:solidFill>
                          <a:effectLst/>
                          <a:latin typeface="Calibri" panose="020F0502020204030204" pitchFamily="34" charset="0"/>
                        </a:rPr>
                      </a:br>
                      <a:r>
                        <a:rPr lang="cs-CZ" sz="1200" b="0" i="0" u="none" strike="noStrike" dirty="0">
                          <a:solidFill>
                            <a:schemeClr val="bg1"/>
                          </a:solidFill>
                          <a:effectLst/>
                          <a:latin typeface="Calibri" panose="020F0502020204030204" pitchFamily="34" charset="0"/>
                        </a:rPr>
                        <a:t>v rodině</a:t>
                      </a:r>
                    </a:p>
                  </a:txBody>
                  <a:tcPr marL="0" marR="0" marT="0" marB="0" anchor="ctr">
                    <a:lnL>
                      <a:noFill/>
                    </a:lnL>
                    <a:lnR>
                      <a:noFill/>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Exekuce v blízkém okolí</a:t>
                      </a:r>
                    </a:p>
                  </a:txBody>
                  <a:tcPr marL="0" marR="0" marT="0" marB="0" anchor="ctr">
                    <a:lnL>
                      <a:noFill/>
                    </a:lnL>
                    <a:lnR>
                      <a:noFill/>
                    </a:lnR>
                    <a:lnT>
                      <a:noFill/>
                    </a:lnT>
                    <a:lnB>
                      <a:noFill/>
                    </a:lnB>
                    <a:solidFill>
                      <a:schemeClr val="accent6"/>
                    </a:solidFill>
                  </a:tcPr>
                </a:tc>
                <a:tc>
                  <a:txBody>
                    <a:bodyPr/>
                    <a:lstStyle/>
                    <a:p>
                      <a:pPr algn="ctr" fontAlgn="ctr"/>
                      <a:r>
                        <a:rPr lang="cs-CZ" sz="1200" b="0" i="0" u="none" strike="noStrike" dirty="0">
                          <a:solidFill>
                            <a:schemeClr val="bg1"/>
                          </a:solidFill>
                          <a:effectLst/>
                          <a:latin typeface="Calibri" panose="020F0502020204030204" pitchFamily="34" charset="0"/>
                        </a:rPr>
                        <a:t>Žádná exekuce</a:t>
                      </a:r>
                    </a:p>
                  </a:txBody>
                  <a:tcPr marL="0" marR="0" marT="0" marB="0" anchor="ctr">
                    <a:lnL>
                      <a:noFill/>
                    </a:lnL>
                    <a:lnR>
                      <a:noFill/>
                    </a:lnR>
                    <a:lnT>
                      <a:noFill/>
                    </a:lnT>
                    <a:lnB>
                      <a:noFill/>
                    </a:lnB>
                    <a:solidFill>
                      <a:schemeClr val="accent6"/>
                    </a:solidFill>
                  </a:tcPr>
                </a:tc>
                <a:extLst>
                  <a:ext uri="{0D108BD9-81ED-4DB2-BD59-A6C34878D82A}">
                    <a16:rowId xmlns:a16="http://schemas.microsoft.com/office/drawing/2014/main" xmlns="" val="3792222083"/>
                  </a:ext>
                </a:extLst>
              </a:tr>
              <a:tr h="151652">
                <a:tc vMerge="1">
                  <a:txBody>
                    <a:bodyPr/>
                    <a:lstStyle/>
                    <a:p>
                      <a:pPr algn="ctr" fontAlgn="b"/>
                      <a:endParaRPr lang="cs-CZ" sz="1100" b="0" i="0" u="none" strike="noStrike" dirty="0">
                        <a:solidFill>
                          <a:srgbClr val="000000"/>
                        </a:solidFill>
                        <a:effectLst/>
                        <a:latin typeface="Calibri" panose="020F0502020204030204" pitchFamily="34" charset="0"/>
                      </a:endParaRP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cs-CZ" sz="1200" b="0" i="1" u="none" strike="noStrike" dirty="0">
                          <a:solidFill>
                            <a:schemeClr val="bg1"/>
                          </a:solidFill>
                          <a:effectLst/>
                          <a:latin typeface="Calibri" panose="020F0502020204030204" pitchFamily="34" charset="0"/>
                        </a:rPr>
                        <a:t>(N=1527)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cs-CZ" sz="1200" b="0" i="1" u="none" strike="noStrike" dirty="0">
                          <a:solidFill>
                            <a:schemeClr val="bg1"/>
                          </a:solidFill>
                          <a:effectLst/>
                          <a:latin typeface="Calibri" panose="020F0502020204030204" pitchFamily="34" charset="0"/>
                        </a:rPr>
                        <a:t>(N=193)</a:t>
                      </a:r>
                    </a:p>
                  </a:txBody>
                  <a:tcPr marL="0" marR="0"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0" i="1" u="none" strike="noStrike" dirty="0">
                          <a:solidFill>
                            <a:schemeClr val="bg1"/>
                          </a:solidFill>
                          <a:effectLst/>
                          <a:latin typeface="Calibri" panose="020F0502020204030204" pitchFamily="34" charset="0"/>
                        </a:rPr>
                        <a:t>(N=147)</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cs-CZ" sz="1200" b="0" i="1" u="none" strike="noStrike" dirty="0">
                          <a:solidFill>
                            <a:schemeClr val="bg1"/>
                          </a:solidFill>
                          <a:effectLst/>
                          <a:latin typeface="Calibri" panose="020F0502020204030204" pitchFamily="34" charset="0"/>
                        </a:rPr>
                        <a:t>(N=169)</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cs-CZ" sz="1200" b="0" i="1" u="none" strike="noStrike" dirty="0">
                          <a:solidFill>
                            <a:schemeClr val="bg1"/>
                          </a:solidFill>
                          <a:effectLst/>
                          <a:latin typeface="Calibri" panose="020F0502020204030204" pitchFamily="34" charset="0"/>
                        </a:rPr>
                        <a:t>(N=1010)</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xmlns="" val="693441072"/>
                  </a:ext>
                </a:extLst>
              </a:tr>
              <a:tr h="415989">
                <a:tc>
                  <a:txBody>
                    <a:bodyPr/>
                    <a:lstStyle/>
                    <a:p>
                      <a:pPr algn="l" fontAlgn="ctr"/>
                      <a:r>
                        <a:rPr lang="cs-CZ" sz="1200" b="0" i="0" u="none" strike="noStrike" dirty="0">
                          <a:solidFill>
                            <a:srgbClr val="000000"/>
                          </a:solidFill>
                          <a:effectLst/>
                          <a:latin typeface="Calibri" panose="020F0502020204030204" pitchFamily="34" charset="0"/>
                        </a:rPr>
                        <a:t>Soukromá instituce zastupující věřitele (ten, komu se dluží)</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dirty="0">
                          <a:solidFill>
                            <a:srgbClr val="000000"/>
                          </a:solidFill>
                          <a:effectLst/>
                          <a:latin typeface="Calibri" panose="020F050202020403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cs-CZ" sz="1200" b="0" i="0" u="none" strike="noStrike" dirty="0">
                          <a:solidFill>
                            <a:srgbClr val="000000"/>
                          </a:solidFill>
                          <a:effectLst/>
                          <a:latin typeface="Calibri" panose="020F0502020204030204" pitchFamily="34" charset="0"/>
                        </a:rPr>
                        <a:t>11%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771726"/>
                  </a:ext>
                </a:extLst>
              </a:tr>
              <a:tr h="415989">
                <a:tc>
                  <a:txBody>
                    <a:bodyPr/>
                    <a:lstStyle/>
                    <a:p>
                      <a:pPr algn="l" fontAlgn="ctr"/>
                      <a:r>
                        <a:rPr lang="cs-CZ" sz="1200" b="0" i="0" u="none" strike="noStrike" dirty="0">
                          <a:solidFill>
                            <a:srgbClr val="000000"/>
                          </a:solidFill>
                          <a:effectLst/>
                          <a:latin typeface="Calibri" panose="020F0502020204030204" pitchFamily="34" charset="0"/>
                        </a:rPr>
                        <a:t>Soukromá instituce, která zastupuje stát ve sporu věřitele a dlužníka a je nestranná</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dirty="0">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ctr" latinLnBrk="0" hangingPunct="1"/>
                      <a:r>
                        <a:rPr lang="cs-CZ" sz="1200" b="1" i="0" u="none" strike="noStrike" kern="1200" dirty="0">
                          <a:solidFill>
                            <a:srgbClr val="FF0000"/>
                          </a:solidFill>
                          <a:effectLst/>
                          <a:latin typeface="Calibri" panose="020F0502020204030204" pitchFamily="34" charset="0"/>
                          <a:ea typeface="+mn-ea"/>
                          <a:cs typeface="+mn-cs"/>
                        </a:rPr>
                        <a:t>22%</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26%</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31%</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33%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690587904"/>
                  </a:ext>
                </a:extLst>
              </a:tr>
              <a:tr h="415989">
                <a:tc>
                  <a:txBody>
                    <a:bodyPr/>
                    <a:lstStyle/>
                    <a:p>
                      <a:pPr algn="l" fontAlgn="ctr"/>
                      <a:r>
                        <a:rPr lang="cs-CZ" sz="1200" b="0" i="0" u="none" strike="noStrike" dirty="0">
                          <a:solidFill>
                            <a:srgbClr val="000000"/>
                          </a:solidFill>
                          <a:effectLst/>
                          <a:latin typeface="Calibri" panose="020F0502020204030204" pitchFamily="34" charset="0"/>
                        </a:rPr>
                        <a:t>Státní instituce</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1" u="none" strike="noStrike" dirty="0">
                          <a:solidFill>
                            <a:srgbClr val="000000"/>
                          </a:solidFill>
                          <a:effectLst/>
                          <a:latin typeface="Calibri" panose="020F0502020204030204" pitchFamily="34" charset="0"/>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cs-CZ" sz="1200" b="1" i="0" u="none" strike="noStrike" kern="1200" dirty="0">
                          <a:solidFill>
                            <a:schemeClr val="accent2">
                              <a:lumMod val="75000"/>
                            </a:schemeClr>
                          </a:solidFill>
                          <a:effectLst/>
                          <a:latin typeface="Calibri" panose="020F0502020204030204" pitchFamily="34" charset="0"/>
                          <a:ea typeface="+mn-ea"/>
                          <a:cs typeface="+mn-cs"/>
                        </a:rPr>
                        <a:t>66%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65%</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56%</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cs-CZ" sz="1200" b="1" i="0" u="none" strike="noStrike" kern="1200" dirty="0">
                          <a:solidFill>
                            <a:srgbClr val="FF0000"/>
                          </a:solidFill>
                          <a:effectLst/>
                          <a:latin typeface="Calibri" panose="020F0502020204030204" pitchFamily="34" charset="0"/>
                          <a:ea typeface="+mn-ea"/>
                          <a:cs typeface="+mn-cs"/>
                        </a:rPr>
                        <a:t>55%</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507730995"/>
                  </a:ext>
                </a:extLst>
              </a:tr>
            </a:tbl>
          </a:graphicData>
        </a:graphic>
      </p:graphicFrame>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8" name="Zástupný symbol pro obsah 7"/>
          <p:cNvSpPr>
            <a:spLocks noGrp="1"/>
          </p:cNvSpPr>
          <p:nvPr>
            <p:ph idx="4294967295"/>
          </p:nvPr>
        </p:nvSpPr>
        <p:spPr>
          <a:xfrm>
            <a:off x="0" y="1095375"/>
            <a:ext cx="12192000" cy="822325"/>
          </a:xfrm>
          <a:prstGeom prst="rect">
            <a:avLst/>
          </a:prstGeom>
          <a:noFill/>
        </p:spPr>
        <p:txBody>
          <a:bodyPr lIns="900000" tIns="0" rIns="900000" bIns="0" anchor="t">
            <a:noAutofit/>
          </a:bodyPr>
          <a:lstStyle/>
          <a:p>
            <a:pPr marL="0" indent="0">
              <a:buNone/>
            </a:pPr>
            <a:r>
              <a:rPr lang="cs-CZ" sz="1600" dirty="0"/>
              <a:t>Pro ty, kdo mají osobní zkušenost s exekucí, by exekutor častěji měl být státní institucí a měl by být přidělen státem podle bydliště dlužníka. </a:t>
            </a:r>
          </a:p>
          <a:p>
            <a:pPr marL="0" indent="0">
              <a:buNone/>
            </a:pPr>
            <a:r>
              <a:rPr lang="cs-CZ" sz="1600" dirty="0"/>
              <a:t>Pro ty, kdo zkušenost nemají žádnou, by častěji než u ostatních měl být exekutor soukromou institucí, která je nestranná. Tito lidé také častěji odpovídají, že by exekutora měl vybrat věřitel. </a:t>
            </a:r>
          </a:p>
        </p:txBody>
      </p:sp>
      <p:sp>
        <p:nvSpPr>
          <p:cNvPr id="7" name="Nadpis 6"/>
          <p:cNvSpPr>
            <a:spLocks noGrp="1"/>
          </p:cNvSpPr>
          <p:nvPr>
            <p:ph type="ctrTitle" idx="4294967295"/>
          </p:nvPr>
        </p:nvSpPr>
        <p:spPr>
          <a:xfrm>
            <a:off x="0" y="298450"/>
            <a:ext cx="12192000" cy="615950"/>
          </a:xfrm>
          <a:prstGeom prst="rect">
            <a:avLst/>
          </a:prstGeom>
          <a:noFill/>
        </p:spPr>
        <p:txBody>
          <a:bodyPr wrap="square" lIns="900000" tIns="0" rIns="0" bIns="0" anchor="ctr">
            <a:noAutofit/>
          </a:bodyPr>
          <a:lstStyle/>
          <a:p>
            <a:pPr algn="l"/>
            <a:r>
              <a:rPr lang="cs-CZ" sz="3000" dirty="0">
                <a:solidFill>
                  <a:srgbClr val="009FE3"/>
                </a:solidFill>
              </a:rPr>
              <a:t>Zkušenost s exekucí se promítá do názoru, </a:t>
            </a:r>
            <a:br>
              <a:rPr lang="cs-CZ" sz="3000" dirty="0">
                <a:solidFill>
                  <a:srgbClr val="009FE3"/>
                </a:solidFill>
              </a:rPr>
            </a:br>
            <a:r>
              <a:rPr lang="cs-CZ" sz="3000" dirty="0">
                <a:solidFill>
                  <a:srgbClr val="009FE3"/>
                </a:solidFill>
              </a:rPr>
              <a:t>jakou institucí má exekutor být</a:t>
            </a:r>
          </a:p>
        </p:txBody>
      </p:sp>
      <p:sp>
        <p:nvSpPr>
          <p:cNvPr id="9" name="Obdélník 8"/>
          <p:cNvSpPr/>
          <p:nvPr/>
        </p:nvSpPr>
        <p:spPr>
          <a:xfrm>
            <a:off x="876300" y="6493119"/>
            <a:ext cx="9199517" cy="365124"/>
          </a:xfrm>
          <a:prstGeom prst="rect">
            <a:avLst/>
          </a:prstGeom>
        </p:spPr>
        <p:txBody>
          <a:bodyPr wrap="square" lIns="0" tIns="0" rIns="0" bIns="0" anchor="ctr">
            <a:noAutofit/>
          </a:bodyPr>
          <a:lstStyle/>
          <a:p>
            <a:pPr lvl="0" fontAlgn="base">
              <a:spcBef>
                <a:spcPct val="0"/>
              </a:spcBef>
              <a:spcAft>
                <a:spcPct val="0"/>
              </a:spcAft>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Q18. </a:t>
            </a:r>
            <a:r>
              <a:rPr lang="pl-PL" sz="1200" dirty="0">
                <a:solidFill>
                  <a:srgbClr val="595959"/>
                </a:solidFill>
                <a:cs typeface="Arial" charset="0"/>
              </a:rPr>
              <a:t>Exekutor by podle Vás měl být … </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a:t>
            </a:r>
            <a:r>
              <a:rPr kumimoji="0" lang="en-GB" sz="1200" b="0" i="1" u="none" strike="noStrike" kern="1200" cap="none" spc="0" normalizeH="0" baseline="0" noProof="0" dirty="0">
                <a:ln>
                  <a:noFill/>
                </a:ln>
                <a:solidFill>
                  <a:srgbClr val="595959"/>
                </a:solidFill>
                <a:effectLst/>
                <a:uLnTx/>
                <a:uFillTx/>
                <a:latin typeface="Calibri"/>
                <a:ea typeface="+mn-ea"/>
                <a:cs typeface="Arial" charset="0"/>
              </a:rPr>
              <a:t>N=</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1527</a:t>
            </a:r>
            <a:r>
              <a:rPr lang="cs-CZ" sz="1200" i="1" dirty="0">
                <a:solidFill>
                  <a:srgbClr val="595959"/>
                </a:solidFill>
                <a:cs typeface="Arial" charset="0"/>
              </a:rPr>
              <a:t>) </a:t>
            </a:r>
            <a:r>
              <a:rPr lang="cs-CZ" sz="1200" dirty="0">
                <a:solidFill>
                  <a:srgbClr val="595959"/>
                </a:solidFill>
                <a:cs typeface="Arial" charset="0"/>
              </a:rPr>
              <a:t>Q19. Kdo by podle Vás měl mít možnost si exekutora vybrat?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r>
              <a:rPr lang="cs-CZ" sz="1200" dirty="0">
                <a:solidFill>
                  <a:srgbClr val="595959"/>
                </a:solidFill>
                <a:cs typeface="Arial" charset="0"/>
              </a:rPr>
              <a:t> </a:t>
            </a:r>
            <a:endParaRPr kumimoji="0" lang="en-GB" sz="1200" b="0" u="none" strike="noStrike" kern="1200" cap="none" spc="0" normalizeH="0" baseline="0" noProof="0" dirty="0">
              <a:ln>
                <a:noFill/>
              </a:ln>
              <a:solidFill>
                <a:srgbClr val="595959"/>
              </a:solidFill>
              <a:effectLst/>
              <a:uLnTx/>
              <a:uFillTx/>
              <a:latin typeface="Calibri"/>
              <a:ea typeface="+mn-ea"/>
              <a:cs typeface="Arial" charset="0"/>
            </a:endParaRPr>
          </a:p>
        </p:txBody>
      </p:sp>
      <p:cxnSp>
        <p:nvCxnSpPr>
          <p:cNvPr id="5" name="Přímá spojnice 4">
            <a:extLst>
              <a:ext uri="{FF2B5EF4-FFF2-40B4-BE49-F238E27FC236}">
                <a16:creationId xmlns:a16="http://schemas.microsoft.com/office/drawing/2014/main" xmlns="" id="{7AAAB4DF-85CD-4B28-B831-99A2D076E27B}"/>
              </a:ext>
            </a:extLst>
          </p:cNvPr>
          <p:cNvCxnSpPr>
            <a:cxnSpLocks/>
          </p:cNvCxnSpPr>
          <p:nvPr/>
        </p:nvCxnSpPr>
        <p:spPr>
          <a:xfrm flipH="1">
            <a:off x="318540" y="4199453"/>
            <a:ext cx="11058135"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ovéPole 5">
            <a:extLst>
              <a:ext uri="{FF2B5EF4-FFF2-40B4-BE49-F238E27FC236}">
                <a16:creationId xmlns:a16="http://schemas.microsoft.com/office/drawing/2014/main" xmlns="" id="{B1BC8D10-3DE1-4D22-95F7-B5DA5783EEB5}"/>
              </a:ext>
            </a:extLst>
          </p:cNvPr>
          <p:cNvSpPr txBox="1"/>
          <p:nvPr/>
        </p:nvSpPr>
        <p:spPr>
          <a:xfrm>
            <a:off x="2307954" y="2148636"/>
            <a:ext cx="2302146" cy="369332"/>
          </a:xfrm>
          <a:prstGeom prst="rect">
            <a:avLst/>
          </a:prstGeom>
          <a:noFill/>
        </p:spPr>
        <p:txBody>
          <a:bodyPr wrap="square" rtlCol="0">
            <a:spAutoFit/>
          </a:bodyPr>
          <a:lstStyle/>
          <a:p>
            <a:r>
              <a:rPr lang="cs-CZ" b="1" dirty="0"/>
              <a:t>Exekutor by měl být:</a:t>
            </a:r>
          </a:p>
        </p:txBody>
      </p:sp>
      <p:sp>
        <p:nvSpPr>
          <p:cNvPr id="15" name="TextovéPole 14">
            <a:extLst>
              <a:ext uri="{FF2B5EF4-FFF2-40B4-BE49-F238E27FC236}">
                <a16:creationId xmlns:a16="http://schemas.microsoft.com/office/drawing/2014/main" xmlns="" id="{20022478-F697-47C1-BC38-13D2D746017E}"/>
              </a:ext>
            </a:extLst>
          </p:cNvPr>
          <p:cNvSpPr txBox="1"/>
          <p:nvPr/>
        </p:nvSpPr>
        <p:spPr>
          <a:xfrm>
            <a:off x="2118765" y="4311855"/>
            <a:ext cx="2977110" cy="369332"/>
          </a:xfrm>
          <a:prstGeom prst="rect">
            <a:avLst/>
          </a:prstGeom>
          <a:noFill/>
        </p:spPr>
        <p:txBody>
          <a:bodyPr wrap="square" rtlCol="0">
            <a:spAutoFit/>
          </a:bodyPr>
          <a:lstStyle/>
          <a:p>
            <a:r>
              <a:rPr lang="cs-CZ" b="1" dirty="0"/>
              <a:t>Exekutora by měl vybrat:</a:t>
            </a:r>
          </a:p>
        </p:txBody>
      </p:sp>
      <p:pic>
        <p:nvPicPr>
          <p:cNvPr id="17" name="Obrázek 16">
            <a:extLst>
              <a:ext uri="{FF2B5EF4-FFF2-40B4-BE49-F238E27FC236}">
                <a16:creationId xmlns:a16="http://schemas.microsoft.com/office/drawing/2014/main" xmlns="" id="{6AE2959B-87F0-4D78-859F-99C17ADFF8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025" y="3287296"/>
            <a:ext cx="761807" cy="760220"/>
          </a:xfrm>
          <a:prstGeom prst="rect">
            <a:avLst/>
          </a:prstGeom>
        </p:spPr>
      </p:pic>
      <p:pic>
        <p:nvPicPr>
          <p:cNvPr id="22" name="Obrázek 21">
            <a:extLst>
              <a:ext uri="{FF2B5EF4-FFF2-40B4-BE49-F238E27FC236}">
                <a16:creationId xmlns:a16="http://schemas.microsoft.com/office/drawing/2014/main" xmlns="" id="{45160E7B-0A08-4E81-A671-2CA119D6FB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593" y="5442525"/>
            <a:ext cx="761807" cy="760220"/>
          </a:xfrm>
          <a:prstGeom prst="rect">
            <a:avLst/>
          </a:prstGeom>
        </p:spPr>
      </p:pic>
      <p:sp>
        <p:nvSpPr>
          <p:cNvPr id="23" name="TextovéPole 22">
            <a:extLst>
              <a:ext uri="{FF2B5EF4-FFF2-40B4-BE49-F238E27FC236}">
                <a16:creationId xmlns:a16="http://schemas.microsoft.com/office/drawing/2014/main" xmlns="" id="{BC0AD511-1A53-4EC5-AC76-A3EC52E1E78F}"/>
              </a:ext>
            </a:extLst>
          </p:cNvPr>
          <p:cNvSpPr txBox="1"/>
          <p:nvPr/>
        </p:nvSpPr>
        <p:spPr>
          <a:xfrm>
            <a:off x="10891287" y="5304562"/>
            <a:ext cx="1036319" cy="422623"/>
          </a:xfrm>
          <a:prstGeom prst="rect">
            <a:avLst/>
          </a:prstGeom>
          <a:noFill/>
        </p:spPr>
        <p:txBody>
          <a:bodyPr wrap="square" lIns="36000" tIns="0" rIns="36000" bIns="0" rtlCol="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cs-CZ" sz="1600" b="1" dirty="0">
                <a:solidFill>
                  <a:schemeClr val="accent2">
                    <a:lumMod val="75000"/>
                  </a:schemeClr>
                </a:solidFill>
                <a:latin typeface="+mn-lt"/>
              </a:rPr>
              <a:t>XX %</a:t>
            </a:r>
            <a:r>
              <a:rPr lang="cs-CZ" sz="1050" dirty="0">
                <a:solidFill>
                  <a:prstClr val="white">
                    <a:lumMod val="50000"/>
                  </a:prstClr>
                </a:solidFill>
              </a:rPr>
              <a:t> = významně častěji</a:t>
            </a:r>
          </a:p>
          <a:p>
            <a:pPr marL="0" marR="0" lvl="0" indent="0" algn="l" defTabSz="914400" rtl="0" eaLnBrk="1" fontAlgn="base" latinLnBrk="0" hangingPunct="1">
              <a:lnSpc>
                <a:spcPct val="100000"/>
              </a:lnSpc>
              <a:spcBef>
                <a:spcPct val="0"/>
              </a:spcBef>
              <a:spcAft>
                <a:spcPct val="0"/>
              </a:spcAft>
              <a:buClrTx/>
              <a:buSzTx/>
              <a:buFontTx/>
              <a:buNone/>
              <a:tabLst/>
              <a:defRPr/>
            </a:pPr>
            <a:r>
              <a:rPr lang="cs-CZ" sz="1600" b="1" dirty="0">
                <a:solidFill>
                  <a:srgbClr val="FF0000"/>
                </a:solidFill>
                <a:latin typeface="+mn-lt"/>
              </a:rPr>
              <a:t>YY %</a:t>
            </a:r>
            <a:r>
              <a:rPr lang="cs-CZ" sz="1600" b="1" dirty="0">
                <a:solidFill>
                  <a:schemeClr val="tx2">
                    <a:lumMod val="60000"/>
                    <a:lumOff val="40000"/>
                  </a:schemeClr>
                </a:solidFill>
                <a:latin typeface="+mn-lt"/>
              </a:rPr>
              <a:t> </a:t>
            </a:r>
            <a:r>
              <a:rPr lang="cs-CZ" sz="1050" dirty="0">
                <a:solidFill>
                  <a:prstClr val="white">
                    <a:lumMod val="50000"/>
                  </a:prstClr>
                </a:solidFill>
              </a:rPr>
              <a:t>= významně méně často</a:t>
            </a:r>
            <a:endParaRPr kumimoji="0" lang="cs-CZ" sz="1050" b="0" i="0" u="none" strike="noStrike" kern="1200" cap="none" spc="0" normalizeH="0" baseline="0" noProof="0" dirty="0">
              <a:ln>
                <a:noFill/>
              </a:ln>
              <a:solidFill>
                <a:prstClr val="white">
                  <a:lumMod val="50000"/>
                </a:prstClr>
              </a:solidFill>
              <a:effectLst/>
              <a:uLnTx/>
              <a:uFillTx/>
              <a:latin typeface="Arial" charset="0"/>
              <a:ea typeface="+mn-ea"/>
              <a:cs typeface="+mn-cs"/>
            </a:endParaRPr>
          </a:p>
        </p:txBody>
      </p:sp>
      <p:sp>
        <p:nvSpPr>
          <p:cNvPr id="18" name="Obdélník 17">
            <a:extLst>
              <a:ext uri="{FF2B5EF4-FFF2-40B4-BE49-F238E27FC236}">
                <a16:creationId xmlns:a16="http://schemas.microsoft.com/office/drawing/2014/main" xmlns="" id="{C19D6A56-05A2-42FA-9433-FECA91D27D34}"/>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Hodnocení systému</a:t>
            </a:r>
          </a:p>
        </p:txBody>
      </p:sp>
      <p:pic>
        <p:nvPicPr>
          <p:cNvPr id="19" name="Obrázek 18">
            <a:extLst>
              <a:ext uri="{FF2B5EF4-FFF2-40B4-BE49-F238E27FC236}">
                <a16:creationId xmlns:a16="http://schemas.microsoft.com/office/drawing/2014/main" xmlns="" id="{58BA5434-528D-412C-815A-445386C0D7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3041" y="108124"/>
            <a:ext cx="381628" cy="381628"/>
          </a:xfrm>
          <a:prstGeom prst="rect">
            <a:avLst/>
          </a:prstGeom>
        </p:spPr>
      </p:pic>
    </p:spTree>
    <p:extLst>
      <p:ext uri="{BB962C8B-B14F-4D97-AF65-F5344CB8AC3E}">
        <p14:creationId xmlns:p14="http://schemas.microsoft.com/office/powerpoint/2010/main" val="202263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a:extLst>
              <a:ext uri="{FF2B5EF4-FFF2-40B4-BE49-F238E27FC236}">
                <a16:creationId xmlns:a16="http://schemas.microsoft.com/office/drawing/2014/main" xmlns="" id="{F31172B6-0F11-4566-AF4D-225E8432DA33}"/>
              </a:ext>
            </a:extLst>
          </p:cNvPr>
          <p:cNvSpPr txBox="1"/>
          <p:nvPr/>
        </p:nvSpPr>
        <p:spPr>
          <a:xfrm>
            <a:off x="8340038" y="2403360"/>
            <a:ext cx="1301930" cy="338554"/>
          </a:xfrm>
          <a:prstGeom prst="rect">
            <a:avLst/>
          </a:prstGeom>
          <a:noFill/>
        </p:spPr>
        <p:txBody>
          <a:bodyPr wrap="square" rtlCol="0">
            <a:spAutoFit/>
          </a:bodyPr>
          <a:lstStyle/>
          <a:p>
            <a:pPr algn="ctr"/>
            <a:r>
              <a:rPr lang="cs-CZ" sz="1600" b="1" dirty="0"/>
              <a:t>NPS</a:t>
            </a:r>
          </a:p>
        </p:txBody>
      </p:sp>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Nadpis 1"/>
          <p:cNvSpPr>
            <a:spLocks noGrp="1"/>
          </p:cNvSpPr>
          <p:nvPr>
            <p:ph type="ctrTitle" idx="4294967295"/>
          </p:nvPr>
        </p:nvSpPr>
        <p:spPr>
          <a:xfrm>
            <a:off x="0" y="298450"/>
            <a:ext cx="12192000" cy="650875"/>
          </a:xfrm>
          <a:prstGeom prst="rect">
            <a:avLst/>
          </a:prstGeom>
          <a:noFill/>
        </p:spPr>
        <p:txBody>
          <a:bodyPr wrap="square" lIns="900000" tIns="0" rIns="0" bIns="0" anchor="ctr">
            <a:noAutofit/>
          </a:bodyPr>
          <a:lstStyle/>
          <a:p>
            <a:pPr algn="l"/>
            <a:r>
              <a:rPr lang="cs-CZ" sz="3000" dirty="0">
                <a:solidFill>
                  <a:srgbClr val="009FE3"/>
                </a:solidFill>
              </a:rPr>
              <a:t>Profesí exekutora a poslance si Češi váží nejméně</a:t>
            </a:r>
            <a:endParaRPr lang="en-GB" sz="3000" dirty="0">
              <a:solidFill>
                <a:srgbClr val="009FE3"/>
              </a:solidFill>
            </a:endParaRPr>
          </a:p>
        </p:txBody>
      </p:sp>
      <p:sp>
        <p:nvSpPr>
          <p:cNvPr id="11" name="Zástupný symbol pro obsah 7"/>
          <p:cNvSpPr>
            <a:spLocks noGrp="1"/>
          </p:cNvSpPr>
          <p:nvPr>
            <p:ph idx="4294967295"/>
          </p:nvPr>
        </p:nvSpPr>
        <p:spPr>
          <a:xfrm>
            <a:off x="0" y="954059"/>
            <a:ext cx="9641968" cy="838200"/>
          </a:xfrm>
          <a:prstGeom prst="rect">
            <a:avLst/>
          </a:prstGeom>
          <a:noFill/>
        </p:spPr>
        <p:txBody>
          <a:bodyPr lIns="900000" tIns="0" rIns="900000" bIns="0" anchor="t">
            <a:noAutofit/>
          </a:bodyPr>
          <a:lstStyle/>
          <a:p>
            <a:pPr marL="0" indent="0">
              <a:buNone/>
            </a:pPr>
            <a:r>
              <a:rPr lang="cs-CZ" sz="1600" dirty="0"/>
              <a:t>Profese exekutora a poslance dosáhly shodně velmi nízké hodnoty NPS – 87, což je nejnižší hodnocení z vybraných profesí. Nejlépe je hodnocena profese lékaře. </a:t>
            </a:r>
            <a:br>
              <a:rPr lang="cs-CZ" sz="1600" dirty="0"/>
            </a:br>
            <a:r>
              <a:rPr lang="cs-CZ" sz="1600" b="1" dirty="0"/>
              <a:t>Pokud by ovšem exekutor byl nezávislý na věřitelích, byl férový a respektoval práva věřitelů i dlužníku, dosáhla by taková profese úrovně NPS +1</a:t>
            </a:r>
            <a:r>
              <a:rPr lang="cs-CZ" sz="1600" dirty="0"/>
              <a:t>, což je lepší výsledek než u profese soudce nebo prodavače.</a:t>
            </a:r>
          </a:p>
        </p:txBody>
      </p:sp>
      <p:sp>
        <p:nvSpPr>
          <p:cNvPr id="10" name="Obdélník 9"/>
          <p:cNvSpPr/>
          <p:nvPr/>
        </p:nvSpPr>
        <p:spPr>
          <a:xfrm>
            <a:off x="876300" y="6386976"/>
            <a:ext cx="9199517" cy="462075"/>
          </a:xfrm>
          <a:prstGeom prst="rect">
            <a:avLst/>
          </a:prstGeom>
        </p:spPr>
        <p:txBody>
          <a:bodyPr wrap="square" lIns="0" tIns="0" rIns="0" bIns="0" anchor="ctr">
            <a:noAutofit/>
          </a:bodyPr>
          <a:lstStyle/>
          <a:p>
            <a:pPr lvl="0" fontAlgn="base">
              <a:spcBef>
                <a:spcPct val="0"/>
              </a:spcBef>
              <a:spcAft>
                <a:spcPct val="0"/>
              </a:spcAf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Q20. </a:t>
            </a:r>
            <a:r>
              <a:rPr lang="cs-CZ" sz="1200" dirty="0">
                <a:solidFill>
                  <a:srgbClr val="595959"/>
                </a:solidFill>
                <a:cs typeface="Arial" charset="0"/>
              </a:rPr>
              <a:t>Do jaké míry si vážíte následujících profesí?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r>
              <a:rPr lang="cs-CZ" sz="1200" dirty="0">
                <a:solidFill>
                  <a:srgbClr val="595959"/>
                </a:solidFill>
                <a:cs typeface="Arial" charset="0"/>
              </a:rPr>
              <a:t> Q21. Do jaké míry byste si vážil/a exekutora, pokud by to byl člověk, který je nezávislý na věřitelích a vykonává svoje úkoly férově a s respektem k právu věřitelů i dlužníků?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r>
              <a:rPr lang="cs-CZ" sz="1200" dirty="0">
                <a:solidFill>
                  <a:srgbClr val="595959"/>
                </a:solidFill>
                <a:cs typeface="Arial" charset="0"/>
              </a:rPr>
              <a:t> </a:t>
            </a:r>
            <a:endParaRPr kumimoji="0" lang="en-GB" sz="1200" b="0" u="none" strike="noStrike" kern="1200" cap="none" spc="0" normalizeH="0" baseline="0" noProof="0" dirty="0">
              <a:ln>
                <a:noFill/>
              </a:ln>
              <a:solidFill>
                <a:srgbClr val="595959"/>
              </a:solidFill>
              <a:effectLst/>
              <a:uLnTx/>
              <a:uFillTx/>
              <a:latin typeface="Calibri"/>
              <a:ea typeface="+mn-ea"/>
              <a:cs typeface="Arial" charset="0"/>
            </a:endParaRPr>
          </a:p>
        </p:txBody>
      </p:sp>
      <p:graphicFrame>
        <p:nvGraphicFramePr>
          <p:cNvPr id="22" name="Tabulka 21">
            <a:extLst>
              <a:ext uri="{FF2B5EF4-FFF2-40B4-BE49-F238E27FC236}">
                <a16:creationId xmlns:a16="http://schemas.microsoft.com/office/drawing/2014/main" xmlns="" id="{2ECAF9DB-6907-4913-8BF5-1E0DE719C73B}"/>
              </a:ext>
            </a:extLst>
          </p:cNvPr>
          <p:cNvGraphicFramePr>
            <a:graphicFrameLocks noGrp="1"/>
          </p:cNvGraphicFramePr>
          <p:nvPr>
            <p:extLst>
              <p:ext uri="{D42A27DB-BD31-4B8C-83A1-F6EECF244321}">
                <p14:modId xmlns:p14="http://schemas.microsoft.com/office/powerpoint/2010/main" val="447482259"/>
              </p:ext>
            </p:extLst>
          </p:nvPr>
        </p:nvGraphicFramePr>
        <p:xfrm>
          <a:off x="8655272" y="2658677"/>
          <a:ext cx="619941" cy="3168174"/>
        </p:xfrm>
        <a:graphic>
          <a:graphicData uri="http://schemas.openxmlformats.org/drawingml/2006/table">
            <a:tbl>
              <a:tblPr firstRow="1" bandRow="1">
                <a:tableStyleId>{5C22544A-7EE6-4342-B048-85BDC9FD1C3A}</a:tableStyleId>
              </a:tblPr>
              <a:tblGrid>
                <a:gridCol w="619941">
                  <a:extLst>
                    <a:ext uri="{9D8B030D-6E8A-4147-A177-3AD203B41FA5}">
                      <a16:colId xmlns:a16="http://schemas.microsoft.com/office/drawing/2014/main" xmlns="" val="2597980409"/>
                    </a:ext>
                  </a:extLst>
                </a:gridCol>
              </a:tblGrid>
              <a:tr h="406740">
                <a:tc>
                  <a:txBody>
                    <a:bodyPr/>
                    <a:lstStyle/>
                    <a:p>
                      <a:pPr algn="ctr" fontAlgn="ctr"/>
                      <a:r>
                        <a:rPr lang="cs-CZ" sz="1400" b="1" i="0" u="none" strike="noStrike" dirty="0">
                          <a:solidFill>
                            <a:schemeClr val="accent1"/>
                          </a:solidFill>
                          <a:effectLst/>
                          <a:latin typeface="Calibri" panose="020F0502020204030204" pitchFamily="34" charset="0"/>
                        </a:rPr>
                        <a:t>+63</a:t>
                      </a:r>
                    </a:p>
                  </a:txBody>
                  <a:tcPr marL="9525" marR="9525" marT="9525" marB="0" anchor="ctr">
                    <a:noFill/>
                  </a:tcPr>
                </a:tc>
                <a:extLst>
                  <a:ext uri="{0D108BD9-81ED-4DB2-BD59-A6C34878D82A}">
                    <a16:rowId xmlns:a16="http://schemas.microsoft.com/office/drawing/2014/main" xmlns="" val="3303598218"/>
                  </a:ext>
                </a:extLst>
              </a:tr>
              <a:tr h="391886">
                <a:tc>
                  <a:txBody>
                    <a:bodyPr/>
                    <a:lstStyle/>
                    <a:p>
                      <a:pPr algn="ctr" fontAlgn="ctr"/>
                      <a:r>
                        <a:rPr lang="cs-CZ" sz="1400" b="1" i="0" u="none" strike="noStrike" dirty="0">
                          <a:solidFill>
                            <a:srgbClr val="FF0000"/>
                          </a:solidFill>
                          <a:effectLst/>
                          <a:latin typeface="Calibri" panose="020F0502020204030204" pitchFamily="34" charset="0"/>
                        </a:rPr>
                        <a:t>-11</a:t>
                      </a:r>
                    </a:p>
                  </a:txBody>
                  <a:tcPr marL="9525" marR="9525" marT="9525" marB="0" anchor="ctr">
                    <a:noFill/>
                  </a:tcPr>
                </a:tc>
                <a:extLst>
                  <a:ext uri="{0D108BD9-81ED-4DB2-BD59-A6C34878D82A}">
                    <a16:rowId xmlns:a16="http://schemas.microsoft.com/office/drawing/2014/main" xmlns="" val="3375422601"/>
                  </a:ext>
                </a:extLst>
              </a:tr>
              <a:tr h="383177">
                <a:tc>
                  <a:txBody>
                    <a:bodyPr/>
                    <a:lstStyle/>
                    <a:p>
                      <a:pPr algn="ctr" fontAlgn="ctr"/>
                      <a:r>
                        <a:rPr lang="cs-CZ" sz="1400" b="1" i="0" u="none" strike="noStrike" dirty="0">
                          <a:solidFill>
                            <a:srgbClr val="FF0000"/>
                          </a:solidFill>
                          <a:effectLst/>
                          <a:latin typeface="Calibri" panose="020F0502020204030204" pitchFamily="34" charset="0"/>
                        </a:rPr>
                        <a:t>-11</a:t>
                      </a:r>
                    </a:p>
                  </a:txBody>
                  <a:tcPr marL="9525" marR="9525" marT="9525" marB="0" anchor="ctr">
                    <a:noFill/>
                  </a:tcPr>
                </a:tc>
                <a:extLst>
                  <a:ext uri="{0D108BD9-81ED-4DB2-BD59-A6C34878D82A}">
                    <a16:rowId xmlns:a16="http://schemas.microsoft.com/office/drawing/2014/main" xmlns="" val="1283892690"/>
                  </a:ext>
                </a:extLst>
              </a:tr>
              <a:tr h="478971">
                <a:tc>
                  <a:txBody>
                    <a:bodyPr/>
                    <a:lstStyle/>
                    <a:p>
                      <a:pPr algn="ctr" fontAlgn="ctr"/>
                      <a:r>
                        <a:rPr lang="cs-CZ" sz="1400" b="1" i="0" u="none" strike="noStrike" dirty="0">
                          <a:solidFill>
                            <a:srgbClr val="FF0000"/>
                          </a:solidFill>
                          <a:effectLst/>
                          <a:latin typeface="Calibri" panose="020F0502020204030204" pitchFamily="34" charset="0"/>
                        </a:rPr>
                        <a:t>-62</a:t>
                      </a:r>
                    </a:p>
                  </a:txBody>
                  <a:tcPr marL="9525" marR="9525" marT="9525" marB="0" anchor="ctr">
                    <a:noFill/>
                  </a:tcPr>
                </a:tc>
                <a:extLst>
                  <a:ext uri="{0D108BD9-81ED-4DB2-BD59-A6C34878D82A}">
                    <a16:rowId xmlns:a16="http://schemas.microsoft.com/office/drawing/2014/main" xmlns="" val="2531093669"/>
                  </a:ext>
                </a:extLst>
              </a:tr>
              <a:tr h="235132">
                <a:tc>
                  <a:txBody>
                    <a:bodyPr/>
                    <a:lstStyle/>
                    <a:p>
                      <a:pPr algn="ctr" fontAlgn="ctr"/>
                      <a:r>
                        <a:rPr lang="cs-CZ" sz="1400" b="1" i="0" u="none" strike="noStrike" dirty="0">
                          <a:solidFill>
                            <a:srgbClr val="FF0000"/>
                          </a:solidFill>
                          <a:effectLst/>
                          <a:latin typeface="Calibri" panose="020F0502020204030204" pitchFamily="34" charset="0"/>
                        </a:rPr>
                        <a:t>-87</a:t>
                      </a:r>
                    </a:p>
                  </a:txBody>
                  <a:tcPr marL="9525" marR="9525" marT="9525" marB="0" anchor="ctr">
                    <a:noFill/>
                  </a:tcPr>
                </a:tc>
                <a:extLst>
                  <a:ext uri="{0D108BD9-81ED-4DB2-BD59-A6C34878D82A}">
                    <a16:rowId xmlns:a16="http://schemas.microsoft.com/office/drawing/2014/main" xmlns="" val="3266513252"/>
                  </a:ext>
                </a:extLst>
              </a:tr>
              <a:tr h="455123">
                <a:tc>
                  <a:txBody>
                    <a:bodyPr/>
                    <a:lstStyle/>
                    <a:p>
                      <a:pPr algn="ctr" fontAlgn="ctr"/>
                      <a:r>
                        <a:rPr lang="cs-CZ" sz="1400" b="1" i="0" u="none" strike="noStrike" dirty="0">
                          <a:solidFill>
                            <a:srgbClr val="FF0000"/>
                          </a:solidFill>
                          <a:effectLst/>
                          <a:latin typeface="Calibri" panose="020F0502020204030204" pitchFamily="34" charset="0"/>
                        </a:rPr>
                        <a:t>-87</a:t>
                      </a:r>
                    </a:p>
                  </a:txBody>
                  <a:tcPr marL="9525" marR="9525" marT="9525" marB="0" anchor="ctr">
                    <a:noFill/>
                  </a:tcPr>
                </a:tc>
                <a:extLst>
                  <a:ext uri="{0D108BD9-81ED-4DB2-BD59-A6C34878D82A}">
                    <a16:rowId xmlns:a16="http://schemas.microsoft.com/office/drawing/2014/main" xmlns="" val="928413336"/>
                  </a:ext>
                </a:extLst>
              </a:tr>
              <a:tr h="362022">
                <a:tc>
                  <a:txBody>
                    <a:bodyPr/>
                    <a:lstStyle/>
                    <a:p>
                      <a:pPr algn="ctr" fontAlgn="ctr"/>
                      <a:endParaRPr lang="cs-CZ" sz="1400" b="1" i="0" u="none" strike="noStrike" dirty="0">
                        <a:solidFill>
                          <a:srgbClr val="FF0000"/>
                        </a:solidFill>
                        <a:effectLst/>
                        <a:latin typeface="Calibri" panose="020F0502020204030204" pitchFamily="34" charset="0"/>
                      </a:endParaRPr>
                    </a:p>
                  </a:txBody>
                  <a:tcPr marL="9525" marR="9525" marT="9525" marB="0" anchor="ctr">
                    <a:noFill/>
                  </a:tcPr>
                </a:tc>
                <a:extLst>
                  <a:ext uri="{0D108BD9-81ED-4DB2-BD59-A6C34878D82A}">
                    <a16:rowId xmlns:a16="http://schemas.microsoft.com/office/drawing/2014/main" xmlns="" val="2951151480"/>
                  </a:ext>
                </a:extLst>
              </a:tr>
              <a:tr h="455123">
                <a:tc>
                  <a:txBody>
                    <a:bodyPr/>
                    <a:lstStyle/>
                    <a:p>
                      <a:pPr algn="ctr" fontAlgn="ctr"/>
                      <a:r>
                        <a:rPr lang="cs-CZ" sz="1400" b="1" i="0" u="none" strike="noStrike" kern="1200" dirty="0">
                          <a:solidFill>
                            <a:schemeClr val="accent1"/>
                          </a:solidFill>
                          <a:effectLst/>
                          <a:latin typeface="Calibri" panose="020F0502020204030204" pitchFamily="34" charset="0"/>
                          <a:ea typeface="+mn-ea"/>
                          <a:cs typeface="+mn-cs"/>
                        </a:rPr>
                        <a:t>+1</a:t>
                      </a:r>
                    </a:p>
                  </a:txBody>
                  <a:tcPr marL="9525" marR="9525" marT="9525" marB="0" anchor="ctr">
                    <a:noFill/>
                  </a:tcPr>
                </a:tc>
                <a:extLst>
                  <a:ext uri="{0D108BD9-81ED-4DB2-BD59-A6C34878D82A}">
                    <a16:rowId xmlns:a16="http://schemas.microsoft.com/office/drawing/2014/main" xmlns="" val="2491858632"/>
                  </a:ext>
                </a:extLst>
              </a:tr>
            </a:tbl>
          </a:graphicData>
        </a:graphic>
      </p:graphicFrame>
      <p:graphicFrame>
        <p:nvGraphicFramePr>
          <p:cNvPr id="13" name="Graf 12">
            <a:extLst>
              <a:ext uri="{FF2B5EF4-FFF2-40B4-BE49-F238E27FC236}">
                <a16:creationId xmlns:a16="http://schemas.microsoft.com/office/drawing/2014/main" xmlns="" id="{5B701029-4511-4A3B-B99E-ACB57EF77A12}"/>
              </a:ext>
            </a:extLst>
          </p:cNvPr>
          <p:cNvGraphicFramePr/>
          <p:nvPr>
            <p:extLst>
              <p:ext uri="{D42A27DB-BD31-4B8C-83A1-F6EECF244321}">
                <p14:modId xmlns:p14="http://schemas.microsoft.com/office/powerpoint/2010/main" val="1104446109"/>
              </p:ext>
            </p:extLst>
          </p:nvPr>
        </p:nvGraphicFramePr>
        <p:xfrm>
          <a:off x="-22317" y="1847413"/>
          <a:ext cx="8794640" cy="4126667"/>
        </p:xfrm>
        <a:graphic>
          <a:graphicData uri="http://schemas.openxmlformats.org/drawingml/2006/chart">
            <c:chart xmlns:c="http://schemas.openxmlformats.org/drawingml/2006/chart" xmlns:r="http://schemas.openxmlformats.org/officeDocument/2006/relationships" r:id="rId2"/>
          </a:graphicData>
        </a:graphic>
      </p:graphicFrame>
      <p:sp>
        <p:nvSpPr>
          <p:cNvPr id="14" name="Zástupný symbol pro obsah 2">
            <a:extLst>
              <a:ext uri="{FF2B5EF4-FFF2-40B4-BE49-F238E27FC236}">
                <a16:creationId xmlns:a16="http://schemas.microsoft.com/office/drawing/2014/main" xmlns="" id="{34861154-BF2C-4B03-9382-345229F0A4F4}"/>
              </a:ext>
            </a:extLst>
          </p:cNvPr>
          <p:cNvSpPr txBox="1">
            <a:spLocks/>
          </p:cNvSpPr>
          <p:nvPr/>
        </p:nvSpPr>
        <p:spPr bwMode="auto">
          <a:xfrm>
            <a:off x="9402693" y="2316498"/>
            <a:ext cx="2622427" cy="279830"/>
          </a:xfrm>
          <a:prstGeom prst="rect">
            <a:avLst/>
          </a:prstGeom>
        </p:spPr>
        <p:txBody>
          <a:bodyPr lIns="0" tIns="0" rIns="0" bIns="0" anchor="ctr">
            <a:noAutofit/>
          </a:bodyPr>
          <a:lstStyle>
            <a:defPPr>
              <a:defRPr lang="cs-CZ"/>
            </a:defPPr>
            <a:lvl1pPr algn="l" rtl="0" fontAlgn="base">
              <a:spcBef>
                <a:spcPct val="0"/>
              </a:spcBef>
              <a:spcAft>
                <a:spcPct val="0"/>
              </a:spcAft>
              <a:defRPr kern="1200">
                <a:solidFill>
                  <a:schemeClr val="tx1"/>
                </a:solidFill>
                <a:latin typeface="Arial" charset="0"/>
                <a:ea typeface="+mn-ea"/>
                <a:cs typeface="Arial" charset="0"/>
              </a:defRPr>
            </a:lvl1pPr>
            <a:lvl2pPr marL="455613" indent="1588" algn="l" rtl="0" fontAlgn="base">
              <a:spcBef>
                <a:spcPct val="0"/>
              </a:spcBef>
              <a:spcAft>
                <a:spcPct val="0"/>
              </a:spcAft>
              <a:defRPr kern="1200">
                <a:solidFill>
                  <a:schemeClr val="tx1"/>
                </a:solidFill>
                <a:latin typeface="Arial" charset="0"/>
                <a:ea typeface="+mn-ea"/>
                <a:cs typeface="Arial" charset="0"/>
              </a:defRPr>
            </a:lvl2pPr>
            <a:lvl3pPr marL="912813" indent="1588" algn="l" rtl="0" fontAlgn="base">
              <a:spcBef>
                <a:spcPct val="0"/>
              </a:spcBef>
              <a:spcAft>
                <a:spcPct val="0"/>
              </a:spcAft>
              <a:defRPr kern="1200">
                <a:solidFill>
                  <a:schemeClr val="tx1"/>
                </a:solidFill>
                <a:latin typeface="Arial" charset="0"/>
                <a:ea typeface="+mn-ea"/>
                <a:cs typeface="Arial" charset="0"/>
              </a:defRPr>
            </a:lvl3pPr>
            <a:lvl4pPr marL="1370013" indent="1588" algn="l" rtl="0" fontAlgn="base">
              <a:spcBef>
                <a:spcPct val="0"/>
              </a:spcBef>
              <a:spcAft>
                <a:spcPct val="0"/>
              </a:spcAft>
              <a:defRPr kern="1200">
                <a:solidFill>
                  <a:schemeClr val="tx1"/>
                </a:solidFill>
                <a:latin typeface="Arial" charset="0"/>
                <a:ea typeface="+mn-ea"/>
                <a:cs typeface="Arial" charset="0"/>
              </a:defRPr>
            </a:lvl4pPr>
            <a:lvl5pPr marL="1827213"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indent="0" algn="ctr">
              <a:spcBef>
                <a:spcPct val="20000"/>
              </a:spcBef>
              <a:buClr>
                <a:srgbClr val="F0B700"/>
              </a:buClr>
              <a:defRPr/>
            </a:pPr>
            <a:r>
              <a:rPr lang="en-US" sz="1200" b="1" dirty="0"/>
              <a:t>NPS</a:t>
            </a:r>
            <a:r>
              <a:rPr lang="en-US" sz="1200" b="1" dirty="0">
                <a:solidFill>
                  <a:prstClr val="black"/>
                </a:solidFill>
              </a:rPr>
              <a:t> </a:t>
            </a:r>
            <a:r>
              <a:rPr lang="en-GB" sz="1200" b="1" dirty="0">
                <a:solidFill>
                  <a:prstClr val="black"/>
                </a:solidFill>
              </a:rPr>
              <a:t>= </a:t>
            </a:r>
            <a:r>
              <a:rPr lang="en-GB" sz="1200" b="1" dirty="0">
                <a:solidFill>
                  <a:schemeClr val="accent2">
                    <a:lumMod val="75000"/>
                  </a:schemeClr>
                </a:solidFill>
              </a:rPr>
              <a:t>% </a:t>
            </a:r>
            <a:r>
              <a:rPr lang="cs-CZ" sz="1200" b="1" dirty="0">
                <a:solidFill>
                  <a:schemeClr val="accent2">
                    <a:lumMod val="75000"/>
                  </a:schemeClr>
                </a:solidFill>
              </a:rPr>
              <a:t>advokátů</a:t>
            </a:r>
            <a:r>
              <a:rPr lang="en-GB" sz="1200" b="1" dirty="0">
                <a:solidFill>
                  <a:srgbClr val="00B050"/>
                </a:solidFill>
              </a:rPr>
              <a:t> </a:t>
            </a:r>
            <a:r>
              <a:rPr lang="en-US" sz="1200" b="1" dirty="0">
                <a:solidFill>
                  <a:prstClr val="black"/>
                </a:solidFill>
              </a:rPr>
              <a:t>- </a:t>
            </a:r>
            <a:r>
              <a:rPr lang="en-US" sz="1200" b="1" dirty="0">
                <a:solidFill>
                  <a:schemeClr val="accent5">
                    <a:lumMod val="75000"/>
                  </a:schemeClr>
                </a:solidFill>
              </a:rPr>
              <a:t>% </a:t>
            </a:r>
            <a:r>
              <a:rPr lang="cs-CZ" sz="1200" b="1" dirty="0">
                <a:solidFill>
                  <a:schemeClr val="accent5">
                    <a:lumMod val="75000"/>
                  </a:schemeClr>
                </a:solidFill>
              </a:rPr>
              <a:t>pomlouvačů</a:t>
            </a:r>
            <a:endParaRPr lang="en-US" sz="1200" b="1" dirty="0">
              <a:solidFill>
                <a:schemeClr val="accent5">
                  <a:lumMod val="75000"/>
                </a:schemeClr>
              </a:solidFill>
            </a:endParaRPr>
          </a:p>
        </p:txBody>
      </p:sp>
      <p:pic>
        <p:nvPicPr>
          <p:cNvPr id="16" name="Picture 2" descr="C:\Documents and Settings\mpickova\Dokumenty\Obrázky\Employee-Satisfacton-Survey-NPS-03.jpg">
            <a:extLst>
              <a:ext uri="{FF2B5EF4-FFF2-40B4-BE49-F238E27FC236}">
                <a16:creationId xmlns:a16="http://schemas.microsoft.com/office/drawing/2014/main" xmlns="" id="{EC41E07D-EFAF-4568-B7EB-C2942F774DEB}"/>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9538383" y="1490924"/>
            <a:ext cx="2351114" cy="779973"/>
          </a:xfrm>
          <a:prstGeom prst="rect">
            <a:avLst/>
          </a:prstGeom>
          <a:noFill/>
        </p:spPr>
      </p:pic>
      <p:sp>
        <p:nvSpPr>
          <p:cNvPr id="17" name="TextovéPole 16">
            <a:extLst>
              <a:ext uri="{FF2B5EF4-FFF2-40B4-BE49-F238E27FC236}">
                <a16:creationId xmlns:a16="http://schemas.microsoft.com/office/drawing/2014/main" xmlns="" id="{CAA2A75D-C181-4B13-A742-F893C9877962}"/>
              </a:ext>
            </a:extLst>
          </p:cNvPr>
          <p:cNvSpPr txBox="1"/>
          <p:nvPr/>
        </p:nvSpPr>
        <p:spPr>
          <a:xfrm>
            <a:off x="9547092" y="1235163"/>
            <a:ext cx="1437263" cy="276999"/>
          </a:xfrm>
          <a:prstGeom prst="rect">
            <a:avLst/>
          </a:prstGeom>
          <a:noFill/>
        </p:spPr>
        <p:txBody>
          <a:bodyPr wrap="square" rtlCol="0">
            <a:spAutoFit/>
          </a:bodyPr>
          <a:lstStyle/>
          <a:p>
            <a:pPr algn="ctr" fontAlgn="base">
              <a:spcBef>
                <a:spcPct val="0"/>
              </a:spcBef>
              <a:spcAft>
                <a:spcPct val="0"/>
              </a:spcAft>
            </a:pPr>
            <a:r>
              <a:rPr lang="cs-CZ" sz="1200" b="1" dirty="0">
                <a:solidFill>
                  <a:schemeClr val="accent5">
                    <a:lumMod val="75000"/>
                  </a:schemeClr>
                </a:solidFill>
                <a:latin typeface="Arial" charset="0"/>
                <a:cs typeface="Arial" charset="0"/>
              </a:rPr>
              <a:t>pomlouvači</a:t>
            </a:r>
            <a:endParaRPr lang="en-GB" sz="1200" b="1" dirty="0">
              <a:solidFill>
                <a:schemeClr val="accent5">
                  <a:lumMod val="75000"/>
                </a:schemeClr>
              </a:solidFill>
              <a:latin typeface="Arial" charset="0"/>
              <a:cs typeface="Arial" charset="0"/>
            </a:endParaRPr>
          </a:p>
        </p:txBody>
      </p:sp>
      <p:sp>
        <p:nvSpPr>
          <p:cNvPr id="18" name="TextovéPole 17">
            <a:extLst>
              <a:ext uri="{FF2B5EF4-FFF2-40B4-BE49-F238E27FC236}">
                <a16:creationId xmlns:a16="http://schemas.microsoft.com/office/drawing/2014/main" xmlns="" id="{509668C8-0A7A-44DC-84ED-9D546E324C8E}"/>
              </a:ext>
            </a:extLst>
          </p:cNvPr>
          <p:cNvSpPr txBox="1"/>
          <p:nvPr/>
        </p:nvSpPr>
        <p:spPr>
          <a:xfrm>
            <a:off x="11035103" y="1235163"/>
            <a:ext cx="1437263" cy="276999"/>
          </a:xfrm>
          <a:prstGeom prst="rect">
            <a:avLst/>
          </a:prstGeom>
          <a:noFill/>
        </p:spPr>
        <p:txBody>
          <a:bodyPr wrap="square" rtlCol="0">
            <a:spAutoFit/>
          </a:bodyPr>
          <a:lstStyle/>
          <a:p>
            <a:pPr algn="ctr" fontAlgn="base">
              <a:spcBef>
                <a:spcPct val="0"/>
              </a:spcBef>
              <a:spcAft>
                <a:spcPct val="0"/>
              </a:spcAft>
            </a:pPr>
            <a:r>
              <a:rPr lang="cs-CZ" sz="1200" b="1" dirty="0">
                <a:solidFill>
                  <a:schemeClr val="accent2">
                    <a:lumMod val="75000"/>
                  </a:schemeClr>
                </a:solidFill>
                <a:latin typeface="Arial" charset="0"/>
                <a:cs typeface="Arial" charset="0"/>
              </a:rPr>
              <a:t>advokáti</a:t>
            </a:r>
            <a:endParaRPr lang="en-GB" sz="1200" b="1" dirty="0">
              <a:solidFill>
                <a:schemeClr val="accent2">
                  <a:lumMod val="75000"/>
                </a:schemeClr>
              </a:solidFill>
              <a:latin typeface="Arial" charset="0"/>
              <a:cs typeface="Arial" charset="0"/>
            </a:endParaRPr>
          </a:p>
        </p:txBody>
      </p:sp>
      <p:sp>
        <p:nvSpPr>
          <p:cNvPr id="19" name="TextovéPole 18">
            <a:extLst>
              <a:ext uri="{FF2B5EF4-FFF2-40B4-BE49-F238E27FC236}">
                <a16:creationId xmlns:a16="http://schemas.microsoft.com/office/drawing/2014/main" xmlns="" id="{49675E3D-9128-45AE-9764-6D9FD8331965}"/>
              </a:ext>
            </a:extLst>
          </p:cNvPr>
          <p:cNvSpPr txBox="1"/>
          <p:nvPr/>
        </p:nvSpPr>
        <p:spPr>
          <a:xfrm>
            <a:off x="10411348" y="1043344"/>
            <a:ext cx="1437263" cy="276999"/>
          </a:xfrm>
          <a:prstGeom prst="rect">
            <a:avLst/>
          </a:prstGeom>
          <a:noFill/>
        </p:spPr>
        <p:txBody>
          <a:bodyPr wrap="square" rtlCol="0">
            <a:spAutoFit/>
          </a:bodyPr>
          <a:lstStyle/>
          <a:p>
            <a:pPr algn="ctr" fontAlgn="base">
              <a:spcBef>
                <a:spcPct val="0"/>
              </a:spcBef>
              <a:spcAft>
                <a:spcPct val="0"/>
              </a:spcAft>
            </a:pPr>
            <a:r>
              <a:rPr lang="cs-CZ" sz="1200" b="1" dirty="0">
                <a:solidFill>
                  <a:schemeClr val="accent4"/>
                </a:solidFill>
                <a:latin typeface="Arial" charset="0"/>
                <a:cs typeface="Arial" charset="0"/>
              </a:rPr>
              <a:t>neutrálové</a:t>
            </a:r>
            <a:endParaRPr lang="en-GB" sz="1200" b="1" dirty="0">
              <a:solidFill>
                <a:schemeClr val="accent4"/>
              </a:solidFill>
              <a:latin typeface="Arial" charset="0"/>
              <a:cs typeface="Arial" charset="0"/>
            </a:endParaRPr>
          </a:p>
        </p:txBody>
      </p:sp>
      <p:sp>
        <p:nvSpPr>
          <p:cNvPr id="6" name="Řečová bublina: obdélníkový bublinový popisek 5">
            <a:extLst>
              <a:ext uri="{FF2B5EF4-FFF2-40B4-BE49-F238E27FC236}">
                <a16:creationId xmlns:a16="http://schemas.microsoft.com/office/drawing/2014/main" xmlns="" id="{9744D65D-CFBE-490F-BDAE-CADE1A0CD312}"/>
              </a:ext>
            </a:extLst>
          </p:cNvPr>
          <p:cNvSpPr/>
          <p:nvPr/>
        </p:nvSpPr>
        <p:spPr>
          <a:xfrm>
            <a:off x="1840462" y="5902652"/>
            <a:ext cx="4074563" cy="408524"/>
          </a:xfrm>
          <a:prstGeom prst="wedgeRectCallout">
            <a:avLst>
              <a:gd name="adj1" fmla="val -59759"/>
              <a:gd name="adj2" fmla="val -5931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a:solidFill>
                  <a:schemeClr val="tx1"/>
                </a:solidFill>
              </a:rPr>
              <a:t>Exekutor, který by byl nezávislý na věřitelích a vykonával by svoje úkoly férově a s respektem k právu věřitelů i dlužníkům.</a:t>
            </a:r>
          </a:p>
        </p:txBody>
      </p:sp>
      <p:sp>
        <p:nvSpPr>
          <p:cNvPr id="8" name="Ovál 7">
            <a:extLst>
              <a:ext uri="{FF2B5EF4-FFF2-40B4-BE49-F238E27FC236}">
                <a16:creationId xmlns:a16="http://schemas.microsoft.com/office/drawing/2014/main" xmlns="" id="{D2CD7F40-E520-4EDD-91BE-E3D2169F20F9}"/>
              </a:ext>
            </a:extLst>
          </p:cNvPr>
          <p:cNvSpPr/>
          <p:nvPr/>
        </p:nvSpPr>
        <p:spPr>
          <a:xfrm>
            <a:off x="8759417" y="5442856"/>
            <a:ext cx="406511" cy="366577"/>
          </a:xfrm>
          <a:prstGeom prst="ellipse">
            <a:avLst/>
          </a:prstGeom>
          <a:noFill/>
          <a:ln>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4" name="Ovál 23">
            <a:extLst>
              <a:ext uri="{FF2B5EF4-FFF2-40B4-BE49-F238E27FC236}">
                <a16:creationId xmlns:a16="http://schemas.microsoft.com/office/drawing/2014/main" xmlns="" id="{371F9A77-8F95-451C-8C7C-302602E47E8B}"/>
              </a:ext>
            </a:extLst>
          </p:cNvPr>
          <p:cNvSpPr/>
          <p:nvPr/>
        </p:nvSpPr>
        <p:spPr>
          <a:xfrm>
            <a:off x="8760002" y="4619076"/>
            <a:ext cx="406511" cy="366577"/>
          </a:xfrm>
          <a:prstGeom prst="ellipse">
            <a:avLst/>
          </a:prstGeom>
          <a:noFill/>
          <a:ln>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7" name="Šipka: ve tvaru U 36">
            <a:extLst>
              <a:ext uri="{FF2B5EF4-FFF2-40B4-BE49-F238E27FC236}">
                <a16:creationId xmlns:a16="http://schemas.microsoft.com/office/drawing/2014/main" xmlns="" id="{5C162D5F-26D7-42C7-9D71-CB2807AEA4BE}"/>
              </a:ext>
            </a:extLst>
          </p:cNvPr>
          <p:cNvSpPr/>
          <p:nvPr/>
        </p:nvSpPr>
        <p:spPr>
          <a:xfrm rot="5400000">
            <a:off x="8918782" y="5060310"/>
            <a:ext cx="1089626" cy="356746"/>
          </a:xfrm>
          <a:prstGeom prst="uturnArrow">
            <a:avLst>
              <a:gd name="adj1" fmla="val 20118"/>
              <a:gd name="adj2" fmla="val 25000"/>
              <a:gd name="adj3" fmla="val 25000"/>
              <a:gd name="adj4" fmla="val 43750"/>
              <a:gd name="adj5" fmla="val 75000"/>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chemeClr val="tx1"/>
              </a:solidFill>
            </a:endParaRPr>
          </a:p>
        </p:txBody>
      </p:sp>
      <p:sp>
        <p:nvSpPr>
          <p:cNvPr id="38" name="TextovéPole 37">
            <a:extLst>
              <a:ext uri="{FF2B5EF4-FFF2-40B4-BE49-F238E27FC236}">
                <a16:creationId xmlns:a16="http://schemas.microsoft.com/office/drawing/2014/main" xmlns="" id="{B5EC372D-A05A-4EB7-9384-E2485765BC4E}"/>
              </a:ext>
            </a:extLst>
          </p:cNvPr>
          <p:cNvSpPr txBox="1"/>
          <p:nvPr/>
        </p:nvSpPr>
        <p:spPr>
          <a:xfrm>
            <a:off x="9744891" y="5024845"/>
            <a:ext cx="766355" cy="369332"/>
          </a:xfrm>
          <a:prstGeom prst="rect">
            <a:avLst/>
          </a:prstGeom>
          <a:noFill/>
        </p:spPr>
        <p:txBody>
          <a:bodyPr wrap="square" rtlCol="0">
            <a:spAutoFit/>
          </a:bodyPr>
          <a:lstStyle/>
          <a:p>
            <a:r>
              <a:rPr lang="cs-CZ" dirty="0">
                <a:solidFill>
                  <a:schemeClr val="accent2">
                    <a:lumMod val="75000"/>
                  </a:schemeClr>
                </a:solidFill>
              </a:rPr>
              <a:t>+88</a:t>
            </a:r>
          </a:p>
        </p:txBody>
      </p:sp>
      <p:sp>
        <p:nvSpPr>
          <p:cNvPr id="25" name="Obdélník 24">
            <a:extLst>
              <a:ext uri="{FF2B5EF4-FFF2-40B4-BE49-F238E27FC236}">
                <a16:creationId xmlns:a16="http://schemas.microsoft.com/office/drawing/2014/main" xmlns="" id="{411B10E9-5F25-4B7F-8F71-EB41F4564FEF}"/>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Hodnocení systému</a:t>
            </a:r>
          </a:p>
        </p:txBody>
      </p:sp>
      <p:pic>
        <p:nvPicPr>
          <p:cNvPr id="26" name="Obrázek 25">
            <a:extLst>
              <a:ext uri="{FF2B5EF4-FFF2-40B4-BE49-F238E27FC236}">
                <a16:creationId xmlns:a16="http://schemas.microsoft.com/office/drawing/2014/main" xmlns="" id="{6E9C4F76-A63F-4A13-AD6E-987E9827C6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3041" y="108124"/>
            <a:ext cx="381628" cy="381628"/>
          </a:xfrm>
          <a:prstGeom prst="rect">
            <a:avLst/>
          </a:prstGeom>
        </p:spPr>
      </p:pic>
      <p:sp>
        <p:nvSpPr>
          <p:cNvPr id="2" name="Obdélník 1">
            <a:extLst>
              <a:ext uri="{FF2B5EF4-FFF2-40B4-BE49-F238E27FC236}">
                <a16:creationId xmlns:a16="http://schemas.microsoft.com/office/drawing/2014/main" xmlns="" id="{B9A8596E-5065-48DB-AB60-1638A9E474B6}"/>
              </a:ext>
            </a:extLst>
          </p:cNvPr>
          <p:cNvSpPr/>
          <p:nvPr/>
        </p:nvSpPr>
        <p:spPr>
          <a:xfrm>
            <a:off x="9285223" y="721976"/>
            <a:ext cx="2906778" cy="19265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TextovéPole 2">
            <a:extLst>
              <a:ext uri="{FF2B5EF4-FFF2-40B4-BE49-F238E27FC236}">
                <a16:creationId xmlns:a16="http://schemas.microsoft.com/office/drawing/2014/main" xmlns="" id="{1A4E8ED9-00B7-4904-8D07-B1605AE8C5DB}"/>
              </a:ext>
            </a:extLst>
          </p:cNvPr>
          <p:cNvSpPr txBox="1"/>
          <p:nvPr/>
        </p:nvSpPr>
        <p:spPr>
          <a:xfrm>
            <a:off x="9275213" y="768779"/>
            <a:ext cx="2212079" cy="307777"/>
          </a:xfrm>
          <a:prstGeom prst="rect">
            <a:avLst/>
          </a:prstGeom>
          <a:noFill/>
        </p:spPr>
        <p:txBody>
          <a:bodyPr wrap="square" rtlCol="0">
            <a:spAutoFit/>
          </a:bodyPr>
          <a:lstStyle/>
          <a:p>
            <a:r>
              <a:rPr lang="cs-CZ" sz="1400" b="1" dirty="0"/>
              <a:t>Metodologická poznámka:</a:t>
            </a:r>
          </a:p>
        </p:txBody>
      </p:sp>
    </p:spTree>
    <p:extLst>
      <p:ext uri="{BB962C8B-B14F-4D97-AF65-F5344CB8AC3E}">
        <p14:creationId xmlns:p14="http://schemas.microsoft.com/office/powerpoint/2010/main" val="2549637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Nadpis 1"/>
          <p:cNvSpPr>
            <a:spLocks noGrp="1"/>
          </p:cNvSpPr>
          <p:nvPr>
            <p:ph type="ctrTitle" idx="4294967295"/>
          </p:nvPr>
        </p:nvSpPr>
        <p:spPr>
          <a:xfrm>
            <a:off x="0" y="234950"/>
            <a:ext cx="12192000" cy="728663"/>
          </a:xfrm>
          <a:prstGeom prst="rect">
            <a:avLst/>
          </a:prstGeom>
          <a:noFill/>
        </p:spPr>
        <p:txBody>
          <a:bodyPr wrap="square" lIns="900000" tIns="0" rIns="0" bIns="0" anchor="ctr">
            <a:noAutofit/>
          </a:bodyPr>
          <a:lstStyle/>
          <a:p>
            <a:pPr algn="l"/>
            <a:r>
              <a:rPr lang="cs-CZ" sz="3000" dirty="0">
                <a:solidFill>
                  <a:srgbClr val="009FE3"/>
                </a:solidFill>
              </a:rPr>
              <a:t>Při neetickém jednání exekutora souhlasí s morální </a:t>
            </a:r>
            <a:br>
              <a:rPr lang="cs-CZ" sz="3000" dirty="0">
                <a:solidFill>
                  <a:srgbClr val="009FE3"/>
                </a:solidFill>
              </a:rPr>
            </a:br>
            <a:r>
              <a:rPr lang="cs-CZ" sz="3000" dirty="0">
                <a:solidFill>
                  <a:srgbClr val="009FE3"/>
                </a:solidFill>
              </a:rPr>
              <a:t>povinností splatit dluh menší </a:t>
            </a:r>
            <a:r>
              <a:rPr lang="cs-CZ" sz="3000">
                <a:solidFill>
                  <a:srgbClr val="009FE3"/>
                </a:solidFill>
              </a:rPr>
              <a:t>podíl Čechů</a:t>
            </a:r>
            <a:endParaRPr lang="en-GB" sz="3000" dirty="0">
              <a:solidFill>
                <a:srgbClr val="009FE3"/>
              </a:solidFill>
            </a:endParaRPr>
          </a:p>
        </p:txBody>
      </p:sp>
      <p:sp>
        <p:nvSpPr>
          <p:cNvPr id="11" name="Zástupný symbol pro obsah 7"/>
          <p:cNvSpPr>
            <a:spLocks noGrp="1"/>
          </p:cNvSpPr>
          <p:nvPr>
            <p:ph idx="4294967295"/>
          </p:nvPr>
        </p:nvSpPr>
        <p:spPr>
          <a:xfrm>
            <a:off x="0" y="1155296"/>
            <a:ext cx="12192000" cy="838200"/>
          </a:xfrm>
          <a:prstGeom prst="rect">
            <a:avLst/>
          </a:prstGeom>
          <a:noFill/>
        </p:spPr>
        <p:txBody>
          <a:bodyPr lIns="900000" tIns="0" rIns="900000" bIns="0" anchor="t">
            <a:noAutofit/>
          </a:bodyPr>
          <a:lstStyle/>
          <a:p>
            <a:pPr marL="0" indent="0">
              <a:buNone/>
            </a:pPr>
            <a:r>
              <a:rPr lang="cs-CZ" sz="1600" dirty="0"/>
              <a:t>Pokud je jednání exekutora hrubé a neetické, je </a:t>
            </a:r>
            <a:r>
              <a:rPr lang="cs-CZ" sz="1600" b="1" dirty="0"/>
              <a:t>57 %</a:t>
            </a:r>
            <a:r>
              <a:rPr lang="cs-CZ" sz="1600" dirty="0"/>
              <a:t> Čechů rozhodně přesvědčeno, že má dlužník morální povinnost dluh splatit. Pokud je jednání exekutora etické, je o morální povinnosti dluh splatit rozhodně přesvědčeno </a:t>
            </a:r>
            <a:r>
              <a:rPr lang="cs-CZ" sz="1600" b="1" dirty="0"/>
              <a:t>78 %</a:t>
            </a:r>
            <a:r>
              <a:rPr lang="cs-CZ" sz="1600" dirty="0"/>
              <a:t> Čechů. </a:t>
            </a:r>
          </a:p>
        </p:txBody>
      </p:sp>
      <p:graphicFrame>
        <p:nvGraphicFramePr>
          <p:cNvPr id="9" name="Graf 8"/>
          <p:cNvGraphicFramePr/>
          <p:nvPr>
            <p:extLst>
              <p:ext uri="{D42A27DB-BD31-4B8C-83A1-F6EECF244321}">
                <p14:modId xmlns:p14="http://schemas.microsoft.com/office/powerpoint/2010/main" val="4236544867"/>
              </p:ext>
            </p:extLst>
          </p:nvPr>
        </p:nvGraphicFramePr>
        <p:xfrm>
          <a:off x="132397" y="4321834"/>
          <a:ext cx="7505701" cy="1765713"/>
        </p:xfrm>
        <a:graphic>
          <a:graphicData uri="http://schemas.openxmlformats.org/drawingml/2006/chart">
            <c:chart xmlns:c="http://schemas.openxmlformats.org/drawingml/2006/chart" xmlns:r="http://schemas.openxmlformats.org/officeDocument/2006/relationships" r:id="rId2"/>
          </a:graphicData>
        </a:graphic>
      </p:graphicFrame>
      <p:sp>
        <p:nvSpPr>
          <p:cNvPr id="10" name="Obdélník 9"/>
          <p:cNvSpPr/>
          <p:nvPr/>
        </p:nvSpPr>
        <p:spPr>
          <a:xfrm>
            <a:off x="876300" y="6559200"/>
            <a:ext cx="9199517" cy="289851"/>
          </a:xfrm>
          <a:prstGeom prst="rect">
            <a:avLst/>
          </a:prstGeom>
        </p:spPr>
        <p:txBody>
          <a:bodyPr wrap="square" lIns="0" tIns="0" rIns="0" bIns="0" anchor="ctr">
            <a:noAutofit/>
          </a:bodyPr>
          <a:lstStyle/>
          <a:p>
            <a:pPr lvl="0" fontAlgn="base">
              <a:spcBef>
                <a:spcPct val="0"/>
              </a:spcBef>
              <a:spcAft>
                <a:spcPct val="0"/>
              </a:spcAft>
              <a:defRPr/>
            </a:pPr>
            <a:r>
              <a:rPr lang="cs-CZ" sz="1200" dirty="0">
                <a:solidFill>
                  <a:srgbClr val="595959"/>
                </a:solidFill>
                <a:cs typeface="Arial" charset="0"/>
              </a:rPr>
              <a:t>Q06 + Q07. Má pan Novák morální povinnost splatit své dluhy?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endParaRPr kumimoji="0" lang="en-GB" sz="1200" b="0" u="none" strike="noStrike" kern="1200" cap="none" spc="0" normalizeH="0" baseline="0" noProof="0" dirty="0">
              <a:ln>
                <a:noFill/>
              </a:ln>
              <a:solidFill>
                <a:srgbClr val="595959"/>
              </a:solidFill>
              <a:effectLst/>
              <a:uLnTx/>
              <a:uFillTx/>
              <a:latin typeface="Calibri"/>
              <a:ea typeface="+mn-ea"/>
              <a:cs typeface="Arial" charset="0"/>
            </a:endParaRPr>
          </a:p>
        </p:txBody>
      </p:sp>
      <p:sp>
        <p:nvSpPr>
          <p:cNvPr id="2" name="TextovéPole 1">
            <a:extLst>
              <a:ext uri="{FF2B5EF4-FFF2-40B4-BE49-F238E27FC236}">
                <a16:creationId xmlns:a16="http://schemas.microsoft.com/office/drawing/2014/main" xmlns="" id="{01FF7D5E-2E3D-4EBA-9EFD-B0A2072F9FE1}"/>
              </a:ext>
            </a:extLst>
          </p:cNvPr>
          <p:cNvSpPr txBox="1"/>
          <p:nvPr/>
        </p:nvSpPr>
        <p:spPr>
          <a:xfrm>
            <a:off x="666205" y="1755470"/>
            <a:ext cx="10859589" cy="1754326"/>
          </a:xfrm>
          <a:prstGeom prst="rect">
            <a:avLst/>
          </a:prstGeom>
          <a:solidFill>
            <a:schemeClr val="accent3">
              <a:lumMod val="20000"/>
              <a:lumOff val="80000"/>
            </a:schemeClr>
          </a:solidFill>
        </p:spPr>
        <p:txBody>
          <a:bodyPr wrap="square" rtlCol="0">
            <a:spAutoFit/>
          </a:bodyPr>
          <a:lstStyle/>
          <a:p>
            <a:r>
              <a:rPr lang="cs-CZ" sz="1200" i="1" dirty="0">
                <a:solidFill>
                  <a:schemeClr val="bg1">
                    <a:lumMod val="50000"/>
                  </a:schemeClr>
                </a:solidFill>
              </a:rPr>
              <a:t>„Pan Novák se svojí ženou plánoval založení rodiny, a tak si u nebankovní společnosti půjčil peníze na nové vybavení domácnosti. Po několika měsících řádného splácení však přišel o zaměstnání, půjčku splácet přestal a společnost ho dala k soudu a následně přistoupila k exekučnímu vymáhání.“</a:t>
            </a:r>
          </a:p>
          <a:p>
            <a:endParaRPr lang="cs-CZ" sz="1200" i="1" dirty="0">
              <a:solidFill>
                <a:schemeClr val="bg1">
                  <a:lumMod val="50000"/>
                </a:schemeClr>
              </a:solidFill>
            </a:endParaRPr>
          </a:p>
          <a:p>
            <a:r>
              <a:rPr lang="cs-CZ" sz="1200" b="1" i="1" dirty="0">
                <a:solidFill>
                  <a:schemeClr val="bg1">
                    <a:lumMod val="50000"/>
                  </a:schemeClr>
                </a:solidFill>
              </a:rPr>
              <a:t>Scénář A:</a:t>
            </a:r>
          </a:p>
          <a:p>
            <a:r>
              <a:rPr lang="cs-CZ" sz="1200" i="1" dirty="0">
                <a:solidFill>
                  <a:schemeClr val="bg1">
                    <a:lumMod val="50000"/>
                  </a:schemeClr>
                </a:solidFill>
              </a:rPr>
              <a:t>„Exekutora vybrala společnost, které pan Novák dlužil. Jednání exekutora bylo od začátku hrubé a motivované snahou zalíbit se společnosti, která ho vedením exekuce pověřila. Tím si chtěl zajistil přísun dalších zakázek. Exekutor vyvíjel psychický nátlak na pana Nováka, neakceptoval možnost splátkového kalendáře, dokonce nabádal pana Nováka, aby si na zaplacení exekuce půjčil.“</a:t>
            </a:r>
          </a:p>
          <a:p>
            <a:r>
              <a:rPr lang="cs-CZ" sz="1200" b="1" i="1" dirty="0">
                <a:solidFill>
                  <a:schemeClr val="bg1">
                    <a:lumMod val="50000"/>
                  </a:schemeClr>
                </a:solidFill>
              </a:rPr>
              <a:t>Scénář B:</a:t>
            </a:r>
          </a:p>
          <a:p>
            <a:r>
              <a:rPr lang="cs-CZ" sz="1200" i="1" dirty="0">
                <a:solidFill>
                  <a:schemeClr val="bg1">
                    <a:lumMod val="50000"/>
                  </a:schemeClr>
                </a:solidFill>
              </a:rPr>
              <a:t>„Exekutora vybral stát jako nestrannou osobu. Exekutor s manželi Novákovými jednal tvrdě, ale slušně a respektoval jejich práva.“</a:t>
            </a:r>
          </a:p>
        </p:txBody>
      </p:sp>
      <p:graphicFrame>
        <p:nvGraphicFramePr>
          <p:cNvPr id="13" name="Tabulka 12">
            <a:extLst>
              <a:ext uri="{FF2B5EF4-FFF2-40B4-BE49-F238E27FC236}">
                <a16:creationId xmlns:a16="http://schemas.microsoft.com/office/drawing/2014/main" xmlns="" id="{A0A4E43C-39B2-42D3-9516-424F87B0D307}"/>
              </a:ext>
            </a:extLst>
          </p:cNvPr>
          <p:cNvGraphicFramePr>
            <a:graphicFrameLocks noGrp="1"/>
          </p:cNvGraphicFramePr>
          <p:nvPr>
            <p:extLst>
              <p:ext uri="{D42A27DB-BD31-4B8C-83A1-F6EECF244321}">
                <p14:modId xmlns:p14="http://schemas.microsoft.com/office/powerpoint/2010/main" val="2314624368"/>
              </p:ext>
            </p:extLst>
          </p:nvPr>
        </p:nvGraphicFramePr>
        <p:xfrm>
          <a:off x="7727947" y="3947272"/>
          <a:ext cx="3453860" cy="1946384"/>
        </p:xfrm>
        <a:graphic>
          <a:graphicData uri="http://schemas.openxmlformats.org/drawingml/2006/table">
            <a:tbl>
              <a:tblPr/>
              <a:tblGrid>
                <a:gridCol w="690772">
                  <a:extLst>
                    <a:ext uri="{9D8B030D-6E8A-4147-A177-3AD203B41FA5}">
                      <a16:colId xmlns:a16="http://schemas.microsoft.com/office/drawing/2014/main" xmlns="" val="385805402"/>
                    </a:ext>
                  </a:extLst>
                </a:gridCol>
                <a:gridCol w="690772">
                  <a:extLst>
                    <a:ext uri="{9D8B030D-6E8A-4147-A177-3AD203B41FA5}">
                      <a16:colId xmlns:a16="http://schemas.microsoft.com/office/drawing/2014/main" xmlns="" val="261879816"/>
                    </a:ext>
                  </a:extLst>
                </a:gridCol>
                <a:gridCol w="690772">
                  <a:extLst>
                    <a:ext uri="{9D8B030D-6E8A-4147-A177-3AD203B41FA5}">
                      <a16:colId xmlns:a16="http://schemas.microsoft.com/office/drawing/2014/main" xmlns="" val="3057016095"/>
                    </a:ext>
                  </a:extLst>
                </a:gridCol>
                <a:gridCol w="690772">
                  <a:extLst>
                    <a:ext uri="{9D8B030D-6E8A-4147-A177-3AD203B41FA5}">
                      <a16:colId xmlns:a16="http://schemas.microsoft.com/office/drawing/2014/main" xmlns="" val="1231168057"/>
                    </a:ext>
                  </a:extLst>
                </a:gridCol>
                <a:gridCol w="690772">
                  <a:extLst>
                    <a:ext uri="{9D8B030D-6E8A-4147-A177-3AD203B41FA5}">
                      <a16:colId xmlns:a16="http://schemas.microsoft.com/office/drawing/2014/main" xmlns="" val="2750832822"/>
                    </a:ext>
                  </a:extLst>
                </a:gridCol>
              </a:tblGrid>
              <a:tr h="476980">
                <a:tc>
                  <a:txBody>
                    <a:bodyPr/>
                    <a:lstStyle/>
                    <a:p>
                      <a:pPr algn="ctr" fontAlgn="ctr"/>
                      <a:r>
                        <a:rPr lang="cs-CZ" sz="1100" b="0" i="0" u="none" strike="noStrike" dirty="0">
                          <a:solidFill>
                            <a:schemeClr val="bg1"/>
                          </a:solidFill>
                          <a:effectLst/>
                          <a:latin typeface="Calibri" panose="020F0502020204030204" pitchFamily="34" charset="0"/>
                        </a:rPr>
                        <a:t>Celkem</a:t>
                      </a:r>
                    </a:p>
                  </a:txBody>
                  <a:tcPr marL="0" marR="0" marT="0" marB="0" anchor="ctr">
                    <a:lnL w="12700" cap="flat" cmpd="sng" algn="ctr">
                      <a:solidFill>
                        <a:schemeClr val="accent6"/>
                      </a:solidFill>
                      <a:prstDash val="solid"/>
                      <a:round/>
                      <a:headEnd type="none" w="med" len="med"/>
                      <a:tailEnd type="none" w="med" len="med"/>
                    </a:lnL>
                    <a:lnR>
                      <a:noFill/>
                    </a:lnR>
                    <a:lnT w="12700" cap="flat" cmpd="sng" algn="ctr">
                      <a:solidFill>
                        <a:schemeClr val="accent6"/>
                      </a:solidFill>
                      <a:prstDash val="solid"/>
                      <a:round/>
                      <a:headEnd type="none" w="med" len="med"/>
                      <a:tailEnd type="none" w="med" len="med"/>
                    </a:lnT>
                    <a:lnB>
                      <a:noFill/>
                    </a:lnB>
                    <a:solidFill>
                      <a:schemeClr val="accent6"/>
                    </a:solidFill>
                  </a:tcPr>
                </a:tc>
                <a:tc>
                  <a:txBody>
                    <a:bodyPr/>
                    <a:lstStyle/>
                    <a:p>
                      <a:pPr algn="ctr" fontAlgn="ctr"/>
                      <a:r>
                        <a:rPr lang="cs-CZ" sz="1100" b="0" i="0" u="none" strike="noStrike" dirty="0">
                          <a:solidFill>
                            <a:schemeClr val="bg1"/>
                          </a:solidFill>
                          <a:effectLst/>
                          <a:latin typeface="Calibri" panose="020F0502020204030204" pitchFamily="34" charset="0"/>
                        </a:rPr>
                        <a:t>Exekuce osobně</a:t>
                      </a:r>
                    </a:p>
                  </a:txBody>
                  <a:tcPr marL="0" marR="0" marT="0" marB="0" anchor="ctr">
                    <a:lnL>
                      <a:noFill/>
                    </a:lnL>
                    <a:lnR>
                      <a:noFill/>
                    </a:lnR>
                    <a:lnT w="12700" cap="flat" cmpd="sng" algn="ctr">
                      <a:solidFill>
                        <a:schemeClr val="accent6"/>
                      </a:solidFill>
                      <a:prstDash val="solid"/>
                      <a:round/>
                      <a:headEnd type="none" w="med" len="med"/>
                      <a:tailEnd type="none" w="med" len="med"/>
                    </a:lnT>
                    <a:lnB>
                      <a:noFill/>
                    </a:lnB>
                    <a:solidFill>
                      <a:schemeClr val="accent6"/>
                    </a:solidFill>
                  </a:tcPr>
                </a:tc>
                <a:tc>
                  <a:txBody>
                    <a:bodyPr/>
                    <a:lstStyle/>
                    <a:p>
                      <a:pPr algn="ctr" fontAlgn="ctr"/>
                      <a:r>
                        <a:rPr lang="cs-CZ" sz="1100" b="0" i="0" u="none" strike="noStrike" dirty="0">
                          <a:solidFill>
                            <a:schemeClr val="bg1"/>
                          </a:solidFill>
                          <a:effectLst/>
                          <a:latin typeface="Calibri" panose="020F0502020204030204" pitchFamily="34" charset="0"/>
                        </a:rPr>
                        <a:t>Exekuce </a:t>
                      </a:r>
                      <a:br>
                        <a:rPr lang="cs-CZ" sz="1100" b="0" i="0" u="none" strike="noStrike" dirty="0">
                          <a:solidFill>
                            <a:schemeClr val="bg1"/>
                          </a:solidFill>
                          <a:effectLst/>
                          <a:latin typeface="Calibri" panose="020F0502020204030204" pitchFamily="34" charset="0"/>
                        </a:rPr>
                      </a:br>
                      <a:r>
                        <a:rPr lang="cs-CZ" sz="1100" b="0" i="0" u="none" strike="noStrike" dirty="0">
                          <a:solidFill>
                            <a:schemeClr val="bg1"/>
                          </a:solidFill>
                          <a:effectLst/>
                          <a:latin typeface="Calibri" panose="020F0502020204030204" pitchFamily="34" charset="0"/>
                        </a:rPr>
                        <a:t>v rodině</a:t>
                      </a:r>
                    </a:p>
                  </a:txBody>
                  <a:tcPr marL="0" marR="0" marT="0" marB="0" anchor="ctr">
                    <a:lnL>
                      <a:noFill/>
                    </a:lnL>
                    <a:lnR>
                      <a:noFill/>
                    </a:lnR>
                    <a:lnT w="12700" cap="flat" cmpd="sng" algn="ctr">
                      <a:solidFill>
                        <a:schemeClr val="accent6"/>
                      </a:solidFill>
                      <a:prstDash val="solid"/>
                      <a:round/>
                      <a:headEnd type="none" w="med" len="med"/>
                      <a:tailEnd type="none" w="med" len="med"/>
                    </a:lnT>
                    <a:lnB>
                      <a:noFill/>
                    </a:lnB>
                    <a:solidFill>
                      <a:schemeClr val="accent6"/>
                    </a:solidFill>
                  </a:tcPr>
                </a:tc>
                <a:tc>
                  <a:txBody>
                    <a:bodyPr/>
                    <a:lstStyle/>
                    <a:p>
                      <a:pPr algn="ctr" fontAlgn="ctr"/>
                      <a:r>
                        <a:rPr lang="cs-CZ" sz="1100" b="0" i="0" u="none" strike="noStrike" dirty="0">
                          <a:solidFill>
                            <a:schemeClr val="bg1"/>
                          </a:solidFill>
                          <a:effectLst/>
                          <a:latin typeface="Calibri" panose="020F0502020204030204" pitchFamily="34" charset="0"/>
                        </a:rPr>
                        <a:t>Exekuce v blízkém okolí</a:t>
                      </a:r>
                    </a:p>
                  </a:txBody>
                  <a:tcPr marL="0" marR="0" marT="0" marB="0" anchor="ctr">
                    <a:lnL>
                      <a:noFill/>
                    </a:lnL>
                    <a:lnR>
                      <a:noFill/>
                    </a:lnR>
                    <a:lnT w="12700" cap="flat" cmpd="sng" algn="ctr">
                      <a:solidFill>
                        <a:schemeClr val="accent6"/>
                      </a:solidFill>
                      <a:prstDash val="solid"/>
                      <a:round/>
                      <a:headEnd type="none" w="med" len="med"/>
                      <a:tailEnd type="none" w="med" len="med"/>
                    </a:lnT>
                    <a:lnB>
                      <a:noFill/>
                    </a:lnB>
                    <a:solidFill>
                      <a:schemeClr val="accent6"/>
                    </a:solidFill>
                  </a:tcPr>
                </a:tc>
                <a:tc>
                  <a:txBody>
                    <a:bodyPr/>
                    <a:lstStyle/>
                    <a:p>
                      <a:pPr algn="ctr" fontAlgn="ctr"/>
                      <a:r>
                        <a:rPr lang="cs-CZ" sz="1100" b="0" i="0" u="none" strike="noStrike" dirty="0">
                          <a:solidFill>
                            <a:schemeClr val="bg1"/>
                          </a:solidFill>
                          <a:effectLst/>
                          <a:latin typeface="Calibri" panose="020F0502020204030204" pitchFamily="34" charset="0"/>
                        </a:rPr>
                        <a:t>Žádná exekuce</a:t>
                      </a:r>
                    </a:p>
                  </a:txBody>
                  <a:tcPr marL="0" marR="0" marT="0" marB="0" anchor="ctr">
                    <a:lnL>
                      <a:noFill/>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6"/>
                    </a:solidFill>
                  </a:tcPr>
                </a:tc>
                <a:extLst>
                  <a:ext uri="{0D108BD9-81ED-4DB2-BD59-A6C34878D82A}">
                    <a16:rowId xmlns:a16="http://schemas.microsoft.com/office/drawing/2014/main" xmlns="" val="1065081774"/>
                  </a:ext>
                </a:extLst>
              </a:tr>
              <a:tr h="246438">
                <a:tc>
                  <a:txBody>
                    <a:bodyPr/>
                    <a:lstStyle/>
                    <a:p>
                      <a:pPr algn="ctr" fontAlgn="ctr"/>
                      <a:r>
                        <a:rPr lang="cs-CZ" sz="1100" b="0" i="1" u="none" strike="noStrike" dirty="0">
                          <a:solidFill>
                            <a:schemeClr val="bg1"/>
                          </a:solidFill>
                          <a:effectLst/>
                          <a:latin typeface="Calibri" panose="020F0502020204030204" pitchFamily="34" charset="0"/>
                        </a:rPr>
                        <a:t>(N=1527)</a:t>
                      </a:r>
                    </a:p>
                  </a:txBody>
                  <a:tcPr marL="0" marR="0" marT="0" marB="0" anchor="ctr">
                    <a:lnL w="12700" cap="flat" cmpd="sng" algn="ctr">
                      <a:solidFill>
                        <a:schemeClr val="accent6"/>
                      </a:solidFill>
                      <a:prstDash val="solid"/>
                      <a:round/>
                      <a:headEnd type="none" w="med" len="med"/>
                      <a:tailEnd type="none" w="med" len="med"/>
                    </a:lnL>
                    <a:lnR>
                      <a:noFill/>
                    </a:lnR>
                    <a:lnT w="12700" cap="flat" cmpd="sng" algn="ctr">
                      <a:noFill/>
                      <a:prstDash val="solid"/>
                      <a:round/>
                      <a:headEnd type="none" w="med" len="med"/>
                      <a:tailEnd type="none" w="med" len="med"/>
                    </a:lnT>
                    <a:lnB>
                      <a:noFill/>
                    </a:lnB>
                    <a:solidFill>
                      <a:schemeClr val="accent6"/>
                    </a:solidFill>
                  </a:tcPr>
                </a:tc>
                <a:tc>
                  <a:txBody>
                    <a:bodyPr/>
                    <a:lstStyle/>
                    <a:p>
                      <a:pPr algn="ctr" fontAlgn="ctr"/>
                      <a:r>
                        <a:rPr lang="cs-CZ" sz="1100" b="0" i="1" u="none" strike="noStrike" dirty="0">
                          <a:solidFill>
                            <a:schemeClr val="bg1"/>
                          </a:solidFill>
                          <a:effectLst/>
                          <a:latin typeface="Calibri" panose="020F0502020204030204" pitchFamily="34" charset="0"/>
                        </a:rPr>
                        <a:t>(N=193)</a:t>
                      </a:r>
                    </a:p>
                  </a:txBody>
                  <a:tcPr marL="0" marR="0" marT="0" marB="0" anchor="ctr">
                    <a:lnL>
                      <a:noFill/>
                    </a:lnL>
                    <a:lnR>
                      <a:noFill/>
                    </a:lnR>
                    <a:lnT w="12700" cap="flat" cmpd="sng" algn="ctr">
                      <a:noFill/>
                      <a:prstDash val="solid"/>
                      <a:round/>
                      <a:headEnd type="none" w="med" len="med"/>
                      <a:tailEnd type="none" w="med" len="med"/>
                    </a:lnT>
                    <a:lnB>
                      <a:noFill/>
                    </a:lnB>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100" b="0" i="1" u="none" strike="noStrike" dirty="0">
                          <a:solidFill>
                            <a:schemeClr val="bg1"/>
                          </a:solidFill>
                          <a:effectLst/>
                          <a:latin typeface="Calibri" panose="020F0502020204030204" pitchFamily="34" charset="0"/>
                        </a:rPr>
                        <a:t>(N=147)</a:t>
                      </a:r>
                    </a:p>
                  </a:txBody>
                  <a:tcPr marL="0" marR="0" marT="0" marB="0" anchor="ctr">
                    <a:lnL>
                      <a:noFill/>
                    </a:lnL>
                    <a:lnR>
                      <a:noFill/>
                    </a:lnR>
                    <a:lnT w="12700" cap="flat" cmpd="sng" algn="ctr">
                      <a:noFill/>
                      <a:prstDash val="solid"/>
                      <a:round/>
                      <a:headEnd type="none" w="med" len="med"/>
                      <a:tailEnd type="none" w="med" len="med"/>
                    </a:lnT>
                    <a:lnB>
                      <a:noFill/>
                    </a:lnB>
                    <a:solidFill>
                      <a:schemeClr val="accent6"/>
                    </a:solidFill>
                  </a:tcPr>
                </a:tc>
                <a:tc>
                  <a:txBody>
                    <a:bodyPr/>
                    <a:lstStyle/>
                    <a:p>
                      <a:pPr algn="ctr" fontAlgn="ctr"/>
                      <a:r>
                        <a:rPr lang="cs-CZ" sz="1100" b="0" i="1" u="none" strike="noStrike" dirty="0">
                          <a:solidFill>
                            <a:schemeClr val="bg1"/>
                          </a:solidFill>
                          <a:effectLst/>
                          <a:latin typeface="Calibri" panose="020F0502020204030204" pitchFamily="34" charset="0"/>
                        </a:rPr>
                        <a:t>(N=169)</a:t>
                      </a:r>
                    </a:p>
                  </a:txBody>
                  <a:tcPr marL="0" marR="0" marT="0" marB="0" anchor="ctr">
                    <a:lnL>
                      <a:noFill/>
                    </a:lnL>
                    <a:lnR>
                      <a:noFill/>
                    </a:lnR>
                    <a:lnT w="12700" cap="flat" cmpd="sng" algn="ctr">
                      <a:noFill/>
                      <a:prstDash val="solid"/>
                      <a:round/>
                      <a:headEnd type="none" w="med" len="med"/>
                      <a:tailEnd type="none" w="med" len="med"/>
                    </a:lnT>
                    <a:lnB>
                      <a:noFill/>
                    </a:lnB>
                    <a:solidFill>
                      <a:schemeClr val="accent6"/>
                    </a:solidFill>
                  </a:tcPr>
                </a:tc>
                <a:tc>
                  <a:txBody>
                    <a:bodyPr/>
                    <a:lstStyle/>
                    <a:p>
                      <a:pPr algn="ctr" fontAlgn="ctr"/>
                      <a:r>
                        <a:rPr lang="cs-CZ" sz="1100" b="0" i="1" u="none" strike="noStrike" dirty="0">
                          <a:solidFill>
                            <a:schemeClr val="bg1"/>
                          </a:solidFill>
                          <a:effectLst/>
                          <a:latin typeface="Calibri" panose="020F0502020204030204" pitchFamily="34" charset="0"/>
                        </a:rPr>
                        <a:t>(N=1010)</a:t>
                      </a:r>
                    </a:p>
                  </a:txBody>
                  <a:tcPr marL="0" marR="0" marT="0" marB="0" anchor="ctr">
                    <a:lnL>
                      <a:noFill/>
                    </a:lnL>
                    <a:lnR w="1270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a:noFill/>
                    </a:lnB>
                    <a:solidFill>
                      <a:schemeClr val="accent6"/>
                    </a:solidFill>
                  </a:tcPr>
                </a:tc>
                <a:extLst>
                  <a:ext uri="{0D108BD9-81ED-4DB2-BD59-A6C34878D82A}">
                    <a16:rowId xmlns:a16="http://schemas.microsoft.com/office/drawing/2014/main" xmlns="" val="996130238"/>
                  </a:ext>
                </a:extLst>
              </a:tr>
              <a:tr h="591915">
                <a:tc>
                  <a:txBody>
                    <a:bodyPr/>
                    <a:lstStyle/>
                    <a:p>
                      <a:pPr algn="ctr" fontAlgn="ctr"/>
                      <a:r>
                        <a:rPr lang="cs-CZ" sz="1200" b="1" i="0" u="none" strike="noStrike" dirty="0">
                          <a:solidFill>
                            <a:srgbClr val="000000"/>
                          </a:solidFill>
                          <a:effectLst/>
                          <a:latin typeface="Calibri" panose="020F0502020204030204" pitchFamily="34" charset="0"/>
                        </a:rPr>
                        <a:t>90%</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95%</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89%</a:t>
                      </a:r>
                    </a:p>
                  </a:txBody>
                  <a:tcPr marL="0" marR="0" marT="0" marB="0" anchor="ctr">
                    <a:lnL>
                      <a:noFill/>
                    </a:lnL>
                    <a:lnR>
                      <a:noFill/>
                    </a:lnR>
                    <a:lnT>
                      <a:noFill/>
                    </a:lnT>
                    <a:lnB>
                      <a:noFill/>
                    </a:lnB>
                  </a:tcPr>
                </a:tc>
                <a:tc>
                  <a:txBody>
                    <a:bodyPr/>
                    <a:lstStyle/>
                    <a:p>
                      <a:pPr algn="ctr" fontAlgn="ctr"/>
                      <a:r>
                        <a:rPr lang="cs-CZ" sz="1200" b="1" i="0" u="none" strike="noStrike" kern="1200" dirty="0">
                          <a:solidFill>
                            <a:srgbClr val="FF0000"/>
                          </a:solidFill>
                          <a:effectLst/>
                          <a:latin typeface="Calibri" panose="020F0502020204030204" pitchFamily="34" charset="0"/>
                          <a:ea typeface="+mn-ea"/>
                          <a:cs typeface="+mn-cs"/>
                        </a:rPr>
                        <a:t>84%</a:t>
                      </a:r>
                    </a:p>
                  </a:txBody>
                  <a:tcPr marL="0" marR="0" marT="0" marB="0" anchor="ctr">
                    <a:lnL>
                      <a:noFill/>
                    </a:lnL>
                    <a:lnR>
                      <a:noFill/>
                    </a:lnR>
                    <a:lnT>
                      <a:noFill/>
                    </a:lnT>
                    <a:lnB>
                      <a:noFill/>
                    </a:lnB>
                    <a:solidFill>
                      <a:schemeClr val="accent5">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90%</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tcPr>
                </a:tc>
                <a:extLst>
                  <a:ext uri="{0D108BD9-81ED-4DB2-BD59-A6C34878D82A}">
                    <a16:rowId xmlns:a16="http://schemas.microsoft.com/office/drawing/2014/main" xmlns="" val="1455026596"/>
                  </a:ext>
                </a:extLst>
              </a:tr>
              <a:tr h="605111">
                <a:tc>
                  <a:txBody>
                    <a:bodyPr/>
                    <a:lstStyle/>
                    <a:p>
                      <a:pPr algn="ctr" fontAlgn="ctr"/>
                      <a:r>
                        <a:rPr lang="cs-CZ" sz="1200" b="1" i="0" u="none" strike="noStrike" dirty="0">
                          <a:solidFill>
                            <a:srgbClr val="000000"/>
                          </a:solidFill>
                          <a:effectLst/>
                          <a:latin typeface="Calibri" panose="020F0502020204030204" pitchFamily="34" charset="0"/>
                        </a:rPr>
                        <a:t>98%</a:t>
                      </a:r>
                    </a:p>
                  </a:txBody>
                  <a:tcPr marL="0" marR="0" marT="0" marB="0" anchor="ctr">
                    <a:lnL w="12700" cap="flat" cmpd="sng" algn="ctr">
                      <a:solidFill>
                        <a:schemeClr val="accent6"/>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cs-CZ" sz="1200" b="0" i="0" u="none" strike="noStrike">
                          <a:solidFill>
                            <a:srgbClr val="000000"/>
                          </a:solidFill>
                          <a:effectLst/>
                          <a:latin typeface="Calibri" panose="020F0502020204030204" pitchFamily="34" charset="0"/>
                        </a:rPr>
                        <a:t>99%</a:t>
                      </a:r>
                    </a:p>
                  </a:txBody>
                  <a:tcPr marL="0" marR="0" marT="0" marB="0" anchor="ctr">
                    <a:lnL>
                      <a:noFill/>
                    </a:lnL>
                    <a:lnR>
                      <a:noFill/>
                    </a:lnR>
                    <a:lnT>
                      <a:noFill/>
                    </a:lnT>
                    <a:lnB>
                      <a:noFill/>
                    </a:lnB>
                  </a:tcPr>
                </a:tc>
                <a:tc>
                  <a:txBody>
                    <a:bodyPr/>
                    <a:lstStyle/>
                    <a:p>
                      <a:pPr algn="ctr" fontAlgn="ctr"/>
                      <a:r>
                        <a:rPr lang="cs-CZ" sz="1200" b="0" i="0" u="none" strike="noStrike" dirty="0">
                          <a:solidFill>
                            <a:srgbClr val="000000"/>
                          </a:solidFill>
                          <a:effectLst/>
                          <a:latin typeface="Calibri" panose="020F0502020204030204" pitchFamily="34" charset="0"/>
                        </a:rPr>
                        <a:t>99%</a:t>
                      </a:r>
                    </a:p>
                  </a:txBody>
                  <a:tcPr marL="0" marR="0" marT="0" marB="0" anchor="ctr">
                    <a:lnL>
                      <a:noFill/>
                    </a:lnL>
                    <a:lnR>
                      <a:noFill/>
                    </a:lnR>
                    <a:lnT>
                      <a:noFill/>
                    </a:lnT>
                    <a:lnB>
                      <a:noFill/>
                    </a:lnB>
                  </a:tcPr>
                </a:tc>
                <a:tc>
                  <a:txBody>
                    <a:bodyPr/>
                    <a:lstStyle/>
                    <a:p>
                      <a:pPr algn="ctr" fontAlgn="ctr"/>
                      <a:r>
                        <a:rPr lang="cs-CZ" sz="1200" b="0" i="0" u="none" strike="noStrike">
                          <a:solidFill>
                            <a:srgbClr val="000000"/>
                          </a:solidFill>
                          <a:effectLst/>
                          <a:latin typeface="Calibri" panose="020F0502020204030204" pitchFamily="34" charset="0"/>
                        </a:rPr>
                        <a:t>99%</a:t>
                      </a:r>
                    </a:p>
                  </a:txBody>
                  <a:tcPr marL="0" marR="0" marT="0" marB="0" anchor="ctr">
                    <a:lnL>
                      <a:noFill/>
                    </a:lnL>
                    <a:lnR>
                      <a:noFill/>
                    </a:lnR>
                    <a:lnT>
                      <a:noFill/>
                    </a:lnT>
                    <a:lnB>
                      <a:noFill/>
                    </a:lnB>
                  </a:tcPr>
                </a:tc>
                <a:tc>
                  <a:txBody>
                    <a:bodyPr/>
                    <a:lstStyle/>
                    <a:p>
                      <a:pPr algn="ctr" fontAlgn="ctr"/>
                      <a:r>
                        <a:rPr lang="cs-CZ" sz="1200" b="0" i="0" u="none" strike="noStrike" dirty="0">
                          <a:solidFill>
                            <a:srgbClr val="000000"/>
                          </a:solidFill>
                          <a:effectLst/>
                          <a:latin typeface="Calibri" panose="020F0502020204030204" pitchFamily="34" charset="0"/>
                        </a:rPr>
                        <a:t>98%</a:t>
                      </a:r>
                    </a:p>
                  </a:txBody>
                  <a:tcPr marL="0" marR="0" marT="0" marB="0" anchor="ctr">
                    <a:lnL>
                      <a:noFill/>
                    </a:lnL>
                    <a:lnR w="12700" cap="flat" cmpd="sng" algn="ctr">
                      <a:solidFill>
                        <a:schemeClr val="accent6"/>
                      </a:solidFill>
                      <a:prstDash val="solid"/>
                      <a:round/>
                      <a:headEnd type="none" w="med" len="med"/>
                      <a:tailEnd type="none" w="med" len="med"/>
                    </a:lnR>
                    <a:lnT>
                      <a:noFill/>
                    </a:lnT>
                    <a:lnB>
                      <a:noFill/>
                    </a:lnB>
                  </a:tcPr>
                </a:tc>
                <a:extLst>
                  <a:ext uri="{0D108BD9-81ED-4DB2-BD59-A6C34878D82A}">
                    <a16:rowId xmlns:a16="http://schemas.microsoft.com/office/drawing/2014/main" xmlns="" val="2611588236"/>
                  </a:ext>
                </a:extLst>
              </a:tr>
            </a:tbl>
          </a:graphicData>
        </a:graphic>
      </p:graphicFrame>
      <p:sp>
        <p:nvSpPr>
          <p:cNvPr id="12" name="TextovéPole 11">
            <a:extLst>
              <a:ext uri="{FF2B5EF4-FFF2-40B4-BE49-F238E27FC236}">
                <a16:creationId xmlns:a16="http://schemas.microsoft.com/office/drawing/2014/main" xmlns="" id="{476DC30D-7241-482E-AD06-25B4C5FE4895}"/>
              </a:ext>
            </a:extLst>
          </p:cNvPr>
          <p:cNvSpPr txBox="1"/>
          <p:nvPr/>
        </p:nvSpPr>
        <p:spPr>
          <a:xfrm>
            <a:off x="8087357" y="3636785"/>
            <a:ext cx="2775785" cy="307777"/>
          </a:xfrm>
          <a:prstGeom prst="rect">
            <a:avLst/>
          </a:prstGeom>
          <a:noFill/>
        </p:spPr>
        <p:txBody>
          <a:bodyPr wrap="square" rtlCol="0">
            <a:spAutoFit/>
          </a:bodyPr>
          <a:lstStyle/>
          <a:p>
            <a:pPr algn="ctr"/>
            <a:r>
              <a:rPr lang="cs-CZ" sz="1400" b="1" dirty="0"/>
              <a:t>T2B = rozhodně + spíše ano</a:t>
            </a:r>
          </a:p>
        </p:txBody>
      </p:sp>
      <p:sp>
        <p:nvSpPr>
          <p:cNvPr id="16" name="TextovéPole 15">
            <a:extLst>
              <a:ext uri="{FF2B5EF4-FFF2-40B4-BE49-F238E27FC236}">
                <a16:creationId xmlns:a16="http://schemas.microsoft.com/office/drawing/2014/main" xmlns="" id="{D3E79105-452B-4D9F-9912-A0EB1E7ED181}"/>
              </a:ext>
            </a:extLst>
          </p:cNvPr>
          <p:cNvSpPr txBox="1"/>
          <p:nvPr/>
        </p:nvSpPr>
        <p:spPr>
          <a:xfrm>
            <a:off x="9454877" y="6331132"/>
            <a:ext cx="1875624" cy="365125"/>
          </a:xfrm>
          <a:prstGeom prst="rect">
            <a:avLst/>
          </a:prstGeom>
          <a:noFill/>
        </p:spPr>
        <p:txBody>
          <a:bodyPr wrap="square" lIns="36000" tIns="0" rIns="36000" bIns="0" rtlCol="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cs-CZ" sz="1600" b="1" dirty="0">
                <a:solidFill>
                  <a:schemeClr val="accent2">
                    <a:lumMod val="75000"/>
                  </a:schemeClr>
                </a:solidFill>
                <a:latin typeface="+mn-lt"/>
              </a:rPr>
              <a:t>XX %</a:t>
            </a:r>
            <a:r>
              <a:rPr lang="cs-CZ" sz="1050" dirty="0">
                <a:solidFill>
                  <a:prstClr val="white">
                    <a:lumMod val="50000"/>
                  </a:prstClr>
                </a:solidFill>
              </a:rPr>
              <a:t> = významně častěji</a:t>
            </a:r>
          </a:p>
          <a:p>
            <a:pPr marL="0" marR="0" lvl="0" indent="0" algn="l" defTabSz="914400" rtl="0" eaLnBrk="1" fontAlgn="base" latinLnBrk="0" hangingPunct="1">
              <a:lnSpc>
                <a:spcPct val="100000"/>
              </a:lnSpc>
              <a:spcBef>
                <a:spcPct val="0"/>
              </a:spcBef>
              <a:spcAft>
                <a:spcPct val="0"/>
              </a:spcAft>
              <a:buClrTx/>
              <a:buSzTx/>
              <a:buFontTx/>
              <a:buNone/>
              <a:tabLst/>
              <a:defRPr/>
            </a:pPr>
            <a:r>
              <a:rPr lang="cs-CZ" sz="1600" b="1" dirty="0">
                <a:solidFill>
                  <a:srgbClr val="FF0000"/>
                </a:solidFill>
                <a:latin typeface="+mn-lt"/>
              </a:rPr>
              <a:t>YY %</a:t>
            </a:r>
            <a:r>
              <a:rPr lang="cs-CZ" sz="1600" b="1" dirty="0">
                <a:solidFill>
                  <a:schemeClr val="tx2">
                    <a:lumMod val="60000"/>
                    <a:lumOff val="40000"/>
                  </a:schemeClr>
                </a:solidFill>
                <a:latin typeface="+mn-lt"/>
              </a:rPr>
              <a:t> </a:t>
            </a:r>
            <a:r>
              <a:rPr lang="cs-CZ" sz="1050" dirty="0">
                <a:solidFill>
                  <a:prstClr val="white">
                    <a:lumMod val="50000"/>
                  </a:prstClr>
                </a:solidFill>
              </a:rPr>
              <a:t>= významně méně často</a:t>
            </a:r>
            <a:endParaRPr kumimoji="0" lang="cs-CZ" sz="1050" b="0" i="0" u="none" strike="noStrike" kern="1200" cap="none" spc="0" normalizeH="0" baseline="0" noProof="0" dirty="0">
              <a:ln>
                <a:noFill/>
              </a:ln>
              <a:solidFill>
                <a:prstClr val="white">
                  <a:lumMod val="50000"/>
                </a:prstClr>
              </a:solidFill>
              <a:effectLst/>
              <a:uLnTx/>
              <a:uFillTx/>
              <a:latin typeface="Arial" charset="0"/>
              <a:ea typeface="+mn-ea"/>
              <a:cs typeface="+mn-cs"/>
            </a:endParaRPr>
          </a:p>
        </p:txBody>
      </p:sp>
      <p:sp>
        <p:nvSpPr>
          <p:cNvPr id="14" name="Obdélník 13">
            <a:extLst>
              <a:ext uri="{FF2B5EF4-FFF2-40B4-BE49-F238E27FC236}">
                <a16:creationId xmlns:a16="http://schemas.microsoft.com/office/drawing/2014/main" xmlns="" id="{5A800DBB-4064-4597-9E38-B321923F717F}"/>
              </a:ext>
            </a:extLst>
          </p:cNvPr>
          <p:cNvSpPr/>
          <p:nvPr/>
        </p:nvSpPr>
        <p:spPr>
          <a:xfrm>
            <a:off x="9949343" y="64880"/>
            <a:ext cx="2242657" cy="477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Hodnocení systému</a:t>
            </a:r>
          </a:p>
        </p:txBody>
      </p:sp>
      <p:pic>
        <p:nvPicPr>
          <p:cNvPr id="15" name="Obrázek 14">
            <a:extLst>
              <a:ext uri="{FF2B5EF4-FFF2-40B4-BE49-F238E27FC236}">
                <a16:creationId xmlns:a16="http://schemas.microsoft.com/office/drawing/2014/main" xmlns="" id="{D55A4D36-7565-441A-87A8-9912B9FCE2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3041" y="108124"/>
            <a:ext cx="381628" cy="381628"/>
          </a:xfrm>
          <a:prstGeom prst="rect">
            <a:avLst/>
          </a:prstGeom>
        </p:spPr>
      </p:pic>
    </p:spTree>
    <p:extLst>
      <p:ext uri="{BB962C8B-B14F-4D97-AF65-F5344CB8AC3E}">
        <p14:creationId xmlns:p14="http://schemas.microsoft.com/office/powerpoint/2010/main" val="2766020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xmlns="" id="{8D051032-CB95-4116-B7C5-01CB53EA075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60960"/>
            <a:ext cx="12192000" cy="6797040"/>
          </a:xfrm>
          <a:prstGeom prst="rect">
            <a:avLst/>
          </a:prstGeom>
        </p:spPr>
      </p:pic>
      <p:sp>
        <p:nvSpPr>
          <p:cNvPr id="5" name="Obdélník 4">
            <a:extLst>
              <a:ext uri="{FF2B5EF4-FFF2-40B4-BE49-F238E27FC236}">
                <a16:creationId xmlns:a16="http://schemas.microsoft.com/office/drawing/2014/main" xmlns="" id="{14DA272B-8273-47C7-907F-E4C486128E22}"/>
              </a:ext>
            </a:extLst>
          </p:cNvPr>
          <p:cNvSpPr/>
          <p:nvPr/>
        </p:nvSpPr>
        <p:spPr>
          <a:xfrm>
            <a:off x="0" y="4826706"/>
            <a:ext cx="12192000" cy="966651"/>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500" b="1" dirty="0">
                <a:solidFill>
                  <a:srgbClr val="009FE3"/>
                </a:solidFill>
              </a:rPr>
              <a:t>Dopady</a:t>
            </a:r>
            <a:r>
              <a:rPr lang="cs-CZ" sz="5500" b="1" dirty="0">
                <a:solidFill>
                  <a:srgbClr val="009FE3"/>
                </a:solidFill>
              </a:rPr>
              <a:t> exekucí</a:t>
            </a:r>
            <a:endParaRPr lang="en-AU" sz="5500" dirty="0">
              <a:solidFill>
                <a:srgbClr val="009FE3"/>
              </a:solidFill>
            </a:endParaRPr>
          </a:p>
        </p:txBody>
      </p:sp>
    </p:spTree>
    <p:extLst>
      <p:ext uri="{BB962C8B-B14F-4D97-AF65-F5344CB8AC3E}">
        <p14:creationId xmlns:p14="http://schemas.microsoft.com/office/powerpoint/2010/main" val="78413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ulka 13">
            <a:extLst>
              <a:ext uri="{FF2B5EF4-FFF2-40B4-BE49-F238E27FC236}">
                <a16:creationId xmlns:a16="http://schemas.microsoft.com/office/drawing/2014/main" xmlns="" id="{B4B92822-E594-4491-BB0C-24CF81E00A75}"/>
              </a:ext>
            </a:extLst>
          </p:cNvPr>
          <p:cNvGraphicFramePr>
            <a:graphicFrameLocks noGrp="1"/>
          </p:cNvGraphicFramePr>
          <p:nvPr>
            <p:extLst>
              <p:ext uri="{D42A27DB-BD31-4B8C-83A1-F6EECF244321}">
                <p14:modId xmlns:p14="http://schemas.microsoft.com/office/powerpoint/2010/main" val="1561328872"/>
              </p:ext>
            </p:extLst>
          </p:nvPr>
        </p:nvGraphicFramePr>
        <p:xfrm>
          <a:off x="7106160" y="3153594"/>
          <a:ext cx="619941" cy="2741287"/>
        </p:xfrm>
        <a:graphic>
          <a:graphicData uri="http://schemas.openxmlformats.org/drawingml/2006/table">
            <a:tbl>
              <a:tblPr firstRow="1" bandRow="1">
                <a:tableStyleId>{5C22544A-7EE6-4342-B048-85BDC9FD1C3A}</a:tableStyleId>
              </a:tblPr>
              <a:tblGrid>
                <a:gridCol w="619941">
                  <a:extLst>
                    <a:ext uri="{9D8B030D-6E8A-4147-A177-3AD203B41FA5}">
                      <a16:colId xmlns:a16="http://schemas.microsoft.com/office/drawing/2014/main" xmlns="" val="2597980409"/>
                    </a:ext>
                  </a:extLst>
                </a:gridCol>
              </a:tblGrid>
              <a:tr h="351997">
                <a:tc>
                  <a:txBody>
                    <a:bodyPr/>
                    <a:lstStyle/>
                    <a:p>
                      <a:pPr algn="ctr" fontAlgn="ctr"/>
                      <a:r>
                        <a:rPr lang="cs-CZ" sz="1200" b="1" i="0" u="none" strike="noStrike" dirty="0">
                          <a:solidFill>
                            <a:schemeClr val="accent1"/>
                          </a:solidFill>
                          <a:effectLst/>
                          <a:latin typeface="Calibri" panose="020F0502020204030204" pitchFamily="34" charset="0"/>
                        </a:rPr>
                        <a:t>92%</a:t>
                      </a:r>
                    </a:p>
                  </a:txBody>
                  <a:tcPr marL="9525" marR="9525" marT="9525" marB="0" anchor="ctr">
                    <a:noFill/>
                  </a:tcPr>
                </a:tc>
                <a:extLst>
                  <a:ext uri="{0D108BD9-81ED-4DB2-BD59-A6C34878D82A}">
                    <a16:rowId xmlns:a16="http://schemas.microsoft.com/office/drawing/2014/main" xmlns="" val="3303598218"/>
                  </a:ext>
                </a:extLst>
              </a:tr>
              <a:tr h="351997">
                <a:tc>
                  <a:txBody>
                    <a:bodyPr/>
                    <a:lstStyle/>
                    <a:p>
                      <a:pPr algn="ctr" fontAlgn="ctr"/>
                      <a:r>
                        <a:rPr lang="cs-CZ" sz="1200" b="1" i="0" u="none" strike="noStrike" dirty="0">
                          <a:solidFill>
                            <a:schemeClr val="accent1"/>
                          </a:solidFill>
                          <a:effectLst/>
                          <a:latin typeface="Calibri" panose="020F0502020204030204" pitchFamily="34" charset="0"/>
                        </a:rPr>
                        <a:t>88%</a:t>
                      </a:r>
                    </a:p>
                  </a:txBody>
                  <a:tcPr marL="9525" marR="9525" marT="9525" marB="0" anchor="ctr">
                    <a:noFill/>
                  </a:tcPr>
                </a:tc>
                <a:extLst>
                  <a:ext uri="{0D108BD9-81ED-4DB2-BD59-A6C34878D82A}">
                    <a16:rowId xmlns:a16="http://schemas.microsoft.com/office/drawing/2014/main" xmlns="" val="4107463502"/>
                  </a:ext>
                </a:extLst>
              </a:tr>
              <a:tr h="351997">
                <a:tc>
                  <a:txBody>
                    <a:bodyPr/>
                    <a:lstStyle/>
                    <a:p>
                      <a:pPr algn="ctr" fontAlgn="ctr"/>
                      <a:r>
                        <a:rPr lang="cs-CZ" sz="1200" b="1" i="0" u="none" strike="noStrike" dirty="0">
                          <a:solidFill>
                            <a:schemeClr val="accent1"/>
                          </a:solidFill>
                          <a:effectLst/>
                          <a:latin typeface="Calibri" panose="020F0502020204030204" pitchFamily="34" charset="0"/>
                        </a:rPr>
                        <a:t>81%</a:t>
                      </a:r>
                    </a:p>
                  </a:txBody>
                  <a:tcPr marL="9525" marR="9525" marT="9525" marB="0" anchor="ctr">
                    <a:noFill/>
                  </a:tcPr>
                </a:tc>
                <a:extLst>
                  <a:ext uri="{0D108BD9-81ED-4DB2-BD59-A6C34878D82A}">
                    <a16:rowId xmlns:a16="http://schemas.microsoft.com/office/drawing/2014/main" xmlns="" val="246659499"/>
                  </a:ext>
                </a:extLst>
              </a:tr>
              <a:tr h="351997">
                <a:tc>
                  <a:txBody>
                    <a:bodyPr/>
                    <a:lstStyle/>
                    <a:p>
                      <a:pPr algn="ctr" fontAlgn="ctr"/>
                      <a:r>
                        <a:rPr lang="cs-CZ" sz="1200" b="1" i="0" u="none" strike="noStrike" dirty="0">
                          <a:solidFill>
                            <a:schemeClr val="accent1"/>
                          </a:solidFill>
                          <a:effectLst/>
                          <a:latin typeface="Calibri" panose="020F0502020204030204" pitchFamily="34" charset="0"/>
                        </a:rPr>
                        <a:t>80%</a:t>
                      </a:r>
                    </a:p>
                  </a:txBody>
                  <a:tcPr marL="9525" marR="9525" marT="9525" marB="0" anchor="ctr">
                    <a:noFill/>
                  </a:tcPr>
                </a:tc>
                <a:extLst>
                  <a:ext uri="{0D108BD9-81ED-4DB2-BD59-A6C34878D82A}">
                    <a16:rowId xmlns:a16="http://schemas.microsoft.com/office/drawing/2014/main" xmlns="" val="3160194372"/>
                  </a:ext>
                </a:extLst>
              </a:tr>
              <a:tr h="351997">
                <a:tc>
                  <a:txBody>
                    <a:bodyPr/>
                    <a:lstStyle/>
                    <a:p>
                      <a:pPr algn="ctr" fontAlgn="ctr"/>
                      <a:r>
                        <a:rPr lang="cs-CZ" sz="1200" b="1" i="0" u="none" strike="noStrike" dirty="0">
                          <a:solidFill>
                            <a:schemeClr val="accent1"/>
                          </a:solidFill>
                          <a:effectLst/>
                          <a:latin typeface="Calibri" panose="020F0502020204030204" pitchFamily="34" charset="0"/>
                        </a:rPr>
                        <a:t>72%</a:t>
                      </a:r>
                    </a:p>
                  </a:txBody>
                  <a:tcPr marL="9525" marR="9525" marT="9525" marB="0" anchor="ctr">
                    <a:noFill/>
                  </a:tcPr>
                </a:tc>
                <a:extLst>
                  <a:ext uri="{0D108BD9-81ED-4DB2-BD59-A6C34878D82A}">
                    <a16:rowId xmlns:a16="http://schemas.microsoft.com/office/drawing/2014/main" xmlns="" val="388264361"/>
                  </a:ext>
                </a:extLst>
              </a:tr>
              <a:tr h="351997">
                <a:tc>
                  <a:txBody>
                    <a:bodyPr/>
                    <a:lstStyle/>
                    <a:p>
                      <a:pPr algn="ctr" fontAlgn="ctr"/>
                      <a:r>
                        <a:rPr lang="cs-CZ" sz="1200" b="1" i="0" u="none" strike="noStrike" dirty="0">
                          <a:solidFill>
                            <a:schemeClr val="accent1"/>
                          </a:solidFill>
                          <a:effectLst/>
                          <a:latin typeface="Calibri" panose="020F0502020204030204" pitchFamily="34" charset="0"/>
                        </a:rPr>
                        <a:t>72%</a:t>
                      </a:r>
                    </a:p>
                  </a:txBody>
                  <a:tcPr marL="9525" marR="9525" marT="9525" marB="0" anchor="ctr">
                    <a:noFill/>
                  </a:tcPr>
                </a:tc>
                <a:extLst>
                  <a:ext uri="{0D108BD9-81ED-4DB2-BD59-A6C34878D82A}">
                    <a16:rowId xmlns:a16="http://schemas.microsoft.com/office/drawing/2014/main" xmlns="" val="2239228106"/>
                  </a:ext>
                </a:extLst>
              </a:tr>
              <a:tr h="253244">
                <a:tc>
                  <a:txBody>
                    <a:bodyPr/>
                    <a:lstStyle/>
                    <a:p>
                      <a:pPr algn="ctr" fontAlgn="ctr"/>
                      <a:r>
                        <a:rPr lang="cs-CZ" sz="1200" b="1" i="0" u="none" strike="noStrike" dirty="0">
                          <a:solidFill>
                            <a:schemeClr val="accent1"/>
                          </a:solidFill>
                          <a:effectLst/>
                          <a:latin typeface="Calibri" panose="020F0502020204030204" pitchFamily="34" charset="0"/>
                        </a:rPr>
                        <a:t>58%</a:t>
                      </a:r>
                    </a:p>
                  </a:txBody>
                  <a:tcPr marL="9525" marR="9525" marT="9525" marB="0" anchor="ctr">
                    <a:noFill/>
                  </a:tcPr>
                </a:tc>
                <a:extLst>
                  <a:ext uri="{0D108BD9-81ED-4DB2-BD59-A6C34878D82A}">
                    <a16:rowId xmlns:a16="http://schemas.microsoft.com/office/drawing/2014/main" xmlns="" val="3266513252"/>
                  </a:ext>
                </a:extLst>
              </a:tr>
              <a:tr h="376061">
                <a:tc>
                  <a:txBody>
                    <a:bodyPr/>
                    <a:lstStyle/>
                    <a:p>
                      <a:pPr algn="ctr" fontAlgn="ctr"/>
                      <a:r>
                        <a:rPr lang="cs-CZ" sz="1200" b="1" i="0" u="none" strike="noStrike" dirty="0">
                          <a:solidFill>
                            <a:schemeClr val="accent1"/>
                          </a:solidFill>
                          <a:effectLst/>
                          <a:latin typeface="Calibri" panose="020F0502020204030204" pitchFamily="34" charset="0"/>
                        </a:rPr>
                        <a:t>47%</a:t>
                      </a:r>
                    </a:p>
                  </a:txBody>
                  <a:tcPr marL="9525" marR="9525" marT="9525" marB="0" anchor="ctr">
                    <a:noFill/>
                  </a:tcPr>
                </a:tc>
                <a:extLst>
                  <a:ext uri="{0D108BD9-81ED-4DB2-BD59-A6C34878D82A}">
                    <a16:rowId xmlns:a16="http://schemas.microsoft.com/office/drawing/2014/main" xmlns="" val="928413336"/>
                  </a:ext>
                </a:extLst>
              </a:tr>
            </a:tbl>
          </a:graphicData>
        </a:graphic>
      </p:graphicFrame>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Nadpis 1"/>
          <p:cNvSpPr>
            <a:spLocks noGrp="1"/>
          </p:cNvSpPr>
          <p:nvPr>
            <p:ph type="ctrTitle"/>
          </p:nvPr>
        </p:nvSpPr>
        <p:spPr>
          <a:xfrm>
            <a:off x="0" y="298800"/>
            <a:ext cx="9761859" cy="650566"/>
          </a:xfrm>
          <a:noFill/>
        </p:spPr>
        <p:txBody>
          <a:bodyPr wrap="square" lIns="900000" tIns="0" rIns="0" bIns="0" anchor="t">
            <a:noAutofit/>
          </a:bodyPr>
          <a:lstStyle/>
          <a:p>
            <a:r>
              <a:rPr lang="cs-CZ" sz="3000" dirty="0"/>
              <a:t>Lidé s exekucí hodnotí jednotlivé oblasti svého života méně pozitivně než celková populace ČR</a:t>
            </a:r>
            <a:endParaRPr lang="en-GB" sz="3000" dirty="0"/>
          </a:p>
        </p:txBody>
      </p:sp>
      <p:graphicFrame>
        <p:nvGraphicFramePr>
          <p:cNvPr id="9" name="Graf 8"/>
          <p:cNvGraphicFramePr/>
          <p:nvPr>
            <p:extLst>
              <p:ext uri="{D42A27DB-BD31-4B8C-83A1-F6EECF244321}">
                <p14:modId xmlns:p14="http://schemas.microsoft.com/office/powerpoint/2010/main" val="1229444934"/>
              </p:ext>
            </p:extLst>
          </p:nvPr>
        </p:nvGraphicFramePr>
        <p:xfrm>
          <a:off x="505097" y="2717551"/>
          <a:ext cx="5869577" cy="3300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Obdélník 9"/>
          <p:cNvSpPr/>
          <p:nvPr/>
        </p:nvSpPr>
        <p:spPr>
          <a:xfrm>
            <a:off x="876300" y="6483926"/>
            <a:ext cx="9199517" cy="365125"/>
          </a:xfrm>
          <a:prstGeom prst="rect">
            <a:avLst/>
          </a:prstGeom>
        </p:spPr>
        <p:txBody>
          <a:bodyPr wrap="square" lIns="0" tIns="0" rIns="0" bIns="0" anchor="ctr">
            <a:noAutofit/>
          </a:bodyPr>
          <a:lstStyle/>
          <a:p>
            <a:pPr lvl="0" fontAlgn="base">
              <a:spcBef>
                <a:spcPct val="0"/>
              </a:spcBef>
              <a:spcAft>
                <a:spcPct val="0"/>
              </a:spcAf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Q22. </a:t>
            </a:r>
            <a:r>
              <a:rPr lang="cs-CZ" sz="1200" dirty="0">
                <a:solidFill>
                  <a:srgbClr val="595959"/>
                </a:solidFill>
                <a:cs typeface="Arial" charset="0"/>
              </a:rPr>
              <a:t>Ohodnoťte prosím následující oblasti týkající se Vašeho života? </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a:t>
            </a:r>
            <a:r>
              <a:rPr kumimoji="0" lang="en-GB" sz="1200" b="0" i="1" u="none" strike="noStrike" kern="1200" cap="none" spc="0" normalizeH="0" baseline="0" noProof="0" dirty="0">
                <a:ln>
                  <a:noFill/>
                </a:ln>
                <a:solidFill>
                  <a:srgbClr val="595959"/>
                </a:solidFill>
                <a:effectLst/>
                <a:uLnTx/>
                <a:uFillTx/>
                <a:latin typeface="Calibri"/>
                <a:ea typeface="+mn-ea"/>
                <a:cs typeface="Arial" charset="0"/>
              </a:rPr>
              <a:t>N=</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1527)</a:t>
            </a:r>
            <a:endParaRPr kumimoji="0" lang="en-GB" sz="1200" b="0" i="0" u="none" strike="noStrike" kern="1200" cap="none" spc="0" normalizeH="0" baseline="0" noProof="0" dirty="0">
              <a:ln>
                <a:noFill/>
              </a:ln>
              <a:solidFill>
                <a:srgbClr val="595959"/>
              </a:solidFill>
              <a:effectLst/>
              <a:uLnTx/>
              <a:uFillTx/>
              <a:latin typeface="Calibri"/>
              <a:ea typeface="+mn-ea"/>
              <a:cs typeface="Arial" charset="0"/>
            </a:endParaRPr>
          </a:p>
        </p:txBody>
      </p:sp>
      <p:sp>
        <p:nvSpPr>
          <p:cNvPr id="11" name="Zástupný symbol pro obsah 7"/>
          <p:cNvSpPr>
            <a:spLocks noGrp="1"/>
          </p:cNvSpPr>
          <p:nvPr>
            <p:ph idx="1"/>
          </p:nvPr>
        </p:nvSpPr>
        <p:spPr>
          <a:xfrm>
            <a:off x="0" y="1356861"/>
            <a:ext cx="10553700" cy="369332"/>
          </a:xfrm>
          <a:noFill/>
        </p:spPr>
        <p:txBody>
          <a:bodyPr lIns="900000" tIns="0" rIns="900000" bIns="0" anchor="t">
            <a:noAutofit/>
          </a:bodyPr>
          <a:lstStyle/>
          <a:p>
            <a:pPr marL="0" indent="0">
              <a:buNone/>
            </a:pPr>
            <a:r>
              <a:rPr lang="cs-CZ" sz="1600" dirty="0"/>
              <a:t>Největší rozdíl je u hodnocení cestování (horší o 10 p. b.) a vztahů s rodinou a dětmi nebo partnerem jsou hodnoceny  hůř o 5 p. b.</a:t>
            </a:r>
          </a:p>
        </p:txBody>
      </p:sp>
      <p:graphicFrame>
        <p:nvGraphicFramePr>
          <p:cNvPr id="22" name="Tabulka 21">
            <a:extLst>
              <a:ext uri="{FF2B5EF4-FFF2-40B4-BE49-F238E27FC236}">
                <a16:creationId xmlns:a16="http://schemas.microsoft.com/office/drawing/2014/main" xmlns="" id="{2ECAF9DB-6907-4913-8BF5-1E0DE719C73B}"/>
              </a:ext>
            </a:extLst>
          </p:cNvPr>
          <p:cNvGraphicFramePr>
            <a:graphicFrameLocks noGrp="1"/>
          </p:cNvGraphicFramePr>
          <p:nvPr>
            <p:extLst>
              <p:ext uri="{D42A27DB-BD31-4B8C-83A1-F6EECF244321}">
                <p14:modId xmlns:p14="http://schemas.microsoft.com/office/powerpoint/2010/main" val="439837642"/>
              </p:ext>
            </p:extLst>
          </p:nvPr>
        </p:nvGraphicFramePr>
        <p:xfrm>
          <a:off x="6467476" y="3163119"/>
          <a:ext cx="619941" cy="2741285"/>
        </p:xfrm>
        <a:graphic>
          <a:graphicData uri="http://schemas.openxmlformats.org/drawingml/2006/table">
            <a:tbl>
              <a:tblPr firstRow="1" bandRow="1">
                <a:tableStyleId>{5C22544A-7EE6-4342-B048-85BDC9FD1C3A}</a:tableStyleId>
              </a:tblPr>
              <a:tblGrid>
                <a:gridCol w="619941">
                  <a:extLst>
                    <a:ext uri="{9D8B030D-6E8A-4147-A177-3AD203B41FA5}">
                      <a16:colId xmlns:a16="http://schemas.microsoft.com/office/drawing/2014/main" xmlns="" val="2597980409"/>
                    </a:ext>
                  </a:extLst>
                </a:gridCol>
              </a:tblGrid>
              <a:tr h="346888">
                <a:tc>
                  <a:txBody>
                    <a:bodyPr/>
                    <a:lstStyle/>
                    <a:p>
                      <a:pPr algn="ctr" fontAlgn="ctr"/>
                      <a:r>
                        <a:rPr lang="cs-CZ" sz="1200" b="1" i="0" u="none" strike="noStrike" dirty="0">
                          <a:solidFill>
                            <a:schemeClr val="accent1"/>
                          </a:solidFill>
                          <a:effectLst/>
                          <a:latin typeface="Calibri" panose="020F0502020204030204" pitchFamily="34" charset="0"/>
                        </a:rPr>
                        <a:t>94%</a:t>
                      </a:r>
                    </a:p>
                  </a:txBody>
                  <a:tcPr marL="9525" marR="9525" marT="9525" marB="0" anchor="ctr">
                    <a:noFill/>
                  </a:tcPr>
                </a:tc>
                <a:extLst>
                  <a:ext uri="{0D108BD9-81ED-4DB2-BD59-A6C34878D82A}">
                    <a16:rowId xmlns:a16="http://schemas.microsoft.com/office/drawing/2014/main" xmlns="" val="3303598218"/>
                  </a:ext>
                </a:extLst>
              </a:tr>
              <a:tr h="346888">
                <a:tc>
                  <a:txBody>
                    <a:bodyPr/>
                    <a:lstStyle/>
                    <a:p>
                      <a:pPr algn="ctr" fontAlgn="ctr"/>
                      <a:r>
                        <a:rPr lang="cs-CZ" sz="1200" b="1" i="0" u="none" strike="noStrike" dirty="0">
                          <a:solidFill>
                            <a:schemeClr val="accent1"/>
                          </a:solidFill>
                          <a:effectLst/>
                          <a:latin typeface="Calibri" panose="020F0502020204030204" pitchFamily="34" charset="0"/>
                        </a:rPr>
                        <a:t>93%</a:t>
                      </a:r>
                    </a:p>
                  </a:txBody>
                  <a:tcPr marL="9525" marR="9525" marT="9525" marB="0" anchor="ctr">
                    <a:noFill/>
                  </a:tcPr>
                </a:tc>
                <a:extLst>
                  <a:ext uri="{0D108BD9-81ED-4DB2-BD59-A6C34878D82A}">
                    <a16:rowId xmlns:a16="http://schemas.microsoft.com/office/drawing/2014/main" xmlns="" val="2587533611"/>
                  </a:ext>
                </a:extLst>
              </a:tr>
              <a:tr h="346888">
                <a:tc>
                  <a:txBody>
                    <a:bodyPr/>
                    <a:lstStyle/>
                    <a:p>
                      <a:pPr algn="ctr" fontAlgn="ctr"/>
                      <a:r>
                        <a:rPr lang="cs-CZ" sz="1200" b="1" i="0" u="none" strike="noStrike" dirty="0">
                          <a:solidFill>
                            <a:schemeClr val="accent1"/>
                          </a:solidFill>
                          <a:effectLst/>
                          <a:latin typeface="Calibri" panose="020F0502020204030204" pitchFamily="34" charset="0"/>
                        </a:rPr>
                        <a:t>86%</a:t>
                      </a:r>
                    </a:p>
                  </a:txBody>
                  <a:tcPr marL="9525" marR="9525" marT="9525" marB="0" anchor="ctr">
                    <a:noFill/>
                  </a:tcPr>
                </a:tc>
                <a:extLst>
                  <a:ext uri="{0D108BD9-81ED-4DB2-BD59-A6C34878D82A}">
                    <a16:rowId xmlns:a16="http://schemas.microsoft.com/office/drawing/2014/main" xmlns="" val="155908530"/>
                  </a:ext>
                </a:extLst>
              </a:tr>
              <a:tr h="346888">
                <a:tc>
                  <a:txBody>
                    <a:bodyPr/>
                    <a:lstStyle/>
                    <a:p>
                      <a:pPr algn="ctr" fontAlgn="ctr"/>
                      <a:r>
                        <a:rPr lang="cs-CZ" sz="1200" b="1" i="0" u="none" strike="noStrike" dirty="0">
                          <a:solidFill>
                            <a:schemeClr val="accent1"/>
                          </a:solidFill>
                          <a:effectLst/>
                          <a:latin typeface="Calibri" panose="020F0502020204030204" pitchFamily="34" charset="0"/>
                        </a:rPr>
                        <a:t>85%</a:t>
                      </a:r>
                    </a:p>
                  </a:txBody>
                  <a:tcPr marL="9525" marR="9525" marT="9525" marB="0" anchor="ctr">
                    <a:noFill/>
                  </a:tcPr>
                </a:tc>
                <a:extLst>
                  <a:ext uri="{0D108BD9-81ED-4DB2-BD59-A6C34878D82A}">
                    <a16:rowId xmlns:a16="http://schemas.microsoft.com/office/drawing/2014/main" xmlns="" val="2213827906"/>
                  </a:ext>
                </a:extLst>
              </a:tr>
              <a:tr h="346888">
                <a:tc>
                  <a:txBody>
                    <a:bodyPr/>
                    <a:lstStyle/>
                    <a:p>
                      <a:pPr algn="ctr" fontAlgn="ctr"/>
                      <a:r>
                        <a:rPr lang="cs-CZ" sz="1200" b="1" i="0" u="none" strike="noStrike" dirty="0">
                          <a:solidFill>
                            <a:schemeClr val="accent1"/>
                          </a:solidFill>
                          <a:effectLst/>
                          <a:latin typeface="Calibri" panose="020F0502020204030204" pitchFamily="34" charset="0"/>
                        </a:rPr>
                        <a:t>77%</a:t>
                      </a:r>
                    </a:p>
                  </a:txBody>
                  <a:tcPr marL="9525" marR="9525" marT="9525" marB="0" anchor="ctr">
                    <a:noFill/>
                  </a:tcPr>
                </a:tc>
                <a:extLst>
                  <a:ext uri="{0D108BD9-81ED-4DB2-BD59-A6C34878D82A}">
                    <a16:rowId xmlns:a16="http://schemas.microsoft.com/office/drawing/2014/main" xmlns="" val="3001769016"/>
                  </a:ext>
                </a:extLst>
              </a:tr>
              <a:tr h="346888">
                <a:tc>
                  <a:txBody>
                    <a:bodyPr/>
                    <a:lstStyle/>
                    <a:p>
                      <a:pPr algn="ctr" fontAlgn="ctr"/>
                      <a:r>
                        <a:rPr lang="cs-CZ" sz="1200" b="1" i="0" u="none" strike="noStrike" dirty="0">
                          <a:solidFill>
                            <a:schemeClr val="accent1"/>
                          </a:solidFill>
                          <a:effectLst/>
                          <a:latin typeface="Calibri" panose="020F0502020204030204" pitchFamily="34" charset="0"/>
                        </a:rPr>
                        <a:t>75%</a:t>
                      </a:r>
                    </a:p>
                  </a:txBody>
                  <a:tcPr marL="9525" marR="9525" marT="9525" marB="0" anchor="ctr">
                    <a:noFill/>
                  </a:tcPr>
                </a:tc>
                <a:extLst>
                  <a:ext uri="{0D108BD9-81ED-4DB2-BD59-A6C34878D82A}">
                    <a16:rowId xmlns:a16="http://schemas.microsoft.com/office/drawing/2014/main" xmlns="" val="3824335820"/>
                  </a:ext>
                </a:extLst>
              </a:tr>
              <a:tr h="289355">
                <a:tc>
                  <a:txBody>
                    <a:bodyPr/>
                    <a:lstStyle/>
                    <a:p>
                      <a:pPr algn="ctr" fontAlgn="ctr"/>
                      <a:r>
                        <a:rPr lang="cs-CZ" sz="1200" b="1" i="0" u="none" strike="noStrike" dirty="0">
                          <a:solidFill>
                            <a:schemeClr val="accent1"/>
                          </a:solidFill>
                          <a:effectLst/>
                          <a:latin typeface="Calibri" panose="020F0502020204030204" pitchFamily="34" charset="0"/>
                        </a:rPr>
                        <a:t>68%</a:t>
                      </a:r>
                    </a:p>
                  </a:txBody>
                  <a:tcPr marL="9525" marR="9525" marT="9525" marB="0" anchor="ctr">
                    <a:noFill/>
                  </a:tcPr>
                </a:tc>
                <a:extLst>
                  <a:ext uri="{0D108BD9-81ED-4DB2-BD59-A6C34878D82A}">
                    <a16:rowId xmlns:a16="http://schemas.microsoft.com/office/drawing/2014/main" xmlns="" val="3266513252"/>
                  </a:ext>
                </a:extLst>
              </a:tr>
              <a:tr h="370602">
                <a:tc>
                  <a:txBody>
                    <a:bodyPr/>
                    <a:lstStyle/>
                    <a:p>
                      <a:pPr algn="ctr" fontAlgn="ctr"/>
                      <a:r>
                        <a:rPr lang="cs-CZ" sz="1200" b="1" i="0" u="none" strike="noStrike" dirty="0">
                          <a:solidFill>
                            <a:schemeClr val="accent1"/>
                          </a:solidFill>
                          <a:effectLst/>
                          <a:latin typeface="Calibri" panose="020F0502020204030204" pitchFamily="34" charset="0"/>
                        </a:rPr>
                        <a:t>50%</a:t>
                      </a:r>
                    </a:p>
                  </a:txBody>
                  <a:tcPr marL="9525" marR="9525" marT="9525" marB="0" anchor="ctr">
                    <a:noFill/>
                  </a:tcPr>
                </a:tc>
                <a:extLst>
                  <a:ext uri="{0D108BD9-81ED-4DB2-BD59-A6C34878D82A}">
                    <a16:rowId xmlns:a16="http://schemas.microsoft.com/office/drawing/2014/main" xmlns="" val="928413336"/>
                  </a:ext>
                </a:extLst>
              </a:tr>
            </a:tbl>
          </a:graphicData>
        </a:graphic>
      </p:graphicFrame>
      <p:graphicFrame>
        <p:nvGraphicFramePr>
          <p:cNvPr id="13" name="Graf 12">
            <a:extLst>
              <a:ext uri="{FF2B5EF4-FFF2-40B4-BE49-F238E27FC236}">
                <a16:creationId xmlns:a16="http://schemas.microsoft.com/office/drawing/2014/main" xmlns="" id="{E31315E2-1F98-4D87-8CAB-DF59E287DD10}"/>
              </a:ext>
            </a:extLst>
          </p:cNvPr>
          <p:cNvGraphicFramePr/>
          <p:nvPr>
            <p:extLst>
              <p:ext uri="{D42A27DB-BD31-4B8C-83A1-F6EECF244321}">
                <p14:modId xmlns:p14="http://schemas.microsoft.com/office/powerpoint/2010/main" val="2521339218"/>
              </p:ext>
            </p:extLst>
          </p:nvPr>
        </p:nvGraphicFramePr>
        <p:xfrm>
          <a:off x="7527811" y="2698626"/>
          <a:ext cx="3695292" cy="3300072"/>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Přímá spojnice 2">
            <a:extLst>
              <a:ext uri="{FF2B5EF4-FFF2-40B4-BE49-F238E27FC236}">
                <a16:creationId xmlns:a16="http://schemas.microsoft.com/office/drawing/2014/main" xmlns="" id="{90D505B7-796E-4836-AD0B-9F69DFF4147F}"/>
              </a:ext>
            </a:extLst>
          </p:cNvPr>
          <p:cNvCxnSpPr>
            <a:cxnSpLocks/>
          </p:cNvCxnSpPr>
          <p:nvPr/>
        </p:nvCxnSpPr>
        <p:spPr>
          <a:xfrm>
            <a:off x="7087416" y="3163119"/>
            <a:ext cx="0" cy="2684687"/>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Přímá spojnice 16">
            <a:extLst>
              <a:ext uri="{FF2B5EF4-FFF2-40B4-BE49-F238E27FC236}">
                <a16:creationId xmlns:a16="http://schemas.microsoft.com/office/drawing/2014/main" xmlns="" id="{DCC8A102-676F-4424-88DE-65963442BB1B}"/>
              </a:ext>
            </a:extLst>
          </p:cNvPr>
          <p:cNvCxnSpPr>
            <a:cxnSpLocks/>
          </p:cNvCxnSpPr>
          <p:nvPr/>
        </p:nvCxnSpPr>
        <p:spPr>
          <a:xfrm>
            <a:off x="7087416" y="2727690"/>
            <a:ext cx="1" cy="169603"/>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ovéPole 15">
            <a:extLst>
              <a:ext uri="{FF2B5EF4-FFF2-40B4-BE49-F238E27FC236}">
                <a16:creationId xmlns:a16="http://schemas.microsoft.com/office/drawing/2014/main" xmlns="" id="{F511AAB7-8355-4C6D-BC87-031457F30DC2}"/>
              </a:ext>
            </a:extLst>
          </p:cNvPr>
          <p:cNvSpPr txBox="1"/>
          <p:nvPr/>
        </p:nvSpPr>
        <p:spPr>
          <a:xfrm>
            <a:off x="876300" y="2446484"/>
            <a:ext cx="5411291" cy="369332"/>
          </a:xfrm>
          <a:prstGeom prst="rect">
            <a:avLst/>
          </a:prstGeom>
          <a:noFill/>
        </p:spPr>
        <p:txBody>
          <a:bodyPr wrap="square" rtlCol="0">
            <a:spAutoFit/>
          </a:bodyPr>
          <a:lstStyle/>
          <a:p>
            <a:pPr algn="ctr"/>
            <a:r>
              <a:rPr lang="cs-CZ" b="1" dirty="0">
                <a:solidFill>
                  <a:schemeClr val="accent6"/>
                </a:solidFill>
              </a:rPr>
              <a:t>Celkem:</a:t>
            </a:r>
          </a:p>
        </p:txBody>
      </p:sp>
      <p:sp>
        <p:nvSpPr>
          <p:cNvPr id="21" name="TextovéPole 20">
            <a:extLst>
              <a:ext uri="{FF2B5EF4-FFF2-40B4-BE49-F238E27FC236}">
                <a16:creationId xmlns:a16="http://schemas.microsoft.com/office/drawing/2014/main" xmlns="" id="{EC0E68E9-DCB1-46C7-9B99-DE5B7B394FE7}"/>
              </a:ext>
            </a:extLst>
          </p:cNvPr>
          <p:cNvSpPr txBox="1"/>
          <p:nvPr/>
        </p:nvSpPr>
        <p:spPr>
          <a:xfrm>
            <a:off x="7248091" y="2446484"/>
            <a:ext cx="3952458" cy="369332"/>
          </a:xfrm>
          <a:prstGeom prst="rect">
            <a:avLst/>
          </a:prstGeom>
          <a:noFill/>
        </p:spPr>
        <p:txBody>
          <a:bodyPr wrap="square" rtlCol="0">
            <a:spAutoFit/>
          </a:bodyPr>
          <a:lstStyle/>
          <a:p>
            <a:pPr algn="ctr"/>
            <a:r>
              <a:rPr lang="cs-CZ" b="1" dirty="0">
                <a:solidFill>
                  <a:schemeClr val="accent6"/>
                </a:solidFill>
              </a:rPr>
              <a:t>Osobní zkušenost s exekucí:</a:t>
            </a:r>
          </a:p>
        </p:txBody>
      </p:sp>
      <p:sp>
        <p:nvSpPr>
          <p:cNvPr id="18" name="Obdélník 17">
            <a:extLst>
              <a:ext uri="{FF2B5EF4-FFF2-40B4-BE49-F238E27FC236}">
                <a16:creationId xmlns:a16="http://schemas.microsoft.com/office/drawing/2014/main" xmlns="" id="{353FEDFD-FC02-46DE-829B-26F09FEB9388}"/>
              </a:ext>
            </a:extLst>
          </p:cNvPr>
          <p:cNvSpPr/>
          <p:nvPr/>
        </p:nvSpPr>
        <p:spPr>
          <a:xfrm>
            <a:off x="9949343" y="64880"/>
            <a:ext cx="2242657" cy="477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Dopady exekucí</a:t>
            </a:r>
          </a:p>
        </p:txBody>
      </p:sp>
      <p:pic>
        <p:nvPicPr>
          <p:cNvPr id="5" name="Obrázek 4">
            <a:extLst>
              <a:ext uri="{FF2B5EF4-FFF2-40B4-BE49-F238E27FC236}">
                <a16:creationId xmlns:a16="http://schemas.microsoft.com/office/drawing/2014/main" xmlns="" id="{ED62B11E-E4B8-426C-8A26-FB3E181CF2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1859" y="114017"/>
            <a:ext cx="427918" cy="427918"/>
          </a:xfrm>
          <a:prstGeom prst="rect">
            <a:avLst/>
          </a:prstGeom>
        </p:spPr>
      </p:pic>
      <p:sp>
        <p:nvSpPr>
          <p:cNvPr id="23" name="TextovéPole 22">
            <a:extLst>
              <a:ext uri="{FF2B5EF4-FFF2-40B4-BE49-F238E27FC236}">
                <a16:creationId xmlns:a16="http://schemas.microsoft.com/office/drawing/2014/main" xmlns="" id="{F31172B6-0F11-4566-AF4D-225E8432DA33}"/>
              </a:ext>
            </a:extLst>
          </p:cNvPr>
          <p:cNvSpPr txBox="1"/>
          <p:nvPr/>
        </p:nvSpPr>
        <p:spPr>
          <a:xfrm>
            <a:off x="6096000" y="2455941"/>
            <a:ext cx="1763485" cy="52322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black"/>
                </a:solidFill>
                <a:effectLst/>
                <a:uLnTx/>
                <a:uFillTx/>
                <a:latin typeface="Calibri"/>
                <a:ea typeface="+mn-ea"/>
                <a:cs typeface="+mn-cs"/>
              </a:rPr>
              <a:t>T2B = velmi + spíše dobrý</a:t>
            </a:r>
          </a:p>
        </p:txBody>
      </p:sp>
    </p:spTree>
    <p:extLst>
      <p:ext uri="{BB962C8B-B14F-4D97-AF65-F5344CB8AC3E}">
        <p14:creationId xmlns:p14="http://schemas.microsoft.com/office/powerpoint/2010/main" val="140770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a:extLst>
              <a:ext uri="{FF2B5EF4-FFF2-40B4-BE49-F238E27FC236}">
                <a16:creationId xmlns:a16="http://schemas.microsoft.com/office/drawing/2014/main" xmlns="" id="{0B2890E3-C6DC-4319-A2D4-C36F1A28EFE3}"/>
              </a:ext>
            </a:extLst>
          </p:cNvPr>
          <p:cNvSpPr>
            <a:spLocks noGrp="1"/>
          </p:cNvSpPr>
          <p:nvPr>
            <p:ph type="sldNum" sz="quarter" idx="4"/>
          </p:nvPr>
        </p:nvSpPr>
        <p:spPr/>
        <p:txBody>
          <a:bodyPr/>
          <a:lstStyle/>
          <a:p>
            <a:fld id="{D6262B2E-B0CB-4DBB-8C61-F612C05A0A37}" type="slidenum">
              <a:rPr lang="cs-CZ" smtClean="0"/>
              <a:pPr/>
              <a:t>3</a:t>
            </a:fld>
            <a:endParaRPr lang="cs-CZ" dirty="0"/>
          </a:p>
        </p:txBody>
      </p:sp>
      <p:sp>
        <p:nvSpPr>
          <p:cNvPr id="7" name="Vývojový diagram: spojnice 6">
            <a:extLst>
              <a:ext uri="{FF2B5EF4-FFF2-40B4-BE49-F238E27FC236}">
                <a16:creationId xmlns:a16="http://schemas.microsoft.com/office/drawing/2014/main" xmlns="" id="{0EF7C99D-0B79-445D-9646-4CDCB0E6380B}"/>
              </a:ext>
            </a:extLst>
          </p:cNvPr>
          <p:cNvSpPr/>
          <p:nvPr/>
        </p:nvSpPr>
        <p:spPr>
          <a:xfrm>
            <a:off x="210216" y="1056527"/>
            <a:ext cx="763399" cy="709195"/>
          </a:xfrm>
          <a:prstGeom prst="flowChart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TextovéPole 7">
            <a:extLst>
              <a:ext uri="{FF2B5EF4-FFF2-40B4-BE49-F238E27FC236}">
                <a16:creationId xmlns:a16="http://schemas.microsoft.com/office/drawing/2014/main" xmlns="" id="{52006140-0FA7-4B53-93F4-1F939A0FF8ED}"/>
              </a:ext>
            </a:extLst>
          </p:cNvPr>
          <p:cNvSpPr txBox="1"/>
          <p:nvPr/>
        </p:nvSpPr>
        <p:spPr>
          <a:xfrm>
            <a:off x="760699" y="1211375"/>
            <a:ext cx="10343626" cy="369332"/>
          </a:xfrm>
          <a:prstGeom prst="rect">
            <a:avLst/>
          </a:prstGeom>
          <a:solidFill>
            <a:schemeClr val="accent6"/>
          </a:solidFill>
        </p:spPr>
        <p:txBody>
          <a:bodyPr wrap="square" rtlCol="0">
            <a:spAutoFit/>
          </a:bodyPr>
          <a:lstStyle/>
          <a:p>
            <a:r>
              <a:rPr lang="cs-CZ" b="1" dirty="0">
                <a:solidFill>
                  <a:schemeClr val="bg1"/>
                </a:solidFill>
              </a:rPr>
              <a:t>Zkušenosti s exekucí</a:t>
            </a:r>
          </a:p>
        </p:txBody>
      </p:sp>
      <p:pic>
        <p:nvPicPr>
          <p:cNvPr id="9" name="Obrázek 8">
            <a:extLst>
              <a:ext uri="{FF2B5EF4-FFF2-40B4-BE49-F238E27FC236}">
                <a16:creationId xmlns:a16="http://schemas.microsoft.com/office/drawing/2014/main" xmlns="" id="{8CDC2572-7F08-48EE-8363-DE5215CFAD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898" y="1184354"/>
            <a:ext cx="440357" cy="440357"/>
          </a:xfrm>
          <a:prstGeom prst="rect">
            <a:avLst/>
          </a:prstGeom>
        </p:spPr>
      </p:pic>
      <p:sp>
        <p:nvSpPr>
          <p:cNvPr id="13" name="Nadpis 6">
            <a:extLst>
              <a:ext uri="{FF2B5EF4-FFF2-40B4-BE49-F238E27FC236}">
                <a16:creationId xmlns:a16="http://schemas.microsoft.com/office/drawing/2014/main" xmlns="" id="{431CD413-9117-4080-B1B3-F2EEC02FE345}"/>
              </a:ext>
            </a:extLst>
          </p:cNvPr>
          <p:cNvSpPr txBox="1">
            <a:spLocks/>
          </p:cNvSpPr>
          <p:nvPr/>
        </p:nvSpPr>
        <p:spPr>
          <a:xfrm>
            <a:off x="0" y="368300"/>
            <a:ext cx="10560050" cy="478988"/>
          </a:xfrm>
          <a:prstGeom prst="rect">
            <a:avLst/>
          </a:prstGeom>
          <a:noFill/>
        </p:spPr>
        <p:txBody>
          <a:bodyPr wrap="square" lIns="900000" tIns="0" rIns="0" bIns="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cs-CZ" sz="3000" b="1" dirty="0">
                <a:solidFill>
                  <a:srgbClr val="009FE3"/>
                </a:solidFill>
              </a:rPr>
              <a:t>Hlavní zjištění: </a:t>
            </a:r>
            <a:r>
              <a:rPr lang="cs-CZ" sz="3000" dirty="0">
                <a:solidFill>
                  <a:srgbClr val="009FE3"/>
                </a:solidFill>
              </a:rPr>
              <a:t>Zkušenosti s exekucí</a:t>
            </a:r>
          </a:p>
        </p:txBody>
      </p:sp>
      <p:sp>
        <p:nvSpPr>
          <p:cNvPr id="14" name="TextovéPole 13">
            <a:extLst>
              <a:ext uri="{FF2B5EF4-FFF2-40B4-BE49-F238E27FC236}">
                <a16:creationId xmlns:a16="http://schemas.microsoft.com/office/drawing/2014/main" xmlns="" id="{AE2F9076-30ED-43AC-9FFB-FE6AB7D743B2}"/>
              </a:ext>
            </a:extLst>
          </p:cNvPr>
          <p:cNvSpPr txBox="1"/>
          <p:nvPr/>
        </p:nvSpPr>
        <p:spPr>
          <a:xfrm>
            <a:off x="760699" y="1556667"/>
            <a:ext cx="10377182" cy="1569660"/>
          </a:xfrm>
          <a:prstGeom prst="rect">
            <a:avLst/>
          </a:prstGeom>
          <a:noFill/>
        </p:spPr>
        <p:txBody>
          <a:bodyPr wrap="square" rtlCol="0">
            <a:spAutoFit/>
          </a:bodyPr>
          <a:lstStyle/>
          <a:p>
            <a:pPr marL="285750" indent="-285750">
              <a:buFont typeface="Arial" panose="020B0604020202020204" pitchFamily="34" charset="0"/>
              <a:buChar char="•"/>
            </a:pPr>
            <a:r>
              <a:rPr lang="cs-CZ" sz="1600" b="1" dirty="0"/>
              <a:t>13 % </a:t>
            </a:r>
            <a:r>
              <a:rPr lang="cs-CZ" sz="1600" dirty="0"/>
              <a:t>lidí přiznává osobní zkušenost s exekucí, kterou měli v posledních 10 letech. Jedná se častěji o </a:t>
            </a:r>
            <a:r>
              <a:rPr lang="cs-CZ" sz="1600" b="1" dirty="0"/>
              <a:t>lidi ve středním </a:t>
            </a:r>
            <a:r>
              <a:rPr lang="cs-CZ" sz="1600" dirty="0"/>
              <a:t>(35-44 let)</a:t>
            </a:r>
            <a:r>
              <a:rPr lang="cs-CZ" sz="1600" b="1" dirty="0"/>
              <a:t> a seniorském věku </a:t>
            </a:r>
            <a:r>
              <a:rPr lang="cs-CZ" sz="1600" dirty="0"/>
              <a:t>(65-69 let). </a:t>
            </a:r>
          </a:p>
          <a:p>
            <a:pPr marL="285750" indent="-285750">
              <a:buFont typeface="Arial" panose="020B0604020202020204" pitchFamily="34" charset="0"/>
              <a:buChar char="•"/>
            </a:pPr>
            <a:r>
              <a:rPr lang="cs-CZ" sz="1600" dirty="0"/>
              <a:t>Osobní zkušenost s exekucí mají častěji Češi </a:t>
            </a:r>
            <a:r>
              <a:rPr lang="cs-CZ" sz="1600" b="1" dirty="0"/>
              <a:t>s nižším vzděláním a nižším příjmem</a:t>
            </a:r>
            <a:r>
              <a:rPr lang="cs-CZ" sz="1600" dirty="0"/>
              <a:t>. Exekuce se nicméně nevyhýbají ani lidem s čistými příjmy nad 25 000 Kč (10 %).</a:t>
            </a:r>
          </a:p>
          <a:p>
            <a:pPr marL="285750" indent="-285750">
              <a:buFont typeface="Arial" panose="020B0604020202020204" pitchFamily="34" charset="0"/>
              <a:buChar char="•"/>
            </a:pPr>
            <a:r>
              <a:rPr lang="cs-CZ" sz="1600" dirty="0"/>
              <a:t>Častěji se s exekucemi potýkají </a:t>
            </a:r>
            <a:r>
              <a:rPr lang="cs-CZ" sz="1600" b="1" dirty="0"/>
              <a:t>lidé žijící v domácnosti sami či sami s dětmi</a:t>
            </a:r>
            <a:r>
              <a:rPr lang="cs-CZ" sz="1600" dirty="0"/>
              <a:t>. V obou případech se jedná o 20 % Čechů, kteří byli v posledních 10 letech zatíženi exekucí. Bydlení v podnájmu také častěji znamená riziko exekuce. </a:t>
            </a:r>
          </a:p>
        </p:txBody>
      </p:sp>
      <p:sp>
        <p:nvSpPr>
          <p:cNvPr id="15" name="Vývojový diagram: spojnice 14">
            <a:extLst>
              <a:ext uri="{FF2B5EF4-FFF2-40B4-BE49-F238E27FC236}">
                <a16:creationId xmlns:a16="http://schemas.microsoft.com/office/drawing/2014/main" xmlns="" id="{20DE207C-2B7C-48D4-B6A2-5EEE425775ED}"/>
              </a:ext>
            </a:extLst>
          </p:cNvPr>
          <p:cNvSpPr/>
          <p:nvPr/>
        </p:nvSpPr>
        <p:spPr>
          <a:xfrm>
            <a:off x="105441" y="3760160"/>
            <a:ext cx="763399" cy="709195"/>
          </a:xfrm>
          <a:prstGeom prst="flowChart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6" name="TextovéPole 15">
            <a:extLst>
              <a:ext uri="{FF2B5EF4-FFF2-40B4-BE49-F238E27FC236}">
                <a16:creationId xmlns:a16="http://schemas.microsoft.com/office/drawing/2014/main" xmlns="" id="{DCD996D6-33ED-4589-91FE-CA62A2C3D891}"/>
              </a:ext>
            </a:extLst>
          </p:cNvPr>
          <p:cNvSpPr txBox="1"/>
          <p:nvPr/>
        </p:nvSpPr>
        <p:spPr>
          <a:xfrm>
            <a:off x="655923" y="3915008"/>
            <a:ext cx="10448401" cy="369332"/>
          </a:xfrm>
          <a:prstGeom prst="rect">
            <a:avLst/>
          </a:prstGeom>
          <a:solidFill>
            <a:schemeClr val="accent6"/>
          </a:solidFill>
        </p:spPr>
        <p:txBody>
          <a:bodyPr wrap="square" rtlCol="0">
            <a:spAutoFit/>
          </a:bodyPr>
          <a:lstStyle/>
          <a:p>
            <a:r>
              <a:rPr lang="cs-CZ" b="1" dirty="0">
                <a:solidFill>
                  <a:schemeClr val="bg1"/>
                </a:solidFill>
              </a:rPr>
              <a:t>Hodnocení exekutora</a:t>
            </a:r>
          </a:p>
        </p:txBody>
      </p:sp>
      <p:sp>
        <p:nvSpPr>
          <p:cNvPr id="17" name="Obdélník 16">
            <a:extLst>
              <a:ext uri="{FF2B5EF4-FFF2-40B4-BE49-F238E27FC236}">
                <a16:creationId xmlns:a16="http://schemas.microsoft.com/office/drawing/2014/main" xmlns="" id="{E49A0462-B94E-4E5F-B001-AC3036B402A9}"/>
              </a:ext>
            </a:extLst>
          </p:cNvPr>
          <p:cNvSpPr/>
          <p:nvPr/>
        </p:nvSpPr>
        <p:spPr>
          <a:xfrm>
            <a:off x="760699" y="4301153"/>
            <a:ext cx="10269041" cy="1877437"/>
          </a:xfrm>
          <a:prstGeom prst="rect">
            <a:avLst/>
          </a:prstGeom>
        </p:spPr>
        <p:txBody>
          <a:bodyPr wrap="square">
            <a:spAutoFit/>
          </a:bodyPr>
          <a:lstStyle/>
          <a:p>
            <a:pPr marL="285750" indent="-285750">
              <a:buFont typeface="Arial" panose="020B0604020202020204" pitchFamily="34" charset="0"/>
              <a:buChar char="•"/>
            </a:pPr>
            <a:r>
              <a:rPr lang="cs-CZ" sz="1600" dirty="0"/>
              <a:t>Osobní hodnocení zkušenosti s exekutorem se </a:t>
            </a:r>
            <a:r>
              <a:rPr lang="cs-CZ" sz="1600" b="1" dirty="0"/>
              <a:t>od roku 2015 nezměnilo</a:t>
            </a:r>
            <a:r>
              <a:rPr lang="cs-CZ" sz="1600" dirty="0"/>
              <a:t>. S více než polovinou Čechů zatížených exekucí </a:t>
            </a:r>
            <a:r>
              <a:rPr lang="cs-CZ" sz="1600" b="1" dirty="0"/>
              <a:t>jednal exekutor korektně</a:t>
            </a:r>
            <a:r>
              <a:rPr lang="cs-CZ" sz="1600" dirty="0"/>
              <a:t>, byl vstřícný v podávání informací a dalo se s ním domluvit.</a:t>
            </a:r>
          </a:p>
          <a:p>
            <a:pPr marL="285750" indent="-285750">
              <a:buFont typeface="Arial" panose="020B0604020202020204" pitchFamily="34" charset="0"/>
              <a:buChar char="•"/>
            </a:pPr>
            <a:r>
              <a:rPr lang="cs-CZ" sz="1600" b="1" dirty="0"/>
              <a:t>Zprostředkované hodnocení jednání exekutora ze strany rodiny a známých je výrazně lepší než v roce 2015. </a:t>
            </a:r>
            <a:r>
              <a:rPr lang="cs-CZ" sz="1600" dirty="0"/>
              <a:t>Polovina těchto lidí hodnotí jednání exekutora jako korektní (29 % v roce 2015). </a:t>
            </a:r>
          </a:p>
          <a:p>
            <a:pPr marL="285750" indent="-285750">
              <a:buFont typeface="Arial" panose="020B0604020202020204" pitchFamily="34" charset="0"/>
              <a:buChar char="•"/>
            </a:pPr>
            <a:r>
              <a:rPr lang="cs-CZ" sz="1600" dirty="0"/>
              <a:t>75 % Čechů majících osobní zkušenost s exekucí se setkalo </a:t>
            </a:r>
            <a:r>
              <a:rPr lang="cs-CZ" sz="1600" b="1" dirty="0"/>
              <a:t>s výrazným nadhodnocením dluhu </a:t>
            </a:r>
            <a:r>
              <a:rPr lang="cs-CZ" sz="1600" dirty="0"/>
              <a:t>kvůli poplatkům za služby exekutora a/nebo právníků. Každý druhý člověk zatížený exekucí se necítil být dostatečně informován. Nedůstojné jednání zažila třetina lidí. </a:t>
            </a:r>
            <a:endParaRPr lang="en-GB" sz="1600" dirty="0"/>
          </a:p>
        </p:txBody>
      </p:sp>
      <p:pic>
        <p:nvPicPr>
          <p:cNvPr id="18" name="Obrázek 17">
            <a:extLst>
              <a:ext uri="{FF2B5EF4-FFF2-40B4-BE49-F238E27FC236}">
                <a16:creationId xmlns:a16="http://schemas.microsoft.com/office/drawing/2014/main" xmlns="" id="{52E13FAC-6C82-49D2-8BD0-9831C38458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41" y="3931821"/>
            <a:ext cx="349982" cy="349982"/>
          </a:xfrm>
          <a:prstGeom prst="rect">
            <a:avLst/>
          </a:prstGeom>
        </p:spPr>
      </p:pic>
    </p:spTree>
    <p:extLst>
      <p:ext uri="{BB962C8B-B14F-4D97-AF65-F5344CB8AC3E}">
        <p14:creationId xmlns:p14="http://schemas.microsoft.com/office/powerpoint/2010/main" val="2974897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délník 19">
            <a:extLst>
              <a:ext uri="{FF2B5EF4-FFF2-40B4-BE49-F238E27FC236}">
                <a16:creationId xmlns:a16="http://schemas.microsoft.com/office/drawing/2014/main" xmlns="" id="{B7C0616E-8ACE-47DD-ACAC-260801B368B5}"/>
              </a:ext>
            </a:extLst>
          </p:cNvPr>
          <p:cNvSpPr/>
          <p:nvPr/>
        </p:nvSpPr>
        <p:spPr>
          <a:xfrm>
            <a:off x="9949343" y="64880"/>
            <a:ext cx="2242657" cy="477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Dopady exekucí</a:t>
            </a:r>
          </a:p>
        </p:txBody>
      </p:sp>
      <p:graphicFrame>
        <p:nvGraphicFramePr>
          <p:cNvPr id="14" name="Tabulka 13">
            <a:extLst>
              <a:ext uri="{FF2B5EF4-FFF2-40B4-BE49-F238E27FC236}">
                <a16:creationId xmlns:a16="http://schemas.microsoft.com/office/drawing/2014/main" xmlns="" id="{B4B92822-E594-4491-BB0C-24CF81E00A75}"/>
              </a:ext>
            </a:extLst>
          </p:cNvPr>
          <p:cNvGraphicFramePr>
            <a:graphicFrameLocks noGrp="1"/>
          </p:cNvGraphicFramePr>
          <p:nvPr>
            <p:extLst>
              <p:ext uri="{D42A27DB-BD31-4B8C-83A1-F6EECF244321}">
                <p14:modId xmlns:p14="http://schemas.microsoft.com/office/powerpoint/2010/main" val="2925077914"/>
              </p:ext>
            </p:extLst>
          </p:nvPr>
        </p:nvGraphicFramePr>
        <p:xfrm>
          <a:off x="7106160" y="3043846"/>
          <a:ext cx="619941" cy="2830352"/>
        </p:xfrm>
        <a:graphic>
          <a:graphicData uri="http://schemas.openxmlformats.org/drawingml/2006/table">
            <a:tbl>
              <a:tblPr firstRow="1" bandRow="1">
                <a:tableStyleId>{5C22544A-7EE6-4342-B048-85BDC9FD1C3A}</a:tableStyleId>
              </a:tblPr>
              <a:tblGrid>
                <a:gridCol w="619941">
                  <a:extLst>
                    <a:ext uri="{9D8B030D-6E8A-4147-A177-3AD203B41FA5}">
                      <a16:colId xmlns:a16="http://schemas.microsoft.com/office/drawing/2014/main" xmlns="" val="2597980409"/>
                    </a:ext>
                  </a:extLst>
                </a:gridCol>
              </a:tblGrid>
              <a:tr h="371096">
                <a:tc>
                  <a:txBody>
                    <a:bodyPr/>
                    <a:lstStyle/>
                    <a:p>
                      <a:pPr algn="ctr" fontAlgn="ctr"/>
                      <a:r>
                        <a:rPr lang="cs-CZ" sz="1200" b="1" i="0" u="none" strike="noStrike" dirty="0">
                          <a:solidFill>
                            <a:srgbClr val="FF0000"/>
                          </a:solidFill>
                          <a:effectLst/>
                          <a:latin typeface="Calibri" panose="020F0502020204030204" pitchFamily="34" charset="0"/>
                        </a:rPr>
                        <a:t>70%</a:t>
                      </a:r>
                    </a:p>
                  </a:txBody>
                  <a:tcPr marL="9525" marR="9525" marT="9525" marB="0" anchor="ctr">
                    <a:noFill/>
                  </a:tcPr>
                </a:tc>
                <a:extLst>
                  <a:ext uri="{0D108BD9-81ED-4DB2-BD59-A6C34878D82A}">
                    <a16:rowId xmlns:a16="http://schemas.microsoft.com/office/drawing/2014/main" xmlns="" val="3303598218"/>
                  </a:ext>
                </a:extLst>
              </a:tr>
              <a:tr h="371096">
                <a:tc>
                  <a:txBody>
                    <a:bodyPr/>
                    <a:lstStyle/>
                    <a:p>
                      <a:pPr algn="ctr" fontAlgn="ctr"/>
                      <a:r>
                        <a:rPr lang="cs-CZ" sz="1200" b="1" i="0" u="none" strike="noStrike">
                          <a:solidFill>
                            <a:srgbClr val="FF0000"/>
                          </a:solidFill>
                          <a:effectLst/>
                          <a:latin typeface="Calibri" panose="020F0502020204030204" pitchFamily="34" charset="0"/>
                        </a:rPr>
                        <a:t>61%</a:t>
                      </a:r>
                    </a:p>
                  </a:txBody>
                  <a:tcPr marL="9525" marR="9525" marT="9525" marB="0" anchor="ctr">
                    <a:noFill/>
                  </a:tcPr>
                </a:tc>
                <a:extLst>
                  <a:ext uri="{0D108BD9-81ED-4DB2-BD59-A6C34878D82A}">
                    <a16:rowId xmlns:a16="http://schemas.microsoft.com/office/drawing/2014/main" xmlns="" val="4107463502"/>
                  </a:ext>
                </a:extLst>
              </a:tr>
              <a:tr h="371096">
                <a:tc>
                  <a:txBody>
                    <a:bodyPr/>
                    <a:lstStyle/>
                    <a:p>
                      <a:pPr algn="ctr" fontAlgn="ctr"/>
                      <a:r>
                        <a:rPr lang="cs-CZ" sz="1200" b="1" i="0" u="none" strike="noStrike">
                          <a:solidFill>
                            <a:srgbClr val="FF0000"/>
                          </a:solidFill>
                          <a:effectLst/>
                          <a:latin typeface="Calibri" panose="020F0502020204030204" pitchFamily="34" charset="0"/>
                        </a:rPr>
                        <a:t>56%</a:t>
                      </a:r>
                    </a:p>
                  </a:txBody>
                  <a:tcPr marL="9525" marR="9525" marT="9525" marB="0" anchor="ctr">
                    <a:noFill/>
                  </a:tcPr>
                </a:tc>
                <a:extLst>
                  <a:ext uri="{0D108BD9-81ED-4DB2-BD59-A6C34878D82A}">
                    <a16:rowId xmlns:a16="http://schemas.microsoft.com/office/drawing/2014/main" xmlns="" val="246659499"/>
                  </a:ext>
                </a:extLst>
              </a:tr>
              <a:tr h="371096">
                <a:tc>
                  <a:txBody>
                    <a:bodyPr/>
                    <a:lstStyle/>
                    <a:p>
                      <a:pPr algn="ctr" fontAlgn="ctr"/>
                      <a:r>
                        <a:rPr lang="cs-CZ" sz="1200" b="1" i="0" u="none" strike="noStrike">
                          <a:solidFill>
                            <a:srgbClr val="FF0000"/>
                          </a:solidFill>
                          <a:effectLst/>
                          <a:latin typeface="Calibri" panose="020F0502020204030204" pitchFamily="34" charset="0"/>
                        </a:rPr>
                        <a:t>50%</a:t>
                      </a:r>
                    </a:p>
                  </a:txBody>
                  <a:tcPr marL="9525" marR="9525" marT="9525" marB="0" anchor="ctr">
                    <a:noFill/>
                  </a:tcPr>
                </a:tc>
                <a:extLst>
                  <a:ext uri="{0D108BD9-81ED-4DB2-BD59-A6C34878D82A}">
                    <a16:rowId xmlns:a16="http://schemas.microsoft.com/office/drawing/2014/main" xmlns="" val="3160194372"/>
                  </a:ext>
                </a:extLst>
              </a:tr>
              <a:tr h="371096">
                <a:tc>
                  <a:txBody>
                    <a:bodyPr/>
                    <a:lstStyle/>
                    <a:p>
                      <a:pPr algn="ctr" fontAlgn="ctr"/>
                      <a:r>
                        <a:rPr lang="cs-CZ" sz="1200" b="1" i="0" u="none" strike="noStrike" dirty="0">
                          <a:solidFill>
                            <a:srgbClr val="FF0000"/>
                          </a:solidFill>
                          <a:effectLst/>
                          <a:latin typeface="Calibri" panose="020F0502020204030204" pitchFamily="34" charset="0"/>
                        </a:rPr>
                        <a:t>44%</a:t>
                      </a:r>
                    </a:p>
                  </a:txBody>
                  <a:tcPr marL="9525" marR="9525" marT="9525" marB="0" anchor="ctr">
                    <a:noFill/>
                  </a:tcPr>
                </a:tc>
                <a:extLst>
                  <a:ext uri="{0D108BD9-81ED-4DB2-BD59-A6C34878D82A}">
                    <a16:rowId xmlns:a16="http://schemas.microsoft.com/office/drawing/2014/main" xmlns="" val="388264361"/>
                  </a:ext>
                </a:extLst>
              </a:tr>
              <a:tr h="371096">
                <a:tc>
                  <a:txBody>
                    <a:bodyPr/>
                    <a:lstStyle/>
                    <a:p>
                      <a:pPr algn="ctr" fontAlgn="ctr"/>
                      <a:r>
                        <a:rPr lang="cs-CZ" sz="1200" b="1" i="0" u="none" strike="noStrike">
                          <a:solidFill>
                            <a:srgbClr val="FF0000"/>
                          </a:solidFill>
                          <a:effectLst/>
                          <a:latin typeface="Calibri" panose="020F0502020204030204" pitchFamily="34" charset="0"/>
                        </a:rPr>
                        <a:t>42%</a:t>
                      </a:r>
                    </a:p>
                  </a:txBody>
                  <a:tcPr marL="9525" marR="9525" marT="9525" marB="0" anchor="ctr">
                    <a:noFill/>
                  </a:tcPr>
                </a:tc>
                <a:extLst>
                  <a:ext uri="{0D108BD9-81ED-4DB2-BD59-A6C34878D82A}">
                    <a16:rowId xmlns:a16="http://schemas.microsoft.com/office/drawing/2014/main" xmlns="" val="2239228106"/>
                  </a:ext>
                </a:extLst>
              </a:tr>
              <a:tr h="207310">
                <a:tc>
                  <a:txBody>
                    <a:bodyPr/>
                    <a:lstStyle/>
                    <a:p>
                      <a:pPr algn="ctr" fontAlgn="ctr"/>
                      <a:r>
                        <a:rPr lang="cs-CZ" sz="1200" b="1" i="0" u="none" strike="noStrike">
                          <a:solidFill>
                            <a:srgbClr val="FF0000"/>
                          </a:solidFill>
                          <a:effectLst/>
                          <a:latin typeface="Calibri" panose="020F0502020204030204" pitchFamily="34" charset="0"/>
                        </a:rPr>
                        <a:t>37%</a:t>
                      </a:r>
                    </a:p>
                  </a:txBody>
                  <a:tcPr marL="9525" marR="9525" marT="9525" marB="0" anchor="ctr">
                    <a:noFill/>
                  </a:tcPr>
                </a:tc>
                <a:extLst>
                  <a:ext uri="{0D108BD9-81ED-4DB2-BD59-A6C34878D82A}">
                    <a16:rowId xmlns:a16="http://schemas.microsoft.com/office/drawing/2014/main" xmlns="" val="3266513252"/>
                  </a:ext>
                </a:extLst>
              </a:tr>
              <a:tr h="396466">
                <a:tc>
                  <a:txBody>
                    <a:bodyPr/>
                    <a:lstStyle/>
                    <a:p>
                      <a:pPr algn="ctr" fontAlgn="ctr"/>
                      <a:r>
                        <a:rPr lang="cs-CZ" sz="1200" b="1" i="0" u="none" strike="noStrike" dirty="0">
                          <a:solidFill>
                            <a:srgbClr val="FF0000"/>
                          </a:solidFill>
                          <a:effectLst/>
                          <a:latin typeface="Calibri" panose="020F0502020204030204" pitchFamily="34" charset="0"/>
                        </a:rPr>
                        <a:t>34%</a:t>
                      </a:r>
                    </a:p>
                  </a:txBody>
                  <a:tcPr marL="9525" marR="9525" marT="9525" marB="0" anchor="ctr">
                    <a:noFill/>
                  </a:tcPr>
                </a:tc>
                <a:extLst>
                  <a:ext uri="{0D108BD9-81ED-4DB2-BD59-A6C34878D82A}">
                    <a16:rowId xmlns:a16="http://schemas.microsoft.com/office/drawing/2014/main" xmlns="" val="928413336"/>
                  </a:ext>
                </a:extLst>
              </a:tr>
            </a:tbl>
          </a:graphicData>
        </a:graphic>
      </p:graphicFrame>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Nadpis 1"/>
          <p:cNvSpPr>
            <a:spLocks noGrp="1"/>
          </p:cNvSpPr>
          <p:nvPr>
            <p:ph type="ctrTitle"/>
          </p:nvPr>
        </p:nvSpPr>
        <p:spPr>
          <a:xfrm>
            <a:off x="0" y="298800"/>
            <a:ext cx="9620250" cy="650566"/>
          </a:xfrm>
          <a:noFill/>
        </p:spPr>
        <p:txBody>
          <a:bodyPr wrap="square" lIns="900000" tIns="0" rIns="0" bIns="0" anchor="t">
            <a:noAutofit/>
          </a:bodyPr>
          <a:lstStyle/>
          <a:p>
            <a:r>
              <a:rPr lang="cs-CZ" sz="3000" dirty="0"/>
              <a:t>S exekucí přišel u 2/3 lidí menší zájem o politiku a veřejné dění</a:t>
            </a:r>
            <a:endParaRPr lang="en-GB" sz="3000" dirty="0"/>
          </a:p>
        </p:txBody>
      </p:sp>
      <p:graphicFrame>
        <p:nvGraphicFramePr>
          <p:cNvPr id="9" name="Graf 8"/>
          <p:cNvGraphicFramePr/>
          <p:nvPr>
            <p:extLst>
              <p:ext uri="{D42A27DB-BD31-4B8C-83A1-F6EECF244321}">
                <p14:modId xmlns:p14="http://schemas.microsoft.com/office/powerpoint/2010/main" val="855699871"/>
              </p:ext>
            </p:extLst>
          </p:nvPr>
        </p:nvGraphicFramePr>
        <p:xfrm>
          <a:off x="505097" y="2717551"/>
          <a:ext cx="5869577" cy="3300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Obdélník 9"/>
          <p:cNvSpPr/>
          <p:nvPr/>
        </p:nvSpPr>
        <p:spPr>
          <a:xfrm>
            <a:off x="876300" y="6345542"/>
            <a:ext cx="9199517" cy="503509"/>
          </a:xfrm>
          <a:prstGeom prst="rect">
            <a:avLst/>
          </a:prstGeom>
        </p:spPr>
        <p:txBody>
          <a:bodyPr wrap="square" lIns="0" tIns="0" rIns="0" bIns="0" anchor="ctr">
            <a:noAutofit/>
          </a:bodyPr>
          <a:lstStyle/>
          <a:p>
            <a:pPr lvl="0" fontAlgn="base">
              <a:spcBef>
                <a:spcPct val="0"/>
              </a:spcBef>
              <a:spcAft>
                <a:spcPct val="0"/>
              </a:spcAf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Q23</a:t>
            </a:r>
            <a:r>
              <a:rPr lang="cs-CZ" sz="1200" dirty="0">
                <a:solidFill>
                  <a:srgbClr val="595959"/>
                </a:solidFill>
                <a:cs typeface="Arial" charset="0"/>
              </a:rPr>
              <a:t>. Zlepšil nebo zhoršil se Váš život v některé z těchto oblastí poté, co jste začal/a řešit exekuci? </a:t>
            </a:r>
            <a:r>
              <a:rPr lang="cs-CZ" sz="1200" i="1" dirty="0">
                <a:solidFill>
                  <a:srgbClr val="595959"/>
                </a:solidFill>
                <a:cs typeface="Arial" charset="0"/>
              </a:rPr>
              <a:t>Ti, kteří mají osobní zkušenost s exekucí (</a:t>
            </a:r>
            <a:r>
              <a:rPr lang="en-GB" sz="1200" i="1" dirty="0">
                <a:solidFill>
                  <a:srgbClr val="595959"/>
                </a:solidFill>
                <a:cs typeface="Arial" charset="0"/>
              </a:rPr>
              <a:t>N=</a:t>
            </a:r>
            <a:r>
              <a:rPr lang="cs-CZ" sz="1200" i="1" dirty="0">
                <a:solidFill>
                  <a:srgbClr val="595959"/>
                </a:solidFill>
                <a:cs typeface="Arial" charset="0"/>
              </a:rPr>
              <a:t>193)  </a:t>
            </a:r>
            <a:r>
              <a:rPr lang="cs-CZ" sz="1200" dirty="0">
                <a:solidFill>
                  <a:srgbClr val="595959"/>
                </a:solidFill>
                <a:cs typeface="Arial" charset="0"/>
              </a:rPr>
              <a:t>Q24. Když se podíváte na členy Vaší rodiny, kteří čelí exekuci, máte pocit, že se zlepšil nebo zhoršil jejich život v některé z těchto oblastí poté, co začali řešit exekuci?</a:t>
            </a:r>
            <a:r>
              <a:rPr lang="cs-CZ" sz="1200" i="1" dirty="0">
                <a:solidFill>
                  <a:srgbClr val="595959"/>
                </a:solidFill>
                <a:cs typeface="Arial" charset="0"/>
              </a:rPr>
              <a:t> Ti, kteří mají zprostředkovanou zkušenost s exekucí (někdo z rodiny) (</a:t>
            </a:r>
            <a:r>
              <a:rPr lang="en-GB" sz="1200" i="1" dirty="0">
                <a:solidFill>
                  <a:srgbClr val="595959"/>
                </a:solidFill>
                <a:cs typeface="Arial" charset="0"/>
              </a:rPr>
              <a:t>N=</a:t>
            </a:r>
            <a:r>
              <a:rPr lang="cs-CZ" sz="1200" i="1" dirty="0">
                <a:solidFill>
                  <a:srgbClr val="595959"/>
                </a:solidFill>
                <a:cs typeface="Arial" charset="0"/>
              </a:rPr>
              <a:t>147)</a:t>
            </a:r>
            <a:endParaRPr kumimoji="0" lang="en-GB" sz="1200" b="0" i="0" u="none" strike="noStrike" kern="1200" cap="none" spc="0" normalizeH="0" baseline="0" noProof="0" dirty="0">
              <a:ln>
                <a:noFill/>
              </a:ln>
              <a:solidFill>
                <a:srgbClr val="595959"/>
              </a:solidFill>
              <a:effectLst/>
              <a:uLnTx/>
              <a:uFillTx/>
              <a:latin typeface="Calibri"/>
              <a:ea typeface="+mn-ea"/>
              <a:cs typeface="Arial" charset="0"/>
            </a:endParaRPr>
          </a:p>
        </p:txBody>
      </p:sp>
      <p:sp>
        <p:nvSpPr>
          <p:cNvPr id="11" name="Zástupný symbol pro obsah 7"/>
          <p:cNvSpPr>
            <a:spLocks noGrp="1"/>
          </p:cNvSpPr>
          <p:nvPr>
            <p:ph idx="1"/>
          </p:nvPr>
        </p:nvSpPr>
        <p:spPr>
          <a:xfrm>
            <a:off x="0" y="1360397"/>
            <a:ext cx="12192000" cy="837219"/>
          </a:xfrm>
          <a:noFill/>
        </p:spPr>
        <p:txBody>
          <a:bodyPr lIns="900000" tIns="0" rIns="900000" bIns="0" anchor="t">
            <a:noAutofit/>
          </a:bodyPr>
          <a:lstStyle/>
          <a:p>
            <a:pPr marL="0" indent="0">
              <a:buNone/>
            </a:pPr>
            <a:r>
              <a:rPr lang="cs-CZ" sz="1800" dirty="0"/>
              <a:t> V 58 % případů se paradoxně zlepšil vztah s rodinou.</a:t>
            </a:r>
          </a:p>
        </p:txBody>
      </p:sp>
      <p:graphicFrame>
        <p:nvGraphicFramePr>
          <p:cNvPr id="22" name="Tabulka 21">
            <a:extLst>
              <a:ext uri="{FF2B5EF4-FFF2-40B4-BE49-F238E27FC236}">
                <a16:creationId xmlns:a16="http://schemas.microsoft.com/office/drawing/2014/main" xmlns="" id="{2ECAF9DB-6907-4913-8BF5-1E0DE719C73B}"/>
              </a:ext>
            </a:extLst>
          </p:cNvPr>
          <p:cNvGraphicFramePr>
            <a:graphicFrameLocks noGrp="1"/>
          </p:cNvGraphicFramePr>
          <p:nvPr>
            <p:extLst>
              <p:ext uri="{D42A27DB-BD31-4B8C-83A1-F6EECF244321}">
                <p14:modId xmlns:p14="http://schemas.microsoft.com/office/powerpoint/2010/main" val="592748682"/>
              </p:ext>
            </p:extLst>
          </p:nvPr>
        </p:nvGraphicFramePr>
        <p:xfrm>
          <a:off x="6467476" y="3048336"/>
          <a:ext cx="619941" cy="2830355"/>
        </p:xfrm>
        <a:graphic>
          <a:graphicData uri="http://schemas.openxmlformats.org/drawingml/2006/table">
            <a:tbl>
              <a:tblPr firstRow="1" bandRow="1">
                <a:tableStyleId>{5C22544A-7EE6-4342-B048-85BDC9FD1C3A}</a:tableStyleId>
              </a:tblPr>
              <a:tblGrid>
                <a:gridCol w="619941">
                  <a:extLst>
                    <a:ext uri="{9D8B030D-6E8A-4147-A177-3AD203B41FA5}">
                      <a16:colId xmlns:a16="http://schemas.microsoft.com/office/drawing/2014/main" xmlns="" val="2597980409"/>
                    </a:ext>
                  </a:extLst>
                </a:gridCol>
              </a:tblGrid>
              <a:tr h="371251">
                <a:tc>
                  <a:txBody>
                    <a:bodyPr/>
                    <a:lstStyle/>
                    <a:p>
                      <a:pPr algn="ctr" fontAlgn="ctr"/>
                      <a:r>
                        <a:rPr lang="cs-CZ" sz="1200" b="1" i="0" u="none" strike="noStrike" dirty="0">
                          <a:solidFill>
                            <a:srgbClr val="FF0000"/>
                          </a:solidFill>
                          <a:effectLst/>
                          <a:latin typeface="Calibri" panose="020F0502020204030204" pitchFamily="34" charset="0"/>
                        </a:rPr>
                        <a:t>72%</a:t>
                      </a:r>
                    </a:p>
                  </a:txBody>
                  <a:tcPr marL="9525" marR="9525" marT="9525" marB="0" anchor="ctr">
                    <a:noFill/>
                  </a:tcPr>
                </a:tc>
                <a:extLst>
                  <a:ext uri="{0D108BD9-81ED-4DB2-BD59-A6C34878D82A}">
                    <a16:rowId xmlns:a16="http://schemas.microsoft.com/office/drawing/2014/main" xmlns="" val="3303598218"/>
                  </a:ext>
                </a:extLst>
              </a:tr>
              <a:tr h="375849">
                <a:tc>
                  <a:txBody>
                    <a:bodyPr/>
                    <a:lstStyle/>
                    <a:p>
                      <a:pPr algn="ctr" fontAlgn="ctr"/>
                      <a:r>
                        <a:rPr lang="cs-CZ" sz="1200" b="1" i="0" u="none" strike="noStrike">
                          <a:solidFill>
                            <a:srgbClr val="FF0000"/>
                          </a:solidFill>
                          <a:effectLst/>
                          <a:latin typeface="Calibri" panose="020F0502020204030204" pitchFamily="34" charset="0"/>
                        </a:rPr>
                        <a:t>66%</a:t>
                      </a:r>
                    </a:p>
                  </a:txBody>
                  <a:tcPr marL="9525" marR="9525" marT="9525" marB="0" anchor="ctr">
                    <a:noFill/>
                  </a:tcPr>
                </a:tc>
                <a:extLst>
                  <a:ext uri="{0D108BD9-81ED-4DB2-BD59-A6C34878D82A}">
                    <a16:rowId xmlns:a16="http://schemas.microsoft.com/office/drawing/2014/main" xmlns="" val="2587533611"/>
                  </a:ext>
                </a:extLst>
              </a:tr>
              <a:tr h="371251">
                <a:tc>
                  <a:txBody>
                    <a:bodyPr/>
                    <a:lstStyle/>
                    <a:p>
                      <a:pPr algn="ctr" fontAlgn="ctr"/>
                      <a:r>
                        <a:rPr lang="cs-CZ" sz="1200" b="1" i="0" u="none" strike="noStrike">
                          <a:solidFill>
                            <a:srgbClr val="FF0000"/>
                          </a:solidFill>
                          <a:effectLst/>
                          <a:latin typeface="Calibri" panose="020F0502020204030204" pitchFamily="34" charset="0"/>
                        </a:rPr>
                        <a:t>63%</a:t>
                      </a:r>
                    </a:p>
                  </a:txBody>
                  <a:tcPr marL="9525" marR="9525" marT="9525" marB="0" anchor="ctr">
                    <a:noFill/>
                  </a:tcPr>
                </a:tc>
                <a:extLst>
                  <a:ext uri="{0D108BD9-81ED-4DB2-BD59-A6C34878D82A}">
                    <a16:rowId xmlns:a16="http://schemas.microsoft.com/office/drawing/2014/main" xmlns="" val="155908530"/>
                  </a:ext>
                </a:extLst>
              </a:tr>
              <a:tr h="371251">
                <a:tc>
                  <a:txBody>
                    <a:bodyPr/>
                    <a:lstStyle/>
                    <a:p>
                      <a:pPr algn="ctr" fontAlgn="ctr"/>
                      <a:r>
                        <a:rPr lang="cs-CZ" sz="1200" b="1" i="0" u="none" strike="noStrike">
                          <a:solidFill>
                            <a:srgbClr val="FF0000"/>
                          </a:solidFill>
                          <a:effectLst/>
                          <a:latin typeface="Calibri" panose="020F0502020204030204" pitchFamily="34" charset="0"/>
                        </a:rPr>
                        <a:t>63%</a:t>
                      </a:r>
                    </a:p>
                  </a:txBody>
                  <a:tcPr marL="9525" marR="9525" marT="9525" marB="0" anchor="ctr">
                    <a:noFill/>
                  </a:tcPr>
                </a:tc>
                <a:extLst>
                  <a:ext uri="{0D108BD9-81ED-4DB2-BD59-A6C34878D82A}">
                    <a16:rowId xmlns:a16="http://schemas.microsoft.com/office/drawing/2014/main" xmlns="" val="2213827906"/>
                  </a:ext>
                </a:extLst>
              </a:tr>
              <a:tr h="371251">
                <a:tc>
                  <a:txBody>
                    <a:bodyPr/>
                    <a:lstStyle/>
                    <a:p>
                      <a:pPr algn="ctr" fontAlgn="ctr"/>
                      <a:r>
                        <a:rPr lang="cs-CZ" sz="1200" b="1" i="0" u="none" strike="noStrike">
                          <a:solidFill>
                            <a:srgbClr val="FF0000"/>
                          </a:solidFill>
                          <a:effectLst/>
                          <a:latin typeface="Calibri" panose="020F0502020204030204" pitchFamily="34" charset="0"/>
                        </a:rPr>
                        <a:t>53%</a:t>
                      </a:r>
                    </a:p>
                  </a:txBody>
                  <a:tcPr marL="9525" marR="9525" marT="9525" marB="0" anchor="ctr">
                    <a:noFill/>
                  </a:tcPr>
                </a:tc>
                <a:extLst>
                  <a:ext uri="{0D108BD9-81ED-4DB2-BD59-A6C34878D82A}">
                    <a16:rowId xmlns:a16="http://schemas.microsoft.com/office/drawing/2014/main" xmlns="" val="3001769016"/>
                  </a:ext>
                </a:extLst>
              </a:tr>
              <a:tr h="371251">
                <a:tc>
                  <a:txBody>
                    <a:bodyPr/>
                    <a:lstStyle/>
                    <a:p>
                      <a:pPr algn="ctr" fontAlgn="ctr"/>
                      <a:r>
                        <a:rPr lang="cs-CZ" sz="1200" b="1" i="0" u="none" strike="noStrike">
                          <a:solidFill>
                            <a:srgbClr val="FF0000"/>
                          </a:solidFill>
                          <a:effectLst/>
                          <a:latin typeface="Calibri" panose="020F0502020204030204" pitchFamily="34" charset="0"/>
                        </a:rPr>
                        <a:t>52%</a:t>
                      </a:r>
                    </a:p>
                  </a:txBody>
                  <a:tcPr marL="9525" marR="9525" marT="9525" marB="0" anchor="ctr">
                    <a:noFill/>
                  </a:tcPr>
                </a:tc>
                <a:extLst>
                  <a:ext uri="{0D108BD9-81ED-4DB2-BD59-A6C34878D82A}">
                    <a16:rowId xmlns:a16="http://schemas.microsoft.com/office/drawing/2014/main" xmlns="" val="3824335820"/>
                  </a:ext>
                </a:extLst>
              </a:tr>
              <a:tr h="201620">
                <a:tc>
                  <a:txBody>
                    <a:bodyPr/>
                    <a:lstStyle/>
                    <a:p>
                      <a:pPr algn="ctr" fontAlgn="ctr"/>
                      <a:r>
                        <a:rPr lang="cs-CZ" sz="1200" b="1" i="0" u="none" strike="noStrike">
                          <a:solidFill>
                            <a:srgbClr val="FF0000"/>
                          </a:solidFill>
                          <a:effectLst/>
                          <a:latin typeface="Calibri" panose="020F0502020204030204" pitchFamily="34" charset="0"/>
                        </a:rPr>
                        <a:t>47%</a:t>
                      </a:r>
                    </a:p>
                  </a:txBody>
                  <a:tcPr marL="9525" marR="9525" marT="9525" marB="0" anchor="ctr">
                    <a:noFill/>
                  </a:tcPr>
                </a:tc>
                <a:extLst>
                  <a:ext uri="{0D108BD9-81ED-4DB2-BD59-A6C34878D82A}">
                    <a16:rowId xmlns:a16="http://schemas.microsoft.com/office/drawing/2014/main" xmlns="" val="3266513252"/>
                  </a:ext>
                </a:extLst>
              </a:tr>
              <a:tr h="396631">
                <a:tc>
                  <a:txBody>
                    <a:bodyPr/>
                    <a:lstStyle/>
                    <a:p>
                      <a:pPr algn="ctr" fontAlgn="ctr"/>
                      <a:r>
                        <a:rPr lang="cs-CZ" sz="1200" b="1" i="0" u="none" strike="noStrike" dirty="0">
                          <a:solidFill>
                            <a:srgbClr val="FF0000"/>
                          </a:solidFill>
                          <a:effectLst/>
                          <a:latin typeface="Calibri" panose="020F0502020204030204" pitchFamily="34" charset="0"/>
                        </a:rPr>
                        <a:t>42%</a:t>
                      </a:r>
                    </a:p>
                  </a:txBody>
                  <a:tcPr marL="9525" marR="9525" marT="9525" marB="0" anchor="ctr">
                    <a:noFill/>
                  </a:tcPr>
                </a:tc>
                <a:extLst>
                  <a:ext uri="{0D108BD9-81ED-4DB2-BD59-A6C34878D82A}">
                    <a16:rowId xmlns:a16="http://schemas.microsoft.com/office/drawing/2014/main" xmlns="" val="928413336"/>
                  </a:ext>
                </a:extLst>
              </a:tr>
            </a:tbl>
          </a:graphicData>
        </a:graphic>
      </p:graphicFrame>
      <p:graphicFrame>
        <p:nvGraphicFramePr>
          <p:cNvPr id="13" name="Graf 12">
            <a:extLst>
              <a:ext uri="{FF2B5EF4-FFF2-40B4-BE49-F238E27FC236}">
                <a16:creationId xmlns:a16="http://schemas.microsoft.com/office/drawing/2014/main" xmlns="" id="{E31315E2-1F98-4D87-8CAB-DF59E287DD10}"/>
              </a:ext>
            </a:extLst>
          </p:cNvPr>
          <p:cNvGraphicFramePr/>
          <p:nvPr>
            <p:extLst>
              <p:ext uri="{D42A27DB-BD31-4B8C-83A1-F6EECF244321}">
                <p14:modId xmlns:p14="http://schemas.microsoft.com/office/powerpoint/2010/main" val="3887680616"/>
              </p:ext>
            </p:extLst>
          </p:nvPr>
        </p:nvGraphicFramePr>
        <p:xfrm>
          <a:off x="7527811" y="2698626"/>
          <a:ext cx="3695292" cy="3300072"/>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Přímá spojnice 2">
            <a:extLst>
              <a:ext uri="{FF2B5EF4-FFF2-40B4-BE49-F238E27FC236}">
                <a16:creationId xmlns:a16="http://schemas.microsoft.com/office/drawing/2014/main" xmlns="" id="{90D505B7-796E-4836-AD0B-9F69DFF4147F}"/>
              </a:ext>
            </a:extLst>
          </p:cNvPr>
          <p:cNvCxnSpPr>
            <a:cxnSpLocks/>
          </p:cNvCxnSpPr>
          <p:nvPr/>
        </p:nvCxnSpPr>
        <p:spPr>
          <a:xfrm>
            <a:off x="7087416" y="3163119"/>
            <a:ext cx="0" cy="2684687"/>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Přímá spojnice 16">
            <a:extLst>
              <a:ext uri="{FF2B5EF4-FFF2-40B4-BE49-F238E27FC236}">
                <a16:creationId xmlns:a16="http://schemas.microsoft.com/office/drawing/2014/main" xmlns="" id="{DCC8A102-676F-4424-88DE-65963442BB1B}"/>
              </a:ext>
            </a:extLst>
          </p:cNvPr>
          <p:cNvCxnSpPr>
            <a:cxnSpLocks/>
          </p:cNvCxnSpPr>
          <p:nvPr/>
        </p:nvCxnSpPr>
        <p:spPr>
          <a:xfrm>
            <a:off x="7087416" y="2727690"/>
            <a:ext cx="1" cy="169603"/>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ovéPole 15">
            <a:extLst>
              <a:ext uri="{FF2B5EF4-FFF2-40B4-BE49-F238E27FC236}">
                <a16:creationId xmlns:a16="http://schemas.microsoft.com/office/drawing/2014/main" xmlns="" id="{F511AAB7-8355-4C6D-BC87-031457F30DC2}"/>
              </a:ext>
            </a:extLst>
          </p:cNvPr>
          <p:cNvSpPr txBox="1"/>
          <p:nvPr/>
        </p:nvSpPr>
        <p:spPr>
          <a:xfrm>
            <a:off x="2778037" y="2446484"/>
            <a:ext cx="3509554" cy="369332"/>
          </a:xfrm>
          <a:prstGeom prst="rect">
            <a:avLst/>
          </a:prstGeom>
          <a:noFill/>
        </p:spPr>
        <p:txBody>
          <a:bodyPr wrap="square" rtlCol="0">
            <a:spAutoFit/>
          </a:bodyPr>
          <a:lstStyle/>
          <a:p>
            <a:pPr algn="ctr"/>
            <a:r>
              <a:rPr lang="cs-CZ" b="1" dirty="0">
                <a:solidFill>
                  <a:schemeClr val="accent6"/>
                </a:solidFill>
              </a:rPr>
              <a:t>Osobní zkušenost:</a:t>
            </a:r>
          </a:p>
        </p:txBody>
      </p:sp>
      <p:sp>
        <p:nvSpPr>
          <p:cNvPr id="21" name="TextovéPole 20">
            <a:extLst>
              <a:ext uri="{FF2B5EF4-FFF2-40B4-BE49-F238E27FC236}">
                <a16:creationId xmlns:a16="http://schemas.microsoft.com/office/drawing/2014/main" xmlns="" id="{EC0E68E9-DCB1-46C7-9B99-DE5B7B394FE7}"/>
              </a:ext>
            </a:extLst>
          </p:cNvPr>
          <p:cNvSpPr txBox="1"/>
          <p:nvPr/>
        </p:nvSpPr>
        <p:spPr>
          <a:xfrm>
            <a:off x="7690995" y="2446484"/>
            <a:ext cx="3509554" cy="369332"/>
          </a:xfrm>
          <a:prstGeom prst="rect">
            <a:avLst/>
          </a:prstGeom>
          <a:noFill/>
        </p:spPr>
        <p:txBody>
          <a:bodyPr wrap="square" rtlCol="0">
            <a:spAutoFit/>
          </a:bodyPr>
          <a:lstStyle/>
          <a:p>
            <a:pPr algn="ctr"/>
            <a:r>
              <a:rPr lang="cs-CZ" b="1" dirty="0">
                <a:solidFill>
                  <a:schemeClr val="accent6"/>
                </a:solidFill>
              </a:rPr>
              <a:t>Zprostředkovaná zkušenost:</a:t>
            </a:r>
          </a:p>
        </p:txBody>
      </p:sp>
      <p:pic>
        <p:nvPicPr>
          <p:cNvPr id="19" name="Obrázek 18">
            <a:extLst>
              <a:ext uri="{FF2B5EF4-FFF2-40B4-BE49-F238E27FC236}">
                <a16:creationId xmlns:a16="http://schemas.microsoft.com/office/drawing/2014/main" xmlns="" id="{74635C5D-19C0-4092-97B4-4DF69BC1B9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1859" y="114017"/>
            <a:ext cx="427918" cy="427918"/>
          </a:xfrm>
          <a:prstGeom prst="rect">
            <a:avLst/>
          </a:prstGeom>
        </p:spPr>
      </p:pic>
      <p:sp>
        <p:nvSpPr>
          <p:cNvPr id="23" name="TextovéPole 22">
            <a:extLst>
              <a:ext uri="{FF2B5EF4-FFF2-40B4-BE49-F238E27FC236}">
                <a16:creationId xmlns:a16="http://schemas.microsoft.com/office/drawing/2014/main" xmlns="" id="{F31172B6-0F11-4566-AF4D-225E8432DA33}"/>
              </a:ext>
            </a:extLst>
          </p:cNvPr>
          <p:cNvSpPr txBox="1"/>
          <p:nvPr/>
        </p:nvSpPr>
        <p:spPr>
          <a:xfrm>
            <a:off x="6303921" y="2468883"/>
            <a:ext cx="1474157" cy="52322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black"/>
                </a:solidFill>
                <a:effectLst/>
                <a:uLnTx/>
                <a:uFillTx/>
                <a:latin typeface="Calibri"/>
                <a:ea typeface="+mn-ea"/>
                <a:cs typeface="+mn-cs"/>
              </a:rPr>
              <a:t>T2B = rozhodně + spíše </a:t>
            </a:r>
            <a:r>
              <a:rPr lang="cs-CZ" sz="1400" b="1" dirty="0">
                <a:solidFill>
                  <a:prstClr val="black"/>
                </a:solidFill>
                <a:latin typeface="Calibri"/>
              </a:rPr>
              <a:t>zhoršil</a:t>
            </a:r>
            <a:endParaRPr kumimoji="0" lang="cs-CZ" sz="14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5257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délník 23">
            <a:extLst>
              <a:ext uri="{FF2B5EF4-FFF2-40B4-BE49-F238E27FC236}">
                <a16:creationId xmlns:a16="http://schemas.microsoft.com/office/drawing/2014/main" xmlns="" id="{C3CC5BF3-75CC-4F3F-9FE2-1255F0E713EE}"/>
              </a:ext>
            </a:extLst>
          </p:cNvPr>
          <p:cNvSpPr/>
          <p:nvPr/>
        </p:nvSpPr>
        <p:spPr>
          <a:xfrm>
            <a:off x="9949343" y="64880"/>
            <a:ext cx="2242657" cy="477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Dopady exekucí</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8" name="Zástupný symbol pro obsah 7"/>
          <p:cNvSpPr>
            <a:spLocks noGrp="1"/>
          </p:cNvSpPr>
          <p:nvPr>
            <p:ph idx="4294967295"/>
          </p:nvPr>
        </p:nvSpPr>
        <p:spPr>
          <a:xfrm>
            <a:off x="0" y="995363"/>
            <a:ext cx="12192000" cy="655637"/>
          </a:xfrm>
          <a:prstGeom prst="rect">
            <a:avLst/>
          </a:prstGeom>
          <a:noFill/>
        </p:spPr>
        <p:txBody>
          <a:bodyPr lIns="900000" tIns="0" rIns="900000" bIns="0" anchor="t">
            <a:noAutofit/>
          </a:bodyPr>
          <a:lstStyle/>
          <a:p>
            <a:pPr marL="0" indent="0">
              <a:buNone/>
            </a:pPr>
            <a:r>
              <a:rPr lang="cs-CZ" sz="1600" dirty="0"/>
              <a:t>Ruku v ruce s problémy spojenými s exekucí jde špatná nálada, nechuť do života nebo pesimismus. Pouze 1 z 5 lidí, kteří čelí exekuci za zachovali životní optimismus. </a:t>
            </a:r>
          </a:p>
        </p:txBody>
      </p:sp>
      <p:sp>
        <p:nvSpPr>
          <p:cNvPr id="7" name="Nadpis 6"/>
          <p:cNvSpPr>
            <a:spLocks noGrp="1"/>
          </p:cNvSpPr>
          <p:nvPr>
            <p:ph type="ctrTitle" idx="4294967295"/>
          </p:nvPr>
        </p:nvSpPr>
        <p:spPr>
          <a:xfrm>
            <a:off x="0" y="84365"/>
            <a:ext cx="9926638" cy="615950"/>
          </a:xfrm>
          <a:prstGeom prst="rect">
            <a:avLst/>
          </a:prstGeom>
          <a:noFill/>
        </p:spPr>
        <p:txBody>
          <a:bodyPr wrap="square" lIns="900000" tIns="0" rIns="0" bIns="0" anchor="t">
            <a:noAutofit/>
          </a:bodyPr>
          <a:lstStyle/>
          <a:p>
            <a:pPr algn="l"/>
            <a:r>
              <a:rPr lang="cs-CZ" sz="3000" dirty="0">
                <a:solidFill>
                  <a:srgbClr val="009FE3"/>
                </a:solidFill>
              </a:rPr>
              <a:t>Exekuce přinesla nezájem a nedůvěru k politice a veřejnému dění </a:t>
            </a:r>
          </a:p>
        </p:txBody>
      </p:sp>
      <p:sp>
        <p:nvSpPr>
          <p:cNvPr id="9" name="Obdélník 8"/>
          <p:cNvSpPr/>
          <p:nvPr/>
        </p:nvSpPr>
        <p:spPr>
          <a:xfrm>
            <a:off x="876301" y="6349563"/>
            <a:ext cx="9051470" cy="508680"/>
          </a:xfrm>
          <a:prstGeom prst="rect">
            <a:avLst/>
          </a:prstGeom>
        </p:spPr>
        <p:txBody>
          <a:bodyPr wrap="square" lIns="0" tIns="0" rIns="0" bIns="0" anchor="ctr">
            <a:noAutofit/>
          </a:bodyPr>
          <a:lstStyle/>
          <a:p>
            <a:pPr lvl="0" fontAlgn="base">
              <a:spcBef>
                <a:spcPct val="0"/>
              </a:spcBef>
              <a:spcAft>
                <a:spcPct val="0"/>
              </a:spcAft>
              <a:defRPr/>
            </a:pPr>
            <a:r>
              <a:rPr lang="cs-CZ" sz="1200" dirty="0">
                <a:solidFill>
                  <a:srgbClr val="595959"/>
                </a:solidFill>
                <a:cs typeface="Arial" charset="0"/>
              </a:rPr>
              <a:t>Q23. Zlepšil nebo zhoršil se Váš život v některé z těchto oblastí poté, co jste začal/a řešit exekuci? V čem konkrétně? </a:t>
            </a:r>
            <a:r>
              <a:rPr lang="cs-CZ" sz="1200" i="1" dirty="0">
                <a:solidFill>
                  <a:srgbClr val="595959"/>
                </a:solidFill>
                <a:cs typeface="Arial" charset="0"/>
              </a:rPr>
              <a:t>Ti, kteří mají osobní zkušenost s exekucí (</a:t>
            </a:r>
            <a:r>
              <a:rPr lang="en-GB" sz="1200" i="1" dirty="0">
                <a:solidFill>
                  <a:srgbClr val="595959"/>
                </a:solidFill>
                <a:cs typeface="Arial" charset="0"/>
              </a:rPr>
              <a:t>N=</a:t>
            </a:r>
            <a:r>
              <a:rPr lang="cs-CZ" sz="1200" i="1" dirty="0">
                <a:solidFill>
                  <a:srgbClr val="595959"/>
                </a:solidFill>
                <a:cs typeface="Arial" charset="0"/>
              </a:rPr>
              <a:t>193)</a:t>
            </a:r>
            <a:r>
              <a:rPr lang="cs-CZ" sz="1200" dirty="0">
                <a:solidFill>
                  <a:srgbClr val="595959"/>
                </a:solidFill>
                <a:cs typeface="Arial" charset="0"/>
              </a:rPr>
              <a:t> Q24. Když se podíváte na členy Vaší rodiny, kteří čelí exekuci, máte pocit, že se zlepšil nebo zhoršil jejich život v některé z těchto oblastí poté, co začali řešit exekuci?</a:t>
            </a:r>
            <a:r>
              <a:rPr lang="cs-CZ" sz="1200" i="1" dirty="0">
                <a:solidFill>
                  <a:srgbClr val="595959"/>
                </a:solidFill>
                <a:cs typeface="Arial" charset="0"/>
              </a:rPr>
              <a:t> </a:t>
            </a:r>
            <a:r>
              <a:rPr lang="cs-CZ" sz="1200" dirty="0">
                <a:solidFill>
                  <a:srgbClr val="595959"/>
                </a:solidFill>
                <a:cs typeface="Arial" charset="0"/>
              </a:rPr>
              <a:t>V čem konkrétně? </a:t>
            </a:r>
            <a:r>
              <a:rPr lang="cs-CZ" sz="1200" i="1" dirty="0">
                <a:solidFill>
                  <a:srgbClr val="595959"/>
                </a:solidFill>
                <a:cs typeface="Arial" charset="0"/>
              </a:rPr>
              <a:t>Ti, kteří mají zprostředkovanou zkušenost s exekucí (někdo z rodiny) (</a:t>
            </a:r>
            <a:r>
              <a:rPr lang="en-GB" sz="1200" i="1" dirty="0">
                <a:solidFill>
                  <a:srgbClr val="595959"/>
                </a:solidFill>
                <a:cs typeface="Arial" charset="0"/>
              </a:rPr>
              <a:t>N=</a:t>
            </a:r>
            <a:r>
              <a:rPr lang="cs-CZ" sz="1200" i="1" dirty="0">
                <a:solidFill>
                  <a:srgbClr val="595959"/>
                </a:solidFill>
                <a:cs typeface="Arial" charset="0"/>
              </a:rPr>
              <a:t>147)</a:t>
            </a:r>
            <a:endParaRPr kumimoji="0" lang="en-GB" sz="1200" b="0" i="1" u="none" strike="noStrike" kern="1200" cap="none" spc="0" normalizeH="0" baseline="0" noProof="0" dirty="0">
              <a:ln>
                <a:noFill/>
              </a:ln>
              <a:solidFill>
                <a:srgbClr val="595959"/>
              </a:solidFill>
              <a:effectLst/>
              <a:uLnTx/>
              <a:uFillTx/>
              <a:latin typeface="Calibri"/>
              <a:ea typeface="+mn-ea"/>
              <a:cs typeface="Arial" charset="0"/>
            </a:endParaRPr>
          </a:p>
        </p:txBody>
      </p:sp>
      <p:graphicFrame>
        <p:nvGraphicFramePr>
          <p:cNvPr id="11" name="Graf 10">
            <a:extLst>
              <a:ext uri="{FF2B5EF4-FFF2-40B4-BE49-F238E27FC236}">
                <a16:creationId xmlns:a16="http://schemas.microsoft.com/office/drawing/2014/main" xmlns="" id="{6007296E-35BD-4B35-9C58-D6E84CC0DF46}"/>
              </a:ext>
            </a:extLst>
          </p:cNvPr>
          <p:cNvGraphicFramePr/>
          <p:nvPr>
            <p:extLst>
              <p:ext uri="{D42A27DB-BD31-4B8C-83A1-F6EECF244321}">
                <p14:modId xmlns:p14="http://schemas.microsoft.com/office/powerpoint/2010/main" val="2609479941"/>
              </p:ext>
            </p:extLst>
          </p:nvPr>
        </p:nvGraphicFramePr>
        <p:xfrm>
          <a:off x="1469225" y="1881051"/>
          <a:ext cx="4632434" cy="217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af 9">
            <a:extLst>
              <a:ext uri="{FF2B5EF4-FFF2-40B4-BE49-F238E27FC236}">
                <a16:creationId xmlns:a16="http://schemas.microsoft.com/office/drawing/2014/main" xmlns="" id="{C02C25A5-D3A7-4832-82EA-E30425AFBCF6}"/>
              </a:ext>
            </a:extLst>
          </p:cNvPr>
          <p:cNvGraphicFramePr/>
          <p:nvPr>
            <p:extLst>
              <p:ext uri="{D42A27DB-BD31-4B8C-83A1-F6EECF244321}">
                <p14:modId xmlns:p14="http://schemas.microsoft.com/office/powerpoint/2010/main" val="4070942702"/>
              </p:ext>
            </p:extLst>
          </p:nvPr>
        </p:nvGraphicFramePr>
        <p:xfrm>
          <a:off x="7073906" y="1942011"/>
          <a:ext cx="4633200" cy="20857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af 12">
            <a:extLst>
              <a:ext uri="{FF2B5EF4-FFF2-40B4-BE49-F238E27FC236}">
                <a16:creationId xmlns:a16="http://schemas.microsoft.com/office/drawing/2014/main" xmlns="" id="{C64A116D-8A2C-48B3-B1BA-B88F3A2644DB}"/>
              </a:ext>
            </a:extLst>
          </p:cNvPr>
          <p:cNvGraphicFramePr/>
          <p:nvPr>
            <p:extLst>
              <p:ext uri="{D42A27DB-BD31-4B8C-83A1-F6EECF244321}">
                <p14:modId xmlns:p14="http://schemas.microsoft.com/office/powerpoint/2010/main" val="1434197136"/>
              </p:ext>
            </p:extLst>
          </p:nvPr>
        </p:nvGraphicFramePr>
        <p:xfrm>
          <a:off x="1153298" y="4309162"/>
          <a:ext cx="4632434" cy="21166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Graf 13">
            <a:extLst>
              <a:ext uri="{FF2B5EF4-FFF2-40B4-BE49-F238E27FC236}">
                <a16:creationId xmlns:a16="http://schemas.microsoft.com/office/drawing/2014/main" xmlns="" id="{D9207BF9-C2BA-4653-BD4B-2622F6B9E7F9}"/>
              </a:ext>
            </a:extLst>
          </p:cNvPr>
          <p:cNvGraphicFramePr/>
          <p:nvPr>
            <p:extLst>
              <p:ext uri="{D42A27DB-BD31-4B8C-83A1-F6EECF244321}">
                <p14:modId xmlns:p14="http://schemas.microsoft.com/office/powerpoint/2010/main" val="1186089703"/>
              </p:ext>
            </p:extLst>
          </p:nvPr>
        </p:nvGraphicFramePr>
        <p:xfrm>
          <a:off x="6740436" y="4304740"/>
          <a:ext cx="4992899" cy="2116601"/>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ovéPole 1">
            <a:extLst>
              <a:ext uri="{FF2B5EF4-FFF2-40B4-BE49-F238E27FC236}">
                <a16:creationId xmlns:a16="http://schemas.microsoft.com/office/drawing/2014/main" xmlns="" id="{2113B6D7-EBBE-42B9-99E2-FE96F4DAC8AB}"/>
              </a:ext>
            </a:extLst>
          </p:cNvPr>
          <p:cNvSpPr txBox="1"/>
          <p:nvPr/>
        </p:nvSpPr>
        <p:spPr>
          <a:xfrm>
            <a:off x="2192166" y="1638949"/>
            <a:ext cx="2447109" cy="338554"/>
          </a:xfrm>
          <a:prstGeom prst="rect">
            <a:avLst/>
          </a:prstGeom>
          <a:noFill/>
        </p:spPr>
        <p:txBody>
          <a:bodyPr wrap="square" rtlCol="0">
            <a:spAutoFit/>
          </a:bodyPr>
          <a:lstStyle/>
          <a:p>
            <a:pPr algn="ctr"/>
            <a:r>
              <a:rPr lang="cs-CZ" sz="1600" b="1" dirty="0"/>
              <a:t>Cestování:</a:t>
            </a:r>
          </a:p>
        </p:txBody>
      </p:sp>
      <p:sp>
        <p:nvSpPr>
          <p:cNvPr id="18" name="TextovéPole 17">
            <a:extLst>
              <a:ext uri="{FF2B5EF4-FFF2-40B4-BE49-F238E27FC236}">
                <a16:creationId xmlns:a16="http://schemas.microsoft.com/office/drawing/2014/main" xmlns="" id="{FEA0B788-35E3-41D9-9F89-2B24AEF305CB}"/>
              </a:ext>
            </a:extLst>
          </p:cNvPr>
          <p:cNvSpPr txBox="1"/>
          <p:nvPr/>
        </p:nvSpPr>
        <p:spPr>
          <a:xfrm>
            <a:off x="7942218" y="1572311"/>
            <a:ext cx="3352800" cy="338554"/>
          </a:xfrm>
          <a:prstGeom prst="rect">
            <a:avLst/>
          </a:prstGeom>
          <a:noFill/>
        </p:spPr>
        <p:txBody>
          <a:bodyPr wrap="square" rtlCol="0">
            <a:spAutoFit/>
          </a:bodyPr>
          <a:lstStyle/>
          <a:p>
            <a:pPr algn="ctr"/>
            <a:r>
              <a:rPr lang="pl-PL" sz="1600" b="1" dirty="0"/>
              <a:t>Zájem o politiku a veřejné dění</a:t>
            </a:r>
            <a:r>
              <a:rPr lang="cs-CZ" sz="1600" b="1" dirty="0"/>
              <a:t>:</a:t>
            </a:r>
          </a:p>
        </p:txBody>
      </p:sp>
      <p:sp>
        <p:nvSpPr>
          <p:cNvPr id="19" name="TextovéPole 18">
            <a:extLst>
              <a:ext uri="{FF2B5EF4-FFF2-40B4-BE49-F238E27FC236}">
                <a16:creationId xmlns:a16="http://schemas.microsoft.com/office/drawing/2014/main" xmlns="" id="{FB2BFB29-DD5B-4797-8C06-39CBE62EB9D8}"/>
              </a:ext>
            </a:extLst>
          </p:cNvPr>
          <p:cNvSpPr txBox="1"/>
          <p:nvPr/>
        </p:nvSpPr>
        <p:spPr>
          <a:xfrm>
            <a:off x="2478982" y="4041742"/>
            <a:ext cx="2447109" cy="338554"/>
          </a:xfrm>
          <a:prstGeom prst="rect">
            <a:avLst/>
          </a:prstGeom>
          <a:noFill/>
        </p:spPr>
        <p:txBody>
          <a:bodyPr wrap="square" rtlCol="0">
            <a:spAutoFit/>
          </a:bodyPr>
          <a:lstStyle/>
          <a:p>
            <a:pPr algn="ctr"/>
            <a:r>
              <a:rPr lang="cs-CZ" sz="1600" b="1" dirty="0"/>
              <a:t>Koníčky a volný čas:</a:t>
            </a:r>
          </a:p>
        </p:txBody>
      </p:sp>
      <p:sp>
        <p:nvSpPr>
          <p:cNvPr id="20" name="TextovéPole 19">
            <a:extLst>
              <a:ext uri="{FF2B5EF4-FFF2-40B4-BE49-F238E27FC236}">
                <a16:creationId xmlns:a16="http://schemas.microsoft.com/office/drawing/2014/main" xmlns="" id="{C74048CB-0E5A-45A6-8EDF-4F65138B53E8}"/>
              </a:ext>
            </a:extLst>
          </p:cNvPr>
          <p:cNvSpPr txBox="1"/>
          <p:nvPr/>
        </p:nvSpPr>
        <p:spPr>
          <a:xfrm>
            <a:off x="7942218" y="4009754"/>
            <a:ext cx="3352800" cy="338554"/>
          </a:xfrm>
          <a:prstGeom prst="rect">
            <a:avLst/>
          </a:prstGeom>
          <a:noFill/>
        </p:spPr>
        <p:txBody>
          <a:bodyPr wrap="square" rtlCol="0">
            <a:spAutoFit/>
          </a:bodyPr>
          <a:lstStyle/>
          <a:p>
            <a:pPr algn="ctr"/>
            <a:r>
              <a:rPr lang="pl-PL" sz="1600" b="1" dirty="0"/>
              <a:t>Životní optimismus, chuť do života</a:t>
            </a:r>
            <a:r>
              <a:rPr lang="cs-CZ" sz="1600" b="1" dirty="0"/>
              <a:t>:</a:t>
            </a:r>
          </a:p>
        </p:txBody>
      </p:sp>
      <p:cxnSp>
        <p:nvCxnSpPr>
          <p:cNvPr id="5" name="Přímá spojnice 4">
            <a:extLst>
              <a:ext uri="{FF2B5EF4-FFF2-40B4-BE49-F238E27FC236}">
                <a16:creationId xmlns:a16="http://schemas.microsoft.com/office/drawing/2014/main" xmlns="" id="{C84264E2-C3A8-4819-A153-528F2AD45628}"/>
              </a:ext>
            </a:extLst>
          </p:cNvPr>
          <p:cNvCxnSpPr/>
          <p:nvPr/>
        </p:nvCxnSpPr>
        <p:spPr>
          <a:xfrm>
            <a:off x="6096000" y="1537475"/>
            <a:ext cx="0" cy="481822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Přímá spojnice 20">
            <a:extLst>
              <a:ext uri="{FF2B5EF4-FFF2-40B4-BE49-F238E27FC236}">
                <a16:creationId xmlns:a16="http://schemas.microsoft.com/office/drawing/2014/main" xmlns="" id="{1692761B-B49B-4A81-9870-508E1D7F7A37}"/>
              </a:ext>
            </a:extLst>
          </p:cNvPr>
          <p:cNvCxnSpPr>
            <a:cxnSpLocks/>
          </p:cNvCxnSpPr>
          <p:nvPr/>
        </p:nvCxnSpPr>
        <p:spPr>
          <a:xfrm flipH="1">
            <a:off x="753248" y="4027808"/>
            <a:ext cx="10846569" cy="27868"/>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bdélník 27">
            <a:extLst>
              <a:ext uri="{FF2B5EF4-FFF2-40B4-BE49-F238E27FC236}">
                <a16:creationId xmlns:a16="http://schemas.microsoft.com/office/drawing/2014/main" xmlns="" id="{B60E6108-39FB-43F0-B8D2-6C02A4569E75}"/>
              </a:ext>
            </a:extLst>
          </p:cNvPr>
          <p:cNvSpPr/>
          <p:nvPr/>
        </p:nvSpPr>
        <p:spPr>
          <a:xfrm>
            <a:off x="165463" y="1607929"/>
            <a:ext cx="348343" cy="95795"/>
          </a:xfrm>
          <a:prstGeom prst="rect">
            <a:avLst/>
          </a:prstGeom>
          <a:solidFill>
            <a:srgbClr val="19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9" name="Obdélník 28">
            <a:extLst>
              <a:ext uri="{FF2B5EF4-FFF2-40B4-BE49-F238E27FC236}">
                <a16:creationId xmlns:a16="http://schemas.microsoft.com/office/drawing/2014/main" xmlns="" id="{069F9D1A-D512-4CF7-B4D7-3992EDD86526}"/>
              </a:ext>
            </a:extLst>
          </p:cNvPr>
          <p:cNvSpPr/>
          <p:nvPr/>
        </p:nvSpPr>
        <p:spPr>
          <a:xfrm>
            <a:off x="165463" y="1760329"/>
            <a:ext cx="348343" cy="9579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0" name="TextovéPole 29">
            <a:extLst>
              <a:ext uri="{FF2B5EF4-FFF2-40B4-BE49-F238E27FC236}">
                <a16:creationId xmlns:a16="http://schemas.microsoft.com/office/drawing/2014/main" xmlns="" id="{BBCB774F-F4A6-4C09-8A45-DBA24E2B593E}"/>
              </a:ext>
            </a:extLst>
          </p:cNvPr>
          <p:cNvSpPr txBox="1"/>
          <p:nvPr/>
        </p:nvSpPr>
        <p:spPr>
          <a:xfrm>
            <a:off x="458768" y="1515161"/>
            <a:ext cx="2124892" cy="430887"/>
          </a:xfrm>
          <a:prstGeom prst="rect">
            <a:avLst/>
          </a:prstGeom>
          <a:noFill/>
        </p:spPr>
        <p:txBody>
          <a:bodyPr wrap="square" rtlCol="0">
            <a:spAutoFit/>
          </a:bodyPr>
          <a:lstStyle/>
          <a:p>
            <a:r>
              <a:rPr lang="cs-CZ" sz="1100" dirty="0"/>
              <a:t>Osobní zkušenost s exekucí</a:t>
            </a:r>
          </a:p>
          <a:p>
            <a:r>
              <a:rPr lang="cs-CZ" sz="1100" dirty="0"/>
              <a:t>Exekuci měl někdo z rodiny</a:t>
            </a:r>
          </a:p>
        </p:txBody>
      </p:sp>
      <p:pic>
        <p:nvPicPr>
          <p:cNvPr id="23" name="Obrázek 22">
            <a:extLst>
              <a:ext uri="{FF2B5EF4-FFF2-40B4-BE49-F238E27FC236}">
                <a16:creationId xmlns:a16="http://schemas.microsoft.com/office/drawing/2014/main" xmlns="" id="{8A602173-795D-498B-AC63-2CD82767FA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61859" y="114017"/>
            <a:ext cx="427918" cy="427918"/>
          </a:xfrm>
          <a:prstGeom prst="rect">
            <a:avLst/>
          </a:prstGeom>
        </p:spPr>
      </p:pic>
      <p:sp>
        <p:nvSpPr>
          <p:cNvPr id="4" name="Obdélník 3">
            <a:extLst>
              <a:ext uri="{FF2B5EF4-FFF2-40B4-BE49-F238E27FC236}">
                <a16:creationId xmlns:a16="http://schemas.microsoft.com/office/drawing/2014/main" xmlns="" id="{26F6558A-2BE1-424C-B843-3C562511E4F3}"/>
              </a:ext>
            </a:extLst>
          </p:cNvPr>
          <p:cNvSpPr/>
          <p:nvPr/>
        </p:nvSpPr>
        <p:spPr>
          <a:xfrm>
            <a:off x="6651825" y="1515161"/>
            <a:ext cx="5055241" cy="48182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424743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délník 25">
            <a:extLst>
              <a:ext uri="{FF2B5EF4-FFF2-40B4-BE49-F238E27FC236}">
                <a16:creationId xmlns:a16="http://schemas.microsoft.com/office/drawing/2014/main" xmlns="" id="{6E9B1376-9614-43E5-9742-5F203D7A94B7}"/>
              </a:ext>
            </a:extLst>
          </p:cNvPr>
          <p:cNvSpPr/>
          <p:nvPr/>
        </p:nvSpPr>
        <p:spPr>
          <a:xfrm>
            <a:off x="9949343" y="64880"/>
            <a:ext cx="2242657" cy="477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Dopady exekucí</a:t>
            </a:r>
          </a:p>
        </p:txBody>
      </p:sp>
      <p:sp>
        <p:nvSpPr>
          <p:cNvPr id="8" name="Zástupný symbol pro obsah 7"/>
          <p:cNvSpPr>
            <a:spLocks noGrp="1"/>
          </p:cNvSpPr>
          <p:nvPr>
            <p:ph idx="1"/>
          </p:nvPr>
        </p:nvSpPr>
        <p:spPr>
          <a:xfrm>
            <a:off x="0" y="800869"/>
            <a:ext cx="12192000" cy="654885"/>
          </a:xfrm>
          <a:noFill/>
        </p:spPr>
        <p:txBody>
          <a:bodyPr lIns="900000" tIns="0" rIns="900000" bIns="0" anchor="t">
            <a:noAutofit/>
          </a:bodyPr>
          <a:lstStyle/>
          <a:p>
            <a:pPr marL="0" indent="0">
              <a:buNone/>
            </a:pPr>
            <a:r>
              <a:rPr lang="cs-CZ" sz="1600" dirty="0"/>
              <a:t>Kvůli exekucím se 22 % partnerů začalo více hádat, ale na druhou stranu 16 % uvádí zlepšení vztahu díky vzájemné podpoře. Vzájemná podpora byla i důvodem zlepšení vztahů v rodině. Na druhou stranu exekuce zapříčiňují i odcizení jak v rámci rodiny, tak mezi přáteli, důvodem je nedostatek financí a také málo času kvůli zaměření na práci. </a:t>
            </a:r>
          </a:p>
        </p:txBody>
      </p:sp>
      <p:sp>
        <p:nvSpPr>
          <p:cNvPr id="7" name="Nadpis 6"/>
          <p:cNvSpPr>
            <a:spLocks noGrp="1"/>
          </p:cNvSpPr>
          <p:nvPr>
            <p:ph type="ctrTitle"/>
          </p:nvPr>
        </p:nvSpPr>
        <p:spPr>
          <a:xfrm>
            <a:off x="0" y="184638"/>
            <a:ext cx="12192000" cy="615461"/>
          </a:xfrm>
          <a:noFill/>
        </p:spPr>
        <p:txBody>
          <a:bodyPr lIns="900000" tIns="0" rIns="0" bIns="0" anchor="ctr">
            <a:noAutofit/>
          </a:bodyPr>
          <a:lstStyle/>
          <a:p>
            <a:r>
              <a:rPr lang="cs-CZ" sz="3000" dirty="0"/>
              <a:t>Exekuce způsobují hádky, ale i semknutí se</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9" name="Obdélník 8"/>
          <p:cNvSpPr/>
          <p:nvPr/>
        </p:nvSpPr>
        <p:spPr>
          <a:xfrm>
            <a:off x="876300" y="6349563"/>
            <a:ext cx="9225633" cy="508680"/>
          </a:xfrm>
          <a:prstGeom prst="rect">
            <a:avLst/>
          </a:prstGeom>
        </p:spPr>
        <p:txBody>
          <a:bodyPr wrap="square" lIns="0" tIns="0" rIns="0" bIns="0" anchor="ctr">
            <a:noAutofit/>
          </a:bodyPr>
          <a:lstStyle/>
          <a:p>
            <a:pPr lvl="0" fontAlgn="base">
              <a:spcBef>
                <a:spcPct val="0"/>
              </a:spcBef>
              <a:spcAft>
                <a:spcPct val="0"/>
              </a:spcAft>
              <a:defRPr/>
            </a:pPr>
            <a:r>
              <a:rPr lang="cs-CZ" sz="1200" dirty="0">
                <a:solidFill>
                  <a:srgbClr val="595959"/>
                </a:solidFill>
                <a:cs typeface="Arial" charset="0"/>
              </a:rPr>
              <a:t>Q23. Zlepšil nebo zhoršil se Váš život v některé z těchto oblastí poté, co jste začal/a řešit exekuci? V čem konkrétně? </a:t>
            </a:r>
            <a:r>
              <a:rPr lang="cs-CZ" sz="1200" i="1" dirty="0">
                <a:solidFill>
                  <a:srgbClr val="595959"/>
                </a:solidFill>
                <a:cs typeface="Arial" charset="0"/>
              </a:rPr>
              <a:t>Ti, kteří mají osobní zkušenost s exekucí (</a:t>
            </a:r>
            <a:r>
              <a:rPr lang="en-GB" sz="1200" i="1" dirty="0">
                <a:solidFill>
                  <a:srgbClr val="595959"/>
                </a:solidFill>
                <a:cs typeface="Arial" charset="0"/>
              </a:rPr>
              <a:t>N=</a:t>
            </a:r>
            <a:r>
              <a:rPr lang="cs-CZ" sz="1200" i="1" dirty="0">
                <a:solidFill>
                  <a:srgbClr val="595959"/>
                </a:solidFill>
                <a:cs typeface="Arial" charset="0"/>
              </a:rPr>
              <a:t>193)</a:t>
            </a:r>
            <a:r>
              <a:rPr lang="cs-CZ" sz="1200" dirty="0">
                <a:solidFill>
                  <a:srgbClr val="595959"/>
                </a:solidFill>
                <a:cs typeface="Arial" charset="0"/>
              </a:rPr>
              <a:t> Q24. Když se podíváte na členy Vaší rodiny, kteří čelí exekuci, máte pocit, že se zlepšil nebo zhoršil jejich život v některé z těchto oblastí poté, co začali řešit exekuci?</a:t>
            </a:r>
            <a:r>
              <a:rPr lang="cs-CZ" sz="1200" i="1" dirty="0">
                <a:solidFill>
                  <a:srgbClr val="595959"/>
                </a:solidFill>
                <a:cs typeface="Arial" charset="0"/>
              </a:rPr>
              <a:t> </a:t>
            </a:r>
            <a:r>
              <a:rPr lang="cs-CZ" sz="1200" dirty="0">
                <a:solidFill>
                  <a:srgbClr val="595959"/>
                </a:solidFill>
                <a:cs typeface="Arial" charset="0"/>
              </a:rPr>
              <a:t>V čem konkrétně? </a:t>
            </a:r>
            <a:r>
              <a:rPr lang="cs-CZ" sz="1200" i="1" dirty="0">
                <a:solidFill>
                  <a:srgbClr val="595959"/>
                </a:solidFill>
                <a:cs typeface="Arial" charset="0"/>
              </a:rPr>
              <a:t>Ti, kteří mají zprostředkovanou zkušenost s exekucí (někdo z rodiny) (</a:t>
            </a:r>
            <a:r>
              <a:rPr lang="en-GB" sz="1200" i="1" dirty="0">
                <a:solidFill>
                  <a:srgbClr val="595959"/>
                </a:solidFill>
                <a:cs typeface="Arial" charset="0"/>
              </a:rPr>
              <a:t>N=</a:t>
            </a:r>
            <a:r>
              <a:rPr lang="cs-CZ" sz="1200" i="1" dirty="0">
                <a:solidFill>
                  <a:srgbClr val="595959"/>
                </a:solidFill>
                <a:cs typeface="Arial" charset="0"/>
              </a:rPr>
              <a:t>147)</a:t>
            </a:r>
            <a:endParaRPr lang="en-GB" sz="1200" i="1" dirty="0">
              <a:solidFill>
                <a:srgbClr val="595959"/>
              </a:solidFill>
              <a:cs typeface="Arial" charset="0"/>
            </a:endParaRPr>
          </a:p>
        </p:txBody>
      </p:sp>
      <p:graphicFrame>
        <p:nvGraphicFramePr>
          <p:cNvPr id="11" name="Graf 10">
            <a:extLst>
              <a:ext uri="{FF2B5EF4-FFF2-40B4-BE49-F238E27FC236}">
                <a16:creationId xmlns:a16="http://schemas.microsoft.com/office/drawing/2014/main" xmlns="" id="{6007296E-35BD-4B35-9C58-D6E84CC0DF46}"/>
              </a:ext>
            </a:extLst>
          </p:cNvPr>
          <p:cNvGraphicFramePr/>
          <p:nvPr>
            <p:extLst>
              <p:ext uri="{D42A27DB-BD31-4B8C-83A1-F6EECF244321}">
                <p14:modId xmlns:p14="http://schemas.microsoft.com/office/powerpoint/2010/main" val="1799821720"/>
              </p:ext>
            </p:extLst>
          </p:nvPr>
        </p:nvGraphicFramePr>
        <p:xfrm>
          <a:off x="753248" y="1881051"/>
          <a:ext cx="4632434" cy="217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af 9">
            <a:extLst>
              <a:ext uri="{FF2B5EF4-FFF2-40B4-BE49-F238E27FC236}">
                <a16:creationId xmlns:a16="http://schemas.microsoft.com/office/drawing/2014/main" xmlns="" id="{C02C25A5-D3A7-4832-82EA-E30425AFBCF6}"/>
              </a:ext>
            </a:extLst>
          </p:cNvPr>
          <p:cNvGraphicFramePr/>
          <p:nvPr>
            <p:extLst>
              <p:ext uri="{D42A27DB-BD31-4B8C-83A1-F6EECF244321}">
                <p14:modId xmlns:p14="http://schemas.microsoft.com/office/powerpoint/2010/main" val="3702997565"/>
              </p:ext>
            </p:extLst>
          </p:nvPr>
        </p:nvGraphicFramePr>
        <p:xfrm>
          <a:off x="6174377" y="1942011"/>
          <a:ext cx="5737988" cy="20857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af 12">
            <a:extLst>
              <a:ext uri="{FF2B5EF4-FFF2-40B4-BE49-F238E27FC236}">
                <a16:creationId xmlns:a16="http://schemas.microsoft.com/office/drawing/2014/main" xmlns="" id="{C64A116D-8A2C-48B3-B1BA-B88F3A2644DB}"/>
              </a:ext>
            </a:extLst>
          </p:cNvPr>
          <p:cNvGraphicFramePr/>
          <p:nvPr>
            <p:extLst>
              <p:ext uri="{D42A27DB-BD31-4B8C-83A1-F6EECF244321}">
                <p14:modId xmlns:p14="http://schemas.microsoft.com/office/powerpoint/2010/main" val="976602737"/>
              </p:ext>
            </p:extLst>
          </p:nvPr>
        </p:nvGraphicFramePr>
        <p:xfrm>
          <a:off x="753248" y="4232962"/>
          <a:ext cx="4632434" cy="21166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Graf 13">
            <a:extLst>
              <a:ext uri="{FF2B5EF4-FFF2-40B4-BE49-F238E27FC236}">
                <a16:creationId xmlns:a16="http://schemas.microsoft.com/office/drawing/2014/main" xmlns="" id="{D9207BF9-C2BA-4653-BD4B-2622F6B9E7F9}"/>
              </a:ext>
            </a:extLst>
          </p:cNvPr>
          <p:cNvGraphicFramePr/>
          <p:nvPr>
            <p:extLst>
              <p:ext uri="{D42A27DB-BD31-4B8C-83A1-F6EECF244321}">
                <p14:modId xmlns:p14="http://schemas.microsoft.com/office/powerpoint/2010/main" val="3657761467"/>
              </p:ext>
            </p:extLst>
          </p:nvPr>
        </p:nvGraphicFramePr>
        <p:xfrm>
          <a:off x="7100135" y="4304740"/>
          <a:ext cx="4633200" cy="2116601"/>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ovéPole 1">
            <a:extLst>
              <a:ext uri="{FF2B5EF4-FFF2-40B4-BE49-F238E27FC236}">
                <a16:creationId xmlns:a16="http://schemas.microsoft.com/office/drawing/2014/main" xmlns="" id="{2113B6D7-EBBE-42B9-99E2-FE96F4DAC8AB}"/>
              </a:ext>
            </a:extLst>
          </p:cNvPr>
          <p:cNvSpPr txBox="1"/>
          <p:nvPr/>
        </p:nvSpPr>
        <p:spPr>
          <a:xfrm>
            <a:off x="2112733" y="1608488"/>
            <a:ext cx="2979133" cy="338554"/>
          </a:xfrm>
          <a:prstGeom prst="rect">
            <a:avLst/>
          </a:prstGeom>
          <a:noFill/>
        </p:spPr>
        <p:txBody>
          <a:bodyPr wrap="square" rtlCol="0">
            <a:spAutoFit/>
          </a:bodyPr>
          <a:lstStyle/>
          <a:p>
            <a:pPr algn="ctr"/>
            <a:r>
              <a:rPr lang="cs-CZ" sz="1600" b="1" dirty="0"/>
              <a:t>Vztah s partnerem/partnerkou:</a:t>
            </a:r>
          </a:p>
        </p:txBody>
      </p:sp>
      <p:sp>
        <p:nvSpPr>
          <p:cNvPr id="18" name="TextovéPole 17">
            <a:extLst>
              <a:ext uri="{FF2B5EF4-FFF2-40B4-BE49-F238E27FC236}">
                <a16:creationId xmlns:a16="http://schemas.microsoft.com/office/drawing/2014/main" xmlns="" id="{FEA0B788-35E3-41D9-9F89-2B24AEF305CB}"/>
              </a:ext>
            </a:extLst>
          </p:cNvPr>
          <p:cNvSpPr txBox="1"/>
          <p:nvPr/>
        </p:nvSpPr>
        <p:spPr>
          <a:xfrm>
            <a:off x="7512575" y="1647024"/>
            <a:ext cx="3352800" cy="338554"/>
          </a:xfrm>
          <a:prstGeom prst="rect">
            <a:avLst/>
          </a:prstGeom>
          <a:noFill/>
        </p:spPr>
        <p:txBody>
          <a:bodyPr wrap="square" rtlCol="0">
            <a:spAutoFit/>
          </a:bodyPr>
          <a:lstStyle/>
          <a:p>
            <a:pPr algn="ctr"/>
            <a:r>
              <a:rPr lang="pl-PL" sz="1600" b="1" dirty="0"/>
              <a:t>Práce</a:t>
            </a:r>
            <a:r>
              <a:rPr lang="cs-CZ" sz="1600" b="1" dirty="0"/>
              <a:t>:</a:t>
            </a:r>
          </a:p>
        </p:txBody>
      </p:sp>
      <p:sp>
        <p:nvSpPr>
          <p:cNvPr id="19" name="TextovéPole 18">
            <a:extLst>
              <a:ext uri="{FF2B5EF4-FFF2-40B4-BE49-F238E27FC236}">
                <a16:creationId xmlns:a16="http://schemas.microsoft.com/office/drawing/2014/main" xmlns="" id="{FB2BFB29-DD5B-4797-8C06-39CBE62EB9D8}"/>
              </a:ext>
            </a:extLst>
          </p:cNvPr>
          <p:cNvSpPr txBox="1"/>
          <p:nvPr/>
        </p:nvSpPr>
        <p:spPr>
          <a:xfrm>
            <a:off x="1962350" y="4009754"/>
            <a:ext cx="2908656" cy="338554"/>
          </a:xfrm>
          <a:prstGeom prst="rect">
            <a:avLst/>
          </a:prstGeom>
          <a:noFill/>
        </p:spPr>
        <p:txBody>
          <a:bodyPr wrap="square" rtlCol="0">
            <a:spAutoFit/>
          </a:bodyPr>
          <a:lstStyle/>
          <a:p>
            <a:pPr algn="ctr"/>
            <a:r>
              <a:rPr lang="pl-PL" sz="1600" b="1" dirty="0"/>
              <a:t>Vztahy s přáteli a kamarády</a:t>
            </a:r>
            <a:r>
              <a:rPr lang="cs-CZ" sz="1600" b="1" dirty="0"/>
              <a:t>:</a:t>
            </a:r>
          </a:p>
        </p:txBody>
      </p:sp>
      <p:sp>
        <p:nvSpPr>
          <p:cNvPr id="20" name="TextovéPole 19">
            <a:extLst>
              <a:ext uri="{FF2B5EF4-FFF2-40B4-BE49-F238E27FC236}">
                <a16:creationId xmlns:a16="http://schemas.microsoft.com/office/drawing/2014/main" xmlns="" id="{C74048CB-0E5A-45A6-8EDF-4F65138B53E8}"/>
              </a:ext>
            </a:extLst>
          </p:cNvPr>
          <p:cNvSpPr txBox="1"/>
          <p:nvPr/>
        </p:nvSpPr>
        <p:spPr>
          <a:xfrm>
            <a:off x="7717871" y="4024827"/>
            <a:ext cx="3352800" cy="338554"/>
          </a:xfrm>
          <a:prstGeom prst="rect">
            <a:avLst/>
          </a:prstGeom>
          <a:noFill/>
        </p:spPr>
        <p:txBody>
          <a:bodyPr wrap="square" rtlCol="0">
            <a:spAutoFit/>
          </a:bodyPr>
          <a:lstStyle/>
          <a:p>
            <a:pPr algn="ctr"/>
            <a:r>
              <a:rPr lang="pt-BR" sz="1600" b="1" dirty="0"/>
              <a:t>Vztah s rodinou a dětmi</a:t>
            </a:r>
            <a:r>
              <a:rPr lang="cs-CZ" sz="1600" b="1" dirty="0"/>
              <a:t>:</a:t>
            </a:r>
          </a:p>
        </p:txBody>
      </p:sp>
      <p:cxnSp>
        <p:nvCxnSpPr>
          <p:cNvPr id="5" name="Přímá spojnice 4">
            <a:extLst>
              <a:ext uri="{FF2B5EF4-FFF2-40B4-BE49-F238E27FC236}">
                <a16:creationId xmlns:a16="http://schemas.microsoft.com/office/drawing/2014/main" xmlns="" id="{C84264E2-C3A8-4819-A153-528F2AD45628}"/>
              </a:ext>
            </a:extLst>
          </p:cNvPr>
          <p:cNvCxnSpPr>
            <a:cxnSpLocks/>
          </p:cNvCxnSpPr>
          <p:nvPr/>
        </p:nvCxnSpPr>
        <p:spPr>
          <a:xfrm>
            <a:off x="6096000" y="1704818"/>
            <a:ext cx="0" cy="4668302"/>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Přímá spojnice 20">
            <a:extLst>
              <a:ext uri="{FF2B5EF4-FFF2-40B4-BE49-F238E27FC236}">
                <a16:creationId xmlns:a16="http://schemas.microsoft.com/office/drawing/2014/main" xmlns="" id="{1692761B-B49B-4A81-9870-508E1D7F7A37}"/>
              </a:ext>
            </a:extLst>
          </p:cNvPr>
          <p:cNvCxnSpPr>
            <a:cxnSpLocks/>
          </p:cNvCxnSpPr>
          <p:nvPr/>
        </p:nvCxnSpPr>
        <p:spPr>
          <a:xfrm flipH="1">
            <a:off x="753248" y="4027808"/>
            <a:ext cx="10846569" cy="27868"/>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Obdélník 16">
            <a:extLst>
              <a:ext uri="{FF2B5EF4-FFF2-40B4-BE49-F238E27FC236}">
                <a16:creationId xmlns:a16="http://schemas.microsoft.com/office/drawing/2014/main" xmlns="" id="{F6CA55A6-E160-4B62-8D2C-2E71750A17A6}"/>
              </a:ext>
            </a:extLst>
          </p:cNvPr>
          <p:cNvSpPr/>
          <p:nvPr/>
        </p:nvSpPr>
        <p:spPr>
          <a:xfrm>
            <a:off x="105463" y="1797586"/>
            <a:ext cx="348343" cy="95795"/>
          </a:xfrm>
          <a:prstGeom prst="rect">
            <a:avLst/>
          </a:prstGeom>
          <a:solidFill>
            <a:srgbClr val="19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Obdélník 21">
            <a:extLst>
              <a:ext uri="{FF2B5EF4-FFF2-40B4-BE49-F238E27FC236}">
                <a16:creationId xmlns:a16="http://schemas.microsoft.com/office/drawing/2014/main" xmlns="" id="{68C8B2B8-4161-4185-8284-00246AFBD2AB}"/>
              </a:ext>
            </a:extLst>
          </p:cNvPr>
          <p:cNvSpPr/>
          <p:nvPr/>
        </p:nvSpPr>
        <p:spPr>
          <a:xfrm>
            <a:off x="105463" y="1949986"/>
            <a:ext cx="348343" cy="9579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3" name="TextovéPole 22">
            <a:extLst>
              <a:ext uri="{FF2B5EF4-FFF2-40B4-BE49-F238E27FC236}">
                <a16:creationId xmlns:a16="http://schemas.microsoft.com/office/drawing/2014/main" xmlns="" id="{BBEE050F-38D6-4052-A62E-8C5DF548E83B}"/>
              </a:ext>
            </a:extLst>
          </p:cNvPr>
          <p:cNvSpPr txBox="1"/>
          <p:nvPr/>
        </p:nvSpPr>
        <p:spPr>
          <a:xfrm>
            <a:off x="398768" y="1704818"/>
            <a:ext cx="2124892" cy="430887"/>
          </a:xfrm>
          <a:prstGeom prst="rect">
            <a:avLst/>
          </a:prstGeom>
          <a:noFill/>
        </p:spPr>
        <p:txBody>
          <a:bodyPr wrap="square" rtlCol="0">
            <a:spAutoFit/>
          </a:bodyPr>
          <a:lstStyle/>
          <a:p>
            <a:r>
              <a:rPr lang="cs-CZ" sz="1100" dirty="0"/>
              <a:t>Osobní zkušenost s exekucí</a:t>
            </a:r>
          </a:p>
          <a:p>
            <a:r>
              <a:rPr lang="cs-CZ" sz="1100" dirty="0"/>
              <a:t>Exekuci měl někdo z rodiny</a:t>
            </a:r>
          </a:p>
        </p:txBody>
      </p:sp>
      <p:pic>
        <p:nvPicPr>
          <p:cNvPr id="25" name="Obrázek 24">
            <a:extLst>
              <a:ext uri="{FF2B5EF4-FFF2-40B4-BE49-F238E27FC236}">
                <a16:creationId xmlns:a16="http://schemas.microsoft.com/office/drawing/2014/main" xmlns="" id="{11E804FB-D5F0-42D9-A24F-05983E4135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61859" y="114017"/>
            <a:ext cx="427918" cy="427918"/>
          </a:xfrm>
          <a:prstGeom prst="rect">
            <a:avLst/>
          </a:prstGeom>
        </p:spPr>
      </p:pic>
      <p:sp>
        <p:nvSpPr>
          <p:cNvPr id="4" name="Obdélník 3">
            <a:extLst>
              <a:ext uri="{FF2B5EF4-FFF2-40B4-BE49-F238E27FC236}">
                <a16:creationId xmlns:a16="http://schemas.microsoft.com/office/drawing/2014/main" xmlns="" id="{E060D423-C943-401D-B6A5-B3152317A026}"/>
              </a:ext>
            </a:extLst>
          </p:cNvPr>
          <p:cNvSpPr/>
          <p:nvPr/>
        </p:nvSpPr>
        <p:spPr>
          <a:xfrm>
            <a:off x="1389253" y="2153759"/>
            <a:ext cx="2687447" cy="2545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7" name="Obdélník 26">
            <a:extLst>
              <a:ext uri="{FF2B5EF4-FFF2-40B4-BE49-F238E27FC236}">
                <a16:creationId xmlns:a16="http://schemas.microsoft.com/office/drawing/2014/main" xmlns="" id="{C4567E18-5DEE-46E9-901F-A5B6EE8B2E05}"/>
              </a:ext>
            </a:extLst>
          </p:cNvPr>
          <p:cNvSpPr/>
          <p:nvPr/>
        </p:nvSpPr>
        <p:spPr>
          <a:xfrm>
            <a:off x="6355924" y="2003632"/>
            <a:ext cx="3988226" cy="25887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8" name="Obdélník 27">
            <a:extLst>
              <a:ext uri="{FF2B5EF4-FFF2-40B4-BE49-F238E27FC236}">
                <a16:creationId xmlns:a16="http://schemas.microsoft.com/office/drawing/2014/main" xmlns="" id="{86CF983D-A73B-45F0-8789-703257FE1749}"/>
              </a:ext>
            </a:extLst>
          </p:cNvPr>
          <p:cNvSpPr/>
          <p:nvPr/>
        </p:nvSpPr>
        <p:spPr>
          <a:xfrm>
            <a:off x="7512574" y="2833400"/>
            <a:ext cx="2865467" cy="543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9" name="Obdélník 28">
            <a:extLst>
              <a:ext uri="{FF2B5EF4-FFF2-40B4-BE49-F238E27FC236}">
                <a16:creationId xmlns:a16="http://schemas.microsoft.com/office/drawing/2014/main" xmlns="" id="{E939E687-E0C1-4DF4-B636-93D981ED9951}"/>
              </a:ext>
            </a:extLst>
          </p:cNvPr>
          <p:cNvSpPr/>
          <p:nvPr/>
        </p:nvSpPr>
        <p:spPr>
          <a:xfrm>
            <a:off x="1461214" y="4468760"/>
            <a:ext cx="2687447" cy="4080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0" name="Obdélník 29">
            <a:extLst>
              <a:ext uri="{FF2B5EF4-FFF2-40B4-BE49-F238E27FC236}">
                <a16:creationId xmlns:a16="http://schemas.microsoft.com/office/drawing/2014/main" xmlns="" id="{041D84E2-3E92-40CA-9DC6-A57326C93986}"/>
              </a:ext>
            </a:extLst>
          </p:cNvPr>
          <p:cNvSpPr/>
          <p:nvPr/>
        </p:nvSpPr>
        <p:spPr>
          <a:xfrm>
            <a:off x="7551728" y="4327398"/>
            <a:ext cx="2687447" cy="2545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080443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ástupný symbol pro obsah 7"/>
          <p:cNvSpPr>
            <a:spLocks noGrp="1"/>
          </p:cNvSpPr>
          <p:nvPr>
            <p:ph idx="1"/>
          </p:nvPr>
        </p:nvSpPr>
        <p:spPr>
          <a:xfrm>
            <a:off x="0" y="933416"/>
            <a:ext cx="12192000" cy="654885"/>
          </a:xfrm>
          <a:noFill/>
        </p:spPr>
        <p:txBody>
          <a:bodyPr lIns="900000" tIns="0" rIns="900000" bIns="0" anchor="t">
            <a:noAutofit/>
          </a:bodyPr>
          <a:lstStyle/>
          <a:p>
            <a:pPr marL="0" indent="0">
              <a:buNone/>
            </a:pPr>
            <a:r>
              <a:rPr lang="cs-CZ" sz="1800" dirty="0"/>
              <a:t>A to hlavně v omezení dovolených s rodinou (54 %). Exekuce také ovlivnila trávení volného času s rodinou (43 %) a nákup nového oblečení pro děti (44 %). Exekuce na děti dopadá při školních zájezdech (37 %) a mimoškolních aktivitách (31 %). Čtvrtiny dětí se situace dotkla při nákupu školních pomůcek. </a:t>
            </a:r>
          </a:p>
        </p:txBody>
      </p:sp>
      <p:sp>
        <p:nvSpPr>
          <p:cNvPr id="7" name="Nadpis 6"/>
          <p:cNvSpPr>
            <a:spLocks noGrp="1"/>
          </p:cNvSpPr>
          <p:nvPr>
            <p:ph type="ctrTitle"/>
          </p:nvPr>
        </p:nvSpPr>
        <p:spPr>
          <a:xfrm>
            <a:off x="0" y="298938"/>
            <a:ext cx="12192000" cy="615461"/>
          </a:xfrm>
          <a:noFill/>
        </p:spPr>
        <p:txBody>
          <a:bodyPr lIns="900000" tIns="0" rIns="0" bIns="0" anchor="ctr">
            <a:noAutofit/>
          </a:bodyPr>
          <a:lstStyle/>
          <a:p>
            <a:r>
              <a:rPr lang="cs-CZ" sz="3000" dirty="0"/>
              <a:t>Exekuce se dětí dotkla v 70 % případech</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9" name="Obdélník 8"/>
          <p:cNvSpPr/>
          <p:nvPr/>
        </p:nvSpPr>
        <p:spPr>
          <a:xfrm>
            <a:off x="876300" y="6320680"/>
            <a:ext cx="9225633" cy="537563"/>
          </a:xfrm>
          <a:prstGeom prst="rect">
            <a:avLst/>
          </a:prstGeom>
        </p:spPr>
        <p:txBody>
          <a:bodyPr wrap="square" lIns="0" tIns="0" rIns="0" bIns="0" anchor="ctr">
            <a:noAutofit/>
          </a:bodyPr>
          <a:lstStyle/>
          <a:p>
            <a:pPr lvl="0" fontAlgn="base">
              <a:spcBef>
                <a:spcPct val="0"/>
              </a:spcBef>
              <a:spcAft>
                <a:spcPct val="0"/>
              </a:spcAft>
              <a:defRPr/>
            </a:pPr>
            <a:r>
              <a:rPr lang="cs-CZ" sz="1200" dirty="0">
                <a:solidFill>
                  <a:srgbClr val="595959"/>
                </a:solidFill>
                <a:cs typeface="Arial" charset="0"/>
              </a:rPr>
              <a:t>Q25. Dopady exekuce může pocítit nejen dlužník, ale i děti v jeho rodině. Dotkla se exekuce nějakým způsobem také dětí ve Vaší rodině? V čem konkrétně? </a:t>
            </a:r>
            <a:r>
              <a:rPr lang="cs-CZ" sz="1200" i="1" dirty="0">
                <a:solidFill>
                  <a:srgbClr val="595959"/>
                </a:solidFill>
                <a:cs typeface="Arial" charset="0"/>
              </a:rPr>
              <a:t>Ti, kteří mají osobní zkušenost, nebo zprostředkovanou zkušenost s exekucí (někdo z rodiny) a mají děti (popř. osoba, které se exekuce týká má děti) (N=243)</a:t>
            </a:r>
            <a:endParaRPr lang="en-GB" sz="1200" i="1" dirty="0">
              <a:solidFill>
                <a:srgbClr val="595959"/>
              </a:solidFill>
              <a:cs typeface="Arial" charset="0"/>
            </a:endParaRPr>
          </a:p>
        </p:txBody>
      </p:sp>
      <p:graphicFrame>
        <p:nvGraphicFramePr>
          <p:cNvPr id="10" name="Graf 9">
            <a:extLst>
              <a:ext uri="{FF2B5EF4-FFF2-40B4-BE49-F238E27FC236}">
                <a16:creationId xmlns:a16="http://schemas.microsoft.com/office/drawing/2014/main" xmlns="" id="{C02C25A5-D3A7-4832-82EA-E30425AFBCF6}"/>
              </a:ext>
            </a:extLst>
          </p:cNvPr>
          <p:cNvGraphicFramePr/>
          <p:nvPr>
            <p:extLst>
              <p:ext uri="{D42A27DB-BD31-4B8C-83A1-F6EECF244321}">
                <p14:modId xmlns:p14="http://schemas.microsoft.com/office/powerpoint/2010/main" val="1107774059"/>
              </p:ext>
            </p:extLst>
          </p:nvPr>
        </p:nvGraphicFramePr>
        <p:xfrm>
          <a:off x="1063125" y="2112596"/>
          <a:ext cx="9344297" cy="4133086"/>
        </p:xfrm>
        <a:graphic>
          <a:graphicData uri="http://schemas.openxmlformats.org/drawingml/2006/chart">
            <c:chart xmlns:c="http://schemas.openxmlformats.org/drawingml/2006/chart" xmlns:r="http://schemas.openxmlformats.org/officeDocument/2006/relationships" r:id="rId2"/>
          </a:graphicData>
        </a:graphic>
      </p:graphicFrame>
      <p:sp>
        <p:nvSpPr>
          <p:cNvPr id="17" name="Obdélník 16">
            <a:extLst>
              <a:ext uri="{FF2B5EF4-FFF2-40B4-BE49-F238E27FC236}">
                <a16:creationId xmlns:a16="http://schemas.microsoft.com/office/drawing/2014/main" xmlns="" id="{F6CA55A6-E160-4B62-8D2C-2E71750A17A6}"/>
              </a:ext>
            </a:extLst>
          </p:cNvPr>
          <p:cNvSpPr/>
          <p:nvPr/>
        </p:nvSpPr>
        <p:spPr>
          <a:xfrm>
            <a:off x="287720" y="2091799"/>
            <a:ext cx="348343" cy="95795"/>
          </a:xfrm>
          <a:prstGeom prst="rect">
            <a:avLst/>
          </a:prstGeom>
          <a:solidFill>
            <a:srgbClr val="19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Obdélník 21">
            <a:extLst>
              <a:ext uri="{FF2B5EF4-FFF2-40B4-BE49-F238E27FC236}">
                <a16:creationId xmlns:a16="http://schemas.microsoft.com/office/drawing/2014/main" xmlns="" id="{68C8B2B8-4161-4185-8284-00246AFBD2AB}"/>
              </a:ext>
            </a:extLst>
          </p:cNvPr>
          <p:cNvSpPr/>
          <p:nvPr/>
        </p:nvSpPr>
        <p:spPr>
          <a:xfrm>
            <a:off x="287720" y="2244199"/>
            <a:ext cx="348343" cy="9579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3" name="TextovéPole 22">
            <a:extLst>
              <a:ext uri="{FF2B5EF4-FFF2-40B4-BE49-F238E27FC236}">
                <a16:creationId xmlns:a16="http://schemas.microsoft.com/office/drawing/2014/main" xmlns="" id="{BBEE050F-38D6-4052-A62E-8C5DF548E83B}"/>
              </a:ext>
            </a:extLst>
          </p:cNvPr>
          <p:cNvSpPr txBox="1"/>
          <p:nvPr/>
        </p:nvSpPr>
        <p:spPr>
          <a:xfrm>
            <a:off x="581025" y="1999031"/>
            <a:ext cx="2124892" cy="430887"/>
          </a:xfrm>
          <a:prstGeom prst="rect">
            <a:avLst/>
          </a:prstGeom>
          <a:noFill/>
        </p:spPr>
        <p:txBody>
          <a:bodyPr wrap="square" rtlCol="0">
            <a:spAutoFit/>
          </a:bodyPr>
          <a:lstStyle/>
          <a:p>
            <a:r>
              <a:rPr lang="cs-CZ" sz="1100" dirty="0"/>
              <a:t>Osobní zkušenost s exekucí</a:t>
            </a:r>
          </a:p>
          <a:p>
            <a:r>
              <a:rPr lang="cs-CZ" sz="1100" dirty="0"/>
              <a:t>Exekuci měl někdo z rodiny</a:t>
            </a:r>
          </a:p>
        </p:txBody>
      </p:sp>
      <p:sp>
        <p:nvSpPr>
          <p:cNvPr id="12" name="Obdélník 11">
            <a:extLst>
              <a:ext uri="{FF2B5EF4-FFF2-40B4-BE49-F238E27FC236}">
                <a16:creationId xmlns:a16="http://schemas.microsoft.com/office/drawing/2014/main" xmlns="" id="{D12CDBE1-71A8-4CE4-86B7-DD37BC3B4934}"/>
              </a:ext>
            </a:extLst>
          </p:cNvPr>
          <p:cNvSpPr/>
          <p:nvPr/>
        </p:nvSpPr>
        <p:spPr>
          <a:xfrm>
            <a:off x="9949343" y="64880"/>
            <a:ext cx="2242657" cy="477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Dopady exekucí</a:t>
            </a:r>
          </a:p>
        </p:txBody>
      </p:sp>
      <p:pic>
        <p:nvPicPr>
          <p:cNvPr id="13" name="Obrázek 12">
            <a:extLst>
              <a:ext uri="{FF2B5EF4-FFF2-40B4-BE49-F238E27FC236}">
                <a16:creationId xmlns:a16="http://schemas.microsoft.com/office/drawing/2014/main" xmlns="" id="{28AACD25-D037-4CE5-B112-19CCB0485D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1859" y="114017"/>
            <a:ext cx="427918" cy="427918"/>
          </a:xfrm>
          <a:prstGeom prst="rect">
            <a:avLst/>
          </a:prstGeom>
        </p:spPr>
      </p:pic>
    </p:spTree>
    <p:extLst>
      <p:ext uri="{BB962C8B-B14F-4D97-AF65-F5344CB8AC3E}">
        <p14:creationId xmlns:p14="http://schemas.microsoft.com/office/powerpoint/2010/main" val="2605197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8" name="Zástupný symbol pro obsah 7"/>
          <p:cNvSpPr>
            <a:spLocks noGrp="1"/>
          </p:cNvSpPr>
          <p:nvPr>
            <p:ph idx="4294967295"/>
          </p:nvPr>
        </p:nvSpPr>
        <p:spPr>
          <a:xfrm>
            <a:off x="0" y="884238"/>
            <a:ext cx="12192000" cy="655637"/>
          </a:xfrm>
          <a:prstGeom prst="rect">
            <a:avLst/>
          </a:prstGeom>
          <a:noFill/>
        </p:spPr>
        <p:txBody>
          <a:bodyPr lIns="900000" tIns="0" rIns="900000" bIns="0" anchor="t">
            <a:noAutofit/>
          </a:bodyPr>
          <a:lstStyle/>
          <a:p>
            <a:pPr marL="0" indent="0">
              <a:buNone/>
            </a:pPr>
            <a:r>
              <a:rPr lang="cs-CZ" sz="1600" dirty="0"/>
              <a:t>68 % Čechů uvedlo, že by s takovou částkou nevyšlo. Odpovídající částka na jedno dítě by se měla pohybovat mezi </a:t>
            </a:r>
            <a:r>
              <a:rPr lang="cs-CZ" sz="1600" b="1" dirty="0"/>
              <a:t>2 501 – 3 500 Kč na měsíc. </a:t>
            </a:r>
            <a:r>
              <a:rPr lang="cs-CZ" sz="1600" dirty="0"/>
              <a:t>Ti, kdo mají osobní zkušenost s exekucí, častěji než ostatní uvádí částku vyšší než 5 500 Kč.</a:t>
            </a:r>
          </a:p>
        </p:txBody>
      </p:sp>
      <p:sp>
        <p:nvSpPr>
          <p:cNvPr id="7" name="Nadpis 6"/>
          <p:cNvSpPr>
            <a:spLocks noGrp="1"/>
          </p:cNvSpPr>
          <p:nvPr>
            <p:ph type="ctrTitle" idx="4294967295"/>
          </p:nvPr>
        </p:nvSpPr>
        <p:spPr>
          <a:xfrm>
            <a:off x="0" y="298450"/>
            <a:ext cx="12192000" cy="615950"/>
          </a:xfrm>
          <a:prstGeom prst="rect">
            <a:avLst/>
          </a:prstGeom>
          <a:noFill/>
        </p:spPr>
        <p:txBody>
          <a:bodyPr wrap="square" lIns="900000" tIns="0" rIns="0" bIns="0" anchor="ctr">
            <a:noAutofit/>
          </a:bodyPr>
          <a:lstStyle/>
          <a:p>
            <a:pPr algn="l"/>
            <a:r>
              <a:rPr lang="cs-CZ" sz="3000" dirty="0">
                <a:solidFill>
                  <a:srgbClr val="009FE3"/>
                </a:solidFill>
              </a:rPr>
              <a:t>Jen 6 % Čechů by vyšlo s částkou 1 607 Kč/měsíc na 1 dítě</a:t>
            </a:r>
          </a:p>
        </p:txBody>
      </p:sp>
      <p:sp>
        <p:nvSpPr>
          <p:cNvPr id="9" name="Obdélník 8"/>
          <p:cNvSpPr/>
          <p:nvPr/>
        </p:nvSpPr>
        <p:spPr>
          <a:xfrm>
            <a:off x="876300" y="6376071"/>
            <a:ext cx="9199517" cy="482172"/>
          </a:xfrm>
          <a:prstGeom prst="rect">
            <a:avLst/>
          </a:prstGeom>
        </p:spPr>
        <p:txBody>
          <a:bodyPr wrap="square" lIns="0" tIns="0" rIns="0" bIns="0" anchor="ctr">
            <a:noAutofit/>
          </a:bodyPr>
          <a:lstStyle/>
          <a:p>
            <a:pPr lvl="0" fontAlgn="base">
              <a:spcBef>
                <a:spcPct val="0"/>
              </a:spcBef>
              <a:spcAft>
                <a:spcPct val="0"/>
              </a:spcAft>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Q26. </a:t>
            </a:r>
            <a:r>
              <a:rPr lang="cs-CZ" sz="1200" dirty="0">
                <a:solidFill>
                  <a:srgbClr val="595959"/>
                </a:solidFill>
                <a:cs typeface="Arial" charset="0"/>
              </a:rPr>
              <a:t>Kromě nezabavitelného minima 6 428 Kč v současné době zbyde lidem v exekuci, kteří mají malé příjmy, ještě 1 607 Kč na jedno dítě, které živí. Vyšel/vyšla byste na měsíc s touto částkou, pokud berete v úvahu výdaje za jedno dítě? </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a:t>
            </a:r>
            <a:r>
              <a:rPr kumimoji="0" lang="en-GB" sz="1200" b="0" i="1" u="none" strike="noStrike" kern="1200" cap="none" spc="0" normalizeH="0" baseline="0" noProof="0" dirty="0">
                <a:ln>
                  <a:noFill/>
                </a:ln>
                <a:solidFill>
                  <a:srgbClr val="595959"/>
                </a:solidFill>
                <a:effectLst/>
                <a:uLnTx/>
                <a:uFillTx/>
                <a:latin typeface="Calibri"/>
                <a:ea typeface="+mn-ea"/>
                <a:cs typeface="Arial" charset="0"/>
              </a:rPr>
              <a:t>N=</a:t>
            </a:r>
            <a:r>
              <a:rPr kumimoji="0" lang="cs-CZ" sz="1200" b="0" i="1" u="none" strike="noStrike" kern="1200" cap="none" spc="0" normalizeH="0" baseline="0" noProof="0" dirty="0">
                <a:ln>
                  <a:noFill/>
                </a:ln>
                <a:solidFill>
                  <a:srgbClr val="595959"/>
                </a:solidFill>
                <a:effectLst/>
                <a:uLnTx/>
                <a:uFillTx/>
                <a:latin typeface="Calibri"/>
                <a:ea typeface="+mn-ea"/>
                <a:cs typeface="Arial" charset="0"/>
              </a:rPr>
              <a:t>1527</a:t>
            </a:r>
            <a:r>
              <a:rPr lang="cs-CZ" sz="1200" i="1" dirty="0">
                <a:solidFill>
                  <a:srgbClr val="595959"/>
                </a:solidFill>
                <a:cs typeface="Arial" charset="0"/>
              </a:rPr>
              <a:t>) </a:t>
            </a:r>
            <a:r>
              <a:rPr lang="cs-CZ" sz="1200" dirty="0">
                <a:solidFill>
                  <a:srgbClr val="595959"/>
                </a:solidFill>
                <a:cs typeface="Arial" charset="0"/>
              </a:rPr>
              <a:t>Q27. Jaká finanční částka by Vám přišla v takové situaci k zajištění potřeb jednoho dítěte odpovídající?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 </a:t>
            </a:r>
            <a:endParaRPr kumimoji="0" lang="en-GB" sz="1200" b="0" u="none" strike="noStrike" kern="1200" cap="none" spc="0" normalizeH="0" baseline="0" noProof="0" dirty="0">
              <a:ln>
                <a:noFill/>
              </a:ln>
              <a:solidFill>
                <a:srgbClr val="595959"/>
              </a:solidFill>
              <a:effectLst/>
              <a:uLnTx/>
              <a:uFillTx/>
              <a:latin typeface="Calibri"/>
              <a:ea typeface="+mn-ea"/>
              <a:cs typeface="Arial" charset="0"/>
            </a:endParaRPr>
          </a:p>
        </p:txBody>
      </p:sp>
      <p:graphicFrame>
        <p:nvGraphicFramePr>
          <p:cNvPr id="12" name="Graf 11">
            <a:extLst>
              <a:ext uri="{FF2B5EF4-FFF2-40B4-BE49-F238E27FC236}">
                <a16:creationId xmlns:a16="http://schemas.microsoft.com/office/drawing/2014/main" xmlns="" id="{0D0E0378-B6BC-4C8A-9D7F-4E047D410EFF}"/>
              </a:ext>
            </a:extLst>
          </p:cNvPr>
          <p:cNvGraphicFramePr/>
          <p:nvPr>
            <p:extLst>
              <p:ext uri="{D42A27DB-BD31-4B8C-83A1-F6EECF244321}">
                <p14:modId xmlns:p14="http://schemas.microsoft.com/office/powerpoint/2010/main" val="1790871457"/>
              </p:ext>
            </p:extLst>
          </p:nvPr>
        </p:nvGraphicFramePr>
        <p:xfrm>
          <a:off x="308218" y="2074547"/>
          <a:ext cx="5516099" cy="40421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raf 13">
            <a:extLst>
              <a:ext uri="{FF2B5EF4-FFF2-40B4-BE49-F238E27FC236}">
                <a16:creationId xmlns:a16="http://schemas.microsoft.com/office/drawing/2014/main" xmlns="" id="{AEF3A19B-7887-49D3-8F6C-1A74E1441656}"/>
              </a:ext>
            </a:extLst>
          </p:cNvPr>
          <p:cNvGraphicFramePr/>
          <p:nvPr>
            <p:extLst>
              <p:ext uri="{D42A27DB-BD31-4B8C-83A1-F6EECF244321}">
                <p14:modId xmlns:p14="http://schemas.microsoft.com/office/powerpoint/2010/main" val="1221098251"/>
              </p:ext>
            </p:extLst>
          </p:nvPr>
        </p:nvGraphicFramePr>
        <p:xfrm>
          <a:off x="6409508" y="1822888"/>
          <a:ext cx="5374829" cy="14194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Graf 16">
            <a:extLst>
              <a:ext uri="{FF2B5EF4-FFF2-40B4-BE49-F238E27FC236}">
                <a16:creationId xmlns:a16="http://schemas.microsoft.com/office/drawing/2014/main" xmlns="" id="{077958F8-856F-45C1-B974-2B9302BDB137}"/>
              </a:ext>
            </a:extLst>
          </p:cNvPr>
          <p:cNvGraphicFramePr/>
          <p:nvPr>
            <p:extLst>
              <p:ext uri="{D42A27DB-BD31-4B8C-83A1-F6EECF244321}">
                <p14:modId xmlns:p14="http://schemas.microsoft.com/office/powerpoint/2010/main" val="3966512768"/>
              </p:ext>
            </p:extLst>
          </p:nvPr>
        </p:nvGraphicFramePr>
        <p:xfrm>
          <a:off x="6409508" y="5196064"/>
          <a:ext cx="5374829" cy="8875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Graf 17">
            <a:extLst>
              <a:ext uri="{FF2B5EF4-FFF2-40B4-BE49-F238E27FC236}">
                <a16:creationId xmlns:a16="http://schemas.microsoft.com/office/drawing/2014/main" xmlns="" id="{709A88B9-2147-4EDE-9589-195B11FBB6AC}"/>
              </a:ext>
            </a:extLst>
          </p:cNvPr>
          <p:cNvGraphicFramePr/>
          <p:nvPr>
            <p:extLst>
              <p:ext uri="{D42A27DB-BD31-4B8C-83A1-F6EECF244321}">
                <p14:modId xmlns:p14="http://schemas.microsoft.com/office/powerpoint/2010/main" val="589233668"/>
              </p:ext>
            </p:extLst>
          </p:nvPr>
        </p:nvGraphicFramePr>
        <p:xfrm>
          <a:off x="6409508" y="4649851"/>
          <a:ext cx="5374829" cy="8875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Graf 18">
            <a:extLst>
              <a:ext uri="{FF2B5EF4-FFF2-40B4-BE49-F238E27FC236}">
                <a16:creationId xmlns:a16="http://schemas.microsoft.com/office/drawing/2014/main" xmlns="" id="{A7F695C4-E521-4C1E-AC78-44C4359808E5}"/>
              </a:ext>
            </a:extLst>
          </p:cNvPr>
          <p:cNvGraphicFramePr/>
          <p:nvPr>
            <p:extLst>
              <p:ext uri="{D42A27DB-BD31-4B8C-83A1-F6EECF244321}">
                <p14:modId xmlns:p14="http://schemas.microsoft.com/office/powerpoint/2010/main" val="2694066486"/>
              </p:ext>
            </p:extLst>
          </p:nvPr>
        </p:nvGraphicFramePr>
        <p:xfrm>
          <a:off x="6409508" y="4024915"/>
          <a:ext cx="5374829" cy="88758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Graf 14">
            <a:extLst>
              <a:ext uri="{FF2B5EF4-FFF2-40B4-BE49-F238E27FC236}">
                <a16:creationId xmlns:a16="http://schemas.microsoft.com/office/drawing/2014/main" xmlns="" id="{4CF2A79A-3DE4-4EB7-967E-E26255B179A9}"/>
              </a:ext>
            </a:extLst>
          </p:cNvPr>
          <p:cNvGraphicFramePr/>
          <p:nvPr>
            <p:extLst>
              <p:ext uri="{D42A27DB-BD31-4B8C-83A1-F6EECF244321}">
                <p14:modId xmlns:p14="http://schemas.microsoft.com/office/powerpoint/2010/main" val="3781809352"/>
              </p:ext>
            </p:extLst>
          </p:nvPr>
        </p:nvGraphicFramePr>
        <p:xfrm>
          <a:off x="6409508" y="3467040"/>
          <a:ext cx="5374829" cy="887587"/>
        </p:xfrm>
        <a:graphic>
          <a:graphicData uri="http://schemas.openxmlformats.org/drawingml/2006/chart">
            <c:chart xmlns:c="http://schemas.openxmlformats.org/drawingml/2006/chart" xmlns:r="http://schemas.openxmlformats.org/officeDocument/2006/relationships" r:id="rId7"/>
          </a:graphicData>
        </a:graphic>
      </p:graphicFrame>
      <p:pic>
        <p:nvPicPr>
          <p:cNvPr id="20" name="Obrázek 19">
            <a:extLst>
              <a:ext uri="{FF2B5EF4-FFF2-40B4-BE49-F238E27FC236}">
                <a16:creationId xmlns:a16="http://schemas.microsoft.com/office/drawing/2014/main" xmlns="" id="{241F1496-C632-427B-8F49-8C837574AE1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4706" y="3368200"/>
            <a:ext cx="399358" cy="399358"/>
          </a:xfrm>
          <a:prstGeom prst="rect">
            <a:avLst/>
          </a:prstGeom>
        </p:spPr>
      </p:pic>
      <p:pic>
        <p:nvPicPr>
          <p:cNvPr id="21" name="Obrázek 20">
            <a:extLst>
              <a:ext uri="{FF2B5EF4-FFF2-40B4-BE49-F238E27FC236}">
                <a16:creationId xmlns:a16="http://schemas.microsoft.com/office/drawing/2014/main" xmlns="" id="{0DEB6D64-F699-42B2-A414-4C49138A092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9955" y="3408743"/>
            <a:ext cx="399358" cy="399358"/>
          </a:xfrm>
          <a:prstGeom prst="rect">
            <a:avLst/>
          </a:prstGeom>
        </p:spPr>
      </p:pic>
      <p:pic>
        <p:nvPicPr>
          <p:cNvPr id="22" name="Obrázek 21">
            <a:extLst>
              <a:ext uri="{FF2B5EF4-FFF2-40B4-BE49-F238E27FC236}">
                <a16:creationId xmlns:a16="http://schemas.microsoft.com/office/drawing/2014/main" xmlns="" id="{9AABD365-D56C-448A-95E4-CE92266F16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9955" y="3303187"/>
            <a:ext cx="399358" cy="399358"/>
          </a:xfrm>
          <a:prstGeom prst="rect">
            <a:avLst/>
          </a:prstGeom>
        </p:spPr>
      </p:pic>
      <p:pic>
        <p:nvPicPr>
          <p:cNvPr id="23" name="Obrázek 22">
            <a:extLst>
              <a:ext uri="{FF2B5EF4-FFF2-40B4-BE49-F238E27FC236}">
                <a16:creationId xmlns:a16="http://schemas.microsoft.com/office/drawing/2014/main" xmlns="" id="{9D5D283D-4D38-41F5-B998-A20D2BBFAE3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07104" y="3355450"/>
            <a:ext cx="515780" cy="515780"/>
          </a:xfrm>
          <a:prstGeom prst="rect">
            <a:avLst/>
          </a:prstGeom>
        </p:spPr>
      </p:pic>
      <p:pic>
        <p:nvPicPr>
          <p:cNvPr id="24" name="Obrázek 23">
            <a:extLst>
              <a:ext uri="{FF2B5EF4-FFF2-40B4-BE49-F238E27FC236}">
                <a16:creationId xmlns:a16="http://schemas.microsoft.com/office/drawing/2014/main" xmlns="" id="{DC5ADB8D-20CE-4DCA-AAEA-EEADEC717C3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73301" y="3298332"/>
            <a:ext cx="515780" cy="515780"/>
          </a:xfrm>
          <a:prstGeom prst="rect">
            <a:avLst/>
          </a:prstGeom>
        </p:spPr>
      </p:pic>
      <p:pic>
        <p:nvPicPr>
          <p:cNvPr id="25" name="Obrázek 24">
            <a:extLst>
              <a:ext uri="{FF2B5EF4-FFF2-40B4-BE49-F238E27FC236}">
                <a16:creationId xmlns:a16="http://schemas.microsoft.com/office/drawing/2014/main" xmlns="" id="{804D852B-D266-42DE-A444-D983F60DCE6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48957" y="3260990"/>
            <a:ext cx="515780" cy="515780"/>
          </a:xfrm>
          <a:prstGeom prst="rect">
            <a:avLst/>
          </a:prstGeom>
        </p:spPr>
      </p:pic>
      <p:pic>
        <p:nvPicPr>
          <p:cNvPr id="28" name="Obrázek 27">
            <a:extLst>
              <a:ext uri="{FF2B5EF4-FFF2-40B4-BE49-F238E27FC236}">
                <a16:creationId xmlns:a16="http://schemas.microsoft.com/office/drawing/2014/main" xmlns="" id="{1BE41A30-0B00-4D2E-BA45-01D0F6D1897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9156" y="3457550"/>
            <a:ext cx="399358" cy="363090"/>
          </a:xfrm>
          <a:prstGeom prst="rect">
            <a:avLst/>
          </a:prstGeom>
        </p:spPr>
      </p:pic>
      <p:pic>
        <p:nvPicPr>
          <p:cNvPr id="29" name="Obrázek 28">
            <a:extLst>
              <a:ext uri="{FF2B5EF4-FFF2-40B4-BE49-F238E27FC236}">
                <a16:creationId xmlns:a16="http://schemas.microsoft.com/office/drawing/2014/main" xmlns="" id="{BE116218-70E5-4A54-8346-0F66D13C26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9156" y="3361526"/>
            <a:ext cx="399358" cy="363090"/>
          </a:xfrm>
          <a:prstGeom prst="rect">
            <a:avLst/>
          </a:prstGeom>
        </p:spPr>
      </p:pic>
      <p:pic>
        <p:nvPicPr>
          <p:cNvPr id="30" name="Obrázek 29">
            <a:extLst>
              <a:ext uri="{FF2B5EF4-FFF2-40B4-BE49-F238E27FC236}">
                <a16:creationId xmlns:a16="http://schemas.microsoft.com/office/drawing/2014/main" xmlns="" id="{03129822-7920-4420-BA3C-61B3C2D031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76781" y="3270647"/>
            <a:ext cx="399358" cy="363090"/>
          </a:xfrm>
          <a:prstGeom prst="rect">
            <a:avLst/>
          </a:prstGeom>
        </p:spPr>
      </p:pic>
      <p:pic>
        <p:nvPicPr>
          <p:cNvPr id="31" name="Obrázek 30">
            <a:extLst>
              <a:ext uri="{FF2B5EF4-FFF2-40B4-BE49-F238E27FC236}">
                <a16:creationId xmlns:a16="http://schemas.microsoft.com/office/drawing/2014/main" xmlns="" id="{1F8A1131-B082-4BB8-AD22-28A2DBF07F5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98891" y="3354138"/>
            <a:ext cx="515780" cy="515780"/>
          </a:xfrm>
          <a:prstGeom prst="rect">
            <a:avLst/>
          </a:prstGeom>
        </p:spPr>
      </p:pic>
      <p:pic>
        <p:nvPicPr>
          <p:cNvPr id="32" name="Obrázek 31">
            <a:extLst>
              <a:ext uri="{FF2B5EF4-FFF2-40B4-BE49-F238E27FC236}">
                <a16:creationId xmlns:a16="http://schemas.microsoft.com/office/drawing/2014/main" xmlns="" id="{116F8399-2D11-4F99-BA73-A5D124C7168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59191" y="3354138"/>
            <a:ext cx="515780" cy="515780"/>
          </a:xfrm>
          <a:prstGeom prst="rect">
            <a:avLst/>
          </a:prstGeom>
        </p:spPr>
      </p:pic>
      <p:pic>
        <p:nvPicPr>
          <p:cNvPr id="33" name="Obrázek 32">
            <a:extLst>
              <a:ext uri="{FF2B5EF4-FFF2-40B4-BE49-F238E27FC236}">
                <a16:creationId xmlns:a16="http://schemas.microsoft.com/office/drawing/2014/main" xmlns="" id="{C39C625C-561E-426E-AEBD-27D53A73D57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39952" y="3301367"/>
            <a:ext cx="515780" cy="515780"/>
          </a:xfrm>
          <a:prstGeom prst="rect">
            <a:avLst/>
          </a:prstGeom>
        </p:spPr>
      </p:pic>
      <p:sp>
        <p:nvSpPr>
          <p:cNvPr id="2" name="Šipka: doprava 1">
            <a:extLst>
              <a:ext uri="{FF2B5EF4-FFF2-40B4-BE49-F238E27FC236}">
                <a16:creationId xmlns:a16="http://schemas.microsoft.com/office/drawing/2014/main" xmlns="" id="{D0272B32-8182-416C-868E-9A72603FF126}"/>
              </a:ext>
            </a:extLst>
          </p:cNvPr>
          <p:cNvSpPr/>
          <p:nvPr/>
        </p:nvSpPr>
        <p:spPr>
          <a:xfrm>
            <a:off x="5940890" y="3399696"/>
            <a:ext cx="593243" cy="399358"/>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 name="TextovéPole 3">
            <a:extLst>
              <a:ext uri="{FF2B5EF4-FFF2-40B4-BE49-F238E27FC236}">
                <a16:creationId xmlns:a16="http://schemas.microsoft.com/office/drawing/2014/main" xmlns="" id="{EFBC2139-886E-4223-BF48-71C3ECA592CE}"/>
              </a:ext>
            </a:extLst>
          </p:cNvPr>
          <p:cNvSpPr txBox="1"/>
          <p:nvPr/>
        </p:nvSpPr>
        <p:spPr>
          <a:xfrm>
            <a:off x="6601644" y="2231979"/>
            <a:ext cx="811648" cy="430887"/>
          </a:xfrm>
          <a:prstGeom prst="rect">
            <a:avLst/>
          </a:prstGeom>
          <a:noFill/>
        </p:spPr>
        <p:txBody>
          <a:bodyPr wrap="square" rtlCol="0">
            <a:spAutoFit/>
          </a:bodyPr>
          <a:lstStyle/>
          <a:p>
            <a:pPr algn="ctr"/>
            <a:r>
              <a:rPr lang="cs-CZ" sz="1100" dirty="0"/>
              <a:t>Méně než 1607 Kč</a:t>
            </a:r>
          </a:p>
        </p:txBody>
      </p:sp>
      <p:sp>
        <p:nvSpPr>
          <p:cNvPr id="34" name="TextovéPole 33">
            <a:extLst>
              <a:ext uri="{FF2B5EF4-FFF2-40B4-BE49-F238E27FC236}">
                <a16:creationId xmlns:a16="http://schemas.microsoft.com/office/drawing/2014/main" xmlns="" id="{8835FF49-7E17-4AFB-BAB3-DEAF9A6703D8}"/>
              </a:ext>
            </a:extLst>
          </p:cNvPr>
          <p:cNvSpPr txBox="1"/>
          <p:nvPr/>
        </p:nvSpPr>
        <p:spPr>
          <a:xfrm>
            <a:off x="7320038" y="2267667"/>
            <a:ext cx="1047324" cy="261610"/>
          </a:xfrm>
          <a:prstGeom prst="rect">
            <a:avLst/>
          </a:prstGeom>
          <a:noFill/>
        </p:spPr>
        <p:txBody>
          <a:bodyPr wrap="square" rtlCol="0">
            <a:spAutoFit/>
          </a:bodyPr>
          <a:lstStyle/>
          <a:p>
            <a:pPr algn="ctr"/>
            <a:r>
              <a:rPr lang="cs-CZ" sz="1100" dirty="0"/>
              <a:t>1607-2500 Kč</a:t>
            </a:r>
          </a:p>
        </p:txBody>
      </p:sp>
      <p:sp>
        <p:nvSpPr>
          <p:cNvPr id="35" name="TextovéPole 34">
            <a:extLst>
              <a:ext uri="{FF2B5EF4-FFF2-40B4-BE49-F238E27FC236}">
                <a16:creationId xmlns:a16="http://schemas.microsoft.com/office/drawing/2014/main" xmlns="" id="{26CE555D-1611-4092-A961-1B32DDFF0030}"/>
              </a:ext>
            </a:extLst>
          </p:cNvPr>
          <p:cNvSpPr txBox="1"/>
          <p:nvPr/>
        </p:nvSpPr>
        <p:spPr>
          <a:xfrm>
            <a:off x="8205064" y="2267667"/>
            <a:ext cx="1067077" cy="261610"/>
          </a:xfrm>
          <a:prstGeom prst="rect">
            <a:avLst/>
          </a:prstGeom>
          <a:noFill/>
        </p:spPr>
        <p:txBody>
          <a:bodyPr wrap="square" rtlCol="0">
            <a:spAutoFit/>
          </a:bodyPr>
          <a:lstStyle/>
          <a:p>
            <a:pPr algn="ctr"/>
            <a:r>
              <a:rPr lang="cs-CZ" sz="1100" b="1" dirty="0">
                <a:solidFill>
                  <a:schemeClr val="accent1"/>
                </a:solidFill>
              </a:rPr>
              <a:t>2501-3500 Kč</a:t>
            </a:r>
          </a:p>
        </p:txBody>
      </p:sp>
      <p:sp>
        <p:nvSpPr>
          <p:cNvPr id="36" name="TextovéPole 35">
            <a:extLst>
              <a:ext uri="{FF2B5EF4-FFF2-40B4-BE49-F238E27FC236}">
                <a16:creationId xmlns:a16="http://schemas.microsoft.com/office/drawing/2014/main" xmlns="" id="{92525163-B9F4-4621-920D-0ACCCCDF68DF}"/>
              </a:ext>
            </a:extLst>
          </p:cNvPr>
          <p:cNvSpPr txBox="1"/>
          <p:nvPr/>
        </p:nvSpPr>
        <p:spPr>
          <a:xfrm>
            <a:off x="9064327" y="2267667"/>
            <a:ext cx="1024684" cy="261610"/>
          </a:xfrm>
          <a:prstGeom prst="rect">
            <a:avLst/>
          </a:prstGeom>
          <a:noFill/>
        </p:spPr>
        <p:txBody>
          <a:bodyPr wrap="square" rtlCol="0">
            <a:spAutoFit/>
          </a:bodyPr>
          <a:lstStyle/>
          <a:p>
            <a:pPr algn="ctr"/>
            <a:r>
              <a:rPr lang="cs-CZ" sz="1100" b="1" dirty="0">
                <a:solidFill>
                  <a:schemeClr val="accent1"/>
                </a:solidFill>
              </a:rPr>
              <a:t>3501-4500 Kč</a:t>
            </a:r>
          </a:p>
        </p:txBody>
      </p:sp>
      <p:sp>
        <p:nvSpPr>
          <p:cNvPr id="37" name="TextovéPole 36">
            <a:extLst>
              <a:ext uri="{FF2B5EF4-FFF2-40B4-BE49-F238E27FC236}">
                <a16:creationId xmlns:a16="http://schemas.microsoft.com/office/drawing/2014/main" xmlns="" id="{11ECB210-037A-4C83-9B81-15EAC19B1AD5}"/>
              </a:ext>
            </a:extLst>
          </p:cNvPr>
          <p:cNvSpPr txBox="1"/>
          <p:nvPr/>
        </p:nvSpPr>
        <p:spPr>
          <a:xfrm>
            <a:off x="9954745" y="2267667"/>
            <a:ext cx="1029497" cy="261610"/>
          </a:xfrm>
          <a:prstGeom prst="rect">
            <a:avLst/>
          </a:prstGeom>
          <a:noFill/>
        </p:spPr>
        <p:txBody>
          <a:bodyPr wrap="square" rtlCol="0">
            <a:spAutoFit/>
          </a:bodyPr>
          <a:lstStyle/>
          <a:p>
            <a:pPr algn="ctr"/>
            <a:r>
              <a:rPr lang="cs-CZ" sz="1100" dirty="0"/>
              <a:t>4501-5500 Kč</a:t>
            </a:r>
          </a:p>
        </p:txBody>
      </p:sp>
      <p:sp>
        <p:nvSpPr>
          <p:cNvPr id="38" name="TextovéPole 37">
            <a:extLst>
              <a:ext uri="{FF2B5EF4-FFF2-40B4-BE49-F238E27FC236}">
                <a16:creationId xmlns:a16="http://schemas.microsoft.com/office/drawing/2014/main" xmlns="" id="{FF9DFC9B-10D5-48A4-A784-54462309F27A}"/>
              </a:ext>
            </a:extLst>
          </p:cNvPr>
          <p:cNvSpPr txBox="1"/>
          <p:nvPr/>
        </p:nvSpPr>
        <p:spPr>
          <a:xfrm>
            <a:off x="10848953" y="2190025"/>
            <a:ext cx="937098" cy="430887"/>
          </a:xfrm>
          <a:prstGeom prst="rect">
            <a:avLst/>
          </a:prstGeom>
          <a:noFill/>
        </p:spPr>
        <p:txBody>
          <a:bodyPr wrap="square" rtlCol="0">
            <a:spAutoFit/>
          </a:bodyPr>
          <a:lstStyle/>
          <a:p>
            <a:pPr algn="ctr"/>
            <a:r>
              <a:rPr lang="cs-CZ" sz="1100" dirty="0"/>
              <a:t>Více než </a:t>
            </a:r>
            <a:br>
              <a:rPr lang="cs-CZ" sz="1100" dirty="0"/>
            </a:br>
            <a:r>
              <a:rPr lang="cs-CZ" sz="1100" dirty="0"/>
              <a:t>5 500 Kč</a:t>
            </a:r>
          </a:p>
        </p:txBody>
      </p:sp>
      <p:sp>
        <p:nvSpPr>
          <p:cNvPr id="5" name="Obdélník 4">
            <a:extLst>
              <a:ext uri="{FF2B5EF4-FFF2-40B4-BE49-F238E27FC236}">
                <a16:creationId xmlns:a16="http://schemas.microsoft.com/office/drawing/2014/main" xmlns="" id="{789DDE57-C9DB-4116-AA01-C5BA3187DF61}"/>
              </a:ext>
            </a:extLst>
          </p:cNvPr>
          <p:cNvSpPr/>
          <p:nvPr/>
        </p:nvSpPr>
        <p:spPr>
          <a:xfrm>
            <a:off x="11236581" y="2200830"/>
            <a:ext cx="156785" cy="608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9" name="Obdélník 38">
            <a:extLst>
              <a:ext uri="{FF2B5EF4-FFF2-40B4-BE49-F238E27FC236}">
                <a16:creationId xmlns:a16="http://schemas.microsoft.com/office/drawing/2014/main" xmlns="" id="{45CC9D3C-30AD-40E5-9B55-F03EB9F829AE}"/>
              </a:ext>
            </a:extLst>
          </p:cNvPr>
          <p:cNvSpPr/>
          <p:nvPr/>
        </p:nvSpPr>
        <p:spPr>
          <a:xfrm>
            <a:off x="10354918" y="2200830"/>
            <a:ext cx="156785" cy="6083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0" name="Obdélník 39">
            <a:extLst>
              <a:ext uri="{FF2B5EF4-FFF2-40B4-BE49-F238E27FC236}">
                <a16:creationId xmlns:a16="http://schemas.microsoft.com/office/drawing/2014/main" xmlns="" id="{C417A094-4C9E-44E5-8C45-E558B0C419B2}"/>
              </a:ext>
            </a:extLst>
          </p:cNvPr>
          <p:cNvSpPr/>
          <p:nvPr/>
        </p:nvSpPr>
        <p:spPr>
          <a:xfrm>
            <a:off x="9498277" y="2200830"/>
            <a:ext cx="156785" cy="6083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1" name="Obdélník 40">
            <a:extLst>
              <a:ext uri="{FF2B5EF4-FFF2-40B4-BE49-F238E27FC236}">
                <a16:creationId xmlns:a16="http://schemas.microsoft.com/office/drawing/2014/main" xmlns="" id="{6E22C7B0-78B8-4E09-9619-888537959378}"/>
              </a:ext>
            </a:extLst>
          </p:cNvPr>
          <p:cNvSpPr/>
          <p:nvPr/>
        </p:nvSpPr>
        <p:spPr>
          <a:xfrm>
            <a:off x="8749877" y="2200830"/>
            <a:ext cx="156785" cy="6083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2" name="Obdélník 41">
            <a:extLst>
              <a:ext uri="{FF2B5EF4-FFF2-40B4-BE49-F238E27FC236}">
                <a16:creationId xmlns:a16="http://schemas.microsoft.com/office/drawing/2014/main" xmlns="" id="{C0BACB8C-FE57-4A8A-9A98-99CB2639914F}"/>
              </a:ext>
            </a:extLst>
          </p:cNvPr>
          <p:cNvSpPr/>
          <p:nvPr/>
        </p:nvSpPr>
        <p:spPr>
          <a:xfrm>
            <a:off x="7795535" y="2200830"/>
            <a:ext cx="156785" cy="6083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3" name="Obdélník 42">
            <a:extLst>
              <a:ext uri="{FF2B5EF4-FFF2-40B4-BE49-F238E27FC236}">
                <a16:creationId xmlns:a16="http://schemas.microsoft.com/office/drawing/2014/main" xmlns="" id="{E3856FD2-90C2-4183-8DA0-39813F4EF979}"/>
              </a:ext>
            </a:extLst>
          </p:cNvPr>
          <p:cNvSpPr/>
          <p:nvPr/>
        </p:nvSpPr>
        <p:spPr>
          <a:xfrm>
            <a:off x="6980627" y="2200830"/>
            <a:ext cx="156785" cy="608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Obdélník 5">
            <a:extLst>
              <a:ext uri="{FF2B5EF4-FFF2-40B4-BE49-F238E27FC236}">
                <a16:creationId xmlns:a16="http://schemas.microsoft.com/office/drawing/2014/main" xmlns="" id="{9EFFFD70-F594-4B8C-AF91-D4C597D71176}"/>
              </a:ext>
            </a:extLst>
          </p:cNvPr>
          <p:cNvSpPr/>
          <p:nvPr/>
        </p:nvSpPr>
        <p:spPr>
          <a:xfrm>
            <a:off x="487679" y="3828358"/>
            <a:ext cx="11296657" cy="56213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4" name="Obdélník 43">
            <a:extLst>
              <a:ext uri="{FF2B5EF4-FFF2-40B4-BE49-F238E27FC236}">
                <a16:creationId xmlns:a16="http://schemas.microsoft.com/office/drawing/2014/main" xmlns="" id="{7DF55CA1-E30B-4F42-B7FA-AFAF58D3453D}"/>
              </a:ext>
            </a:extLst>
          </p:cNvPr>
          <p:cNvSpPr/>
          <p:nvPr/>
        </p:nvSpPr>
        <p:spPr>
          <a:xfrm>
            <a:off x="484261" y="5565793"/>
            <a:ext cx="11296657" cy="56213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5" name="TextovéPole 44">
            <a:extLst>
              <a:ext uri="{FF2B5EF4-FFF2-40B4-BE49-F238E27FC236}">
                <a16:creationId xmlns:a16="http://schemas.microsoft.com/office/drawing/2014/main" xmlns="" id="{7127F180-56D9-4E6D-8E77-50D8533BE734}"/>
              </a:ext>
            </a:extLst>
          </p:cNvPr>
          <p:cNvSpPr txBox="1"/>
          <p:nvPr/>
        </p:nvSpPr>
        <p:spPr>
          <a:xfrm>
            <a:off x="1097280" y="1768966"/>
            <a:ext cx="4563292" cy="369332"/>
          </a:xfrm>
          <a:prstGeom prst="rect">
            <a:avLst/>
          </a:prstGeom>
          <a:noFill/>
        </p:spPr>
        <p:txBody>
          <a:bodyPr wrap="square" rtlCol="0">
            <a:spAutoFit/>
          </a:bodyPr>
          <a:lstStyle/>
          <a:p>
            <a:pPr algn="ctr"/>
            <a:r>
              <a:rPr lang="cs-CZ" b="1" dirty="0"/>
              <a:t>Vyšel/a byste s částkou 1 607 Kč na 1 dítě?</a:t>
            </a:r>
          </a:p>
        </p:txBody>
      </p:sp>
      <p:sp>
        <p:nvSpPr>
          <p:cNvPr id="46" name="TextovéPole 45">
            <a:extLst>
              <a:ext uri="{FF2B5EF4-FFF2-40B4-BE49-F238E27FC236}">
                <a16:creationId xmlns:a16="http://schemas.microsoft.com/office/drawing/2014/main" xmlns="" id="{963E4144-5F11-4AAD-A3AB-92B5BB18BFB8}"/>
              </a:ext>
            </a:extLst>
          </p:cNvPr>
          <p:cNvSpPr txBox="1"/>
          <p:nvPr/>
        </p:nvSpPr>
        <p:spPr>
          <a:xfrm>
            <a:off x="6894050" y="1768966"/>
            <a:ext cx="4563292" cy="369332"/>
          </a:xfrm>
          <a:prstGeom prst="rect">
            <a:avLst/>
          </a:prstGeom>
          <a:noFill/>
        </p:spPr>
        <p:txBody>
          <a:bodyPr wrap="square" rtlCol="0">
            <a:spAutoFit/>
          </a:bodyPr>
          <a:lstStyle/>
          <a:p>
            <a:pPr algn="ctr"/>
            <a:r>
              <a:rPr lang="cs-CZ" b="1" dirty="0"/>
              <a:t>Jaká částka by byla odpovídající?</a:t>
            </a:r>
          </a:p>
        </p:txBody>
      </p:sp>
      <p:sp>
        <p:nvSpPr>
          <p:cNvPr id="47" name="Obdélník 46">
            <a:extLst>
              <a:ext uri="{FF2B5EF4-FFF2-40B4-BE49-F238E27FC236}">
                <a16:creationId xmlns:a16="http://schemas.microsoft.com/office/drawing/2014/main" xmlns="" id="{890722B4-457F-41C4-AB41-8C31B3941A9F}"/>
              </a:ext>
            </a:extLst>
          </p:cNvPr>
          <p:cNvSpPr/>
          <p:nvPr/>
        </p:nvSpPr>
        <p:spPr>
          <a:xfrm>
            <a:off x="9949343" y="64880"/>
            <a:ext cx="2242657" cy="477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Nezabavitelné </a:t>
            </a:r>
            <a:r>
              <a:rPr lang="cs-CZ" sz="1600" b="1" dirty="0" err="1">
                <a:solidFill>
                  <a:schemeClr val="bg1"/>
                </a:solidFill>
              </a:rPr>
              <a:t>minimumna</a:t>
            </a:r>
            <a:r>
              <a:rPr lang="cs-CZ" sz="1600" b="1" dirty="0">
                <a:solidFill>
                  <a:schemeClr val="bg1"/>
                </a:solidFill>
              </a:rPr>
              <a:t> dítě</a:t>
            </a:r>
          </a:p>
        </p:txBody>
      </p:sp>
      <p:sp>
        <p:nvSpPr>
          <p:cNvPr id="50" name="Obdélník 49">
            <a:extLst>
              <a:ext uri="{FF2B5EF4-FFF2-40B4-BE49-F238E27FC236}">
                <a16:creationId xmlns:a16="http://schemas.microsoft.com/office/drawing/2014/main" xmlns="" id="{8F5FBA3A-ED3A-4F0E-A0A6-221A45E43801}"/>
              </a:ext>
            </a:extLst>
          </p:cNvPr>
          <p:cNvSpPr/>
          <p:nvPr/>
        </p:nvSpPr>
        <p:spPr>
          <a:xfrm>
            <a:off x="9949343" y="64880"/>
            <a:ext cx="2242657" cy="477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Dopady exekucí</a:t>
            </a:r>
          </a:p>
        </p:txBody>
      </p:sp>
      <p:pic>
        <p:nvPicPr>
          <p:cNvPr id="51" name="Obrázek 50">
            <a:extLst>
              <a:ext uri="{FF2B5EF4-FFF2-40B4-BE49-F238E27FC236}">
                <a16:creationId xmlns:a16="http://schemas.microsoft.com/office/drawing/2014/main" xmlns="" id="{98ED681D-5AFB-4180-86AF-7C436655AF1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61859" y="114017"/>
            <a:ext cx="427918" cy="427918"/>
          </a:xfrm>
          <a:prstGeom prst="rect">
            <a:avLst/>
          </a:prstGeom>
        </p:spPr>
      </p:pic>
      <p:sp>
        <p:nvSpPr>
          <p:cNvPr id="52" name="Obdélník 51">
            <a:extLst>
              <a:ext uri="{FF2B5EF4-FFF2-40B4-BE49-F238E27FC236}">
                <a16:creationId xmlns:a16="http://schemas.microsoft.com/office/drawing/2014/main" xmlns="" id="{CEBC2B4A-49FA-48F0-AE4A-6E472314D42F}"/>
              </a:ext>
            </a:extLst>
          </p:cNvPr>
          <p:cNvSpPr/>
          <p:nvPr/>
        </p:nvSpPr>
        <p:spPr>
          <a:xfrm>
            <a:off x="8303711" y="2097750"/>
            <a:ext cx="1713958" cy="113703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640425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10" name="Obdélník 9"/>
          <p:cNvSpPr/>
          <p:nvPr/>
        </p:nvSpPr>
        <p:spPr>
          <a:xfrm>
            <a:off x="876300" y="6559200"/>
            <a:ext cx="9199517" cy="289851"/>
          </a:xfrm>
          <a:prstGeom prst="rect">
            <a:avLst/>
          </a:prstGeom>
        </p:spPr>
        <p:txBody>
          <a:bodyPr wrap="square" lIns="0" tIns="0" rIns="0" bIns="0" anchor="ctr">
            <a:noAutofit/>
          </a:bodyPr>
          <a:lstStyle/>
          <a:p>
            <a:pPr lvl="0" fontAlgn="base">
              <a:spcBef>
                <a:spcPct val="0"/>
              </a:spcBef>
              <a:spcAft>
                <a:spcPct val="0"/>
              </a:spcAft>
              <a:defRPr/>
            </a:pPr>
            <a:r>
              <a:rPr lang="cs-CZ" sz="1200" dirty="0">
                <a:solidFill>
                  <a:srgbClr val="595959"/>
                </a:solidFill>
                <a:cs typeface="Arial" charset="0"/>
              </a:rPr>
              <a:t>Q28. </a:t>
            </a:r>
            <a:r>
              <a:rPr lang="pl-PL" sz="1200" dirty="0">
                <a:solidFill>
                  <a:srgbClr val="595959"/>
                </a:solidFill>
                <a:cs typeface="Arial" charset="0"/>
              </a:rPr>
              <a:t>Kdybyste byl/a panem Novákem, jak byste se v takové situaci zachoval/a?</a:t>
            </a:r>
            <a:r>
              <a:rPr lang="cs-CZ" sz="1200" dirty="0">
                <a:solidFill>
                  <a:srgbClr val="595959"/>
                </a:solidFill>
                <a:cs typeface="Arial" charset="0"/>
              </a:rPr>
              <a:t> </a:t>
            </a:r>
            <a:r>
              <a:rPr lang="cs-CZ" sz="1200" i="1" dirty="0">
                <a:solidFill>
                  <a:srgbClr val="595959"/>
                </a:solidFill>
                <a:cs typeface="Arial" charset="0"/>
              </a:rPr>
              <a:t>(</a:t>
            </a:r>
            <a:r>
              <a:rPr lang="en-GB" sz="1200" i="1" dirty="0">
                <a:solidFill>
                  <a:srgbClr val="595959"/>
                </a:solidFill>
                <a:cs typeface="Arial" charset="0"/>
              </a:rPr>
              <a:t>N=</a:t>
            </a:r>
            <a:r>
              <a:rPr lang="cs-CZ" sz="1200" i="1" dirty="0">
                <a:solidFill>
                  <a:srgbClr val="595959"/>
                </a:solidFill>
                <a:cs typeface="Arial" charset="0"/>
              </a:rPr>
              <a:t>1527)</a:t>
            </a:r>
            <a:endParaRPr kumimoji="0" lang="en-GB" sz="1200" b="0" u="none" strike="noStrike" kern="1200" cap="none" spc="0" normalizeH="0" baseline="0" noProof="0" dirty="0">
              <a:ln>
                <a:noFill/>
              </a:ln>
              <a:solidFill>
                <a:srgbClr val="595959"/>
              </a:solidFill>
              <a:effectLst/>
              <a:uLnTx/>
              <a:uFillTx/>
              <a:latin typeface="Calibri"/>
              <a:ea typeface="+mn-ea"/>
              <a:cs typeface="Arial" charset="0"/>
            </a:endParaRPr>
          </a:p>
        </p:txBody>
      </p:sp>
      <p:sp>
        <p:nvSpPr>
          <p:cNvPr id="11" name="Zástupný symbol pro obsah 7"/>
          <p:cNvSpPr>
            <a:spLocks noGrp="1"/>
          </p:cNvSpPr>
          <p:nvPr>
            <p:ph idx="1"/>
          </p:nvPr>
        </p:nvSpPr>
        <p:spPr>
          <a:xfrm>
            <a:off x="33556" y="1805520"/>
            <a:ext cx="11070671" cy="837219"/>
          </a:xfrm>
          <a:noFill/>
        </p:spPr>
        <p:txBody>
          <a:bodyPr lIns="900000" tIns="0" rIns="900000" bIns="0" anchor="t">
            <a:noAutofit/>
          </a:bodyPr>
          <a:lstStyle/>
          <a:p>
            <a:pPr marL="0" indent="0">
              <a:buNone/>
            </a:pPr>
            <a:r>
              <a:rPr lang="cs-CZ" sz="1600" b="1" dirty="0"/>
              <a:t>V uvedené situaci by se 37 % snažilo domluvit o mzdě „bokem“. </a:t>
            </a:r>
            <a:r>
              <a:rPr lang="cs-CZ" sz="1600" dirty="0"/>
              <a:t>V případě těch, kdo mají osobní zkušenost s exekucí, by se o mzdě „bokem“ snažilo domluvit 44 % dotázaných. </a:t>
            </a:r>
          </a:p>
          <a:p>
            <a:pPr marL="0" indent="0">
              <a:buNone/>
            </a:pPr>
            <a:r>
              <a:rPr lang="cs-CZ" sz="1600" dirty="0"/>
              <a:t>Dalších 17 % Čechů by zvýšení platu odmítlo. Nic by se nezměnilo pro 17 % respondentů.</a:t>
            </a:r>
          </a:p>
        </p:txBody>
      </p:sp>
      <p:sp>
        <p:nvSpPr>
          <p:cNvPr id="2" name="TextovéPole 1">
            <a:extLst>
              <a:ext uri="{FF2B5EF4-FFF2-40B4-BE49-F238E27FC236}">
                <a16:creationId xmlns:a16="http://schemas.microsoft.com/office/drawing/2014/main" xmlns="" id="{01FF7D5E-2E3D-4EBA-9EFD-B0A2072F9FE1}"/>
              </a:ext>
            </a:extLst>
          </p:cNvPr>
          <p:cNvSpPr txBox="1"/>
          <p:nvPr/>
        </p:nvSpPr>
        <p:spPr>
          <a:xfrm>
            <a:off x="876300" y="707445"/>
            <a:ext cx="10194371" cy="1077218"/>
          </a:xfrm>
          <a:prstGeom prst="rect">
            <a:avLst/>
          </a:prstGeom>
          <a:solidFill>
            <a:schemeClr val="accent3">
              <a:lumMod val="20000"/>
              <a:lumOff val="80000"/>
            </a:schemeClr>
          </a:solidFill>
        </p:spPr>
        <p:txBody>
          <a:bodyPr wrap="square" rtlCol="0">
            <a:spAutoFit/>
          </a:bodyPr>
          <a:lstStyle/>
          <a:p>
            <a:r>
              <a:rPr lang="cs-CZ" sz="1600" i="1" dirty="0">
                <a:solidFill>
                  <a:schemeClr val="bg1">
                    <a:lumMod val="50000"/>
                  </a:schemeClr>
                </a:solidFill>
              </a:rPr>
              <a:t>„Na pana Nováka byla uvalena přednostní exekuce, kterou nemá prakticky šanci splatit. Z jeho čistého příjmu ve výši 16 100 Kč mu zůstává nezabavitelná částka ve výši 9 642 Kč.</a:t>
            </a:r>
          </a:p>
          <a:p>
            <a:r>
              <a:rPr lang="cs-CZ" sz="1600" i="1" dirty="0">
                <a:solidFill>
                  <a:schemeClr val="bg1">
                    <a:lumMod val="50000"/>
                  </a:schemeClr>
                </a:solidFill>
              </a:rPr>
              <a:t>Panu Novákovi nyní jeho zaměstnavatel navrhl zvýšení platu o 4 000 Kč, ale po exekuční srážce ze mzdy mu zůstane stejná část jako před zvýšením, navíc přijde o nárok na příspěvek na bydlení a jeho čistý příjem tak klesne.“</a:t>
            </a:r>
          </a:p>
        </p:txBody>
      </p:sp>
      <p:graphicFrame>
        <p:nvGraphicFramePr>
          <p:cNvPr id="13" name="Graf 12">
            <a:extLst>
              <a:ext uri="{FF2B5EF4-FFF2-40B4-BE49-F238E27FC236}">
                <a16:creationId xmlns:a16="http://schemas.microsoft.com/office/drawing/2014/main" xmlns="" id="{DD6AAA6E-01D6-4F2F-AC28-07D2989D034D}"/>
              </a:ext>
            </a:extLst>
          </p:cNvPr>
          <p:cNvGraphicFramePr/>
          <p:nvPr>
            <p:extLst>
              <p:ext uri="{D42A27DB-BD31-4B8C-83A1-F6EECF244321}">
                <p14:modId xmlns:p14="http://schemas.microsoft.com/office/powerpoint/2010/main" val="3877630663"/>
              </p:ext>
            </p:extLst>
          </p:nvPr>
        </p:nvGraphicFramePr>
        <p:xfrm>
          <a:off x="1904231" y="2913353"/>
          <a:ext cx="9166440" cy="3534354"/>
        </p:xfrm>
        <a:graphic>
          <a:graphicData uri="http://schemas.openxmlformats.org/drawingml/2006/chart">
            <c:chart xmlns:c="http://schemas.openxmlformats.org/drawingml/2006/chart" xmlns:r="http://schemas.openxmlformats.org/officeDocument/2006/relationships" r:id="rId2"/>
          </a:graphicData>
        </a:graphic>
      </p:graphicFrame>
      <p:sp>
        <p:nvSpPr>
          <p:cNvPr id="14" name="Obdélník 13">
            <a:extLst>
              <a:ext uri="{FF2B5EF4-FFF2-40B4-BE49-F238E27FC236}">
                <a16:creationId xmlns:a16="http://schemas.microsoft.com/office/drawing/2014/main" xmlns="" id="{F59DA8AC-4860-470E-A883-462F097B5164}"/>
              </a:ext>
            </a:extLst>
          </p:cNvPr>
          <p:cNvSpPr/>
          <p:nvPr/>
        </p:nvSpPr>
        <p:spPr>
          <a:xfrm>
            <a:off x="242476" y="3131467"/>
            <a:ext cx="348343" cy="95795"/>
          </a:xfrm>
          <a:prstGeom prst="rect">
            <a:avLst/>
          </a:prstGeom>
          <a:solidFill>
            <a:srgbClr val="19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6" name="Obdélník 15">
            <a:extLst>
              <a:ext uri="{FF2B5EF4-FFF2-40B4-BE49-F238E27FC236}">
                <a16:creationId xmlns:a16="http://schemas.microsoft.com/office/drawing/2014/main" xmlns="" id="{F2354780-9AE0-4F2F-B96C-486200440970}"/>
              </a:ext>
            </a:extLst>
          </p:cNvPr>
          <p:cNvSpPr/>
          <p:nvPr/>
        </p:nvSpPr>
        <p:spPr>
          <a:xfrm>
            <a:off x="242476" y="3283867"/>
            <a:ext cx="348343" cy="9579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7" name="TextovéPole 16">
            <a:extLst>
              <a:ext uri="{FF2B5EF4-FFF2-40B4-BE49-F238E27FC236}">
                <a16:creationId xmlns:a16="http://schemas.microsoft.com/office/drawing/2014/main" xmlns="" id="{3978A3DB-49F3-411D-AE06-A24456F7F01E}"/>
              </a:ext>
            </a:extLst>
          </p:cNvPr>
          <p:cNvSpPr txBox="1"/>
          <p:nvPr/>
        </p:nvSpPr>
        <p:spPr>
          <a:xfrm>
            <a:off x="535781" y="3038699"/>
            <a:ext cx="2124892" cy="600164"/>
          </a:xfrm>
          <a:prstGeom prst="rect">
            <a:avLst/>
          </a:prstGeom>
          <a:noFill/>
        </p:spPr>
        <p:txBody>
          <a:bodyPr wrap="square" rtlCol="0">
            <a:spAutoFit/>
          </a:bodyPr>
          <a:lstStyle/>
          <a:p>
            <a:r>
              <a:rPr lang="cs-CZ" sz="1100" dirty="0"/>
              <a:t>Celkem</a:t>
            </a:r>
          </a:p>
          <a:p>
            <a:r>
              <a:rPr lang="cs-CZ" sz="1100" dirty="0"/>
              <a:t>Osobní zkušenost s exekucí</a:t>
            </a:r>
          </a:p>
          <a:p>
            <a:r>
              <a:rPr lang="cs-CZ" sz="1100" dirty="0"/>
              <a:t>Žádná zkušenost s exekucí</a:t>
            </a:r>
          </a:p>
        </p:txBody>
      </p:sp>
      <p:sp>
        <p:nvSpPr>
          <p:cNvPr id="18" name="Obdélník 17">
            <a:extLst>
              <a:ext uri="{FF2B5EF4-FFF2-40B4-BE49-F238E27FC236}">
                <a16:creationId xmlns:a16="http://schemas.microsoft.com/office/drawing/2014/main" xmlns="" id="{9584C94B-0962-49E3-9411-D49EAA81C8C0}"/>
              </a:ext>
            </a:extLst>
          </p:cNvPr>
          <p:cNvSpPr/>
          <p:nvPr/>
        </p:nvSpPr>
        <p:spPr>
          <a:xfrm>
            <a:off x="238122" y="3462393"/>
            <a:ext cx="348343" cy="957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5" name="Obdélník 14">
            <a:extLst>
              <a:ext uri="{FF2B5EF4-FFF2-40B4-BE49-F238E27FC236}">
                <a16:creationId xmlns:a16="http://schemas.microsoft.com/office/drawing/2014/main" xmlns="" id="{FC9BBC18-FC29-453B-B5E1-198E2CEF568B}"/>
              </a:ext>
            </a:extLst>
          </p:cNvPr>
          <p:cNvSpPr/>
          <p:nvPr/>
        </p:nvSpPr>
        <p:spPr>
          <a:xfrm>
            <a:off x="9949343" y="64880"/>
            <a:ext cx="2242657" cy="477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Dopady exekucí</a:t>
            </a:r>
          </a:p>
        </p:txBody>
      </p:sp>
      <p:pic>
        <p:nvPicPr>
          <p:cNvPr id="21" name="Obrázek 20">
            <a:extLst>
              <a:ext uri="{FF2B5EF4-FFF2-40B4-BE49-F238E27FC236}">
                <a16:creationId xmlns:a16="http://schemas.microsoft.com/office/drawing/2014/main" xmlns="" id="{33615806-F0DA-497F-981A-B2952D5741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1859" y="114017"/>
            <a:ext cx="427918" cy="427918"/>
          </a:xfrm>
          <a:prstGeom prst="rect">
            <a:avLst/>
          </a:prstGeom>
        </p:spPr>
      </p:pic>
    </p:spTree>
    <p:extLst>
      <p:ext uri="{BB962C8B-B14F-4D97-AF65-F5344CB8AC3E}">
        <p14:creationId xmlns:p14="http://schemas.microsoft.com/office/powerpoint/2010/main" val="54328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noAutofit/>
          </a:bodyPr>
          <a:lstStyle/>
          <a:p>
            <a:r>
              <a:rPr lang="cs-CZ" dirty="0"/>
              <a:t>Struktura vzorku</a:t>
            </a:r>
          </a:p>
        </p:txBody>
      </p:sp>
    </p:spTree>
    <p:extLst>
      <p:ext uri="{BB962C8B-B14F-4D97-AF65-F5344CB8AC3E}">
        <p14:creationId xmlns:p14="http://schemas.microsoft.com/office/powerpoint/2010/main" val="299434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ctrTitle"/>
          </p:nvPr>
        </p:nvSpPr>
        <p:spPr>
          <a:xfrm>
            <a:off x="0" y="298938"/>
            <a:ext cx="12192000" cy="615461"/>
          </a:xfrm>
          <a:noFill/>
        </p:spPr>
        <p:txBody>
          <a:bodyPr lIns="900000" tIns="0" rIns="0" bIns="0" anchor="ctr">
            <a:noAutofit/>
          </a:bodyPr>
          <a:lstStyle/>
          <a:p>
            <a:r>
              <a:rPr lang="cs-CZ" dirty="0"/>
              <a:t>Struktura vzorku</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graphicFrame>
        <p:nvGraphicFramePr>
          <p:cNvPr id="6" name="Graf 5"/>
          <p:cNvGraphicFramePr/>
          <p:nvPr>
            <p:extLst>
              <p:ext uri="{D42A27DB-BD31-4B8C-83A1-F6EECF244321}">
                <p14:modId xmlns:p14="http://schemas.microsoft.com/office/powerpoint/2010/main" val="1242779533"/>
              </p:ext>
            </p:extLst>
          </p:nvPr>
        </p:nvGraphicFramePr>
        <p:xfrm>
          <a:off x="4552951" y="1652321"/>
          <a:ext cx="3581399" cy="1866900"/>
        </p:xfrm>
        <a:graphic>
          <a:graphicData uri="http://schemas.openxmlformats.org/drawingml/2006/chart">
            <c:chart xmlns:c="http://schemas.openxmlformats.org/drawingml/2006/chart" xmlns:r="http://schemas.openxmlformats.org/officeDocument/2006/relationships" r:id="rId2"/>
          </a:graphicData>
        </a:graphic>
      </p:graphicFrame>
      <p:sp>
        <p:nvSpPr>
          <p:cNvPr id="9" name="Obdélník 8"/>
          <p:cNvSpPr/>
          <p:nvPr/>
        </p:nvSpPr>
        <p:spPr>
          <a:xfrm>
            <a:off x="876300" y="6581243"/>
            <a:ext cx="9199517" cy="276999"/>
          </a:xfrm>
          <a:prstGeom prst="rect">
            <a:avLst/>
          </a:prstGeom>
        </p:spPr>
        <p:txBody>
          <a:bodyPr wrap="square" lIns="0" tIns="0" rIns="0" bIns="0"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N=1527</a:t>
            </a:r>
            <a:endParaRPr kumimoji="0" lang="en-GB" sz="1200" b="0" i="0" u="none" strike="noStrike" kern="1200" cap="none" spc="0" normalizeH="0" baseline="0" noProof="0" dirty="0">
              <a:ln>
                <a:noFill/>
              </a:ln>
              <a:solidFill>
                <a:srgbClr val="595959"/>
              </a:solidFill>
              <a:effectLst/>
              <a:uLnTx/>
              <a:uFillTx/>
              <a:latin typeface="Calibri"/>
              <a:ea typeface="+mn-ea"/>
              <a:cs typeface="Arial" charset="0"/>
            </a:endParaRPr>
          </a:p>
        </p:txBody>
      </p:sp>
      <p:graphicFrame>
        <p:nvGraphicFramePr>
          <p:cNvPr id="10" name="Graf 9"/>
          <p:cNvGraphicFramePr/>
          <p:nvPr>
            <p:extLst>
              <p:ext uri="{D42A27DB-BD31-4B8C-83A1-F6EECF244321}">
                <p14:modId xmlns:p14="http://schemas.microsoft.com/office/powerpoint/2010/main" val="3292109044"/>
              </p:ext>
            </p:extLst>
          </p:nvPr>
        </p:nvGraphicFramePr>
        <p:xfrm>
          <a:off x="8134351" y="1652321"/>
          <a:ext cx="3581399" cy="18669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af 10"/>
          <p:cNvGraphicFramePr/>
          <p:nvPr>
            <p:extLst>
              <p:ext uri="{D42A27DB-BD31-4B8C-83A1-F6EECF244321}">
                <p14:modId xmlns:p14="http://schemas.microsoft.com/office/powerpoint/2010/main" val="3737333210"/>
              </p:ext>
            </p:extLst>
          </p:nvPr>
        </p:nvGraphicFramePr>
        <p:xfrm>
          <a:off x="4276725" y="4138749"/>
          <a:ext cx="3809999" cy="18669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Graf 11"/>
          <p:cNvGraphicFramePr/>
          <p:nvPr>
            <p:extLst>
              <p:ext uri="{D42A27DB-BD31-4B8C-83A1-F6EECF244321}">
                <p14:modId xmlns:p14="http://schemas.microsoft.com/office/powerpoint/2010/main" val="2718376509"/>
              </p:ext>
            </p:extLst>
          </p:nvPr>
        </p:nvGraphicFramePr>
        <p:xfrm>
          <a:off x="8306345" y="4157397"/>
          <a:ext cx="3671885" cy="1866900"/>
        </p:xfrm>
        <a:graphic>
          <a:graphicData uri="http://schemas.openxmlformats.org/drawingml/2006/chart">
            <c:chart xmlns:c="http://schemas.openxmlformats.org/drawingml/2006/chart" xmlns:r="http://schemas.openxmlformats.org/officeDocument/2006/relationships" r:id="rId5"/>
          </a:graphicData>
        </a:graphic>
      </p:graphicFrame>
      <p:pic>
        <p:nvPicPr>
          <p:cNvPr id="4" name="Obrázek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6398" y="1710871"/>
            <a:ext cx="792000" cy="792000"/>
          </a:xfrm>
          <a:prstGeom prst="rect">
            <a:avLst/>
          </a:prstGeom>
        </p:spPr>
      </p:pic>
      <p:pic>
        <p:nvPicPr>
          <p:cNvPr id="5" name="Obrázek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9981" y="1710871"/>
            <a:ext cx="792000" cy="792000"/>
          </a:xfrm>
          <a:prstGeom prst="rect">
            <a:avLst/>
          </a:prstGeom>
        </p:spPr>
      </p:pic>
      <p:sp>
        <p:nvSpPr>
          <p:cNvPr id="14" name="Ovál 13"/>
          <p:cNvSpPr/>
          <p:nvPr/>
        </p:nvSpPr>
        <p:spPr>
          <a:xfrm>
            <a:off x="1676398" y="2502871"/>
            <a:ext cx="792000" cy="792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a:ea typeface="+mn-ea"/>
                <a:cs typeface="+mn-cs"/>
              </a:rPr>
              <a:t>50%</a:t>
            </a:r>
            <a:endParaRPr kumimoji="0" lang="en-GB"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Ovál 14"/>
          <p:cNvSpPr/>
          <p:nvPr/>
        </p:nvSpPr>
        <p:spPr>
          <a:xfrm>
            <a:off x="2705757" y="2502871"/>
            <a:ext cx="792000" cy="792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a:ea typeface="+mn-ea"/>
                <a:cs typeface="+mn-cs"/>
              </a:rPr>
              <a:t>50%</a:t>
            </a:r>
            <a:endParaRPr kumimoji="0" lang="en-GB"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TextovéPole 15"/>
          <p:cNvSpPr txBox="1"/>
          <p:nvPr/>
        </p:nvSpPr>
        <p:spPr>
          <a:xfrm>
            <a:off x="4667250" y="1247775"/>
            <a:ext cx="3400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9FE3"/>
                </a:solidFill>
                <a:effectLst/>
                <a:uLnTx/>
                <a:uFillTx/>
                <a:latin typeface="Calibri"/>
                <a:ea typeface="+mn-ea"/>
                <a:cs typeface="+mn-cs"/>
              </a:rPr>
              <a:t>Věk</a:t>
            </a:r>
            <a:endParaRPr kumimoji="0" lang="en-GB" sz="1800" b="1" i="0" u="none" strike="noStrike" kern="1200" cap="none" spc="0" normalizeH="0" baseline="0" noProof="0" dirty="0">
              <a:ln>
                <a:noFill/>
              </a:ln>
              <a:solidFill>
                <a:srgbClr val="009FE3"/>
              </a:solidFill>
              <a:effectLst/>
              <a:uLnTx/>
              <a:uFillTx/>
              <a:latin typeface="Calibri"/>
              <a:ea typeface="+mn-ea"/>
              <a:cs typeface="+mn-cs"/>
            </a:endParaRPr>
          </a:p>
        </p:txBody>
      </p:sp>
      <p:sp>
        <p:nvSpPr>
          <p:cNvPr id="17" name="TextovéPole 16"/>
          <p:cNvSpPr txBox="1"/>
          <p:nvPr/>
        </p:nvSpPr>
        <p:spPr>
          <a:xfrm>
            <a:off x="8224837" y="1247775"/>
            <a:ext cx="3400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9FE3"/>
                </a:solidFill>
                <a:effectLst/>
                <a:uLnTx/>
                <a:uFillTx/>
                <a:latin typeface="Calibri"/>
                <a:ea typeface="+mn-ea"/>
                <a:cs typeface="+mn-cs"/>
              </a:rPr>
              <a:t>Vzdělání</a:t>
            </a:r>
            <a:endParaRPr kumimoji="0" lang="en-GB" sz="1800" b="1" i="0" u="none" strike="noStrike" kern="1200" cap="none" spc="0" normalizeH="0" baseline="0" noProof="0" dirty="0">
              <a:ln>
                <a:noFill/>
              </a:ln>
              <a:solidFill>
                <a:srgbClr val="009FE3"/>
              </a:solidFill>
              <a:effectLst/>
              <a:uLnTx/>
              <a:uFillTx/>
              <a:latin typeface="Calibri"/>
              <a:ea typeface="+mn-ea"/>
              <a:cs typeface="+mn-cs"/>
            </a:endParaRPr>
          </a:p>
        </p:txBody>
      </p:sp>
      <p:sp>
        <p:nvSpPr>
          <p:cNvPr id="18" name="TextovéPole 17"/>
          <p:cNvSpPr txBox="1"/>
          <p:nvPr/>
        </p:nvSpPr>
        <p:spPr>
          <a:xfrm>
            <a:off x="4686299" y="3725483"/>
            <a:ext cx="3400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9FE3"/>
                </a:solidFill>
                <a:effectLst/>
                <a:uLnTx/>
                <a:uFillTx/>
                <a:latin typeface="Calibri"/>
                <a:ea typeface="+mn-ea"/>
                <a:cs typeface="+mn-cs"/>
              </a:rPr>
              <a:t>Velikost místa bydliště</a:t>
            </a:r>
            <a:endParaRPr kumimoji="0" lang="en-GB" sz="1800" b="1" i="0" u="none" strike="noStrike" kern="1200" cap="none" spc="0" normalizeH="0" baseline="0" noProof="0" dirty="0">
              <a:ln>
                <a:noFill/>
              </a:ln>
              <a:solidFill>
                <a:srgbClr val="009FE3"/>
              </a:solidFill>
              <a:effectLst/>
              <a:uLnTx/>
              <a:uFillTx/>
              <a:latin typeface="Calibri"/>
              <a:ea typeface="+mn-ea"/>
              <a:cs typeface="+mn-cs"/>
            </a:endParaRPr>
          </a:p>
        </p:txBody>
      </p:sp>
      <p:sp>
        <p:nvSpPr>
          <p:cNvPr id="19" name="TextovéPole 18"/>
          <p:cNvSpPr txBox="1"/>
          <p:nvPr/>
        </p:nvSpPr>
        <p:spPr>
          <a:xfrm>
            <a:off x="8487319" y="3744131"/>
            <a:ext cx="3400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9FE3"/>
                </a:solidFill>
                <a:effectLst/>
                <a:uLnTx/>
                <a:uFillTx/>
                <a:latin typeface="Calibri"/>
                <a:ea typeface="+mn-ea"/>
                <a:cs typeface="+mn-cs"/>
              </a:rPr>
              <a:t>Čistý příjem domácnosti</a:t>
            </a:r>
            <a:endParaRPr kumimoji="0" lang="en-GB" sz="1800" b="1" i="0" u="none" strike="noStrike" kern="1200" cap="none" spc="0" normalizeH="0" baseline="0" noProof="0" dirty="0">
              <a:ln>
                <a:noFill/>
              </a:ln>
              <a:solidFill>
                <a:srgbClr val="009FE3"/>
              </a:solidFill>
              <a:effectLst/>
              <a:uLnTx/>
              <a:uFillTx/>
              <a:latin typeface="Calibri"/>
              <a:ea typeface="+mn-ea"/>
              <a:cs typeface="+mn-cs"/>
            </a:endParaRPr>
          </a:p>
        </p:txBody>
      </p:sp>
      <p:sp>
        <p:nvSpPr>
          <p:cNvPr id="21" name="TextovéPole 20"/>
          <p:cNvSpPr txBox="1"/>
          <p:nvPr/>
        </p:nvSpPr>
        <p:spPr>
          <a:xfrm>
            <a:off x="876300" y="1260304"/>
            <a:ext cx="3400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9FE3"/>
                </a:solidFill>
                <a:effectLst/>
                <a:uLnTx/>
                <a:uFillTx/>
                <a:latin typeface="Calibri"/>
                <a:ea typeface="+mn-ea"/>
                <a:cs typeface="+mn-cs"/>
              </a:rPr>
              <a:t>Pohlaví</a:t>
            </a:r>
            <a:endParaRPr kumimoji="0" lang="en-GB" sz="1800" b="1" i="0" u="none" strike="noStrike" kern="1200" cap="none" spc="0" normalizeH="0" baseline="0" noProof="0" dirty="0">
              <a:ln>
                <a:noFill/>
              </a:ln>
              <a:solidFill>
                <a:srgbClr val="009FE3"/>
              </a:solidFill>
              <a:effectLst/>
              <a:uLnTx/>
              <a:uFillTx/>
              <a:latin typeface="Calibri"/>
              <a:ea typeface="+mn-ea"/>
              <a:cs typeface="+mn-cs"/>
            </a:endParaRPr>
          </a:p>
        </p:txBody>
      </p:sp>
    </p:spTree>
    <p:extLst>
      <p:ext uri="{BB962C8B-B14F-4D97-AF65-F5344CB8AC3E}">
        <p14:creationId xmlns:p14="http://schemas.microsoft.com/office/powerpoint/2010/main" val="2014374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ctrTitle"/>
          </p:nvPr>
        </p:nvSpPr>
        <p:spPr>
          <a:xfrm>
            <a:off x="0" y="298938"/>
            <a:ext cx="12192000" cy="615461"/>
          </a:xfrm>
          <a:noFill/>
        </p:spPr>
        <p:txBody>
          <a:bodyPr lIns="900000" tIns="0" rIns="0" bIns="0" anchor="ctr">
            <a:noAutofit/>
          </a:bodyPr>
          <a:lstStyle/>
          <a:p>
            <a:r>
              <a:rPr lang="cs-CZ" dirty="0"/>
              <a:t>Struktura vzorku</a:t>
            </a:r>
          </a:p>
        </p:txBody>
      </p:sp>
      <p:sp>
        <p:nvSpPr>
          <p:cNvPr id="3" name="Zástupný symbol pro číslo snímku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graphicFrame>
        <p:nvGraphicFramePr>
          <p:cNvPr id="6" name="Graf 5"/>
          <p:cNvGraphicFramePr/>
          <p:nvPr>
            <p:extLst>
              <p:ext uri="{D42A27DB-BD31-4B8C-83A1-F6EECF244321}">
                <p14:modId xmlns:p14="http://schemas.microsoft.com/office/powerpoint/2010/main" val="3968025976"/>
              </p:ext>
            </p:extLst>
          </p:nvPr>
        </p:nvGraphicFramePr>
        <p:xfrm>
          <a:off x="566738" y="1687535"/>
          <a:ext cx="5389926" cy="1866900"/>
        </p:xfrm>
        <a:graphic>
          <a:graphicData uri="http://schemas.openxmlformats.org/drawingml/2006/chart">
            <c:chart xmlns:c="http://schemas.openxmlformats.org/drawingml/2006/chart" xmlns:r="http://schemas.openxmlformats.org/officeDocument/2006/relationships" r:id="rId2"/>
          </a:graphicData>
        </a:graphic>
      </p:graphicFrame>
      <p:sp>
        <p:nvSpPr>
          <p:cNvPr id="9" name="Obdélník 8"/>
          <p:cNvSpPr/>
          <p:nvPr/>
        </p:nvSpPr>
        <p:spPr>
          <a:xfrm>
            <a:off x="876300" y="6581243"/>
            <a:ext cx="9199517" cy="276999"/>
          </a:xfrm>
          <a:prstGeom prst="rect">
            <a:avLst/>
          </a:prstGeom>
        </p:spPr>
        <p:txBody>
          <a:bodyPr wrap="square" lIns="0" tIns="0" rIns="0" bIns="0"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cs-CZ" sz="1200" b="0" i="0" u="none" strike="noStrike" kern="1200" cap="none" spc="0" normalizeH="0" baseline="0" noProof="0" dirty="0">
                <a:ln>
                  <a:noFill/>
                </a:ln>
                <a:solidFill>
                  <a:srgbClr val="595959"/>
                </a:solidFill>
                <a:effectLst/>
                <a:uLnTx/>
                <a:uFillTx/>
                <a:latin typeface="Calibri"/>
                <a:ea typeface="+mn-ea"/>
                <a:cs typeface="Arial" charset="0"/>
              </a:rPr>
              <a:t>N=1527</a:t>
            </a:r>
            <a:endParaRPr kumimoji="0" lang="en-GB" sz="1200" b="0" i="0" u="none" strike="noStrike" kern="1200" cap="none" spc="0" normalizeH="0" baseline="0" noProof="0" dirty="0">
              <a:ln>
                <a:noFill/>
              </a:ln>
              <a:solidFill>
                <a:srgbClr val="595959"/>
              </a:solidFill>
              <a:effectLst/>
              <a:uLnTx/>
              <a:uFillTx/>
              <a:latin typeface="Calibri"/>
              <a:ea typeface="+mn-ea"/>
              <a:cs typeface="Arial" charset="0"/>
            </a:endParaRPr>
          </a:p>
        </p:txBody>
      </p:sp>
      <p:graphicFrame>
        <p:nvGraphicFramePr>
          <p:cNvPr id="10" name="Graf 9"/>
          <p:cNvGraphicFramePr/>
          <p:nvPr>
            <p:extLst>
              <p:ext uri="{D42A27DB-BD31-4B8C-83A1-F6EECF244321}">
                <p14:modId xmlns:p14="http://schemas.microsoft.com/office/powerpoint/2010/main" val="3219253583"/>
              </p:ext>
            </p:extLst>
          </p:nvPr>
        </p:nvGraphicFramePr>
        <p:xfrm>
          <a:off x="6665883" y="1694315"/>
          <a:ext cx="4376586" cy="4323307"/>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ovéPole 15"/>
          <p:cNvSpPr txBox="1"/>
          <p:nvPr/>
        </p:nvSpPr>
        <p:spPr>
          <a:xfrm>
            <a:off x="1398747" y="1230668"/>
            <a:ext cx="3400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9FE3"/>
                </a:solidFill>
                <a:effectLst/>
                <a:uLnTx/>
                <a:uFillTx/>
                <a:latin typeface="Calibri"/>
                <a:ea typeface="+mn-ea"/>
                <a:cs typeface="+mn-cs"/>
              </a:rPr>
              <a:t>Typ bydlení</a:t>
            </a:r>
            <a:endParaRPr kumimoji="0" lang="en-GB" sz="1800" b="1" i="0" u="none" strike="noStrike" kern="1200" cap="none" spc="0" normalizeH="0" baseline="0" noProof="0" dirty="0">
              <a:ln>
                <a:noFill/>
              </a:ln>
              <a:solidFill>
                <a:srgbClr val="009FE3"/>
              </a:solidFill>
              <a:effectLst/>
              <a:uLnTx/>
              <a:uFillTx/>
              <a:latin typeface="Calibri"/>
              <a:ea typeface="+mn-ea"/>
              <a:cs typeface="+mn-cs"/>
            </a:endParaRPr>
          </a:p>
        </p:txBody>
      </p:sp>
      <p:sp>
        <p:nvSpPr>
          <p:cNvPr id="17" name="TextovéPole 16"/>
          <p:cNvSpPr txBox="1"/>
          <p:nvPr/>
        </p:nvSpPr>
        <p:spPr>
          <a:xfrm>
            <a:off x="7353980" y="1230668"/>
            <a:ext cx="3400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9FE3"/>
                </a:solidFill>
                <a:effectLst/>
                <a:uLnTx/>
                <a:uFillTx/>
                <a:latin typeface="Calibri"/>
                <a:ea typeface="+mn-ea"/>
                <a:cs typeface="+mn-cs"/>
              </a:rPr>
              <a:t>Region</a:t>
            </a:r>
            <a:endParaRPr kumimoji="0" lang="en-GB" sz="1800" b="1" i="0" u="none" strike="noStrike" kern="1200" cap="none" spc="0" normalizeH="0" baseline="0" noProof="0" dirty="0">
              <a:ln>
                <a:noFill/>
              </a:ln>
              <a:solidFill>
                <a:srgbClr val="009FE3"/>
              </a:solidFill>
              <a:effectLst/>
              <a:uLnTx/>
              <a:uFillTx/>
              <a:latin typeface="Calibri"/>
              <a:ea typeface="+mn-ea"/>
              <a:cs typeface="+mn-cs"/>
            </a:endParaRPr>
          </a:p>
        </p:txBody>
      </p:sp>
    </p:spTree>
    <p:extLst>
      <p:ext uri="{BB962C8B-B14F-4D97-AF65-F5344CB8AC3E}">
        <p14:creationId xmlns:p14="http://schemas.microsoft.com/office/powerpoint/2010/main" val="879236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ctrTitle"/>
          </p:nvPr>
        </p:nvSpPr>
        <p:spPr>
          <a:xfrm>
            <a:off x="815340" y="368610"/>
            <a:ext cx="10561320" cy="763504"/>
          </a:xfrm>
        </p:spPr>
        <p:txBody>
          <a:bodyPr/>
          <a:lstStyle/>
          <a:p>
            <a:r>
              <a:rPr lang="cs-CZ" dirty="0"/>
              <a:t>Metodologie</a:t>
            </a:r>
          </a:p>
        </p:txBody>
      </p:sp>
      <p:sp>
        <p:nvSpPr>
          <p:cNvPr id="3" name="Zástupný symbol pro číslo snímku 2"/>
          <p:cNvSpPr>
            <a:spLocks noGrp="1"/>
          </p:cNvSpPr>
          <p:nvPr>
            <p:ph type="sldNum" sz="quarter" idx="4"/>
          </p:nvPr>
        </p:nvSpPr>
        <p:spPr/>
        <p:txBody>
          <a:bodyPr/>
          <a:lstStyle/>
          <a:p>
            <a:fld id="{D6262B2E-B0CB-4DBB-8C61-F612C05A0A37}" type="slidenum">
              <a:rPr lang="cs-CZ" smtClean="0">
                <a:solidFill>
                  <a:prstClr val="white">
                    <a:lumMod val="65000"/>
                  </a:prstClr>
                </a:solidFill>
              </a:rPr>
              <a:pPr/>
              <a:t>39</a:t>
            </a:fld>
            <a:endParaRPr lang="cs-CZ" dirty="0">
              <a:solidFill>
                <a:prstClr val="white">
                  <a:lumMod val="65000"/>
                </a:prstClr>
              </a:solidFill>
            </a:endParaRPr>
          </a:p>
        </p:txBody>
      </p:sp>
      <p:grpSp>
        <p:nvGrpSpPr>
          <p:cNvPr id="10" name="Skupina 26"/>
          <p:cNvGrpSpPr/>
          <p:nvPr/>
        </p:nvGrpSpPr>
        <p:grpSpPr>
          <a:xfrm>
            <a:off x="887925" y="1318493"/>
            <a:ext cx="1620006" cy="1616196"/>
            <a:chOff x="273055" y="1065"/>
            <a:chExt cx="1620006" cy="1616196"/>
          </a:xfrm>
          <a:effectLst/>
        </p:grpSpPr>
        <p:sp>
          <p:nvSpPr>
            <p:cNvPr id="11" name="Zaoblený obdélník 10"/>
            <p:cNvSpPr/>
            <p:nvPr/>
          </p:nvSpPr>
          <p:spPr>
            <a:xfrm>
              <a:off x="273055" y="1065"/>
              <a:ext cx="1620006" cy="1616196"/>
            </a:xfrm>
            <a:prstGeom prst="roundRect">
              <a:avLst/>
            </a:prstGeom>
            <a:solidFill>
              <a:srgbClr val="009FE3"/>
            </a:solidFill>
          </p:spPr>
          <p:style>
            <a:lnRef idx="0">
              <a:schemeClr val="lt1">
                <a:hueOff val="0"/>
                <a:satOff val="0"/>
                <a:lumOff val="0"/>
                <a:alphaOff val="0"/>
              </a:schemeClr>
            </a:lnRef>
            <a:fillRef idx="3">
              <a:scrgbClr r="0" g="0" b="0"/>
            </a:fillRef>
            <a:effectRef idx="2">
              <a:schemeClr val="accent6">
                <a:hueOff val="0"/>
                <a:satOff val="0"/>
                <a:lumOff val="0"/>
                <a:alphaOff val="0"/>
              </a:schemeClr>
            </a:effectRef>
            <a:fontRef idx="minor">
              <a:schemeClr val="lt1"/>
            </a:fontRef>
          </p:style>
        </p:sp>
        <p:sp>
          <p:nvSpPr>
            <p:cNvPr id="12" name="Zaoblený obdélník 6"/>
            <p:cNvSpPr/>
            <p:nvPr/>
          </p:nvSpPr>
          <p:spPr>
            <a:xfrm>
              <a:off x="351951" y="79961"/>
              <a:ext cx="1462214" cy="14584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algn="ctr" defTabSz="1066800" fontAlgn="base">
                <a:lnSpc>
                  <a:spcPct val="90000"/>
                </a:lnSpc>
                <a:spcBef>
                  <a:spcPct val="0"/>
                </a:spcBef>
                <a:spcAft>
                  <a:spcPct val="35000"/>
                </a:spcAft>
              </a:pPr>
              <a:r>
                <a:rPr lang="cs-CZ" sz="2400" dirty="0">
                  <a:solidFill>
                    <a:prstClr val="white"/>
                  </a:solidFill>
                </a:rPr>
                <a:t>Design výzkumu</a:t>
              </a:r>
              <a:endParaRPr lang="cs-CZ" sz="2400" dirty="0">
                <a:solidFill>
                  <a:prstClr val="white"/>
                </a:solidFill>
                <a:cs typeface="Calibri" pitchFamily="34" charset="0"/>
              </a:endParaRPr>
            </a:p>
          </p:txBody>
        </p:sp>
      </p:grpSp>
      <p:sp>
        <p:nvSpPr>
          <p:cNvPr id="14" name="Obdélník se zakulaceným rohem na stejné straně 37"/>
          <p:cNvSpPr/>
          <p:nvPr/>
        </p:nvSpPr>
        <p:spPr>
          <a:xfrm rot="5400000">
            <a:off x="5329342" y="279953"/>
            <a:ext cx="1926703" cy="7249929"/>
          </a:xfrm>
          <a:prstGeom prst="round2SameRect">
            <a:avLst/>
          </a:prstGeom>
          <a:noFill/>
          <a:ln>
            <a:noFill/>
          </a:ln>
        </p:spPr>
        <p:style>
          <a:lnRef idx="1">
            <a:scrgbClr r="0" g="0" b="0"/>
          </a:lnRef>
          <a:fillRef idx="1">
            <a:scrgbClr r="0" g="0" b="0"/>
          </a:fillRef>
          <a:effectRef idx="0">
            <a:schemeClr val="accent6">
              <a:alpha val="90000"/>
              <a:tint val="40000"/>
              <a:hueOff val="0"/>
              <a:satOff val="0"/>
              <a:lumOff val="0"/>
              <a:alphaOff val="0"/>
            </a:schemeClr>
          </a:effectRef>
          <a:fontRef idx="minor">
            <a:schemeClr val="dk1">
              <a:hueOff val="0"/>
              <a:satOff val="0"/>
              <a:lumOff val="0"/>
              <a:alphaOff val="0"/>
            </a:schemeClr>
          </a:fontRef>
        </p:style>
      </p:sp>
      <p:grpSp>
        <p:nvGrpSpPr>
          <p:cNvPr id="16" name="Skupina 28"/>
          <p:cNvGrpSpPr/>
          <p:nvPr/>
        </p:nvGrpSpPr>
        <p:grpSpPr>
          <a:xfrm>
            <a:off x="887925" y="3053038"/>
            <a:ext cx="1620006" cy="1616196"/>
            <a:chOff x="273055" y="1884203"/>
            <a:chExt cx="1620006" cy="1616196"/>
          </a:xfrm>
        </p:grpSpPr>
        <p:sp>
          <p:nvSpPr>
            <p:cNvPr id="17" name="Zaoblený obdélník 16"/>
            <p:cNvSpPr/>
            <p:nvPr/>
          </p:nvSpPr>
          <p:spPr>
            <a:xfrm>
              <a:off x="273055" y="1884203"/>
              <a:ext cx="1620006" cy="1616196"/>
            </a:xfrm>
            <a:prstGeom prst="roundRect">
              <a:avLst/>
            </a:prstGeom>
            <a:solidFill>
              <a:srgbClr val="009FE3"/>
            </a:solidFill>
          </p:spPr>
          <p:style>
            <a:lnRef idx="0">
              <a:schemeClr val="lt1">
                <a:hueOff val="0"/>
                <a:satOff val="0"/>
                <a:lumOff val="0"/>
                <a:alphaOff val="0"/>
              </a:schemeClr>
            </a:lnRef>
            <a:fillRef idx="3">
              <a:scrgbClr r="0" g="0" b="0"/>
            </a:fillRef>
            <a:effectRef idx="2">
              <a:schemeClr val="accent6">
                <a:hueOff val="0"/>
                <a:satOff val="0"/>
                <a:lumOff val="0"/>
                <a:alphaOff val="0"/>
              </a:schemeClr>
            </a:effectRef>
            <a:fontRef idx="minor">
              <a:schemeClr val="lt1"/>
            </a:fontRef>
          </p:style>
        </p:sp>
        <p:sp>
          <p:nvSpPr>
            <p:cNvPr id="18" name="Zaoblený obdélník 10"/>
            <p:cNvSpPr/>
            <p:nvPr/>
          </p:nvSpPr>
          <p:spPr>
            <a:xfrm>
              <a:off x="351951" y="1963099"/>
              <a:ext cx="1462214" cy="14584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algn="ctr" defTabSz="1066800" fontAlgn="base">
                <a:lnSpc>
                  <a:spcPct val="90000"/>
                </a:lnSpc>
                <a:spcBef>
                  <a:spcPct val="0"/>
                </a:spcBef>
                <a:spcAft>
                  <a:spcPct val="35000"/>
                </a:spcAft>
              </a:pPr>
              <a:r>
                <a:rPr lang="cs-CZ" sz="2400" dirty="0">
                  <a:solidFill>
                    <a:prstClr val="white"/>
                  </a:solidFill>
                </a:rPr>
                <a:t>Cílová skupina</a:t>
              </a:r>
              <a:endParaRPr lang="cs-CZ" sz="2400" dirty="0">
                <a:solidFill>
                  <a:prstClr val="white"/>
                </a:solidFill>
                <a:cs typeface="Calibri" pitchFamily="34" charset="0"/>
              </a:endParaRPr>
            </a:p>
          </p:txBody>
        </p:sp>
      </p:grpSp>
      <p:sp>
        <p:nvSpPr>
          <p:cNvPr id="20" name="Obdélník se zakulaceným rohem na stejné straně 33"/>
          <p:cNvSpPr/>
          <p:nvPr/>
        </p:nvSpPr>
        <p:spPr>
          <a:xfrm rot="5400000">
            <a:off x="5514516" y="2006723"/>
            <a:ext cx="1538653" cy="7249929"/>
          </a:xfrm>
          <a:prstGeom prst="round2SameRect">
            <a:avLst/>
          </a:prstGeom>
          <a:noFill/>
          <a:ln>
            <a:noFill/>
          </a:ln>
        </p:spPr>
        <p:style>
          <a:lnRef idx="1">
            <a:scrgbClr r="0" g="0" b="0"/>
          </a:lnRef>
          <a:fillRef idx="1">
            <a:scrgbClr r="0" g="0" b="0"/>
          </a:fillRef>
          <a:effectRef idx="0">
            <a:schemeClr val="accent6">
              <a:alpha val="90000"/>
              <a:tint val="40000"/>
              <a:hueOff val="0"/>
              <a:satOff val="0"/>
              <a:lumOff val="0"/>
              <a:alphaOff val="0"/>
            </a:schemeClr>
          </a:effectRef>
          <a:fontRef idx="minor">
            <a:schemeClr val="dk1">
              <a:hueOff val="0"/>
              <a:satOff val="0"/>
              <a:lumOff val="0"/>
              <a:alphaOff val="0"/>
            </a:schemeClr>
          </a:fontRef>
        </p:style>
      </p:sp>
      <p:grpSp>
        <p:nvGrpSpPr>
          <p:cNvPr id="22" name="Skupina 30"/>
          <p:cNvGrpSpPr/>
          <p:nvPr/>
        </p:nvGrpSpPr>
        <p:grpSpPr>
          <a:xfrm>
            <a:off x="887925" y="4798438"/>
            <a:ext cx="1620006" cy="1619994"/>
            <a:chOff x="261447" y="3768407"/>
            <a:chExt cx="1620006" cy="1619994"/>
          </a:xfrm>
        </p:grpSpPr>
        <p:sp>
          <p:nvSpPr>
            <p:cNvPr id="23" name="Zaoblený obdélník 22"/>
            <p:cNvSpPr/>
            <p:nvPr/>
          </p:nvSpPr>
          <p:spPr>
            <a:xfrm>
              <a:off x="261447" y="3768407"/>
              <a:ext cx="1620006" cy="1619994"/>
            </a:xfrm>
            <a:prstGeom prst="roundRect">
              <a:avLst/>
            </a:prstGeom>
            <a:solidFill>
              <a:srgbClr val="009FE3"/>
            </a:solidFill>
          </p:spPr>
          <p:style>
            <a:lnRef idx="0">
              <a:schemeClr val="lt1">
                <a:hueOff val="0"/>
                <a:satOff val="0"/>
                <a:lumOff val="0"/>
                <a:alphaOff val="0"/>
              </a:schemeClr>
            </a:lnRef>
            <a:fillRef idx="3">
              <a:scrgbClr r="0" g="0" b="0"/>
            </a:fillRef>
            <a:effectRef idx="2">
              <a:schemeClr val="accent6">
                <a:hueOff val="0"/>
                <a:satOff val="0"/>
                <a:lumOff val="0"/>
                <a:alphaOff val="0"/>
              </a:schemeClr>
            </a:effectRef>
            <a:fontRef idx="minor">
              <a:schemeClr val="lt1"/>
            </a:fontRef>
          </p:style>
        </p:sp>
        <p:sp>
          <p:nvSpPr>
            <p:cNvPr id="24" name="Zaoblený obdélník 14"/>
            <p:cNvSpPr/>
            <p:nvPr/>
          </p:nvSpPr>
          <p:spPr>
            <a:xfrm>
              <a:off x="340529" y="3847489"/>
              <a:ext cx="1461842" cy="1461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algn="ctr" defTabSz="1066800" fontAlgn="base">
                <a:lnSpc>
                  <a:spcPct val="90000"/>
                </a:lnSpc>
                <a:spcBef>
                  <a:spcPct val="0"/>
                </a:spcBef>
                <a:spcAft>
                  <a:spcPct val="35000"/>
                </a:spcAft>
              </a:pPr>
              <a:r>
                <a:rPr lang="cs-CZ" sz="2400" dirty="0">
                  <a:solidFill>
                    <a:prstClr val="white"/>
                  </a:solidFill>
                </a:rPr>
                <a:t>Téma výzkumu</a:t>
              </a:r>
              <a:endParaRPr lang="cs-CZ" sz="2400" dirty="0">
                <a:solidFill>
                  <a:prstClr val="white"/>
                </a:solidFill>
                <a:cs typeface="Calibri" pitchFamily="34" charset="0"/>
              </a:endParaRPr>
            </a:p>
          </p:txBody>
        </p:sp>
      </p:grpSp>
      <p:pic>
        <p:nvPicPr>
          <p:cNvPr id="25" name="Picture 2" descr="http://www.nielsen-admosphere.cz/wp-content/uploads/2014/06/membership_CNP1.png"/>
          <p:cNvPicPr>
            <a:picLocks noChangeAspect="1" noChangeArrowheads="1"/>
          </p:cNvPicPr>
          <p:nvPr/>
        </p:nvPicPr>
        <p:blipFill>
          <a:blip r:embed="rId2" cstate="print"/>
          <a:srcRect l="12867" t="21741" r="11839" b="21218"/>
          <a:stretch>
            <a:fillRect/>
          </a:stretch>
        </p:blipFill>
        <p:spPr bwMode="auto">
          <a:xfrm>
            <a:off x="6970983" y="1868170"/>
            <a:ext cx="1054755" cy="454636"/>
          </a:xfrm>
          <a:prstGeom prst="rect">
            <a:avLst/>
          </a:prstGeom>
          <a:noFill/>
        </p:spPr>
      </p:pic>
      <p:sp>
        <p:nvSpPr>
          <p:cNvPr id="2" name="Obdélník 1"/>
          <p:cNvSpPr/>
          <p:nvPr/>
        </p:nvSpPr>
        <p:spPr>
          <a:xfrm>
            <a:off x="2891434" y="5217056"/>
            <a:ext cx="6096000" cy="830997"/>
          </a:xfrm>
          <a:prstGeom prst="rect">
            <a:avLst/>
          </a:prstGeom>
        </p:spPr>
        <p:txBody>
          <a:bodyPr>
            <a:spAutoFit/>
          </a:bodyPr>
          <a:lstStyle/>
          <a:p>
            <a:pPr fontAlgn="base">
              <a:spcBef>
                <a:spcPct val="0"/>
              </a:spcBef>
              <a:spcAft>
                <a:spcPct val="0"/>
              </a:spcAft>
            </a:pPr>
            <a:r>
              <a:rPr lang="cs-CZ" sz="1600" dirty="0"/>
              <a:t>Postoje a zkušenosti s exekucemi</a:t>
            </a:r>
          </a:p>
          <a:p>
            <a:pPr fontAlgn="base">
              <a:spcBef>
                <a:spcPct val="0"/>
              </a:spcBef>
              <a:spcAft>
                <a:spcPct val="0"/>
              </a:spcAft>
            </a:pPr>
            <a:r>
              <a:rPr lang="cs-CZ" sz="1600" dirty="0"/>
              <a:t>Dopady exekucí</a:t>
            </a:r>
          </a:p>
          <a:p>
            <a:pPr fontAlgn="base">
              <a:spcBef>
                <a:spcPct val="0"/>
              </a:spcBef>
              <a:spcAft>
                <a:spcPct val="0"/>
              </a:spcAft>
            </a:pPr>
            <a:r>
              <a:rPr lang="cs-CZ" sz="1600" dirty="0">
                <a:solidFill>
                  <a:schemeClr val="tx1">
                    <a:lumMod val="50000"/>
                    <a:lumOff val="50000"/>
                  </a:schemeClr>
                </a:solidFill>
              </a:rPr>
              <a:t>Sociální bydlení</a:t>
            </a:r>
          </a:p>
        </p:txBody>
      </p:sp>
      <p:sp>
        <p:nvSpPr>
          <p:cNvPr id="4" name="Obdélník 3"/>
          <p:cNvSpPr/>
          <p:nvPr/>
        </p:nvSpPr>
        <p:spPr>
          <a:xfrm>
            <a:off x="2891433" y="3468938"/>
            <a:ext cx="6391903" cy="1077218"/>
          </a:xfrm>
          <a:prstGeom prst="rect">
            <a:avLst/>
          </a:prstGeom>
        </p:spPr>
        <p:txBody>
          <a:bodyPr wrap="square">
            <a:spAutoFit/>
          </a:bodyPr>
          <a:lstStyle/>
          <a:p>
            <a:pPr fontAlgn="base">
              <a:spcBef>
                <a:spcPct val="0"/>
              </a:spcBef>
              <a:spcAft>
                <a:spcPct val="0"/>
              </a:spcAft>
            </a:pPr>
            <a:r>
              <a:rPr lang="cs-CZ" sz="1600" dirty="0">
                <a:solidFill>
                  <a:prstClr val="black">
                    <a:hueOff val="0"/>
                    <a:satOff val="0"/>
                    <a:lumOff val="0"/>
                    <a:alphaOff val="0"/>
                  </a:prstClr>
                </a:solidFill>
              </a:rPr>
              <a:t>Osloven reprezentativní vzorek dle pohlaví, věku (18 - 69 let), vzdělání, velikosti místa bydliště a kraje. Vzorek převážen dle reprezentativní struktury populace ČR a volebního chování ve sněmovních volbách v roce 2017.</a:t>
            </a:r>
          </a:p>
        </p:txBody>
      </p:sp>
      <p:sp>
        <p:nvSpPr>
          <p:cNvPr id="6" name="Obdélník 5"/>
          <p:cNvSpPr/>
          <p:nvPr/>
        </p:nvSpPr>
        <p:spPr>
          <a:xfrm>
            <a:off x="2891434" y="1512930"/>
            <a:ext cx="7539499" cy="1159292"/>
          </a:xfrm>
          <a:prstGeom prst="rect">
            <a:avLst/>
          </a:prstGeom>
        </p:spPr>
        <p:txBody>
          <a:bodyPr wrap="square">
            <a:spAutoFit/>
          </a:bodyPr>
          <a:lstStyle/>
          <a:p>
            <a:pPr marL="0" lvl="1" indent="1588" defTabSz="711200" fontAlgn="base">
              <a:lnSpc>
                <a:spcPts val="2000"/>
              </a:lnSpc>
              <a:spcBef>
                <a:spcPct val="0"/>
              </a:spcBef>
              <a:spcAft>
                <a:spcPct val="15000"/>
              </a:spcAft>
            </a:pPr>
            <a:r>
              <a:rPr lang="cs-CZ" sz="1600" b="1" dirty="0">
                <a:solidFill>
                  <a:prstClr val="black">
                    <a:hueOff val="0"/>
                    <a:satOff val="0"/>
                    <a:lumOff val="0"/>
                    <a:alphaOff val="0"/>
                  </a:prstClr>
                </a:solidFill>
              </a:rPr>
              <a:t>On-line sběr dat </a:t>
            </a:r>
            <a:r>
              <a:rPr lang="cs-CZ" sz="1600" dirty="0">
                <a:solidFill>
                  <a:prstClr val="black">
                    <a:hueOff val="0"/>
                    <a:satOff val="0"/>
                    <a:lumOff val="0"/>
                    <a:alphaOff val="0"/>
                  </a:prstClr>
                </a:solidFill>
              </a:rPr>
              <a:t>v Českém národním panelu</a:t>
            </a:r>
          </a:p>
          <a:p>
            <a:pPr marL="0" lvl="1" indent="1588" defTabSz="711200" fontAlgn="base">
              <a:lnSpc>
                <a:spcPts val="2000"/>
              </a:lnSpc>
              <a:spcBef>
                <a:spcPct val="0"/>
              </a:spcBef>
              <a:spcAft>
                <a:spcPct val="15000"/>
              </a:spcAft>
            </a:pPr>
            <a:r>
              <a:rPr lang="cs-CZ" sz="1600" b="1" dirty="0">
                <a:solidFill>
                  <a:prstClr val="black">
                    <a:hueOff val="0"/>
                    <a:satOff val="0"/>
                    <a:lumOff val="0"/>
                    <a:alphaOff val="0"/>
                  </a:prstClr>
                </a:solidFill>
              </a:rPr>
              <a:t>Velikost online vzorku</a:t>
            </a:r>
            <a:r>
              <a:rPr lang="cs-CZ" sz="1600" dirty="0">
                <a:solidFill>
                  <a:prstClr val="black">
                    <a:hueOff val="0"/>
                    <a:satOff val="0"/>
                    <a:lumOff val="0"/>
                    <a:alphaOff val="0"/>
                  </a:prstClr>
                </a:solidFill>
              </a:rPr>
              <a:t>: N=1527 </a:t>
            </a:r>
            <a:endParaRPr lang="cs-CZ" sz="1600" dirty="0">
              <a:solidFill>
                <a:prstClr val="black">
                  <a:hueOff val="0"/>
                  <a:satOff val="0"/>
                  <a:lumOff val="0"/>
                  <a:alphaOff val="0"/>
                </a:prstClr>
              </a:solidFill>
              <a:cs typeface="Calibri" pitchFamily="34" charset="0"/>
            </a:endParaRPr>
          </a:p>
          <a:p>
            <a:pPr marL="0" lvl="1" indent="1588" defTabSz="711200" fontAlgn="base">
              <a:lnSpc>
                <a:spcPct val="90000"/>
              </a:lnSpc>
              <a:spcBef>
                <a:spcPct val="0"/>
              </a:spcBef>
              <a:spcAft>
                <a:spcPct val="15000"/>
              </a:spcAft>
            </a:pPr>
            <a:r>
              <a:rPr lang="cs-CZ" sz="1600" b="1" dirty="0">
                <a:solidFill>
                  <a:prstClr val="black">
                    <a:hueOff val="0"/>
                    <a:satOff val="0"/>
                    <a:lumOff val="0"/>
                    <a:alphaOff val="0"/>
                  </a:prstClr>
                </a:solidFill>
                <a:cs typeface="Calibri" pitchFamily="34" charset="0"/>
              </a:rPr>
              <a:t>Sběr dat</a:t>
            </a:r>
            <a:r>
              <a:rPr lang="cs-CZ" sz="1600" dirty="0">
                <a:solidFill>
                  <a:prstClr val="black">
                    <a:hueOff val="0"/>
                    <a:satOff val="0"/>
                    <a:lumOff val="0"/>
                    <a:alphaOff val="0"/>
                  </a:prstClr>
                </a:solidFill>
                <a:cs typeface="Calibri" pitchFamily="34" charset="0"/>
              </a:rPr>
              <a:t>: 25.-28.02.2019</a:t>
            </a:r>
          </a:p>
          <a:p>
            <a:pPr marL="0" lvl="1" indent="1588" defTabSz="711200" fontAlgn="base">
              <a:lnSpc>
                <a:spcPct val="90000"/>
              </a:lnSpc>
              <a:spcBef>
                <a:spcPct val="0"/>
              </a:spcBef>
              <a:spcAft>
                <a:spcPct val="15000"/>
              </a:spcAft>
            </a:pPr>
            <a:r>
              <a:rPr lang="cs-CZ" sz="1600" b="1" dirty="0">
                <a:solidFill>
                  <a:prstClr val="black">
                    <a:hueOff val="0"/>
                    <a:satOff val="0"/>
                    <a:lumOff val="0"/>
                    <a:alphaOff val="0"/>
                  </a:prstClr>
                </a:solidFill>
                <a:cs typeface="Calibri" pitchFamily="34" charset="0"/>
              </a:rPr>
              <a:t>Délka dotazníku</a:t>
            </a:r>
            <a:r>
              <a:rPr lang="cs-CZ" sz="1600" dirty="0">
                <a:solidFill>
                  <a:prstClr val="black">
                    <a:hueOff val="0"/>
                    <a:satOff val="0"/>
                    <a:lumOff val="0"/>
                    <a:alphaOff val="0"/>
                  </a:prstClr>
                </a:solidFill>
                <a:cs typeface="Calibri" pitchFamily="34" charset="0"/>
              </a:rPr>
              <a:t>: 15 minut</a:t>
            </a:r>
          </a:p>
        </p:txBody>
      </p:sp>
    </p:spTree>
    <p:extLst>
      <p:ext uri="{BB962C8B-B14F-4D97-AF65-F5344CB8AC3E}">
        <p14:creationId xmlns:p14="http://schemas.microsoft.com/office/powerpoint/2010/main" val="227468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a:extLst>
              <a:ext uri="{FF2B5EF4-FFF2-40B4-BE49-F238E27FC236}">
                <a16:creationId xmlns:a16="http://schemas.microsoft.com/office/drawing/2014/main" xmlns="" id="{302E28C0-66B5-42D9-B2FC-AB0579BCE6A4}"/>
              </a:ext>
            </a:extLst>
          </p:cNvPr>
          <p:cNvSpPr txBox="1"/>
          <p:nvPr/>
        </p:nvSpPr>
        <p:spPr>
          <a:xfrm>
            <a:off x="779749" y="1521211"/>
            <a:ext cx="10354976" cy="1077218"/>
          </a:xfrm>
          <a:prstGeom prst="rect">
            <a:avLst/>
          </a:prstGeom>
        </p:spPr>
        <p:txBody>
          <a:bodyPr wrap="square">
            <a:spAutoFit/>
          </a:bodyPr>
          <a:lstStyle>
            <a:defPPr>
              <a:defRPr lang="cs-CZ"/>
            </a:defPPr>
            <a:lvl1pPr marL="285750" indent="-285750">
              <a:buFont typeface="Arial" panose="020B0604020202020204" pitchFamily="34" charset="0"/>
              <a:buChar char="•"/>
              <a:defRPr sz="1600"/>
            </a:lvl1pPr>
          </a:lstStyle>
          <a:p>
            <a:r>
              <a:rPr lang="cs-CZ" dirty="0"/>
              <a:t>Problém exekucí je důležitý především pro lidi, kteří </a:t>
            </a:r>
            <a:r>
              <a:rPr lang="cs-CZ" b="1" dirty="0"/>
              <a:t>s exekucí mají osobní zkušenosti </a:t>
            </a:r>
            <a:r>
              <a:rPr lang="cs-CZ" dirty="0"/>
              <a:t>(</a:t>
            </a:r>
            <a:r>
              <a:rPr lang="cs-CZ" b="1" dirty="0"/>
              <a:t>62 %). </a:t>
            </a:r>
            <a:r>
              <a:rPr lang="cs-CZ" dirty="0"/>
              <a:t>Pokud lidé </a:t>
            </a:r>
            <a:r>
              <a:rPr lang="cs-CZ" b="1" dirty="0"/>
              <a:t>s exekucí</a:t>
            </a:r>
            <a:r>
              <a:rPr lang="cs-CZ" dirty="0"/>
              <a:t> </a:t>
            </a:r>
            <a:r>
              <a:rPr lang="cs-CZ" b="1" dirty="0"/>
              <a:t>zkušenost nemají</a:t>
            </a:r>
            <a:r>
              <a:rPr lang="cs-CZ" dirty="0"/>
              <a:t>, je velmi důležitým tématem jen pro </a:t>
            </a:r>
            <a:r>
              <a:rPr lang="cs-CZ" b="1" dirty="0"/>
              <a:t>23 %</a:t>
            </a:r>
            <a:r>
              <a:rPr lang="cs-CZ" dirty="0"/>
              <a:t> z nich. </a:t>
            </a:r>
          </a:p>
          <a:p>
            <a:r>
              <a:rPr lang="cs-CZ" b="1" dirty="0" smtClean="0"/>
              <a:t>Řešení </a:t>
            </a:r>
            <a:r>
              <a:rPr lang="cs-CZ" b="1" dirty="0"/>
              <a:t>tématu exekucí ze strany politických stran je výrazně relevantnější než před 4 lety. </a:t>
            </a:r>
            <a:r>
              <a:rPr lang="cs-CZ" dirty="0"/>
              <a:t>S tím, že by mělo být součástí politických programů, souhlasí 79 % Čechů, což je o 15 p. b. více než v měření v roce 2015. </a:t>
            </a:r>
          </a:p>
        </p:txBody>
      </p:sp>
      <p:sp>
        <p:nvSpPr>
          <p:cNvPr id="4" name="Zástupný symbol pro číslo snímku 3">
            <a:extLst>
              <a:ext uri="{FF2B5EF4-FFF2-40B4-BE49-F238E27FC236}">
                <a16:creationId xmlns:a16="http://schemas.microsoft.com/office/drawing/2014/main" xmlns="" id="{0B2890E3-C6DC-4319-A2D4-C36F1A28EFE3}"/>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7" name="Vývojový diagram: spojnice 6">
            <a:extLst>
              <a:ext uri="{FF2B5EF4-FFF2-40B4-BE49-F238E27FC236}">
                <a16:creationId xmlns:a16="http://schemas.microsoft.com/office/drawing/2014/main" xmlns="" id="{0EF7C99D-0B79-445D-9646-4CDCB0E6380B}"/>
              </a:ext>
            </a:extLst>
          </p:cNvPr>
          <p:cNvSpPr/>
          <p:nvPr/>
        </p:nvSpPr>
        <p:spPr>
          <a:xfrm>
            <a:off x="96483" y="3372979"/>
            <a:ext cx="763399" cy="709195"/>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ovéPole 7">
            <a:extLst>
              <a:ext uri="{FF2B5EF4-FFF2-40B4-BE49-F238E27FC236}">
                <a16:creationId xmlns:a16="http://schemas.microsoft.com/office/drawing/2014/main" xmlns="" id="{52006140-0FA7-4B53-93F4-1F939A0FF8ED}"/>
              </a:ext>
            </a:extLst>
          </p:cNvPr>
          <p:cNvSpPr txBox="1"/>
          <p:nvPr/>
        </p:nvSpPr>
        <p:spPr>
          <a:xfrm>
            <a:off x="711772" y="3582464"/>
            <a:ext cx="10354976" cy="369332"/>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a:ea typeface="+mn-ea"/>
                <a:cs typeface="+mn-cs"/>
              </a:rPr>
              <a:t>Znalost systému exekutorů</a:t>
            </a:r>
          </a:p>
        </p:txBody>
      </p:sp>
      <p:sp>
        <p:nvSpPr>
          <p:cNvPr id="13" name="Nadpis 6">
            <a:extLst>
              <a:ext uri="{FF2B5EF4-FFF2-40B4-BE49-F238E27FC236}">
                <a16:creationId xmlns:a16="http://schemas.microsoft.com/office/drawing/2014/main" xmlns="" id="{431CD413-9117-4080-B1B3-F2EEC02FE345}"/>
              </a:ext>
            </a:extLst>
          </p:cNvPr>
          <p:cNvSpPr txBox="1">
            <a:spLocks/>
          </p:cNvSpPr>
          <p:nvPr/>
        </p:nvSpPr>
        <p:spPr>
          <a:xfrm>
            <a:off x="0" y="368300"/>
            <a:ext cx="10560050" cy="478988"/>
          </a:xfrm>
          <a:prstGeom prst="rect">
            <a:avLst/>
          </a:prstGeom>
          <a:noFill/>
        </p:spPr>
        <p:txBody>
          <a:bodyPr wrap="square" lIns="900000" tIns="0" rIns="0" bIns="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kumimoji="0" lang="cs-CZ" sz="3000" b="1" i="0" u="none" strike="noStrike" kern="1200" cap="none" spc="0" normalizeH="0" baseline="0" noProof="0" dirty="0">
                <a:ln>
                  <a:noFill/>
                </a:ln>
                <a:solidFill>
                  <a:srgbClr val="009FE3"/>
                </a:solidFill>
                <a:effectLst/>
                <a:uLnTx/>
                <a:uFillTx/>
                <a:latin typeface="Calibri"/>
                <a:ea typeface="+mj-ea"/>
                <a:cs typeface="+mj-cs"/>
              </a:rPr>
              <a:t>Hlavní zjištění: </a:t>
            </a:r>
            <a:r>
              <a:rPr lang="cs-CZ" sz="3200" dirty="0">
                <a:solidFill>
                  <a:srgbClr val="009FE3"/>
                </a:solidFill>
              </a:rPr>
              <a:t>Znalost a h</a:t>
            </a:r>
            <a:r>
              <a:rPr lang="pt-BR" sz="3200" dirty="0">
                <a:solidFill>
                  <a:srgbClr val="009FE3"/>
                </a:solidFill>
              </a:rPr>
              <a:t>odnocení systému exekutorů</a:t>
            </a:r>
            <a:endParaRPr lang="en-AU" sz="3200" dirty="0">
              <a:solidFill>
                <a:srgbClr val="009FE3"/>
              </a:solidFill>
            </a:endParaRPr>
          </a:p>
        </p:txBody>
      </p:sp>
      <p:sp>
        <p:nvSpPr>
          <p:cNvPr id="14" name="TextovéPole 13">
            <a:extLst>
              <a:ext uri="{FF2B5EF4-FFF2-40B4-BE49-F238E27FC236}">
                <a16:creationId xmlns:a16="http://schemas.microsoft.com/office/drawing/2014/main" xmlns="" id="{AE2F9076-30ED-43AC-9FFB-FE6AB7D743B2}"/>
              </a:ext>
            </a:extLst>
          </p:cNvPr>
          <p:cNvSpPr txBox="1"/>
          <p:nvPr/>
        </p:nvSpPr>
        <p:spPr>
          <a:xfrm>
            <a:off x="806154" y="3951796"/>
            <a:ext cx="10354976" cy="1569660"/>
          </a:xfrm>
          <a:prstGeom prst="rect">
            <a:avLst/>
          </a:prstGeom>
        </p:spPr>
        <p:txBody>
          <a:bodyPr wrap="square">
            <a:spAutoFit/>
          </a:bodyPr>
          <a:lstStyle>
            <a:defPPr>
              <a:defRPr lang="cs-CZ"/>
            </a:defPPr>
            <a:lvl1pPr marL="285750" indent="-285750">
              <a:buFont typeface="Arial" panose="020B0604020202020204" pitchFamily="34" charset="0"/>
              <a:buChar char="•"/>
              <a:defRPr sz="1600"/>
            </a:lvl1pPr>
          </a:lstStyle>
          <a:p>
            <a:r>
              <a:rPr lang="cs-CZ" b="1" dirty="0"/>
              <a:t>Podle 76 % Čechů exekutor zastupuje věřitele, u lidí se zkušeností s exekucí je to dokonce 82%. </a:t>
            </a:r>
          </a:p>
          <a:p>
            <a:r>
              <a:rPr lang="cs-CZ" dirty="0"/>
              <a:t>16 % si myslí, že exekutor zastupuje stát ve sporu věřitele a dlužníka. </a:t>
            </a:r>
            <a:endParaRPr lang="cs-CZ" b="1" dirty="0"/>
          </a:p>
          <a:p>
            <a:r>
              <a:rPr lang="cs-CZ" dirty="0"/>
              <a:t>Češi ví, že exekutor může zablokovat bankovní účet (71%). </a:t>
            </a:r>
          </a:p>
          <a:p>
            <a:r>
              <a:rPr lang="cs-CZ" dirty="0"/>
              <a:t>Znalost systému má nicméně mezery. Dvě třetiny si myslí, že exekutor nemůže vstoupit do bytu, když dlužník není doma, a polovina lidí se domnívá, že exekutor může zabavit spotřebiče jako lednice, sporák či pračka. </a:t>
            </a:r>
          </a:p>
          <a:p>
            <a:endParaRPr lang="cs-CZ" dirty="0"/>
          </a:p>
        </p:txBody>
      </p:sp>
      <p:pic>
        <p:nvPicPr>
          <p:cNvPr id="12" name="Obrázek 11">
            <a:extLst>
              <a:ext uri="{FF2B5EF4-FFF2-40B4-BE49-F238E27FC236}">
                <a16:creationId xmlns:a16="http://schemas.microsoft.com/office/drawing/2014/main" xmlns="" id="{D41EBDDD-EFB1-4B1A-9F6E-5DB7C6F014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541" y="3582464"/>
            <a:ext cx="278417" cy="278417"/>
          </a:xfrm>
          <a:prstGeom prst="rect">
            <a:avLst/>
          </a:prstGeom>
        </p:spPr>
      </p:pic>
      <p:sp>
        <p:nvSpPr>
          <p:cNvPr id="21" name="Vývojový diagram: spojnice 20">
            <a:extLst>
              <a:ext uri="{FF2B5EF4-FFF2-40B4-BE49-F238E27FC236}">
                <a16:creationId xmlns:a16="http://schemas.microsoft.com/office/drawing/2014/main" xmlns="" id="{C94549FE-ECC6-4C24-B3E5-ECB0A8B5F583}"/>
              </a:ext>
            </a:extLst>
          </p:cNvPr>
          <p:cNvSpPr/>
          <p:nvPr/>
        </p:nvSpPr>
        <p:spPr>
          <a:xfrm>
            <a:off x="229266" y="1021071"/>
            <a:ext cx="763399" cy="709195"/>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TextovéPole 21">
            <a:extLst>
              <a:ext uri="{FF2B5EF4-FFF2-40B4-BE49-F238E27FC236}">
                <a16:creationId xmlns:a16="http://schemas.microsoft.com/office/drawing/2014/main" xmlns="" id="{D43B421F-58CC-49D3-9F72-DF2D97B8EDAB}"/>
              </a:ext>
            </a:extLst>
          </p:cNvPr>
          <p:cNvSpPr txBox="1"/>
          <p:nvPr/>
        </p:nvSpPr>
        <p:spPr>
          <a:xfrm>
            <a:off x="779749" y="1175919"/>
            <a:ext cx="10354976" cy="369332"/>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a:ea typeface="+mn-ea"/>
                <a:cs typeface="+mn-cs"/>
              </a:rPr>
              <a:t>Exekuce jako společenský problém a téma</a:t>
            </a:r>
          </a:p>
        </p:txBody>
      </p:sp>
      <p:pic>
        <p:nvPicPr>
          <p:cNvPr id="34" name="Obrázek 33">
            <a:extLst>
              <a:ext uri="{FF2B5EF4-FFF2-40B4-BE49-F238E27FC236}">
                <a16:creationId xmlns:a16="http://schemas.microsoft.com/office/drawing/2014/main" xmlns="" id="{89EC717E-C4C4-4F24-8BA2-6F49AD5CBF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5518" y="1230214"/>
            <a:ext cx="302144" cy="302144"/>
          </a:xfrm>
          <a:prstGeom prst="rect">
            <a:avLst/>
          </a:prstGeom>
        </p:spPr>
      </p:pic>
    </p:spTree>
    <p:extLst>
      <p:ext uri="{BB962C8B-B14F-4D97-AF65-F5344CB8AC3E}">
        <p14:creationId xmlns:p14="http://schemas.microsoft.com/office/powerpoint/2010/main" val="37673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a:extLst>
              <a:ext uri="{FF2B5EF4-FFF2-40B4-BE49-F238E27FC236}">
                <a16:creationId xmlns:a16="http://schemas.microsoft.com/office/drawing/2014/main" xmlns="" id="{302E28C0-66B5-42D9-B2FC-AB0579BCE6A4}"/>
              </a:ext>
            </a:extLst>
          </p:cNvPr>
          <p:cNvSpPr txBox="1"/>
          <p:nvPr/>
        </p:nvSpPr>
        <p:spPr>
          <a:xfrm>
            <a:off x="779749" y="1454536"/>
            <a:ext cx="5716301" cy="2554545"/>
          </a:xfrm>
          <a:prstGeom prst="rect">
            <a:avLst/>
          </a:prstGeom>
        </p:spPr>
        <p:txBody>
          <a:bodyPr wrap="square">
            <a:spAutoFit/>
          </a:bodyPr>
          <a:lstStyle>
            <a:defPPr>
              <a:defRPr lang="cs-CZ"/>
            </a:defPPr>
            <a:lvl1pPr marL="285750" indent="-285750">
              <a:buFont typeface="Arial" panose="020B0604020202020204" pitchFamily="34" charset="0"/>
              <a:buChar char="•"/>
              <a:defRPr sz="1600"/>
            </a:lvl1pPr>
          </a:lstStyle>
          <a:p>
            <a:r>
              <a:rPr lang="cs-CZ" b="1" dirty="0"/>
              <a:t>Systém výběru exekutora považuje za špatný 60 % Čechů. </a:t>
            </a:r>
            <a:r>
              <a:rPr lang="cs-CZ" dirty="0"/>
              <a:t>To je o 10 p. b. více než u měření v roce 2015. Za velmi dobrý stávající systém výběru exekutora označilo jen 6 % Čechů. </a:t>
            </a:r>
            <a:r>
              <a:rPr lang="cs-CZ" b="1" dirty="0"/>
              <a:t>23 % si naopak myslí, že jde o velmi špatný systém</a:t>
            </a:r>
            <a:r>
              <a:rPr lang="cs-CZ" dirty="0"/>
              <a:t>.</a:t>
            </a:r>
          </a:p>
          <a:p>
            <a:r>
              <a:rPr lang="cs-CZ" b="1" dirty="0"/>
              <a:t>58 % Čechů se domnívá, že exekutor by měl být státní institucí</a:t>
            </a:r>
            <a:r>
              <a:rPr lang="cs-CZ" dirty="0"/>
              <a:t>. 30 % lidí si myslí, že by měl být soukromou institucí, která zastupuje stát a je nestranná. </a:t>
            </a:r>
          </a:p>
          <a:p>
            <a:r>
              <a:rPr lang="cs-CZ" b="1" dirty="0"/>
              <a:t>Podle 69 % Čechů by exekutor měl být přidělen státem podle trvalého bydliště dlužníka</a:t>
            </a:r>
            <a:r>
              <a:rPr lang="cs-CZ" dirty="0"/>
              <a:t>.</a:t>
            </a:r>
          </a:p>
          <a:p>
            <a:endParaRPr lang="cs-CZ" dirty="0"/>
          </a:p>
        </p:txBody>
      </p:sp>
      <p:sp>
        <p:nvSpPr>
          <p:cNvPr id="4" name="Zástupný symbol pro číslo snímku 3">
            <a:extLst>
              <a:ext uri="{FF2B5EF4-FFF2-40B4-BE49-F238E27FC236}">
                <a16:creationId xmlns:a16="http://schemas.microsoft.com/office/drawing/2014/main" xmlns="" id="{0B2890E3-C6DC-4319-A2D4-C36F1A28EFE3}"/>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13" name="Nadpis 6">
            <a:extLst>
              <a:ext uri="{FF2B5EF4-FFF2-40B4-BE49-F238E27FC236}">
                <a16:creationId xmlns:a16="http://schemas.microsoft.com/office/drawing/2014/main" xmlns="" id="{431CD413-9117-4080-B1B3-F2EEC02FE345}"/>
              </a:ext>
            </a:extLst>
          </p:cNvPr>
          <p:cNvSpPr txBox="1">
            <a:spLocks/>
          </p:cNvSpPr>
          <p:nvPr/>
        </p:nvSpPr>
        <p:spPr>
          <a:xfrm>
            <a:off x="0" y="368300"/>
            <a:ext cx="10560050" cy="478988"/>
          </a:xfrm>
          <a:prstGeom prst="rect">
            <a:avLst/>
          </a:prstGeom>
          <a:noFill/>
        </p:spPr>
        <p:txBody>
          <a:bodyPr wrap="square" lIns="900000" tIns="0" rIns="0" bIns="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kumimoji="0" lang="cs-CZ" sz="3000" b="1" i="0" u="none" strike="noStrike" kern="1200" cap="none" spc="0" normalizeH="0" baseline="0" noProof="0" dirty="0">
                <a:ln>
                  <a:noFill/>
                </a:ln>
                <a:solidFill>
                  <a:srgbClr val="009FE3"/>
                </a:solidFill>
                <a:effectLst/>
                <a:uLnTx/>
                <a:uFillTx/>
                <a:latin typeface="Calibri"/>
                <a:ea typeface="+mj-ea"/>
                <a:cs typeface="+mj-cs"/>
              </a:rPr>
              <a:t>Hlavní zjištění: </a:t>
            </a:r>
            <a:r>
              <a:rPr lang="cs-CZ" sz="3200" dirty="0">
                <a:solidFill>
                  <a:srgbClr val="009FE3"/>
                </a:solidFill>
              </a:rPr>
              <a:t>Znalost a h</a:t>
            </a:r>
            <a:r>
              <a:rPr lang="pt-BR" sz="3200" dirty="0">
                <a:solidFill>
                  <a:srgbClr val="009FE3"/>
                </a:solidFill>
              </a:rPr>
              <a:t>odnocení systému exekutorů</a:t>
            </a:r>
            <a:endParaRPr lang="en-AU" sz="3200" dirty="0">
              <a:solidFill>
                <a:srgbClr val="009FE3"/>
              </a:solidFill>
            </a:endParaRPr>
          </a:p>
        </p:txBody>
      </p:sp>
      <p:sp>
        <p:nvSpPr>
          <p:cNvPr id="17" name="Vývojový diagram: spojnice 16">
            <a:extLst>
              <a:ext uri="{FF2B5EF4-FFF2-40B4-BE49-F238E27FC236}">
                <a16:creationId xmlns:a16="http://schemas.microsoft.com/office/drawing/2014/main" xmlns="" id="{9428E5A7-223E-4526-9C74-0F024F614420}"/>
              </a:ext>
            </a:extLst>
          </p:cNvPr>
          <p:cNvSpPr/>
          <p:nvPr/>
        </p:nvSpPr>
        <p:spPr>
          <a:xfrm>
            <a:off x="164460" y="941542"/>
            <a:ext cx="763399" cy="709195"/>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TextovéPole 17">
            <a:extLst>
              <a:ext uri="{FF2B5EF4-FFF2-40B4-BE49-F238E27FC236}">
                <a16:creationId xmlns:a16="http://schemas.microsoft.com/office/drawing/2014/main" xmlns="" id="{FC6E0580-48A0-40EC-AA31-628DD675B38D}"/>
              </a:ext>
            </a:extLst>
          </p:cNvPr>
          <p:cNvSpPr txBox="1"/>
          <p:nvPr/>
        </p:nvSpPr>
        <p:spPr>
          <a:xfrm>
            <a:off x="714943" y="1096390"/>
            <a:ext cx="5781107" cy="369332"/>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a:ea typeface="+mn-ea"/>
                <a:cs typeface="+mn-cs"/>
              </a:rPr>
              <a:t>Hodnocení systému exekutorů</a:t>
            </a:r>
          </a:p>
        </p:txBody>
      </p:sp>
      <p:pic>
        <p:nvPicPr>
          <p:cNvPr id="19" name="Obrázek 18">
            <a:extLst>
              <a:ext uri="{FF2B5EF4-FFF2-40B4-BE49-F238E27FC236}">
                <a16:creationId xmlns:a16="http://schemas.microsoft.com/office/drawing/2014/main" xmlns="" id="{5D437005-04D6-413B-9CAE-A36B65587E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549" y="1141847"/>
            <a:ext cx="278417" cy="278417"/>
          </a:xfrm>
          <a:prstGeom prst="rect">
            <a:avLst/>
          </a:prstGeom>
        </p:spPr>
      </p:pic>
      <p:grpSp>
        <p:nvGrpSpPr>
          <p:cNvPr id="16" name="Skupina 15">
            <a:extLst>
              <a:ext uri="{FF2B5EF4-FFF2-40B4-BE49-F238E27FC236}">
                <a16:creationId xmlns:a16="http://schemas.microsoft.com/office/drawing/2014/main" xmlns="" id="{38329F3F-63F0-4FD3-A05F-2189EF928CDC}"/>
              </a:ext>
            </a:extLst>
          </p:cNvPr>
          <p:cNvGrpSpPr/>
          <p:nvPr/>
        </p:nvGrpSpPr>
        <p:grpSpPr>
          <a:xfrm>
            <a:off x="7046533" y="1141847"/>
            <a:ext cx="3263318" cy="4243669"/>
            <a:chOff x="8704165" y="1150871"/>
            <a:chExt cx="3263318" cy="4198690"/>
          </a:xfrm>
        </p:grpSpPr>
        <p:sp>
          <p:nvSpPr>
            <p:cNvPr id="24" name="TextovéPole 23">
              <a:extLst>
                <a:ext uri="{FF2B5EF4-FFF2-40B4-BE49-F238E27FC236}">
                  <a16:creationId xmlns:a16="http://schemas.microsoft.com/office/drawing/2014/main" xmlns="" id="{6B38BEEE-4FDF-4E60-8027-B94352865717}"/>
                </a:ext>
              </a:extLst>
            </p:cNvPr>
            <p:cNvSpPr txBox="1"/>
            <p:nvPr/>
          </p:nvSpPr>
          <p:spPr>
            <a:xfrm>
              <a:off x="9167869" y="1193980"/>
              <a:ext cx="2385967" cy="369332"/>
            </a:xfrm>
            <a:prstGeom prst="rect">
              <a:avLst/>
            </a:prstGeom>
            <a:noFill/>
          </p:spPr>
          <p:txBody>
            <a:bodyPr wrap="square" rtlCol="0">
              <a:spAutoFit/>
            </a:bodyPr>
            <a:lstStyle/>
            <a:p>
              <a:r>
                <a:rPr lang="cs-CZ" b="1" dirty="0">
                  <a:solidFill>
                    <a:srgbClr val="009FE3"/>
                  </a:solidFill>
                </a:rPr>
                <a:t>Exekutor by měl být…</a:t>
              </a:r>
              <a:endParaRPr lang="en-GB" b="1" dirty="0">
                <a:solidFill>
                  <a:srgbClr val="009FE3"/>
                </a:solidFill>
              </a:endParaRPr>
            </a:p>
          </p:txBody>
        </p:sp>
        <p:grpSp>
          <p:nvGrpSpPr>
            <p:cNvPr id="25" name="Skupina 24">
              <a:extLst>
                <a:ext uri="{FF2B5EF4-FFF2-40B4-BE49-F238E27FC236}">
                  <a16:creationId xmlns:a16="http://schemas.microsoft.com/office/drawing/2014/main" xmlns="" id="{9BF1D03A-BF4B-491A-96FE-6AA4A7519CA6}"/>
                </a:ext>
              </a:extLst>
            </p:cNvPr>
            <p:cNvGrpSpPr/>
            <p:nvPr/>
          </p:nvGrpSpPr>
          <p:grpSpPr>
            <a:xfrm>
              <a:off x="9781456" y="1776055"/>
              <a:ext cx="1111054" cy="1111054"/>
              <a:chOff x="8536696" y="1730201"/>
              <a:chExt cx="1111054" cy="1111054"/>
            </a:xfrm>
          </p:grpSpPr>
          <p:pic>
            <p:nvPicPr>
              <p:cNvPr id="30" name="Obrázek 29">
                <a:extLst>
                  <a:ext uri="{FF2B5EF4-FFF2-40B4-BE49-F238E27FC236}">
                    <a16:creationId xmlns:a16="http://schemas.microsoft.com/office/drawing/2014/main" xmlns="" id="{7C8A3FC0-B7E3-48BE-985B-2C5C98A78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6696" y="1730201"/>
                <a:ext cx="1111054" cy="1111054"/>
              </a:xfrm>
              <a:prstGeom prst="rect">
                <a:avLst/>
              </a:prstGeom>
            </p:spPr>
          </p:pic>
          <p:pic>
            <p:nvPicPr>
              <p:cNvPr id="31" name="Obrázek 30">
                <a:extLst>
                  <a:ext uri="{FF2B5EF4-FFF2-40B4-BE49-F238E27FC236}">
                    <a16:creationId xmlns:a16="http://schemas.microsoft.com/office/drawing/2014/main" xmlns="" id="{A35A3772-88FD-49A1-A3C1-709656AEDB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239" y="1980966"/>
                <a:ext cx="609524" cy="609524"/>
              </a:xfrm>
              <a:prstGeom prst="rect">
                <a:avLst/>
              </a:prstGeom>
            </p:spPr>
          </p:pic>
        </p:grpSp>
        <p:sp>
          <p:nvSpPr>
            <p:cNvPr id="26" name="TextovéPole 25">
              <a:extLst>
                <a:ext uri="{FF2B5EF4-FFF2-40B4-BE49-F238E27FC236}">
                  <a16:creationId xmlns:a16="http://schemas.microsoft.com/office/drawing/2014/main" xmlns="" id="{3E283E9F-008C-4F02-BDD0-FF1F3A728DC8}"/>
                </a:ext>
              </a:extLst>
            </p:cNvPr>
            <p:cNvSpPr txBox="1"/>
            <p:nvPr/>
          </p:nvSpPr>
          <p:spPr>
            <a:xfrm>
              <a:off x="9295002" y="3120705"/>
              <a:ext cx="2081644" cy="307777"/>
            </a:xfrm>
            <a:prstGeom prst="wedgeRectCallout">
              <a:avLst>
                <a:gd name="adj1" fmla="val -66775"/>
                <a:gd name="adj2" fmla="val 2535"/>
              </a:avLst>
            </a:prstGeom>
            <a:solidFill>
              <a:srgbClr val="009FE3">
                <a:alpha val="20000"/>
              </a:srgbClr>
            </a:solidFill>
          </p:spPr>
          <p:txBody>
            <a:bodyPr wrap="square" rtlCol="0">
              <a:spAutoFit/>
            </a:bodyPr>
            <a:lstStyle/>
            <a:p>
              <a:r>
                <a:rPr lang="cs-CZ" sz="1400" dirty="0"/>
                <a:t>… státní instituce (58 %).</a:t>
              </a:r>
              <a:endParaRPr lang="en-GB" sz="1400" dirty="0"/>
            </a:p>
          </p:txBody>
        </p:sp>
        <p:sp>
          <p:nvSpPr>
            <p:cNvPr id="27" name="TextovéPole 26">
              <a:extLst>
                <a:ext uri="{FF2B5EF4-FFF2-40B4-BE49-F238E27FC236}">
                  <a16:creationId xmlns:a16="http://schemas.microsoft.com/office/drawing/2014/main" xmlns="" id="{26B9837B-CA25-4286-BCC4-7FF9C183C45F}"/>
                </a:ext>
              </a:extLst>
            </p:cNvPr>
            <p:cNvSpPr txBox="1"/>
            <p:nvPr/>
          </p:nvSpPr>
          <p:spPr>
            <a:xfrm>
              <a:off x="9312939" y="3601103"/>
              <a:ext cx="2081644" cy="738664"/>
            </a:xfrm>
            <a:prstGeom prst="wedgeRectCallout">
              <a:avLst>
                <a:gd name="adj1" fmla="val -66372"/>
                <a:gd name="adj2" fmla="val 4579"/>
              </a:avLst>
            </a:prstGeom>
            <a:solidFill>
              <a:srgbClr val="009FE3">
                <a:alpha val="20000"/>
              </a:srgbClr>
            </a:solidFill>
          </p:spPr>
          <p:txBody>
            <a:bodyPr wrap="square" rtlCol="0">
              <a:spAutoFit/>
            </a:bodyPr>
            <a:lstStyle>
              <a:defPPr>
                <a:defRPr lang="cs-CZ"/>
              </a:defPPr>
              <a:lvl1pPr>
                <a:defRPr sz="1400"/>
              </a:lvl1pPr>
            </a:lstStyle>
            <a:p>
              <a:r>
                <a:rPr lang="cs-CZ" dirty="0"/>
                <a:t>… přidělen státem dle trvalého bydliště dlužníka (69 %).</a:t>
              </a:r>
              <a:endParaRPr lang="en-GB" dirty="0"/>
            </a:p>
          </p:txBody>
        </p:sp>
        <p:sp>
          <p:nvSpPr>
            <p:cNvPr id="28" name="TextovéPole 27">
              <a:extLst>
                <a:ext uri="{FF2B5EF4-FFF2-40B4-BE49-F238E27FC236}">
                  <a16:creationId xmlns:a16="http://schemas.microsoft.com/office/drawing/2014/main" xmlns="" id="{090D682F-A4E8-4D5B-8B32-10A9D95FA659}"/>
                </a:ext>
              </a:extLst>
            </p:cNvPr>
            <p:cNvSpPr txBox="1"/>
            <p:nvPr/>
          </p:nvSpPr>
          <p:spPr>
            <a:xfrm>
              <a:off x="8704165" y="4610897"/>
              <a:ext cx="3263318" cy="304515"/>
            </a:xfrm>
            <a:prstGeom prst="rect">
              <a:avLst/>
            </a:prstGeom>
            <a:noFill/>
          </p:spPr>
          <p:txBody>
            <a:bodyPr wrap="square" rtlCol="0">
              <a:spAutoFit/>
            </a:bodyPr>
            <a:lstStyle/>
            <a:p>
              <a:pPr algn="ctr"/>
              <a:endParaRPr lang="en-GB" sz="1400" dirty="0"/>
            </a:p>
          </p:txBody>
        </p:sp>
        <p:sp>
          <p:nvSpPr>
            <p:cNvPr id="29" name="Obdélník 28">
              <a:extLst>
                <a:ext uri="{FF2B5EF4-FFF2-40B4-BE49-F238E27FC236}">
                  <a16:creationId xmlns:a16="http://schemas.microsoft.com/office/drawing/2014/main" xmlns="" id="{8C0CF06F-75B5-4D71-A745-E4B6EDBF5926}"/>
                </a:ext>
              </a:extLst>
            </p:cNvPr>
            <p:cNvSpPr/>
            <p:nvPr/>
          </p:nvSpPr>
          <p:spPr>
            <a:xfrm>
              <a:off x="8821473" y="1150871"/>
              <a:ext cx="3078760" cy="4198690"/>
            </a:xfrm>
            <a:prstGeom prst="rect">
              <a:avLst/>
            </a:prstGeom>
            <a:noFill/>
            <a:ln>
              <a:solidFill>
                <a:srgbClr val="009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4296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a:extLst>
              <a:ext uri="{FF2B5EF4-FFF2-40B4-BE49-F238E27FC236}">
                <a16:creationId xmlns:a16="http://schemas.microsoft.com/office/drawing/2014/main" xmlns="" id="{302E28C0-66B5-42D9-B2FC-AB0579BCE6A4}"/>
              </a:ext>
            </a:extLst>
          </p:cNvPr>
          <p:cNvSpPr txBox="1"/>
          <p:nvPr/>
        </p:nvSpPr>
        <p:spPr>
          <a:xfrm>
            <a:off x="779749" y="1521211"/>
            <a:ext cx="10354976" cy="4031873"/>
          </a:xfrm>
          <a:prstGeom prst="rect">
            <a:avLst/>
          </a:prstGeom>
        </p:spPr>
        <p:txBody>
          <a:bodyPr wrap="square">
            <a:spAutoFit/>
          </a:bodyPr>
          <a:lstStyle>
            <a:defPPr>
              <a:defRPr lang="cs-CZ"/>
            </a:defPPr>
            <a:lvl1pPr marL="285750" indent="-285750">
              <a:buFont typeface="Arial" panose="020B0604020202020204" pitchFamily="34" charset="0"/>
              <a:buChar char="•"/>
              <a:defRPr sz="1600"/>
            </a:lvl1pPr>
          </a:lstStyle>
          <a:p>
            <a:r>
              <a:rPr lang="cs-CZ" b="1" dirty="0"/>
              <a:t>Zatížení exekucí má vliv na hodnocení jednotlivých oblastí života dlužníků. </a:t>
            </a:r>
            <a:r>
              <a:rPr lang="cs-CZ" dirty="0"/>
              <a:t>Největší rozdíl oproti Čechům bez exekuce je patrný v oblasti </a:t>
            </a:r>
            <a:r>
              <a:rPr lang="cs-CZ" b="1" dirty="0"/>
              <a:t>cestování</a:t>
            </a:r>
            <a:r>
              <a:rPr lang="cs-CZ" dirty="0"/>
              <a:t>, tu hodnotí dlužníci hůře o 10 p. b.</a:t>
            </a:r>
          </a:p>
          <a:p>
            <a:r>
              <a:rPr lang="cs-CZ" b="1" dirty="0"/>
              <a:t>S exekucí přišel u 2/3 lidí menší zájem o politiku a veřejné dění.</a:t>
            </a:r>
          </a:p>
          <a:p>
            <a:r>
              <a:rPr lang="cs-CZ" dirty="0"/>
              <a:t>Ruku v ruce s problémy spojenými s exekucí jde </a:t>
            </a:r>
            <a:r>
              <a:rPr lang="cs-CZ" b="1" dirty="0"/>
              <a:t>špatná nálada, nechuť do života nebo pesimismus</a:t>
            </a:r>
            <a:r>
              <a:rPr lang="cs-CZ" dirty="0"/>
              <a:t>.</a:t>
            </a:r>
            <a:r>
              <a:rPr lang="cs-CZ" b="1" dirty="0"/>
              <a:t> Pouze 1 z 5 lidí, kteří čelí exekuci, tvrdí, že si zachovali životní optimismus. </a:t>
            </a:r>
          </a:p>
          <a:p>
            <a:endParaRPr lang="cs-CZ" dirty="0"/>
          </a:p>
          <a:p>
            <a:r>
              <a:rPr lang="cs-CZ" dirty="0"/>
              <a:t>Oblast mezilidských vztahů je kvůli exekuci zatížena především </a:t>
            </a:r>
            <a:r>
              <a:rPr lang="cs-CZ" b="1" dirty="0"/>
              <a:t>hádkami mezi partnery </a:t>
            </a:r>
            <a:r>
              <a:rPr lang="cs-CZ" dirty="0"/>
              <a:t>(22 %). Exekuce však zároveň </a:t>
            </a:r>
            <a:r>
              <a:rPr lang="cs-CZ" b="1" dirty="0"/>
              <a:t>posilují vzájemnou podporu</a:t>
            </a:r>
            <a:r>
              <a:rPr lang="cs-CZ" dirty="0"/>
              <a:t>, a to jak mezi partnery (16 %), tak v rodině (31 %). Pětina lidí v exekuci pociťuje </a:t>
            </a:r>
            <a:r>
              <a:rPr lang="cs-CZ" b="1" dirty="0"/>
              <a:t>odcizení od přátel</a:t>
            </a:r>
            <a:r>
              <a:rPr lang="cs-CZ" dirty="0"/>
              <a:t>, důvodem je nedostatek financí a také málo času kvůli zaměření na práci. </a:t>
            </a:r>
          </a:p>
          <a:p>
            <a:endParaRPr lang="cs-CZ" dirty="0"/>
          </a:p>
          <a:p>
            <a:r>
              <a:rPr lang="cs-CZ" b="1" dirty="0"/>
              <a:t>V 70 % případů se exekuce dotýká i dětí dlužníků, a to v otázce cestování </a:t>
            </a:r>
            <a:r>
              <a:rPr lang="cs-CZ" dirty="0"/>
              <a:t>(54 %), </a:t>
            </a:r>
            <a:r>
              <a:rPr lang="cs-CZ" b="1" dirty="0"/>
              <a:t>nákupu nového oblečení a bot </a:t>
            </a:r>
            <a:r>
              <a:rPr lang="cs-CZ" dirty="0"/>
              <a:t>(44%)</a:t>
            </a:r>
            <a:r>
              <a:rPr lang="cs-CZ" b="1" dirty="0"/>
              <a:t>, trávení volného času s rodinou </a:t>
            </a:r>
            <a:r>
              <a:rPr lang="cs-CZ" dirty="0"/>
              <a:t>(43 %) či </a:t>
            </a:r>
            <a:r>
              <a:rPr lang="cs-CZ" b="1" dirty="0"/>
              <a:t>účasti na školních akcích </a:t>
            </a:r>
            <a:r>
              <a:rPr lang="cs-CZ" dirty="0"/>
              <a:t>(37%) a </a:t>
            </a:r>
            <a:r>
              <a:rPr lang="cs-CZ" b="1" dirty="0"/>
              <a:t>mimoškolních aktivitách </a:t>
            </a:r>
            <a:r>
              <a:rPr lang="cs-CZ" dirty="0"/>
              <a:t>(31%). </a:t>
            </a:r>
            <a:r>
              <a:rPr lang="cs-CZ" b="1" dirty="0"/>
              <a:t>Čtvrtiny dětí se situace dotkla při nákupu školních pomůcek, 14% lidí říká, že exekuce měla vliv na placení školních obědů.</a:t>
            </a:r>
          </a:p>
          <a:p>
            <a:endParaRPr lang="cs-CZ" dirty="0"/>
          </a:p>
          <a:p>
            <a:r>
              <a:rPr lang="cs-CZ" dirty="0"/>
              <a:t>S 1607 Kč by </a:t>
            </a:r>
            <a:r>
              <a:rPr lang="cs-CZ" b="1" dirty="0"/>
              <a:t>vyšlo pouhých 6 % Čechů</a:t>
            </a:r>
            <a:r>
              <a:rPr lang="cs-CZ" dirty="0"/>
              <a:t>. Odpovídající částka na jedno dítě by se </a:t>
            </a:r>
            <a:r>
              <a:rPr lang="cs-CZ" b="1" dirty="0"/>
              <a:t>měla pohybovat mezi  2 501 – 3 500 Kč na měsíc</a:t>
            </a:r>
            <a:r>
              <a:rPr lang="cs-CZ" dirty="0"/>
              <a:t>. Lidé mající osobní zkušenost s exekucí však častěji uvádějí částku vyšší než 5 500 Kč.</a:t>
            </a:r>
          </a:p>
        </p:txBody>
      </p:sp>
      <p:sp>
        <p:nvSpPr>
          <p:cNvPr id="4" name="Zástupný symbol pro číslo snímku 3">
            <a:extLst>
              <a:ext uri="{FF2B5EF4-FFF2-40B4-BE49-F238E27FC236}">
                <a16:creationId xmlns:a16="http://schemas.microsoft.com/office/drawing/2014/main" xmlns="" id="{0B2890E3-C6DC-4319-A2D4-C36F1A28EFE3}"/>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6262B2E-B0CB-4DBB-8C61-F612C05A0A37}" type="slidenum">
              <a:rPr kumimoji="0" lang="cs-CZ" sz="1400" b="0" i="0" u="none" strike="noStrike" kern="1200" cap="none" spc="0" normalizeH="0" baseline="0" noProof="0" smtClean="0">
                <a:ln>
                  <a:noFill/>
                </a:ln>
                <a:solidFill>
                  <a:prstClr val="white">
                    <a:lumMod val="65000"/>
                  </a:prstClr>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cs-CZ" sz="1400" b="0" i="0" u="none" strike="noStrike" kern="1200" cap="none" spc="0" normalizeH="0" baseline="0" noProof="0" dirty="0">
              <a:ln>
                <a:noFill/>
              </a:ln>
              <a:solidFill>
                <a:prstClr val="white">
                  <a:lumMod val="65000"/>
                </a:prstClr>
              </a:solidFill>
              <a:effectLst/>
              <a:uLnTx/>
              <a:uFillTx/>
              <a:latin typeface="Calibri"/>
              <a:ea typeface="+mn-ea"/>
              <a:cs typeface="+mn-cs"/>
            </a:endParaRPr>
          </a:p>
        </p:txBody>
      </p:sp>
      <p:sp>
        <p:nvSpPr>
          <p:cNvPr id="13" name="Nadpis 6">
            <a:extLst>
              <a:ext uri="{FF2B5EF4-FFF2-40B4-BE49-F238E27FC236}">
                <a16:creationId xmlns:a16="http://schemas.microsoft.com/office/drawing/2014/main" xmlns="" id="{431CD413-9117-4080-B1B3-F2EEC02FE345}"/>
              </a:ext>
            </a:extLst>
          </p:cNvPr>
          <p:cNvSpPr txBox="1">
            <a:spLocks/>
          </p:cNvSpPr>
          <p:nvPr/>
        </p:nvSpPr>
        <p:spPr>
          <a:xfrm>
            <a:off x="0" y="368300"/>
            <a:ext cx="10560050" cy="478988"/>
          </a:xfrm>
          <a:prstGeom prst="rect">
            <a:avLst/>
          </a:prstGeom>
          <a:noFill/>
        </p:spPr>
        <p:txBody>
          <a:bodyPr wrap="square" lIns="900000" tIns="0" rIns="0" bIns="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cs-CZ" sz="3000" b="1" i="0" u="none" strike="noStrike" kern="1200" cap="none" spc="0" normalizeH="0" baseline="0" noProof="0" dirty="0">
                <a:ln>
                  <a:noFill/>
                </a:ln>
                <a:solidFill>
                  <a:srgbClr val="009FE3"/>
                </a:solidFill>
                <a:effectLst/>
                <a:uLnTx/>
                <a:uFillTx/>
                <a:latin typeface="Calibri"/>
                <a:ea typeface="+mj-ea"/>
                <a:cs typeface="+mj-cs"/>
              </a:rPr>
              <a:t>Hlavní zjištění: </a:t>
            </a:r>
            <a:r>
              <a:rPr kumimoji="0" lang="cs-CZ" sz="3200" b="0" i="0" u="none" strike="noStrike" kern="1200" cap="none" spc="0" normalizeH="0" baseline="0" noProof="0" dirty="0">
                <a:ln>
                  <a:noFill/>
                </a:ln>
                <a:solidFill>
                  <a:srgbClr val="009FE3"/>
                </a:solidFill>
                <a:effectLst/>
                <a:uLnTx/>
                <a:uFillTx/>
                <a:latin typeface="Calibri"/>
                <a:ea typeface="+mj-ea"/>
                <a:cs typeface="+mj-cs"/>
              </a:rPr>
              <a:t>Dopady exekucí</a:t>
            </a:r>
            <a:endParaRPr kumimoji="0" lang="en-AU" sz="3200" b="0" i="0" u="none" strike="noStrike" kern="1200" cap="none" spc="0" normalizeH="0" baseline="0" noProof="0" dirty="0">
              <a:ln>
                <a:noFill/>
              </a:ln>
              <a:solidFill>
                <a:srgbClr val="009FE3"/>
              </a:solidFill>
              <a:effectLst/>
              <a:uLnTx/>
              <a:uFillTx/>
              <a:latin typeface="Calibri"/>
              <a:ea typeface="+mj-ea"/>
              <a:cs typeface="+mj-cs"/>
            </a:endParaRPr>
          </a:p>
        </p:txBody>
      </p:sp>
      <p:sp>
        <p:nvSpPr>
          <p:cNvPr id="21" name="Vývojový diagram: spojnice 20">
            <a:extLst>
              <a:ext uri="{FF2B5EF4-FFF2-40B4-BE49-F238E27FC236}">
                <a16:creationId xmlns:a16="http://schemas.microsoft.com/office/drawing/2014/main" xmlns="" id="{C94549FE-ECC6-4C24-B3E5-ECB0A8B5F583}"/>
              </a:ext>
            </a:extLst>
          </p:cNvPr>
          <p:cNvSpPr/>
          <p:nvPr/>
        </p:nvSpPr>
        <p:spPr>
          <a:xfrm>
            <a:off x="229266" y="1021071"/>
            <a:ext cx="763399" cy="709195"/>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TextovéPole 21">
            <a:extLst>
              <a:ext uri="{FF2B5EF4-FFF2-40B4-BE49-F238E27FC236}">
                <a16:creationId xmlns:a16="http://schemas.microsoft.com/office/drawing/2014/main" xmlns="" id="{D43B421F-58CC-49D3-9F72-DF2D97B8EDAB}"/>
              </a:ext>
            </a:extLst>
          </p:cNvPr>
          <p:cNvSpPr txBox="1"/>
          <p:nvPr/>
        </p:nvSpPr>
        <p:spPr>
          <a:xfrm>
            <a:off x="779749" y="1175919"/>
            <a:ext cx="10354976" cy="369332"/>
          </a:xfrm>
          <a:prstGeom prst="rect">
            <a:avLst/>
          </a:prstGeom>
          <a:solidFill>
            <a:schemeClr val="accent3"/>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a:ea typeface="+mn-ea"/>
                <a:cs typeface="+mn-cs"/>
              </a:rPr>
              <a:t>Dopady exekucí</a:t>
            </a:r>
          </a:p>
        </p:txBody>
      </p:sp>
      <p:grpSp>
        <p:nvGrpSpPr>
          <p:cNvPr id="15" name="Skupina 14">
            <a:extLst>
              <a:ext uri="{FF2B5EF4-FFF2-40B4-BE49-F238E27FC236}">
                <a16:creationId xmlns:a16="http://schemas.microsoft.com/office/drawing/2014/main" xmlns="" id="{1173AA40-0A17-4749-B1DB-854D7428B28A}"/>
              </a:ext>
            </a:extLst>
          </p:cNvPr>
          <p:cNvGrpSpPr/>
          <p:nvPr/>
        </p:nvGrpSpPr>
        <p:grpSpPr>
          <a:xfrm>
            <a:off x="323850" y="1169922"/>
            <a:ext cx="497622" cy="369331"/>
            <a:chOff x="394311" y="1366639"/>
            <a:chExt cx="421014" cy="327171"/>
          </a:xfrm>
          <a:solidFill>
            <a:schemeClr val="accent3"/>
          </a:solidFill>
        </p:grpSpPr>
        <p:sp>
          <p:nvSpPr>
            <p:cNvPr id="16" name="Obdélník 15">
              <a:extLst>
                <a:ext uri="{FF2B5EF4-FFF2-40B4-BE49-F238E27FC236}">
                  <a16:creationId xmlns:a16="http://schemas.microsoft.com/office/drawing/2014/main" xmlns="" id="{9FE16F44-43E0-447D-B326-E8AA229ABA3C}"/>
                </a:ext>
              </a:extLst>
            </p:cNvPr>
            <p:cNvSpPr/>
            <p:nvPr/>
          </p:nvSpPr>
          <p:spPr>
            <a:xfrm>
              <a:off x="394311" y="1366639"/>
              <a:ext cx="421014" cy="327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Obrázek 16">
              <a:extLst>
                <a:ext uri="{FF2B5EF4-FFF2-40B4-BE49-F238E27FC236}">
                  <a16:creationId xmlns:a16="http://schemas.microsoft.com/office/drawing/2014/main" xmlns="" id="{89980E50-6F48-4FC4-B401-264EEFA56C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412" y="1380300"/>
              <a:ext cx="307984" cy="307984"/>
            </a:xfrm>
            <a:prstGeom prst="rect">
              <a:avLst/>
            </a:prstGeom>
            <a:grpFill/>
          </p:spPr>
        </p:pic>
      </p:grpSp>
    </p:spTree>
    <p:extLst>
      <p:ext uri="{BB962C8B-B14F-4D97-AF65-F5344CB8AC3E}">
        <p14:creationId xmlns:p14="http://schemas.microsoft.com/office/powerpoint/2010/main" val="293286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noAutofit/>
          </a:bodyPr>
          <a:lstStyle/>
          <a:p>
            <a:r>
              <a:rPr lang="cs-CZ" dirty="0"/>
              <a:t>Detailní zjištění</a:t>
            </a:r>
          </a:p>
        </p:txBody>
      </p:sp>
    </p:spTree>
    <p:extLst>
      <p:ext uri="{BB962C8B-B14F-4D97-AF65-F5344CB8AC3E}">
        <p14:creationId xmlns:p14="http://schemas.microsoft.com/office/powerpoint/2010/main" val="311110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xmlns="" id="{2F50B626-8036-4893-A2D4-A4E04F9A9E5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58723"/>
            <a:ext cx="12192000" cy="6799277"/>
          </a:xfrm>
          <a:prstGeom prst="rect">
            <a:avLst/>
          </a:prstGeom>
        </p:spPr>
      </p:pic>
      <p:sp>
        <p:nvSpPr>
          <p:cNvPr id="5" name="Obdélník 4">
            <a:extLst>
              <a:ext uri="{FF2B5EF4-FFF2-40B4-BE49-F238E27FC236}">
                <a16:creationId xmlns:a16="http://schemas.microsoft.com/office/drawing/2014/main" xmlns="" id="{14DA272B-8273-47C7-907F-E4C486128E22}"/>
              </a:ext>
            </a:extLst>
          </p:cNvPr>
          <p:cNvSpPr/>
          <p:nvPr/>
        </p:nvSpPr>
        <p:spPr>
          <a:xfrm>
            <a:off x="0" y="4826706"/>
            <a:ext cx="12192000" cy="966651"/>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500" b="1" dirty="0">
                <a:solidFill>
                  <a:srgbClr val="009FE3"/>
                </a:solidFill>
              </a:rPr>
              <a:t>Zkušenost s exekucí a exekutorem</a:t>
            </a:r>
            <a:endParaRPr lang="en-AU" sz="5500" dirty="0">
              <a:solidFill>
                <a:srgbClr val="009FE3"/>
              </a:solidFill>
            </a:endParaRPr>
          </a:p>
        </p:txBody>
      </p:sp>
    </p:spTree>
    <p:extLst>
      <p:ext uri="{BB962C8B-B14F-4D97-AF65-F5344CB8AC3E}">
        <p14:creationId xmlns:p14="http://schemas.microsoft.com/office/powerpoint/2010/main" val="392708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ástupný symbol pro obsah 7"/>
          <p:cNvSpPr>
            <a:spLocks noGrp="1"/>
          </p:cNvSpPr>
          <p:nvPr>
            <p:ph idx="1"/>
          </p:nvPr>
        </p:nvSpPr>
        <p:spPr>
          <a:xfrm>
            <a:off x="0" y="1445672"/>
            <a:ext cx="12192000" cy="654885"/>
          </a:xfrm>
          <a:noFill/>
        </p:spPr>
        <p:txBody>
          <a:bodyPr lIns="900000" tIns="0" rIns="900000" bIns="0" anchor="t">
            <a:noAutofit/>
          </a:bodyPr>
          <a:lstStyle/>
          <a:p>
            <a:pPr marL="0" indent="0">
              <a:buNone/>
            </a:pPr>
            <a:r>
              <a:rPr lang="cs-CZ" sz="1600" dirty="0"/>
              <a:t>Desetina Čechů má zprostředkovanou zkušenost s exekucí, kterou řešil někdo z rodiny či blízkého okolí. </a:t>
            </a:r>
          </a:p>
          <a:p>
            <a:pPr marL="0" indent="0">
              <a:buNone/>
            </a:pPr>
            <a:r>
              <a:rPr lang="cs-CZ" sz="1600" dirty="0"/>
              <a:t>Dvě třetiny Čechů nemají s exekucemi žádnou zkušenost.</a:t>
            </a:r>
          </a:p>
        </p:txBody>
      </p:sp>
      <p:sp>
        <p:nvSpPr>
          <p:cNvPr id="7" name="Nadpis 6"/>
          <p:cNvSpPr>
            <a:spLocks noGrp="1"/>
          </p:cNvSpPr>
          <p:nvPr>
            <p:ph type="ctrTitle"/>
          </p:nvPr>
        </p:nvSpPr>
        <p:spPr>
          <a:xfrm>
            <a:off x="0" y="641700"/>
            <a:ext cx="12192000" cy="615461"/>
          </a:xfrm>
          <a:noFill/>
        </p:spPr>
        <p:txBody>
          <a:bodyPr lIns="900000" tIns="0" rIns="0" bIns="0" anchor="ctr">
            <a:noAutofit/>
          </a:bodyPr>
          <a:lstStyle/>
          <a:p>
            <a:r>
              <a:rPr lang="cs-CZ" sz="3000" dirty="0"/>
              <a:t>13 % Čechů přiznává osobní zkušenost s exekucí, kterou měli v posledních 10 letech</a:t>
            </a:r>
          </a:p>
        </p:txBody>
      </p:sp>
      <p:sp>
        <p:nvSpPr>
          <p:cNvPr id="3" name="Zástupný symbol pro číslo snímku 2"/>
          <p:cNvSpPr>
            <a:spLocks noGrp="1"/>
          </p:cNvSpPr>
          <p:nvPr>
            <p:ph type="sldNum" sz="quarter" idx="4"/>
          </p:nvPr>
        </p:nvSpPr>
        <p:spPr/>
        <p:txBody>
          <a:bodyPr/>
          <a:lstStyle/>
          <a:p>
            <a:fld id="{D6262B2E-B0CB-4DBB-8C61-F612C05A0A37}" type="slidenum">
              <a:rPr lang="cs-CZ" smtClean="0">
                <a:solidFill>
                  <a:prstClr val="white">
                    <a:lumMod val="65000"/>
                  </a:prstClr>
                </a:solidFill>
              </a:rPr>
              <a:pPr/>
              <a:t>9</a:t>
            </a:fld>
            <a:endParaRPr lang="cs-CZ" dirty="0">
              <a:solidFill>
                <a:prstClr val="white">
                  <a:lumMod val="65000"/>
                </a:prstClr>
              </a:solidFill>
            </a:endParaRPr>
          </a:p>
        </p:txBody>
      </p:sp>
      <p:graphicFrame>
        <p:nvGraphicFramePr>
          <p:cNvPr id="6" name="Graf 5"/>
          <p:cNvGraphicFramePr/>
          <p:nvPr>
            <p:extLst>
              <p:ext uri="{D42A27DB-BD31-4B8C-83A1-F6EECF244321}">
                <p14:modId xmlns:p14="http://schemas.microsoft.com/office/powerpoint/2010/main" val="1817458464"/>
              </p:ext>
            </p:extLst>
          </p:nvPr>
        </p:nvGraphicFramePr>
        <p:xfrm>
          <a:off x="1045029" y="2289069"/>
          <a:ext cx="9204960" cy="3676650"/>
        </p:xfrm>
        <a:graphic>
          <a:graphicData uri="http://schemas.openxmlformats.org/drawingml/2006/chart">
            <c:chart xmlns:c="http://schemas.openxmlformats.org/drawingml/2006/chart" xmlns:r="http://schemas.openxmlformats.org/officeDocument/2006/relationships" r:id="rId2"/>
          </a:graphicData>
        </a:graphic>
      </p:graphicFrame>
      <p:sp>
        <p:nvSpPr>
          <p:cNvPr id="9" name="Obdélník 8"/>
          <p:cNvSpPr/>
          <p:nvPr/>
        </p:nvSpPr>
        <p:spPr>
          <a:xfrm>
            <a:off x="876300" y="6581243"/>
            <a:ext cx="9199517" cy="276999"/>
          </a:xfrm>
          <a:prstGeom prst="rect">
            <a:avLst/>
          </a:prstGeom>
        </p:spPr>
        <p:txBody>
          <a:bodyPr wrap="square" lIns="0" tIns="0" rIns="0" bIns="0" anchor="ctr">
            <a:noAutofit/>
          </a:bodyPr>
          <a:lstStyle/>
          <a:p>
            <a:pPr fontAlgn="base">
              <a:spcBef>
                <a:spcPct val="0"/>
              </a:spcBef>
              <a:spcAft>
                <a:spcPct val="0"/>
              </a:spcAft>
            </a:pPr>
            <a:r>
              <a:rPr lang="cs-CZ" sz="1200" dirty="0">
                <a:solidFill>
                  <a:schemeClr val="tx2"/>
                </a:solidFill>
                <a:cs typeface="Arial" charset="0"/>
              </a:rPr>
              <a:t>Q11. Měl/a jste v posledních 10 letech nějakou zkušenost s exekucemi? </a:t>
            </a:r>
            <a:r>
              <a:rPr lang="cs-CZ" sz="1200" i="1" dirty="0">
                <a:solidFill>
                  <a:schemeClr val="tx2"/>
                </a:solidFill>
                <a:cs typeface="Arial" charset="0"/>
              </a:rPr>
              <a:t>(</a:t>
            </a:r>
            <a:r>
              <a:rPr lang="en-GB" sz="1200" i="1" dirty="0">
                <a:solidFill>
                  <a:schemeClr val="tx2"/>
                </a:solidFill>
                <a:cs typeface="Arial" charset="0"/>
              </a:rPr>
              <a:t>N=</a:t>
            </a:r>
            <a:r>
              <a:rPr lang="cs-CZ" sz="1200" i="1" dirty="0">
                <a:solidFill>
                  <a:schemeClr val="tx2"/>
                </a:solidFill>
                <a:cs typeface="Arial" charset="0"/>
              </a:rPr>
              <a:t>1527)</a:t>
            </a:r>
            <a:endParaRPr lang="en-GB" sz="1200" i="1" dirty="0">
              <a:solidFill>
                <a:schemeClr val="tx2"/>
              </a:solidFill>
              <a:cs typeface="Arial" charset="0"/>
            </a:endParaRPr>
          </a:p>
        </p:txBody>
      </p:sp>
      <p:sp>
        <p:nvSpPr>
          <p:cNvPr id="10" name="Obdélník 9">
            <a:extLst>
              <a:ext uri="{FF2B5EF4-FFF2-40B4-BE49-F238E27FC236}">
                <a16:creationId xmlns:a16="http://schemas.microsoft.com/office/drawing/2014/main" xmlns="" id="{D80A179B-C9B1-4B3D-B9B6-748D8BF9B385}"/>
              </a:ext>
            </a:extLst>
          </p:cNvPr>
          <p:cNvSpPr/>
          <p:nvPr/>
        </p:nvSpPr>
        <p:spPr>
          <a:xfrm>
            <a:off x="9949343" y="64880"/>
            <a:ext cx="2242657" cy="477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600" b="1" dirty="0">
                <a:solidFill>
                  <a:schemeClr val="bg1"/>
                </a:solidFill>
              </a:rPr>
              <a:t>Zkušenost s exekucí</a:t>
            </a:r>
          </a:p>
        </p:txBody>
      </p:sp>
      <p:pic>
        <p:nvPicPr>
          <p:cNvPr id="11" name="Obrázek 10">
            <a:extLst>
              <a:ext uri="{FF2B5EF4-FFF2-40B4-BE49-F238E27FC236}">
                <a16:creationId xmlns:a16="http://schemas.microsoft.com/office/drawing/2014/main" xmlns="" id="{72559339-3894-4CEC-8AAD-D3CFF1041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9164" y="86618"/>
            <a:ext cx="440357" cy="440357"/>
          </a:xfrm>
          <a:prstGeom prst="rect">
            <a:avLst/>
          </a:prstGeom>
        </p:spPr>
      </p:pic>
    </p:spTree>
    <p:extLst>
      <p:ext uri="{BB962C8B-B14F-4D97-AF65-F5344CB8AC3E}">
        <p14:creationId xmlns:p14="http://schemas.microsoft.com/office/powerpoint/2010/main" val="4225406940"/>
      </p:ext>
    </p:extLst>
  </p:cSld>
  <p:clrMapOvr>
    <a:masterClrMapping/>
  </p:clrMapOvr>
</p:sld>
</file>

<file path=ppt/theme/theme1.xml><?xml version="1.0" encoding="utf-8"?>
<a:theme xmlns:a="http://schemas.openxmlformats.org/drawingml/2006/main" name="S logem">
  <a:themeElements>
    <a:clrScheme name="NMS paleta barev">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00B0F0"/>
      </a:hlink>
      <a:folHlink>
        <a:srgbClr val="7F7F7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23D6DCA3-11AD-4C11-A1E2-3855C5B4FBB3}"/>
    </a:ext>
  </a:extLst>
</a:theme>
</file>

<file path=ppt/theme/theme10.xml><?xml version="1.0" encoding="utf-8"?>
<a:theme xmlns:a="http://schemas.openxmlformats.org/drawingml/2006/main" name="NMS_Sablona_16_9_2016-11-06">
  <a:themeElements>
    <a:clrScheme name="NMS paleta barev">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00B0F0"/>
      </a:hlink>
      <a:folHlink>
        <a:srgbClr val="7F7F7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23D6DCA3-11AD-4C11-A1E2-3855C5B4FBB3}"/>
    </a:ext>
  </a:extLst>
</a:theme>
</file>

<file path=ppt/theme/theme11.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z loga">
  <a:themeElements>
    <a:clrScheme name="NMS paleta barev">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00B0F0"/>
      </a:hlink>
      <a:folHlink>
        <a:srgbClr val="7F7F7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5DCDB42E-34E2-4F1B-B2D8-5C8FA618A86A}"/>
    </a:ext>
  </a:extLst>
</a:theme>
</file>

<file path=ppt/theme/theme3.xml><?xml version="1.0" encoding="utf-8"?>
<a:theme xmlns:a="http://schemas.openxmlformats.org/drawingml/2006/main" name="Titulní strana">
  <a:themeElements>
    <a:clrScheme name="NMS paleta barev">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00B0F0"/>
      </a:hlink>
      <a:folHlink>
        <a:srgbClr val="7F7F7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46FDA785-B6E0-43BE-9841-7A8F03DEAFD0}"/>
    </a:ext>
  </a:extLst>
</a:theme>
</file>

<file path=ppt/theme/theme4.xml><?xml version="1.0" encoding="utf-8"?>
<a:theme xmlns:a="http://schemas.openxmlformats.org/drawingml/2006/main" name="Sekce">
  <a:themeElements>
    <a:clrScheme name="NMS paleta barev">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00B0F0"/>
      </a:hlink>
      <a:folHlink>
        <a:srgbClr val="7F7F7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2EAE7E1D-21A0-4AE2-97AC-DB3DC70CE6CB}"/>
    </a:ext>
  </a:extLst>
</a:theme>
</file>

<file path=ppt/theme/theme5.xml><?xml version="1.0" encoding="utf-8"?>
<a:theme xmlns:a="http://schemas.openxmlformats.org/drawingml/2006/main" name="Podsekce">
  <a:themeElements>
    <a:clrScheme name="NMS paleta barev">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00B0F0"/>
      </a:hlink>
      <a:folHlink>
        <a:srgbClr val="7F7F7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69CE0644-EF7A-4170-A84C-6065E2BC1499}"/>
    </a:ext>
  </a:extLst>
</a:theme>
</file>

<file path=ppt/theme/theme6.xml><?xml version="1.0" encoding="utf-8"?>
<a:theme xmlns:a="http://schemas.openxmlformats.org/drawingml/2006/main" name="1_Titulní strana">
  <a:themeElements>
    <a:clrScheme name="NMS paleta barev">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00B0F0"/>
      </a:hlink>
      <a:folHlink>
        <a:srgbClr val="7F7F7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46FDA785-B6E0-43BE-9841-7A8F03DEAFD0}"/>
    </a:ext>
  </a:extLst>
</a:theme>
</file>

<file path=ppt/theme/theme7.xml><?xml version="1.0" encoding="utf-8"?>
<a:theme xmlns:a="http://schemas.openxmlformats.org/drawingml/2006/main" name="1_S logem">
  <a:themeElements>
    <a:clrScheme name="NMS paleta barev">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00B0F0"/>
      </a:hlink>
      <a:folHlink>
        <a:srgbClr val="7F7F7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23D6DCA3-11AD-4C11-A1E2-3855C5B4FBB3}"/>
    </a:ext>
  </a:extLst>
</a:theme>
</file>

<file path=ppt/theme/theme8.xml><?xml version="1.0" encoding="utf-8"?>
<a:theme xmlns:a="http://schemas.openxmlformats.org/drawingml/2006/main" name="2_S logem">
  <a:themeElements>
    <a:clrScheme name="NMS paleta barev">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00B0F0"/>
      </a:hlink>
      <a:folHlink>
        <a:srgbClr val="7F7F7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23D6DCA3-11AD-4C11-A1E2-3855C5B4FBB3}"/>
    </a:ext>
  </a:extLst>
</a:theme>
</file>

<file path=ppt/theme/theme9.xml><?xml version="1.0" encoding="utf-8"?>
<a:theme xmlns:a="http://schemas.openxmlformats.org/drawingml/2006/main" name="6_Bez loga">
  <a:themeElements>
    <a:clrScheme name="Vlastní 1">
      <a:dk1>
        <a:sysClr val="windowText" lastClr="000000"/>
      </a:dk1>
      <a:lt1>
        <a:sysClr val="window" lastClr="FFFFFF"/>
      </a:lt1>
      <a:dk2>
        <a:srgbClr val="595959"/>
      </a:dk2>
      <a:lt2>
        <a:srgbClr val="D8D8D8"/>
      </a:lt2>
      <a:accent1>
        <a:srgbClr val="16A085"/>
      </a:accent1>
      <a:accent2>
        <a:srgbClr val="2ECC71"/>
      </a:accent2>
      <a:accent3>
        <a:srgbClr val="D6C40F"/>
      </a:accent3>
      <a:accent4>
        <a:srgbClr val="E67E22"/>
      </a:accent4>
      <a:accent5>
        <a:srgbClr val="E74C3C"/>
      </a:accent5>
      <a:accent6>
        <a:srgbClr val="1964AA"/>
      </a:accent6>
      <a:hlink>
        <a:srgbClr val="FFFFFF"/>
      </a:hlink>
      <a:folHlink>
        <a:srgbClr val="FFFFFF"/>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MS_Sablona_16_9_2016-11-06" id="{9EAB262D-A5C2-434F-92FA-508A0D6E867F}" vid="{5DCDB42E-34E2-4F1B-B2D8-5C8FA618A86A}"/>
    </a:ext>
  </a:extLst>
</a:theme>
</file>

<file path=docProps/app.xml><?xml version="1.0" encoding="utf-8"?>
<Properties xmlns="http://schemas.openxmlformats.org/officeDocument/2006/extended-properties" xmlns:vt="http://schemas.openxmlformats.org/officeDocument/2006/docPropsVTypes">
  <Template>NMS_Sablona_16x9_2016-11-06</Template>
  <TotalTime>0</TotalTime>
  <Words>4573</Words>
  <Application>Microsoft Office PowerPoint</Application>
  <PresentationFormat>Širokoúhlá obrazovka</PresentationFormat>
  <Paragraphs>624</Paragraphs>
  <Slides>39</Slides>
  <Notes>1</Notes>
  <HiddenSlides>0</HiddenSlides>
  <MMClips>0</MMClips>
  <ScaleCrop>false</ScaleCrop>
  <HeadingPairs>
    <vt:vector size="6" baseType="variant">
      <vt:variant>
        <vt:lpstr>Použitá písma</vt:lpstr>
      </vt:variant>
      <vt:variant>
        <vt:i4>3</vt:i4>
      </vt:variant>
      <vt:variant>
        <vt:lpstr>Motiv</vt:lpstr>
      </vt:variant>
      <vt:variant>
        <vt:i4>10</vt:i4>
      </vt:variant>
      <vt:variant>
        <vt:lpstr>Nadpisy snímků</vt:lpstr>
      </vt:variant>
      <vt:variant>
        <vt:i4>39</vt:i4>
      </vt:variant>
    </vt:vector>
  </HeadingPairs>
  <TitlesOfParts>
    <vt:vector size="52" baseType="lpstr">
      <vt:lpstr>Arial</vt:lpstr>
      <vt:lpstr>Calibri</vt:lpstr>
      <vt:lpstr>Wingdings</vt:lpstr>
      <vt:lpstr>S logem</vt:lpstr>
      <vt:lpstr>Bez loga</vt:lpstr>
      <vt:lpstr>Titulní strana</vt:lpstr>
      <vt:lpstr>Sekce</vt:lpstr>
      <vt:lpstr>Podsekce</vt:lpstr>
      <vt:lpstr>1_Titulní strana</vt:lpstr>
      <vt:lpstr>1_S logem</vt:lpstr>
      <vt:lpstr>2_S logem</vt:lpstr>
      <vt:lpstr>6_Bez loga</vt:lpstr>
      <vt:lpstr>NMS_Sablona_16_9_2016-11-06</vt:lpstr>
      <vt:lpstr>Exekuce</vt:lpstr>
      <vt:lpstr>Hlavní zjištění</vt:lpstr>
      <vt:lpstr>Prezentace aplikace PowerPoint</vt:lpstr>
      <vt:lpstr>Prezentace aplikace PowerPoint</vt:lpstr>
      <vt:lpstr>Prezentace aplikace PowerPoint</vt:lpstr>
      <vt:lpstr>Prezentace aplikace PowerPoint</vt:lpstr>
      <vt:lpstr>Detailní zjištění</vt:lpstr>
      <vt:lpstr>Prezentace aplikace PowerPoint</vt:lpstr>
      <vt:lpstr>13 % Čechů přiznává osobní zkušenost s exekucí, kterou měli v posledních 10 letech</vt:lpstr>
      <vt:lpstr>Exekuce nejčastěji řeší lidé ve středním a seniorském věku</vt:lpstr>
      <vt:lpstr>Exekuci řeší častěji lidé s nižším vzděláním</vt:lpstr>
      <vt:lpstr>Pokud člověk žije sám, je ohroženější</vt:lpstr>
      <vt:lpstr>Osobní zkušenost s exekutorem je hodnocena podobně jako v roce 2015</vt:lpstr>
      <vt:lpstr>Nejčastěji lidé oceňují možnost „domluvit se“</vt:lpstr>
      <vt:lpstr>Lidé řešící exekuci se nejčastěji setkali s poplatkem exekutora a právníků, který výrazně nadhodnotil dluh</vt:lpstr>
      <vt:lpstr>Prezentace aplikace PowerPoint</vt:lpstr>
      <vt:lpstr>Exekuce je důležitějším tématem pro ty, kdo ji zažili</vt:lpstr>
      <vt:lpstr>Exekuce jsou důležitějším tématem pro západ a jih Čech</vt:lpstr>
      <vt:lpstr>Exekuce jako součást volebních programů je důležitá</vt:lpstr>
      <vt:lpstr>Podle 76 % Čechů exekutor zastupuje věřitele </vt:lpstr>
      <vt:lpstr>Znalost pravomocí exekutora má mezery. </vt:lpstr>
      <vt:lpstr>Lidé s exekucí znají pravomoci exekutora lépe.</vt:lpstr>
      <vt:lpstr>Systém výběru exekutora považuje za špatný 60 % Čechů</vt:lpstr>
      <vt:lpstr>Exekutor by měl být státní institucí a přidělen státem  podle bydliště dlužníka</vt:lpstr>
      <vt:lpstr>Zkušenost s exekucí se promítá do názoru,  jakou institucí má exekutor být</vt:lpstr>
      <vt:lpstr>Profesí exekutora a poslance si Češi váží nejméně</vt:lpstr>
      <vt:lpstr>Při neetickém jednání exekutora souhlasí s morální  povinností splatit dluh menší podíl Čechů</vt:lpstr>
      <vt:lpstr>Prezentace aplikace PowerPoint</vt:lpstr>
      <vt:lpstr>Lidé s exekucí hodnotí jednotlivé oblasti svého života méně pozitivně než celková populace ČR</vt:lpstr>
      <vt:lpstr>S exekucí přišel u 2/3 lidí menší zájem o politiku a veřejné dění</vt:lpstr>
      <vt:lpstr>Exekuce přinesla nezájem a nedůvěru k politice a veřejnému dění </vt:lpstr>
      <vt:lpstr>Exekuce způsobují hádky, ale i semknutí se</vt:lpstr>
      <vt:lpstr>Exekuce se dětí dotkla v 70 % případech</vt:lpstr>
      <vt:lpstr>Jen 6 % Čechů by vyšlo s částkou 1 607 Kč/měsíc na 1 dítě</vt:lpstr>
      <vt:lpstr>Prezentace aplikace PowerPoint</vt:lpstr>
      <vt:lpstr>Struktura vzorku</vt:lpstr>
      <vt:lpstr>Struktura vzorku</vt:lpstr>
      <vt:lpstr>Struktura vzorku</vt:lpstr>
      <vt:lpstr>Metodologie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2017-03-30T06:39:31Z</dcterms:created>
  <dcterms:modified xsi:type="dcterms:W3CDTF">2019-05-09T15:40:21Z</dcterms:modified>
</cp:coreProperties>
</file>