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0" r:id="rId2"/>
    <p:sldId id="271" r:id="rId3"/>
    <p:sldId id="272" r:id="rId4"/>
    <p:sldId id="273" r:id="rId5"/>
    <p:sldId id="274" r:id="rId6"/>
    <p:sldId id="267" r:id="rId7"/>
    <p:sldId id="257" r:id="rId8"/>
    <p:sldId id="258" r:id="rId9"/>
    <p:sldId id="259" r:id="rId10"/>
    <p:sldId id="260" r:id="rId11"/>
    <p:sldId id="261" r:id="rId12"/>
    <p:sldId id="262" r:id="rId13"/>
    <p:sldId id="269" r:id="rId14"/>
    <p:sldId id="264" r:id="rId15"/>
    <p:sldId id="276" r:id="rId16"/>
    <p:sldId id="275" r:id="rId17"/>
    <p:sldId id="277" r:id="rId18"/>
    <p:sldId id="266" r:id="rId1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B29F2-85DC-448B-8EDB-99B4E5C33A72}" type="datetimeFigureOut">
              <a:rPr lang="cs-CZ" smtClean="0"/>
              <a:t>12.02.2018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66941-C4B1-4DF6-B05B-7DC10EC6FD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209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0725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Dopracujeme systém tak jak byl</a:t>
            </a:r>
            <a:r>
              <a:rPr lang="cs-CZ" baseline="0" dirty="0" smtClean="0"/>
              <a:t> zamýšlen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66941-C4B1-4DF6-B05B-7DC10EC6FD33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938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9F2C-691C-4DF0-8172-11B9FF641EFB}" type="datetimeFigureOut">
              <a:rPr lang="cs-CZ" smtClean="0"/>
              <a:t>12.02.2018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D26C-8B39-443A-A989-53EEEBEBB7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256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9F2C-691C-4DF0-8172-11B9FF641EFB}" type="datetimeFigureOut">
              <a:rPr lang="cs-CZ" smtClean="0"/>
              <a:t>12.02.2018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D26C-8B39-443A-A989-53EEEBEBB7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781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9F2C-691C-4DF0-8172-11B9FF641EFB}" type="datetimeFigureOut">
              <a:rPr lang="cs-CZ" smtClean="0"/>
              <a:t>12.02.2018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D26C-8B39-443A-A989-53EEEBEBB7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458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9F2C-691C-4DF0-8172-11B9FF641EFB}" type="datetimeFigureOut">
              <a:rPr lang="cs-CZ" smtClean="0"/>
              <a:t>12.02.2018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D26C-8B39-443A-A989-53EEEBEBB7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315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9F2C-691C-4DF0-8172-11B9FF641EFB}" type="datetimeFigureOut">
              <a:rPr lang="cs-CZ" smtClean="0"/>
              <a:t>12.02.2018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D26C-8B39-443A-A989-53EEEBEBB7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575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9F2C-691C-4DF0-8172-11B9FF641EFB}" type="datetimeFigureOut">
              <a:rPr lang="cs-CZ" smtClean="0"/>
              <a:t>12.02.2018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D26C-8B39-443A-A989-53EEEBEBB7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666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9F2C-691C-4DF0-8172-11B9FF641EFB}" type="datetimeFigureOut">
              <a:rPr lang="cs-CZ" smtClean="0"/>
              <a:t>12.02.2018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D26C-8B39-443A-A989-53EEEBEBB7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9F2C-691C-4DF0-8172-11B9FF641EFB}" type="datetimeFigureOut">
              <a:rPr lang="cs-CZ" smtClean="0"/>
              <a:t>12.02.2018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D26C-8B39-443A-A989-53EEEBEBB7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835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9F2C-691C-4DF0-8172-11B9FF641EFB}" type="datetimeFigureOut">
              <a:rPr lang="cs-CZ" smtClean="0"/>
              <a:t>12.02.2018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D26C-8B39-443A-A989-53EEEBEBB7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883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9F2C-691C-4DF0-8172-11B9FF641EFB}" type="datetimeFigureOut">
              <a:rPr lang="cs-CZ" smtClean="0"/>
              <a:t>12.02.2018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D26C-8B39-443A-A989-53EEEBEBB7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610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9F2C-691C-4DF0-8172-11B9FF641EFB}" type="datetimeFigureOut">
              <a:rPr lang="cs-CZ" smtClean="0"/>
              <a:t>12.02.2018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D26C-8B39-443A-A989-53EEEBEBB7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927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9F2C-691C-4DF0-8172-11B9FF641EFB}" type="datetimeFigureOut">
              <a:rPr lang="cs-CZ" smtClean="0"/>
              <a:t>12.02.2018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ED26C-8B39-443A-A989-53EEEBEBB7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000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11" y="1813077"/>
            <a:ext cx="10187228" cy="287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Nebude to moc složité a riskantní?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270534" y="1817533"/>
            <a:ext cx="1008326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Zachováme VZP beze změny pro lidi, kteří preferují jednoduchost systému před svobodou volby</a:t>
            </a:r>
          </a:p>
          <a:p>
            <a:pPr marL="0" indent="0">
              <a:buNone/>
            </a:pP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Zachováme 100% přerozdělení vybraného pojistného, takže pojišťovna starých a nemocných dostane více peněz než pojišťovna mladých a zdravých</a:t>
            </a:r>
          </a:p>
          <a:p>
            <a:pPr marL="0" indent="0">
              <a:buNone/>
            </a:pP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Samosprávná pojišťovna nesmí dělat dluhy, takže každý rok musí mít sestavený vyrovnaný rozpočet</a:t>
            </a:r>
          </a:p>
          <a:p>
            <a:pPr marL="0" indent="0">
              <a:buNone/>
            </a:pP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Při nesouhlasu s pojistným plánem na další rok můžete přestoupit jinam</a:t>
            </a:r>
          </a:p>
        </p:txBody>
      </p:sp>
      <p:sp>
        <p:nvSpPr>
          <p:cNvPr id="4" name="Rectangle 13"/>
          <p:cNvSpPr/>
          <p:nvPr/>
        </p:nvSpPr>
        <p:spPr>
          <a:xfrm>
            <a:off x="284202" y="1690688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7200" dirty="0">
                <a:solidFill>
                  <a:srgbClr val="00B050"/>
                </a:solidFill>
              </a:rPr>
              <a:t>✓</a:t>
            </a:r>
            <a:endParaRPr lang="cs-CZ" sz="7200" dirty="0"/>
          </a:p>
        </p:txBody>
      </p:sp>
      <p:sp>
        <p:nvSpPr>
          <p:cNvPr id="5" name="Rectangle 13"/>
          <p:cNvSpPr/>
          <p:nvPr/>
        </p:nvSpPr>
        <p:spPr>
          <a:xfrm>
            <a:off x="284202" y="2891017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7200" dirty="0">
                <a:solidFill>
                  <a:srgbClr val="00B050"/>
                </a:solidFill>
              </a:rPr>
              <a:t>✓</a:t>
            </a:r>
            <a:endParaRPr lang="cs-CZ" sz="7200" dirty="0"/>
          </a:p>
        </p:txBody>
      </p:sp>
      <p:sp>
        <p:nvSpPr>
          <p:cNvPr id="6" name="Rectangle 13"/>
          <p:cNvSpPr/>
          <p:nvPr/>
        </p:nvSpPr>
        <p:spPr>
          <a:xfrm>
            <a:off x="284202" y="4120937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7200" dirty="0">
                <a:solidFill>
                  <a:srgbClr val="00B050"/>
                </a:solidFill>
              </a:rPr>
              <a:t>✓</a:t>
            </a:r>
            <a:endParaRPr lang="cs-CZ" sz="7200" dirty="0"/>
          </a:p>
        </p:txBody>
      </p:sp>
      <p:sp>
        <p:nvSpPr>
          <p:cNvPr id="7" name="Rectangle 13"/>
          <p:cNvSpPr/>
          <p:nvPr/>
        </p:nvSpPr>
        <p:spPr>
          <a:xfrm>
            <a:off x="295720" y="5192726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7200" dirty="0">
                <a:solidFill>
                  <a:srgbClr val="00B050"/>
                </a:solidFill>
              </a:rPr>
              <a:t>✓</a:t>
            </a:r>
            <a:endParaRPr lang="cs-CZ" sz="7200" dirty="0"/>
          </a:p>
        </p:txBody>
      </p:sp>
      <p:sp>
        <p:nvSpPr>
          <p:cNvPr id="8" name="Freeform 4846"/>
          <p:cNvSpPr>
            <a:spLocks noEditPoints="1"/>
          </p:cNvSpPr>
          <p:nvPr/>
        </p:nvSpPr>
        <p:spPr bwMode="auto">
          <a:xfrm>
            <a:off x="10021754" y="246257"/>
            <a:ext cx="1633347" cy="1347092"/>
          </a:xfrm>
          <a:custGeom>
            <a:avLst/>
            <a:gdLst>
              <a:gd name="T0" fmla="*/ 234 w 388"/>
              <a:gd name="T1" fmla="*/ 108 h 320"/>
              <a:gd name="T2" fmla="*/ 206 w 388"/>
              <a:gd name="T3" fmla="*/ 22 h 320"/>
              <a:gd name="T4" fmla="*/ 150 w 388"/>
              <a:gd name="T5" fmla="*/ 24 h 320"/>
              <a:gd name="T6" fmla="*/ 110 w 388"/>
              <a:gd name="T7" fmla="*/ 24 h 320"/>
              <a:gd name="T8" fmla="*/ 24 w 388"/>
              <a:gd name="T9" fmla="*/ 52 h 320"/>
              <a:gd name="T10" fmla="*/ 26 w 388"/>
              <a:gd name="T11" fmla="*/ 108 h 320"/>
              <a:gd name="T12" fmla="*/ 26 w 388"/>
              <a:gd name="T13" fmla="*/ 148 h 320"/>
              <a:gd name="T14" fmla="*/ 52 w 388"/>
              <a:gd name="T15" fmla="*/ 234 h 320"/>
              <a:gd name="T16" fmla="*/ 110 w 388"/>
              <a:gd name="T17" fmla="*/ 232 h 320"/>
              <a:gd name="T18" fmla="*/ 150 w 388"/>
              <a:gd name="T19" fmla="*/ 232 h 320"/>
              <a:gd name="T20" fmla="*/ 236 w 388"/>
              <a:gd name="T21" fmla="*/ 206 h 320"/>
              <a:gd name="T22" fmla="*/ 234 w 388"/>
              <a:gd name="T23" fmla="*/ 148 h 320"/>
              <a:gd name="T24" fmla="*/ 114 w 388"/>
              <a:gd name="T25" fmla="*/ 208 h 320"/>
              <a:gd name="T26" fmla="*/ 62 w 388"/>
              <a:gd name="T27" fmla="*/ 174 h 320"/>
              <a:gd name="T28" fmla="*/ 48 w 388"/>
              <a:gd name="T29" fmla="*/ 128 h 320"/>
              <a:gd name="T30" fmla="*/ 72 w 388"/>
              <a:gd name="T31" fmla="*/ 70 h 320"/>
              <a:gd name="T32" fmla="*/ 130 w 388"/>
              <a:gd name="T33" fmla="*/ 46 h 320"/>
              <a:gd name="T34" fmla="*/ 176 w 388"/>
              <a:gd name="T35" fmla="*/ 60 h 320"/>
              <a:gd name="T36" fmla="*/ 210 w 388"/>
              <a:gd name="T37" fmla="*/ 112 h 320"/>
              <a:gd name="T38" fmla="*/ 206 w 388"/>
              <a:gd name="T39" fmla="*/ 160 h 320"/>
              <a:gd name="T40" fmla="*/ 162 w 388"/>
              <a:gd name="T41" fmla="*/ 204 h 320"/>
              <a:gd name="T42" fmla="*/ 130 w 388"/>
              <a:gd name="T43" fmla="*/ 66 h 320"/>
              <a:gd name="T44" fmla="*/ 94 w 388"/>
              <a:gd name="T45" fmla="*/ 76 h 320"/>
              <a:gd name="T46" fmla="*/ 68 w 388"/>
              <a:gd name="T47" fmla="*/ 116 h 320"/>
              <a:gd name="T48" fmla="*/ 72 w 388"/>
              <a:gd name="T49" fmla="*/ 152 h 320"/>
              <a:gd name="T50" fmla="*/ 106 w 388"/>
              <a:gd name="T51" fmla="*/ 186 h 320"/>
              <a:gd name="T52" fmla="*/ 142 w 388"/>
              <a:gd name="T53" fmla="*/ 190 h 320"/>
              <a:gd name="T54" fmla="*/ 182 w 388"/>
              <a:gd name="T55" fmla="*/ 162 h 320"/>
              <a:gd name="T56" fmla="*/ 192 w 388"/>
              <a:gd name="T57" fmla="*/ 128 h 320"/>
              <a:gd name="T58" fmla="*/ 174 w 388"/>
              <a:gd name="T59" fmla="*/ 84 h 320"/>
              <a:gd name="T60" fmla="*/ 130 w 388"/>
              <a:gd name="T61" fmla="*/ 66 h 320"/>
              <a:gd name="T62" fmla="*/ 120 w 388"/>
              <a:gd name="T63" fmla="*/ 152 h 320"/>
              <a:gd name="T64" fmla="*/ 102 w 388"/>
              <a:gd name="T65" fmla="*/ 128 h 320"/>
              <a:gd name="T66" fmla="*/ 130 w 388"/>
              <a:gd name="T67" fmla="*/ 102 h 320"/>
              <a:gd name="T68" fmla="*/ 154 w 388"/>
              <a:gd name="T69" fmla="*/ 118 h 320"/>
              <a:gd name="T70" fmla="*/ 148 w 388"/>
              <a:gd name="T71" fmla="*/ 148 h 320"/>
              <a:gd name="T72" fmla="*/ 370 w 388"/>
              <a:gd name="T73" fmla="*/ 248 h 320"/>
              <a:gd name="T74" fmla="*/ 364 w 388"/>
              <a:gd name="T75" fmla="*/ 214 h 320"/>
              <a:gd name="T76" fmla="*/ 320 w 388"/>
              <a:gd name="T77" fmla="*/ 162 h 320"/>
              <a:gd name="T78" fmla="*/ 286 w 388"/>
              <a:gd name="T79" fmla="*/ 186 h 320"/>
              <a:gd name="T80" fmla="*/ 260 w 388"/>
              <a:gd name="T81" fmla="*/ 208 h 320"/>
              <a:gd name="T82" fmla="*/ 236 w 388"/>
              <a:gd name="T83" fmla="*/ 272 h 320"/>
              <a:gd name="T84" fmla="*/ 274 w 388"/>
              <a:gd name="T85" fmla="*/ 290 h 320"/>
              <a:gd name="T86" fmla="*/ 306 w 388"/>
              <a:gd name="T87" fmla="*/ 302 h 320"/>
              <a:gd name="T88" fmla="*/ 372 w 388"/>
              <a:gd name="T89" fmla="*/ 290 h 320"/>
              <a:gd name="T90" fmla="*/ 370 w 388"/>
              <a:gd name="T91" fmla="*/ 248 h 320"/>
              <a:gd name="T92" fmla="*/ 310 w 388"/>
              <a:gd name="T93" fmla="*/ 266 h 320"/>
              <a:gd name="T94" fmla="*/ 288 w 388"/>
              <a:gd name="T95" fmla="*/ 252 h 320"/>
              <a:gd name="T96" fmla="*/ 300 w 388"/>
              <a:gd name="T97" fmla="*/ 220 h 320"/>
              <a:gd name="T98" fmla="*/ 326 w 388"/>
              <a:gd name="T99" fmla="*/ 224 h 320"/>
              <a:gd name="T100" fmla="*/ 332 w 388"/>
              <a:gd name="T101" fmla="*/ 25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88" h="320">
                <a:moveTo>
                  <a:pt x="258" y="148"/>
                </a:moveTo>
                <a:lnTo>
                  <a:pt x="258" y="108"/>
                </a:lnTo>
                <a:lnTo>
                  <a:pt x="234" y="108"/>
                </a:lnTo>
                <a:lnTo>
                  <a:pt x="234" y="108"/>
                </a:lnTo>
                <a:lnTo>
                  <a:pt x="226" y="88"/>
                </a:lnTo>
                <a:lnTo>
                  <a:pt x="216" y="70"/>
                </a:lnTo>
                <a:lnTo>
                  <a:pt x="236" y="52"/>
                </a:lnTo>
                <a:lnTo>
                  <a:pt x="206" y="22"/>
                </a:lnTo>
                <a:lnTo>
                  <a:pt x="188" y="40"/>
                </a:lnTo>
                <a:lnTo>
                  <a:pt x="188" y="40"/>
                </a:lnTo>
                <a:lnTo>
                  <a:pt x="170" y="30"/>
                </a:lnTo>
                <a:lnTo>
                  <a:pt x="150" y="24"/>
                </a:lnTo>
                <a:lnTo>
                  <a:pt x="150" y="0"/>
                </a:lnTo>
                <a:lnTo>
                  <a:pt x="110" y="0"/>
                </a:lnTo>
                <a:lnTo>
                  <a:pt x="110" y="24"/>
                </a:lnTo>
                <a:lnTo>
                  <a:pt x="110" y="24"/>
                </a:lnTo>
                <a:lnTo>
                  <a:pt x="90" y="30"/>
                </a:lnTo>
                <a:lnTo>
                  <a:pt x="70" y="40"/>
                </a:lnTo>
                <a:lnTo>
                  <a:pt x="52" y="22"/>
                </a:lnTo>
                <a:lnTo>
                  <a:pt x="24" y="52"/>
                </a:lnTo>
                <a:lnTo>
                  <a:pt x="42" y="70"/>
                </a:lnTo>
                <a:lnTo>
                  <a:pt x="42" y="70"/>
                </a:lnTo>
                <a:lnTo>
                  <a:pt x="32" y="88"/>
                </a:lnTo>
                <a:lnTo>
                  <a:pt x="26" y="108"/>
                </a:lnTo>
                <a:lnTo>
                  <a:pt x="0" y="108"/>
                </a:lnTo>
                <a:lnTo>
                  <a:pt x="0" y="148"/>
                </a:lnTo>
                <a:lnTo>
                  <a:pt x="26" y="148"/>
                </a:lnTo>
                <a:lnTo>
                  <a:pt x="26" y="148"/>
                </a:lnTo>
                <a:lnTo>
                  <a:pt x="32" y="168"/>
                </a:lnTo>
                <a:lnTo>
                  <a:pt x="42" y="188"/>
                </a:lnTo>
                <a:lnTo>
                  <a:pt x="24" y="206"/>
                </a:lnTo>
                <a:lnTo>
                  <a:pt x="52" y="234"/>
                </a:lnTo>
                <a:lnTo>
                  <a:pt x="70" y="216"/>
                </a:lnTo>
                <a:lnTo>
                  <a:pt x="70" y="216"/>
                </a:lnTo>
                <a:lnTo>
                  <a:pt x="90" y="226"/>
                </a:lnTo>
                <a:lnTo>
                  <a:pt x="110" y="232"/>
                </a:lnTo>
                <a:lnTo>
                  <a:pt x="110" y="258"/>
                </a:lnTo>
                <a:lnTo>
                  <a:pt x="150" y="258"/>
                </a:lnTo>
                <a:lnTo>
                  <a:pt x="150" y="232"/>
                </a:lnTo>
                <a:lnTo>
                  <a:pt x="150" y="232"/>
                </a:lnTo>
                <a:lnTo>
                  <a:pt x="170" y="226"/>
                </a:lnTo>
                <a:lnTo>
                  <a:pt x="188" y="216"/>
                </a:lnTo>
                <a:lnTo>
                  <a:pt x="206" y="234"/>
                </a:lnTo>
                <a:lnTo>
                  <a:pt x="236" y="206"/>
                </a:lnTo>
                <a:lnTo>
                  <a:pt x="216" y="188"/>
                </a:lnTo>
                <a:lnTo>
                  <a:pt x="216" y="188"/>
                </a:lnTo>
                <a:lnTo>
                  <a:pt x="226" y="168"/>
                </a:lnTo>
                <a:lnTo>
                  <a:pt x="234" y="148"/>
                </a:lnTo>
                <a:lnTo>
                  <a:pt x="258" y="148"/>
                </a:lnTo>
                <a:close/>
                <a:moveTo>
                  <a:pt x="130" y="210"/>
                </a:moveTo>
                <a:lnTo>
                  <a:pt x="130" y="210"/>
                </a:lnTo>
                <a:lnTo>
                  <a:pt x="114" y="208"/>
                </a:lnTo>
                <a:lnTo>
                  <a:pt x="98" y="204"/>
                </a:lnTo>
                <a:lnTo>
                  <a:pt x="84" y="196"/>
                </a:lnTo>
                <a:lnTo>
                  <a:pt x="72" y="186"/>
                </a:lnTo>
                <a:lnTo>
                  <a:pt x="62" y="174"/>
                </a:lnTo>
                <a:lnTo>
                  <a:pt x="54" y="160"/>
                </a:lnTo>
                <a:lnTo>
                  <a:pt x="50" y="144"/>
                </a:lnTo>
                <a:lnTo>
                  <a:pt x="48" y="128"/>
                </a:lnTo>
                <a:lnTo>
                  <a:pt x="48" y="128"/>
                </a:lnTo>
                <a:lnTo>
                  <a:pt x="50" y="112"/>
                </a:lnTo>
                <a:lnTo>
                  <a:pt x="54" y="96"/>
                </a:lnTo>
                <a:lnTo>
                  <a:pt x="62" y="82"/>
                </a:lnTo>
                <a:lnTo>
                  <a:pt x="72" y="70"/>
                </a:lnTo>
                <a:lnTo>
                  <a:pt x="84" y="60"/>
                </a:lnTo>
                <a:lnTo>
                  <a:pt x="98" y="52"/>
                </a:lnTo>
                <a:lnTo>
                  <a:pt x="114" y="48"/>
                </a:lnTo>
                <a:lnTo>
                  <a:pt x="130" y="46"/>
                </a:lnTo>
                <a:lnTo>
                  <a:pt x="130" y="46"/>
                </a:lnTo>
                <a:lnTo>
                  <a:pt x="146" y="48"/>
                </a:lnTo>
                <a:lnTo>
                  <a:pt x="162" y="52"/>
                </a:lnTo>
                <a:lnTo>
                  <a:pt x="176" y="60"/>
                </a:lnTo>
                <a:lnTo>
                  <a:pt x="188" y="70"/>
                </a:lnTo>
                <a:lnTo>
                  <a:pt x="198" y="82"/>
                </a:lnTo>
                <a:lnTo>
                  <a:pt x="206" y="96"/>
                </a:lnTo>
                <a:lnTo>
                  <a:pt x="210" y="112"/>
                </a:lnTo>
                <a:lnTo>
                  <a:pt x="212" y="128"/>
                </a:lnTo>
                <a:lnTo>
                  <a:pt x="212" y="128"/>
                </a:lnTo>
                <a:lnTo>
                  <a:pt x="210" y="144"/>
                </a:lnTo>
                <a:lnTo>
                  <a:pt x="206" y="160"/>
                </a:lnTo>
                <a:lnTo>
                  <a:pt x="198" y="174"/>
                </a:lnTo>
                <a:lnTo>
                  <a:pt x="188" y="186"/>
                </a:lnTo>
                <a:lnTo>
                  <a:pt x="176" y="196"/>
                </a:lnTo>
                <a:lnTo>
                  <a:pt x="162" y="204"/>
                </a:lnTo>
                <a:lnTo>
                  <a:pt x="146" y="208"/>
                </a:lnTo>
                <a:lnTo>
                  <a:pt x="130" y="210"/>
                </a:lnTo>
                <a:lnTo>
                  <a:pt x="130" y="210"/>
                </a:lnTo>
                <a:close/>
                <a:moveTo>
                  <a:pt x="130" y="66"/>
                </a:moveTo>
                <a:lnTo>
                  <a:pt x="130" y="66"/>
                </a:lnTo>
                <a:lnTo>
                  <a:pt x="118" y="68"/>
                </a:lnTo>
                <a:lnTo>
                  <a:pt x="106" y="70"/>
                </a:lnTo>
                <a:lnTo>
                  <a:pt x="94" y="76"/>
                </a:lnTo>
                <a:lnTo>
                  <a:pt x="86" y="84"/>
                </a:lnTo>
                <a:lnTo>
                  <a:pt x="78" y="94"/>
                </a:lnTo>
                <a:lnTo>
                  <a:pt x="72" y="104"/>
                </a:lnTo>
                <a:lnTo>
                  <a:pt x="68" y="116"/>
                </a:lnTo>
                <a:lnTo>
                  <a:pt x="68" y="128"/>
                </a:lnTo>
                <a:lnTo>
                  <a:pt x="68" y="128"/>
                </a:lnTo>
                <a:lnTo>
                  <a:pt x="68" y="140"/>
                </a:lnTo>
                <a:lnTo>
                  <a:pt x="72" y="152"/>
                </a:lnTo>
                <a:lnTo>
                  <a:pt x="78" y="162"/>
                </a:lnTo>
                <a:lnTo>
                  <a:pt x="86" y="172"/>
                </a:lnTo>
                <a:lnTo>
                  <a:pt x="94" y="180"/>
                </a:lnTo>
                <a:lnTo>
                  <a:pt x="106" y="186"/>
                </a:lnTo>
                <a:lnTo>
                  <a:pt x="118" y="190"/>
                </a:lnTo>
                <a:lnTo>
                  <a:pt x="130" y="190"/>
                </a:lnTo>
                <a:lnTo>
                  <a:pt x="130" y="190"/>
                </a:lnTo>
                <a:lnTo>
                  <a:pt x="142" y="190"/>
                </a:lnTo>
                <a:lnTo>
                  <a:pt x="154" y="186"/>
                </a:lnTo>
                <a:lnTo>
                  <a:pt x="164" y="180"/>
                </a:lnTo>
                <a:lnTo>
                  <a:pt x="174" y="172"/>
                </a:lnTo>
                <a:lnTo>
                  <a:pt x="182" y="162"/>
                </a:lnTo>
                <a:lnTo>
                  <a:pt x="188" y="152"/>
                </a:lnTo>
                <a:lnTo>
                  <a:pt x="190" y="140"/>
                </a:lnTo>
                <a:lnTo>
                  <a:pt x="192" y="128"/>
                </a:lnTo>
                <a:lnTo>
                  <a:pt x="192" y="128"/>
                </a:lnTo>
                <a:lnTo>
                  <a:pt x="190" y="116"/>
                </a:lnTo>
                <a:lnTo>
                  <a:pt x="188" y="104"/>
                </a:lnTo>
                <a:lnTo>
                  <a:pt x="182" y="94"/>
                </a:lnTo>
                <a:lnTo>
                  <a:pt x="174" y="84"/>
                </a:lnTo>
                <a:lnTo>
                  <a:pt x="164" y="76"/>
                </a:lnTo>
                <a:lnTo>
                  <a:pt x="154" y="70"/>
                </a:lnTo>
                <a:lnTo>
                  <a:pt x="142" y="68"/>
                </a:lnTo>
                <a:lnTo>
                  <a:pt x="130" y="66"/>
                </a:lnTo>
                <a:lnTo>
                  <a:pt x="130" y="66"/>
                </a:lnTo>
                <a:close/>
                <a:moveTo>
                  <a:pt x="130" y="156"/>
                </a:moveTo>
                <a:lnTo>
                  <a:pt x="130" y="156"/>
                </a:lnTo>
                <a:lnTo>
                  <a:pt x="120" y="152"/>
                </a:lnTo>
                <a:lnTo>
                  <a:pt x="110" y="148"/>
                </a:lnTo>
                <a:lnTo>
                  <a:pt x="104" y="138"/>
                </a:lnTo>
                <a:lnTo>
                  <a:pt x="102" y="128"/>
                </a:lnTo>
                <a:lnTo>
                  <a:pt x="102" y="128"/>
                </a:lnTo>
                <a:lnTo>
                  <a:pt x="104" y="118"/>
                </a:lnTo>
                <a:lnTo>
                  <a:pt x="110" y="110"/>
                </a:lnTo>
                <a:lnTo>
                  <a:pt x="120" y="104"/>
                </a:lnTo>
                <a:lnTo>
                  <a:pt x="130" y="102"/>
                </a:lnTo>
                <a:lnTo>
                  <a:pt x="130" y="102"/>
                </a:lnTo>
                <a:lnTo>
                  <a:pt x="140" y="104"/>
                </a:lnTo>
                <a:lnTo>
                  <a:pt x="148" y="110"/>
                </a:lnTo>
                <a:lnTo>
                  <a:pt x="154" y="118"/>
                </a:lnTo>
                <a:lnTo>
                  <a:pt x="156" y="128"/>
                </a:lnTo>
                <a:lnTo>
                  <a:pt x="156" y="128"/>
                </a:lnTo>
                <a:lnTo>
                  <a:pt x="154" y="138"/>
                </a:lnTo>
                <a:lnTo>
                  <a:pt x="148" y="148"/>
                </a:lnTo>
                <a:lnTo>
                  <a:pt x="140" y="152"/>
                </a:lnTo>
                <a:lnTo>
                  <a:pt x="130" y="156"/>
                </a:lnTo>
                <a:lnTo>
                  <a:pt x="130" y="156"/>
                </a:lnTo>
                <a:close/>
                <a:moveTo>
                  <a:pt x="370" y="248"/>
                </a:moveTo>
                <a:lnTo>
                  <a:pt x="388" y="244"/>
                </a:lnTo>
                <a:lnTo>
                  <a:pt x="382" y="212"/>
                </a:lnTo>
                <a:lnTo>
                  <a:pt x="364" y="214"/>
                </a:lnTo>
                <a:lnTo>
                  <a:pt x="364" y="214"/>
                </a:lnTo>
                <a:lnTo>
                  <a:pt x="356" y="202"/>
                </a:lnTo>
                <a:lnTo>
                  <a:pt x="346" y="192"/>
                </a:lnTo>
                <a:lnTo>
                  <a:pt x="352" y="174"/>
                </a:lnTo>
                <a:lnTo>
                  <a:pt x="320" y="162"/>
                </a:lnTo>
                <a:lnTo>
                  <a:pt x="314" y="180"/>
                </a:lnTo>
                <a:lnTo>
                  <a:pt x="314" y="180"/>
                </a:lnTo>
                <a:lnTo>
                  <a:pt x="300" y="182"/>
                </a:lnTo>
                <a:lnTo>
                  <a:pt x="286" y="186"/>
                </a:lnTo>
                <a:lnTo>
                  <a:pt x="272" y="172"/>
                </a:lnTo>
                <a:lnTo>
                  <a:pt x="246" y="194"/>
                </a:lnTo>
                <a:lnTo>
                  <a:pt x="260" y="208"/>
                </a:lnTo>
                <a:lnTo>
                  <a:pt x="260" y="208"/>
                </a:lnTo>
                <a:lnTo>
                  <a:pt x="252" y="220"/>
                </a:lnTo>
                <a:lnTo>
                  <a:pt x="250" y="234"/>
                </a:lnTo>
                <a:lnTo>
                  <a:pt x="230" y="238"/>
                </a:lnTo>
                <a:lnTo>
                  <a:pt x="236" y="272"/>
                </a:lnTo>
                <a:lnTo>
                  <a:pt x="256" y="268"/>
                </a:lnTo>
                <a:lnTo>
                  <a:pt x="256" y="268"/>
                </a:lnTo>
                <a:lnTo>
                  <a:pt x="264" y="280"/>
                </a:lnTo>
                <a:lnTo>
                  <a:pt x="274" y="290"/>
                </a:lnTo>
                <a:lnTo>
                  <a:pt x="268" y="308"/>
                </a:lnTo>
                <a:lnTo>
                  <a:pt x="300" y="320"/>
                </a:lnTo>
                <a:lnTo>
                  <a:pt x="306" y="302"/>
                </a:lnTo>
                <a:lnTo>
                  <a:pt x="306" y="302"/>
                </a:lnTo>
                <a:lnTo>
                  <a:pt x="320" y="302"/>
                </a:lnTo>
                <a:lnTo>
                  <a:pt x="334" y="298"/>
                </a:lnTo>
                <a:lnTo>
                  <a:pt x="346" y="312"/>
                </a:lnTo>
                <a:lnTo>
                  <a:pt x="372" y="290"/>
                </a:lnTo>
                <a:lnTo>
                  <a:pt x="360" y="276"/>
                </a:lnTo>
                <a:lnTo>
                  <a:pt x="360" y="276"/>
                </a:lnTo>
                <a:lnTo>
                  <a:pt x="366" y="262"/>
                </a:lnTo>
                <a:lnTo>
                  <a:pt x="370" y="248"/>
                </a:lnTo>
                <a:lnTo>
                  <a:pt x="370" y="248"/>
                </a:lnTo>
                <a:close/>
                <a:moveTo>
                  <a:pt x="320" y="264"/>
                </a:moveTo>
                <a:lnTo>
                  <a:pt x="320" y="264"/>
                </a:lnTo>
                <a:lnTo>
                  <a:pt x="310" y="266"/>
                </a:lnTo>
                <a:lnTo>
                  <a:pt x="302" y="264"/>
                </a:lnTo>
                <a:lnTo>
                  <a:pt x="294" y="260"/>
                </a:lnTo>
                <a:lnTo>
                  <a:pt x="288" y="252"/>
                </a:lnTo>
                <a:lnTo>
                  <a:pt x="288" y="252"/>
                </a:lnTo>
                <a:lnTo>
                  <a:pt x="286" y="242"/>
                </a:lnTo>
                <a:lnTo>
                  <a:pt x="288" y="234"/>
                </a:lnTo>
                <a:lnTo>
                  <a:pt x="292" y="226"/>
                </a:lnTo>
                <a:lnTo>
                  <a:pt x="300" y="220"/>
                </a:lnTo>
                <a:lnTo>
                  <a:pt x="300" y="220"/>
                </a:lnTo>
                <a:lnTo>
                  <a:pt x="308" y="218"/>
                </a:lnTo>
                <a:lnTo>
                  <a:pt x="318" y="220"/>
                </a:lnTo>
                <a:lnTo>
                  <a:pt x="326" y="224"/>
                </a:lnTo>
                <a:lnTo>
                  <a:pt x="332" y="232"/>
                </a:lnTo>
                <a:lnTo>
                  <a:pt x="332" y="232"/>
                </a:lnTo>
                <a:lnTo>
                  <a:pt x="334" y="240"/>
                </a:lnTo>
                <a:lnTo>
                  <a:pt x="332" y="250"/>
                </a:lnTo>
                <a:lnTo>
                  <a:pt x="328" y="258"/>
                </a:lnTo>
                <a:lnTo>
                  <a:pt x="320" y="264"/>
                </a:lnTo>
                <a:lnTo>
                  <a:pt x="320" y="2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4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Výhody pirátské reformy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665170" y="1825625"/>
            <a:ext cx="9307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Jasná odpovědnost správních a dozorčích rad vůči pojištěncům</a:t>
            </a:r>
          </a:p>
          <a:p>
            <a:pPr marL="0" indent="0">
              <a:buNone/>
            </a:pP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Peníze i citlivé osobní údaje pod dohledem pojištěnců, kterým patří</a:t>
            </a:r>
          </a:p>
          <a:p>
            <a:pPr marL="0" indent="0">
              <a:buNone/>
            </a:pP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Možnost volby v samosprávných pojišťovnách i jednoduché nevolby ve VZP</a:t>
            </a:r>
          </a:p>
          <a:p>
            <a:pPr marL="0" indent="0">
              <a:buNone/>
            </a:pP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Jasná koncepce systému zdravotnictví a role pojišťoven coby průvodců </a:t>
            </a: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pacientů v </a:t>
            </a: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systému</a:t>
            </a:r>
          </a:p>
          <a:p>
            <a:endParaRPr lang="cs-CZ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211" y="114402"/>
            <a:ext cx="1614695" cy="1614695"/>
          </a:xfrm>
          <a:prstGeom prst="rect">
            <a:avLst/>
          </a:prstGeom>
        </p:spPr>
      </p:pic>
      <p:sp>
        <p:nvSpPr>
          <p:cNvPr id="10" name="Freeform 4969"/>
          <p:cNvSpPr>
            <a:spLocks noEditPoints="1"/>
          </p:cNvSpPr>
          <p:nvPr/>
        </p:nvSpPr>
        <p:spPr bwMode="auto">
          <a:xfrm>
            <a:off x="477335" y="1845689"/>
            <a:ext cx="904125" cy="827555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Freeform 4969"/>
          <p:cNvSpPr>
            <a:spLocks noEditPoints="1"/>
          </p:cNvSpPr>
          <p:nvPr/>
        </p:nvSpPr>
        <p:spPr bwMode="auto">
          <a:xfrm>
            <a:off x="477336" y="2891702"/>
            <a:ext cx="904125" cy="827555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Freeform 4969"/>
          <p:cNvSpPr>
            <a:spLocks noEditPoints="1"/>
          </p:cNvSpPr>
          <p:nvPr/>
        </p:nvSpPr>
        <p:spPr bwMode="auto">
          <a:xfrm>
            <a:off x="477338" y="3859559"/>
            <a:ext cx="904125" cy="827555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Freeform 4969"/>
          <p:cNvSpPr>
            <a:spLocks noEditPoints="1"/>
          </p:cNvSpPr>
          <p:nvPr/>
        </p:nvSpPr>
        <p:spPr bwMode="auto">
          <a:xfrm>
            <a:off x="477337" y="4797535"/>
            <a:ext cx="904125" cy="827555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4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Návrhy ostatních stran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12" y="1765405"/>
            <a:ext cx="674013" cy="674013"/>
          </a:xfrm>
          <a:prstGeom prst="rect">
            <a:avLst/>
          </a:prstGeom>
        </p:spPr>
      </p:pic>
      <p:pic>
        <p:nvPicPr>
          <p:cNvPr id="5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95" y="1818028"/>
            <a:ext cx="1122169" cy="490949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804" y="2596598"/>
            <a:ext cx="1481845" cy="950917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257" y="2596599"/>
            <a:ext cx="1333500" cy="809625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8995" y="1648740"/>
            <a:ext cx="1257300" cy="790575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5828" y="2183773"/>
            <a:ext cx="752475" cy="914400"/>
          </a:xfrm>
          <a:prstGeom prst="rect">
            <a:avLst/>
          </a:prstGeom>
        </p:spPr>
      </p:pic>
      <p:sp>
        <p:nvSpPr>
          <p:cNvPr id="17" name="Rectangle 33"/>
          <p:cNvSpPr/>
          <p:nvPr/>
        </p:nvSpPr>
        <p:spPr>
          <a:xfrm>
            <a:off x="7363325" y="3597421"/>
            <a:ext cx="3939750" cy="6547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algn="ctr" fontAlgn="t"/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Zrušit pojišťovny</a:t>
            </a:r>
            <a:endParaRPr lang="cs-CZ" sz="2800" dirty="0">
              <a:solidFill>
                <a:schemeClr val="bg1"/>
              </a:solidFill>
            </a:endParaRPr>
          </a:p>
        </p:txBody>
      </p:sp>
      <p:sp>
        <p:nvSpPr>
          <p:cNvPr id="18" name="Rectangle 34"/>
          <p:cNvSpPr/>
          <p:nvPr/>
        </p:nvSpPr>
        <p:spPr>
          <a:xfrm>
            <a:off x="7363325" y="4252213"/>
            <a:ext cx="3939750" cy="2129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Zavést </a:t>
            </a:r>
            <a:r>
              <a:rPr lang="cs-CZ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státní systém -  neefektivní moloch bez svobodné </a:t>
            </a:r>
            <a:r>
              <a:rPr lang="cs-CZ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volby.</a:t>
            </a:r>
            <a:endParaRPr lang="cs-CZ" sz="3000" dirty="0">
              <a:solidFill>
                <a:schemeClr val="tx1"/>
              </a:solidFill>
            </a:endParaRPr>
          </a:p>
        </p:txBody>
      </p:sp>
      <p:sp>
        <p:nvSpPr>
          <p:cNvPr id="19" name="Rectangle 33"/>
          <p:cNvSpPr/>
          <p:nvPr/>
        </p:nvSpPr>
        <p:spPr>
          <a:xfrm>
            <a:off x="932254" y="3591259"/>
            <a:ext cx="6084561" cy="6609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algn="ctr" fontAlgn="t"/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Zachovat pojišťovny</a:t>
            </a:r>
            <a:endParaRPr lang="cs-CZ" sz="2800" dirty="0">
              <a:solidFill>
                <a:schemeClr val="bg1"/>
              </a:solidFill>
            </a:endParaRPr>
          </a:p>
        </p:txBody>
      </p:sp>
      <p:sp>
        <p:nvSpPr>
          <p:cNvPr id="20" name="Rectangle 34"/>
          <p:cNvSpPr/>
          <p:nvPr/>
        </p:nvSpPr>
        <p:spPr>
          <a:xfrm>
            <a:off x="916445" y="4252213"/>
            <a:ext cx="6100370" cy="2129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Neříkají ale, </a:t>
            </a:r>
            <a:r>
              <a:rPr lang="cs-CZ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kdo je bude </a:t>
            </a:r>
            <a:r>
              <a:rPr lang="cs-CZ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řídit a jak se budou moci odlišovat </a:t>
            </a:r>
            <a:r>
              <a:rPr lang="cs-CZ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 dohled chtějí </a:t>
            </a:r>
            <a:r>
              <a:rPr lang="cs-CZ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obvykle zakládat </a:t>
            </a:r>
            <a:r>
              <a:rPr lang="cs-CZ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zase nový </a:t>
            </a:r>
            <a:r>
              <a:rPr lang="cs-CZ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úřad.</a:t>
            </a:r>
            <a:endParaRPr lang="cs-CZ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Obrázek 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2" t="15190" r="14899" b="15336"/>
          <a:stretch/>
        </p:blipFill>
        <p:spPr>
          <a:xfrm>
            <a:off x="10183528" y="180882"/>
            <a:ext cx="1703671" cy="1694047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2818" y="2460637"/>
            <a:ext cx="1009654" cy="100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790074" y="319016"/>
            <a:ext cx="9335703" cy="1325563"/>
          </a:xfrm>
        </p:spPr>
        <p:txBody>
          <a:bodyPr/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Ostatní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aktéři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systému</a:t>
            </a:r>
            <a:endParaRPr lang="cs-CZ" dirty="0"/>
          </a:p>
        </p:txBody>
      </p:sp>
      <p:sp>
        <p:nvSpPr>
          <p:cNvPr id="6" name="Rectangle 34"/>
          <p:cNvSpPr/>
          <p:nvPr/>
        </p:nvSpPr>
        <p:spPr>
          <a:xfrm>
            <a:off x="2666198" y="1780674"/>
            <a:ext cx="3234088" cy="20886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Zajišťuje </a:t>
            </a:r>
            <a:r>
              <a:rPr lang="cs-CZ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ústavní právo na zdravotní péči „zdarma“</a:t>
            </a: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1" y="2584741"/>
            <a:ext cx="2271681" cy="480548"/>
          </a:xfrm>
          <a:prstGeom prst="rect">
            <a:avLst/>
          </a:prstGeom>
        </p:spPr>
      </p:pic>
      <p:sp>
        <p:nvSpPr>
          <p:cNvPr id="8" name="Rectangle 34"/>
          <p:cNvSpPr/>
          <p:nvPr/>
        </p:nvSpPr>
        <p:spPr>
          <a:xfrm>
            <a:off x="6285297" y="1780674"/>
            <a:ext cx="3984859" cy="2752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Dohlíží </a:t>
            </a:r>
            <a:r>
              <a:rPr lang="cs-CZ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pojišťovny včetně zdravotních, zavádí nucenou správu při nedodržení vyrovnaného rozpočtu</a:t>
            </a:r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317" y="2737986"/>
            <a:ext cx="1438275" cy="838200"/>
          </a:xfrm>
          <a:prstGeom prst="rect">
            <a:avLst/>
          </a:prstGeom>
        </p:spPr>
      </p:pic>
      <p:sp>
        <p:nvSpPr>
          <p:cNvPr id="10" name="Rectangle 34"/>
          <p:cNvSpPr/>
          <p:nvPr/>
        </p:nvSpPr>
        <p:spPr>
          <a:xfrm>
            <a:off x="2666198" y="4071486"/>
            <a:ext cx="3234088" cy="2656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Ř</a:t>
            </a:r>
            <a:r>
              <a:rPr lang="cs-CZ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eší </a:t>
            </a:r>
            <a:r>
              <a:rPr lang="cs-CZ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spory mezi pojištěnci a pojišťovnou s možným soudním přezkumem</a:t>
            </a:r>
          </a:p>
        </p:txBody>
      </p:sp>
      <p:pic>
        <p:nvPicPr>
          <p:cNvPr id="11" name="Obráze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98" y="4847063"/>
            <a:ext cx="2409825" cy="847725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156" y="5270925"/>
            <a:ext cx="1724025" cy="876300"/>
          </a:xfrm>
          <a:prstGeom prst="rect">
            <a:avLst/>
          </a:prstGeom>
        </p:spPr>
      </p:pic>
      <p:sp>
        <p:nvSpPr>
          <p:cNvPr id="13" name="Rectangle 34"/>
          <p:cNvSpPr/>
          <p:nvPr/>
        </p:nvSpPr>
        <p:spPr>
          <a:xfrm>
            <a:off x="6285298" y="4805688"/>
            <a:ext cx="3984858" cy="1712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Schvaluje minimální rozsah </a:t>
            </a:r>
            <a:r>
              <a:rPr lang="cs-CZ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pojištění</a:t>
            </a:r>
          </a:p>
        </p:txBody>
      </p:sp>
      <p:sp>
        <p:nvSpPr>
          <p:cNvPr id="15" name="Freeform 4851"/>
          <p:cNvSpPr>
            <a:spLocks noEditPoints="1"/>
          </p:cNvSpPr>
          <p:nvPr/>
        </p:nvSpPr>
        <p:spPr bwMode="auto">
          <a:xfrm>
            <a:off x="10531830" y="395569"/>
            <a:ext cx="906025" cy="956359"/>
          </a:xfrm>
          <a:custGeom>
            <a:avLst/>
            <a:gdLst>
              <a:gd name="T0" fmla="*/ 248 w 360"/>
              <a:gd name="T1" fmla="*/ 8 h 380"/>
              <a:gd name="T2" fmla="*/ 274 w 360"/>
              <a:gd name="T3" fmla="*/ 0 h 380"/>
              <a:gd name="T4" fmla="*/ 298 w 360"/>
              <a:gd name="T5" fmla="*/ 28 h 380"/>
              <a:gd name="T6" fmla="*/ 280 w 360"/>
              <a:gd name="T7" fmla="*/ 56 h 380"/>
              <a:gd name="T8" fmla="*/ 258 w 360"/>
              <a:gd name="T9" fmla="*/ 56 h 380"/>
              <a:gd name="T10" fmla="*/ 240 w 360"/>
              <a:gd name="T11" fmla="*/ 28 h 380"/>
              <a:gd name="T12" fmla="*/ 344 w 360"/>
              <a:gd name="T13" fmla="*/ 88 h 380"/>
              <a:gd name="T14" fmla="*/ 288 w 360"/>
              <a:gd name="T15" fmla="*/ 68 h 380"/>
              <a:gd name="T16" fmla="*/ 214 w 360"/>
              <a:gd name="T17" fmla="*/ 70 h 380"/>
              <a:gd name="T18" fmla="*/ 194 w 360"/>
              <a:gd name="T19" fmla="*/ 90 h 380"/>
              <a:gd name="T20" fmla="*/ 224 w 360"/>
              <a:gd name="T21" fmla="*/ 114 h 380"/>
              <a:gd name="T22" fmla="*/ 248 w 360"/>
              <a:gd name="T23" fmla="*/ 166 h 380"/>
              <a:gd name="T24" fmla="*/ 234 w 360"/>
              <a:gd name="T25" fmla="*/ 208 h 380"/>
              <a:gd name="T26" fmla="*/ 278 w 360"/>
              <a:gd name="T27" fmla="*/ 214 h 380"/>
              <a:gd name="T28" fmla="*/ 310 w 360"/>
              <a:gd name="T29" fmla="*/ 244 h 380"/>
              <a:gd name="T30" fmla="*/ 332 w 360"/>
              <a:gd name="T31" fmla="*/ 200 h 380"/>
              <a:gd name="T32" fmla="*/ 348 w 360"/>
              <a:gd name="T33" fmla="*/ 208 h 380"/>
              <a:gd name="T34" fmla="*/ 360 w 360"/>
              <a:gd name="T35" fmla="*/ 190 h 380"/>
              <a:gd name="T36" fmla="*/ 102 w 360"/>
              <a:gd name="T37" fmla="*/ 56 h 380"/>
              <a:gd name="T38" fmla="*/ 120 w 360"/>
              <a:gd name="T39" fmla="*/ 28 h 380"/>
              <a:gd name="T40" fmla="*/ 98 w 360"/>
              <a:gd name="T41" fmla="*/ 0 h 380"/>
              <a:gd name="T42" fmla="*/ 70 w 360"/>
              <a:gd name="T43" fmla="*/ 8 h 380"/>
              <a:gd name="T44" fmla="*/ 62 w 360"/>
              <a:gd name="T45" fmla="*/ 34 h 380"/>
              <a:gd name="T46" fmla="*/ 92 w 360"/>
              <a:gd name="T47" fmla="*/ 58 h 380"/>
              <a:gd name="T48" fmla="*/ 50 w 360"/>
              <a:gd name="T49" fmla="*/ 244 h 380"/>
              <a:gd name="T50" fmla="*/ 74 w 360"/>
              <a:gd name="T51" fmla="*/ 218 h 380"/>
              <a:gd name="T52" fmla="*/ 126 w 360"/>
              <a:gd name="T53" fmla="*/ 208 h 380"/>
              <a:gd name="T54" fmla="*/ 112 w 360"/>
              <a:gd name="T55" fmla="*/ 166 h 380"/>
              <a:gd name="T56" fmla="*/ 128 w 360"/>
              <a:gd name="T57" fmla="*/ 122 h 380"/>
              <a:gd name="T58" fmla="*/ 166 w 360"/>
              <a:gd name="T59" fmla="*/ 90 h 380"/>
              <a:gd name="T60" fmla="*/ 154 w 360"/>
              <a:gd name="T61" fmla="*/ 74 h 380"/>
              <a:gd name="T62" fmla="*/ 72 w 360"/>
              <a:gd name="T63" fmla="*/ 68 h 380"/>
              <a:gd name="T64" fmla="*/ 20 w 360"/>
              <a:gd name="T65" fmla="*/ 80 h 380"/>
              <a:gd name="T66" fmla="*/ 0 w 360"/>
              <a:gd name="T67" fmla="*/ 190 h 380"/>
              <a:gd name="T68" fmla="*/ 12 w 360"/>
              <a:gd name="T69" fmla="*/ 208 h 380"/>
              <a:gd name="T70" fmla="*/ 28 w 360"/>
              <a:gd name="T71" fmla="*/ 200 h 380"/>
              <a:gd name="T72" fmla="*/ 170 w 360"/>
              <a:gd name="T73" fmla="*/ 118 h 380"/>
              <a:gd name="T74" fmla="*/ 136 w 360"/>
              <a:gd name="T75" fmla="*/ 146 h 380"/>
              <a:gd name="T76" fmla="*/ 136 w 360"/>
              <a:gd name="T77" fmla="*/ 184 h 380"/>
              <a:gd name="T78" fmla="*/ 170 w 360"/>
              <a:gd name="T79" fmla="*/ 214 h 380"/>
              <a:gd name="T80" fmla="*/ 208 w 360"/>
              <a:gd name="T81" fmla="*/ 206 h 380"/>
              <a:gd name="T82" fmla="*/ 228 w 360"/>
              <a:gd name="T83" fmla="*/ 166 h 380"/>
              <a:gd name="T84" fmla="*/ 214 w 360"/>
              <a:gd name="T85" fmla="*/ 132 h 380"/>
              <a:gd name="T86" fmla="*/ 296 w 360"/>
              <a:gd name="T87" fmla="*/ 260 h 380"/>
              <a:gd name="T88" fmla="*/ 288 w 360"/>
              <a:gd name="T89" fmla="*/ 246 h 380"/>
              <a:gd name="T90" fmla="*/ 180 w 360"/>
              <a:gd name="T91" fmla="*/ 278 h 380"/>
              <a:gd name="T92" fmla="*/ 82 w 360"/>
              <a:gd name="T93" fmla="*/ 236 h 380"/>
              <a:gd name="T94" fmla="*/ 64 w 360"/>
              <a:gd name="T95" fmla="*/ 260 h 380"/>
              <a:gd name="T96" fmla="*/ 106 w 360"/>
              <a:gd name="T97" fmla="*/ 304 h 380"/>
              <a:gd name="T98" fmla="*/ 146 w 360"/>
              <a:gd name="T99" fmla="*/ 378 h 380"/>
              <a:gd name="T100" fmla="*/ 214 w 360"/>
              <a:gd name="T101" fmla="*/ 378 h 380"/>
              <a:gd name="T102" fmla="*/ 264 w 360"/>
              <a:gd name="T103" fmla="*/ 362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60" h="380">
                <a:moveTo>
                  <a:pt x="240" y="28"/>
                </a:moveTo>
                <a:lnTo>
                  <a:pt x="240" y="28"/>
                </a:lnTo>
                <a:lnTo>
                  <a:pt x="240" y="22"/>
                </a:lnTo>
                <a:lnTo>
                  <a:pt x="242" y="18"/>
                </a:lnTo>
                <a:lnTo>
                  <a:pt x="248" y="8"/>
                </a:lnTo>
                <a:lnTo>
                  <a:pt x="258" y="2"/>
                </a:lnTo>
                <a:lnTo>
                  <a:pt x="262" y="0"/>
                </a:lnTo>
                <a:lnTo>
                  <a:pt x="268" y="0"/>
                </a:lnTo>
                <a:lnTo>
                  <a:pt x="268" y="0"/>
                </a:lnTo>
                <a:lnTo>
                  <a:pt x="274" y="0"/>
                </a:lnTo>
                <a:lnTo>
                  <a:pt x="280" y="2"/>
                </a:lnTo>
                <a:lnTo>
                  <a:pt x="290" y="8"/>
                </a:lnTo>
                <a:lnTo>
                  <a:pt x="296" y="18"/>
                </a:lnTo>
                <a:lnTo>
                  <a:pt x="298" y="22"/>
                </a:lnTo>
                <a:lnTo>
                  <a:pt x="298" y="28"/>
                </a:lnTo>
                <a:lnTo>
                  <a:pt x="298" y="28"/>
                </a:lnTo>
                <a:lnTo>
                  <a:pt x="298" y="34"/>
                </a:lnTo>
                <a:lnTo>
                  <a:pt x="296" y="40"/>
                </a:lnTo>
                <a:lnTo>
                  <a:pt x="290" y="50"/>
                </a:lnTo>
                <a:lnTo>
                  <a:pt x="280" y="56"/>
                </a:lnTo>
                <a:lnTo>
                  <a:pt x="274" y="58"/>
                </a:lnTo>
                <a:lnTo>
                  <a:pt x="268" y="58"/>
                </a:lnTo>
                <a:lnTo>
                  <a:pt x="268" y="58"/>
                </a:lnTo>
                <a:lnTo>
                  <a:pt x="262" y="58"/>
                </a:lnTo>
                <a:lnTo>
                  <a:pt x="258" y="56"/>
                </a:lnTo>
                <a:lnTo>
                  <a:pt x="248" y="50"/>
                </a:lnTo>
                <a:lnTo>
                  <a:pt x="242" y="40"/>
                </a:lnTo>
                <a:lnTo>
                  <a:pt x="240" y="34"/>
                </a:lnTo>
                <a:lnTo>
                  <a:pt x="240" y="28"/>
                </a:lnTo>
                <a:lnTo>
                  <a:pt x="240" y="28"/>
                </a:lnTo>
                <a:close/>
                <a:moveTo>
                  <a:pt x="360" y="190"/>
                </a:moveTo>
                <a:lnTo>
                  <a:pt x="344" y="90"/>
                </a:lnTo>
                <a:lnTo>
                  <a:pt x="344" y="90"/>
                </a:lnTo>
                <a:lnTo>
                  <a:pt x="344" y="88"/>
                </a:lnTo>
                <a:lnTo>
                  <a:pt x="344" y="88"/>
                </a:lnTo>
                <a:lnTo>
                  <a:pt x="340" y="80"/>
                </a:lnTo>
                <a:lnTo>
                  <a:pt x="332" y="74"/>
                </a:lnTo>
                <a:lnTo>
                  <a:pt x="324" y="70"/>
                </a:lnTo>
                <a:lnTo>
                  <a:pt x="314" y="68"/>
                </a:lnTo>
                <a:lnTo>
                  <a:pt x="288" y="68"/>
                </a:lnTo>
                <a:lnTo>
                  <a:pt x="270" y="102"/>
                </a:lnTo>
                <a:lnTo>
                  <a:pt x="250" y="68"/>
                </a:lnTo>
                <a:lnTo>
                  <a:pt x="222" y="68"/>
                </a:lnTo>
                <a:lnTo>
                  <a:pt x="222" y="68"/>
                </a:lnTo>
                <a:lnTo>
                  <a:pt x="214" y="70"/>
                </a:lnTo>
                <a:lnTo>
                  <a:pt x="206" y="74"/>
                </a:lnTo>
                <a:lnTo>
                  <a:pt x="198" y="80"/>
                </a:lnTo>
                <a:lnTo>
                  <a:pt x="194" y="88"/>
                </a:lnTo>
                <a:lnTo>
                  <a:pt x="194" y="88"/>
                </a:lnTo>
                <a:lnTo>
                  <a:pt x="194" y="90"/>
                </a:lnTo>
                <a:lnTo>
                  <a:pt x="192" y="98"/>
                </a:lnTo>
                <a:lnTo>
                  <a:pt x="192" y="98"/>
                </a:lnTo>
                <a:lnTo>
                  <a:pt x="204" y="102"/>
                </a:lnTo>
                <a:lnTo>
                  <a:pt x="214" y="106"/>
                </a:lnTo>
                <a:lnTo>
                  <a:pt x="224" y="114"/>
                </a:lnTo>
                <a:lnTo>
                  <a:pt x="232" y="122"/>
                </a:lnTo>
                <a:lnTo>
                  <a:pt x="240" y="132"/>
                </a:lnTo>
                <a:lnTo>
                  <a:pt x="244" y="142"/>
                </a:lnTo>
                <a:lnTo>
                  <a:pt x="248" y="154"/>
                </a:lnTo>
                <a:lnTo>
                  <a:pt x="248" y="166"/>
                </a:lnTo>
                <a:lnTo>
                  <a:pt x="248" y="166"/>
                </a:lnTo>
                <a:lnTo>
                  <a:pt x="248" y="178"/>
                </a:lnTo>
                <a:lnTo>
                  <a:pt x="246" y="188"/>
                </a:lnTo>
                <a:lnTo>
                  <a:pt x="240" y="198"/>
                </a:lnTo>
                <a:lnTo>
                  <a:pt x="234" y="208"/>
                </a:lnTo>
                <a:lnTo>
                  <a:pt x="250" y="208"/>
                </a:lnTo>
                <a:lnTo>
                  <a:pt x="250" y="208"/>
                </a:lnTo>
                <a:lnTo>
                  <a:pt x="260" y="208"/>
                </a:lnTo>
                <a:lnTo>
                  <a:pt x="270" y="210"/>
                </a:lnTo>
                <a:lnTo>
                  <a:pt x="278" y="214"/>
                </a:lnTo>
                <a:lnTo>
                  <a:pt x="286" y="218"/>
                </a:lnTo>
                <a:lnTo>
                  <a:pt x="294" y="222"/>
                </a:lnTo>
                <a:lnTo>
                  <a:pt x="300" y="228"/>
                </a:lnTo>
                <a:lnTo>
                  <a:pt x="306" y="236"/>
                </a:lnTo>
                <a:lnTo>
                  <a:pt x="310" y="244"/>
                </a:lnTo>
                <a:lnTo>
                  <a:pt x="308" y="118"/>
                </a:lnTo>
                <a:lnTo>
                  <a:pt x="318" y="118"/>
                </a:lnTo>
                <a:lnTo>
                  <a:pt x="330" y="196"/>
                </a:lnTo>
                <a:lnTo>
                  <a:pt x="330" y="196"/>
                </a:lnTo>
                <a:lnTo>
                  <a:pt x="332" y="200"/>
                </a:lnTo>
                <a:lnTo>
                  <a:pt x="336" y="204"/>
                </a:lnTo>
                <a:lnTo>
                  <a:pt x="340" y="208"/>
                </a:lnTo>
                <a:lnTo>
                  <a:pt x="346" y="208"/>
                </a:lnTo>
                <a:lnTo>
                  <a:pt x="346" y="208"/>
                </a:lnTo>
                <a:lnTo>
                  <a:pt x="348" y="208"/>
                </a:lnTo>
                <a:lnTo>
                  <a:pt x="348" y="208"/>
                </a:lnTo>
                <a:lnTo>
                  <a:pt x="354" y="206"/>
                </a:lnTo>
                <a:lnTo>
                  <a:pt x="358" y="202"/>
                </a:lnTo>
                <a:lnTo>
                  <a:pt x="360" y="196"/>
                </a:lnTo>
                <a:lnTo>
                  <a:pt x="360" y="190"/>
                </a:lnTo>
                <a:lnTo>
                  <a:pt x="360" y="190"/>
                </a:lnTo>
                <a:close/>
                <a:moveTo>
                  <a:pt x="92" y="58"/>
                </a:moveTo>
                <a:lnTo>
                  <a:pt x="92" y="58"/>
                </a:lnTo>
                <a:lnTo>
                  <a:pt x="98" y="58"/>
                </a:lnTo>
                <a:lnTo>
                  <a:pt x="102" y="56"/>
                </a:lnTo>
                <a:lnTo>
                  <a:pt x="112" y="50"/>
                </a:lnTo>
                <a:lnTo>
                  <a:pt x="118" y="40"/>
                </a:lnTo>
                <a:lnTo>
                  <a:pt x="120" y="34"/>
                </a:lnTo>
                <a:lnTo>
                  <a:pt x="120" y="28"/>
                </a:lnTo>
                <a:lnTo>
                  <a:pt x="120" y="28"/>
                </a:lnTo>
                <a:lnTo>
                  <a:pt x="120" y="22"/>
                </a:lnTo>
                <a:lnTo>
                  <a:pt x="118" y="18"/>
                </a:lnTo>
                <a:lnTo>
                  <a:pt x="112" y="8"/>
                </a:lnTo>
                <a:lnTo>
                  <a:pt x="102" y="2"/>
                </a:lnTo>
                <a:lnTo>
                  <a:pt x="98" y="0"/>
                </a:lnTo>
                <a:lnTo>
                  <a:pt x="92" y="0"/>
                </a:lnTo>
                <a:lnTo>
                  <a:pt x="92" y="0"/>
                </a:lnTo>
                <a:lnTo>
                  <a:pt x="86" y="0"/>
                </a:lnTo>
                <a:lnTo>
                  <a:pt x="80" y="2"/>
                </a:lnTo>
                <a:lnTo>
                  <a:pt x="70" y="8"/>
                </a:lnTo>
                <a:lnTo>
                  <a:pt x="64" y="18"/>
                </a:lnTo>
                <a:lnTo>
                  <a:pt x="62" y="22"/>
                </a:lnTo>
                <a:lnTo>
                  <a:pt x="62" y="28"/>
                </a:lnTo>
                <a:lnTo>
                  <a:pt x="62" y="28"/>
                </a:lnTo>
                <a:lnTo>
                  <a:pt x="62" y="34"/>
                </a:lnTo>
                <a:lnTo>
                  <a:pt x="64" y="40"/>
                </a:lnTo>
                <a:lnTo>
                  <a:pt x="70" y="50"/>
                </a:lnTo>
                <a:lnTo>
                  <a:pt x="80" y="56"/>
                </a:lnTo>
                <a:lnTo>
                  <a:pt x="86" y="58"/>
                </a:lnTo>
                <a:lnTo>
                  <a:pt x="92" y="58"/>
                </a:lnTo>
                <a:lnTo>
                  <a:pt x="92" y="58"/>
                </a:lnTo>
                <a:close/>
                <a:moveTo>
                  <a:pt x="30" y="196"/>
                </a:moveTo>
                <a:lnTo>
                  <a:pt x="42" y="118"/>
                </a:lnTo>
                <a:lnTo>
                  <a:pt x="52" y="118"/>
                </a:lnTo>
                <a:lnTo>
                  <a:pt x="50" y="244"/>
                </a:lnTo>
                <a:lnTo>
                  <a:pt x="50" y="244"/>
                </a:lnTo>
                <a:lnTo>
                  <a:pt x="54" y="236"/>
                </a:lnTo>
                <a:lnTo>
                  <a:pt x="60" y="228"/>
                </a:lnTo>
                <a:lnTo>
                  <a:pt x="66" y="222"/>
                </a:lnTo>
                <a:lnTo>
                  <a:pt x="74" y="218"/>
                </a:lnTo>
                <a:lnTo>
                  <a:pt x="82" y="214"/>
                </a:lnTo>
                <a:lnTo>
                  <a:pt x="90" y="210"/>
                </a:lnTo>
                <a:lnTo>
                  <a:pt x="100" y="208"/>
                </a:lnTo>
                <a:lnTo>
                  <a:pt x="110" y="208"/>
                </a:lnTo>
                <a:lnTo>
                  <a:pt x="126" y="208"/>
                </a:lnTo>
                <a:lnTo>
                  <a:pt x="126" y="208"/>
                </a:lnTo>
                <a:lnTo>
                  <a:pt x="120" y="198"/>
                </a:lnTo>
                <a:lnTo>
                  <a:pt x="114" y="188"/>
                </a:lnTo>
                <a:lnTo>
                  <a:pt x="112" y="178"/>
                </a:lnTo>
                <a:lnTo>
                  <a:pt x="112" y="166"/>
                </a:lnTo>
                <a:lnTo>
                  <a:pt x="112" y="166"/>
                </a:lnTo>
                <a:lnTo>
                  <a:pt x="112" y="154"/>
                </a:lnTo>
                <a:lnTo>
                  <a:pt x="116" y="142"/>
                </a:lnTo>
                <a:lnTo>
                  <a:pt x="120" y="132"/>
                </a:lnTo>
                <a:lnTo>
                  <a:pt x="128" y="122"/>
                </a:lnTo>
                <a:lnTo>
                  <a:pt x="136" y="114"/>
                </a:lnTo>
                <a:lnTo>
                  <a:pt x="146" y="106"/>
                </a:lnTo>
                <a:lnTo>
                  <a:pt x="156" y="102"/>
                </a:lnTo>
                <a:lnTo>
                  <a:pt x="168" y="98"/>
                </a:lnTo>
                <a:lnTo>
                  <a:pt x="166" y="90"/>
                </a:lnTo>
                <a:lnTo>
                  <a:pt x="166" y="90"/>
                </a:lnTo>
                <a:lnTo>
                  <a:pt x="166" y="88"/>
                </a:lnTo>
                <a:lnTo>
                  <a:pt x="166" y="88"/>
                </a:lnTo>
                <a:lnTo>
                  <a:pt x="162" y="80"/>
                </a:lnTo>
                <a:lnTo>
                  <a:pt x="154" y="74"/>
                </a:lnTo>
                <a:lnTo>
                  <a:pt x="146" y="70"/>
                </a:lnTo>
                <a:lnTo>
                  <a:pt x="138" y="68"/>
                </a:lnTo>
                <a:lnTo>
                  <a:pt x="110" y="68"/>
                </a:lnTo>
                <a:lnTo>
                  <a:pt x="90" y="102"/>
                </a:lnTo>
                <a:lnTo>
                  <a:pt x="72" y="68"/>
                </a:lnTo>
                <a:lnTo>
                  <a:pt x="46" y="68"/>
                </a:lnTo>
                <a:lnTo>
                  <a:pt x="46" y="68"/>
                </a:lnTo>
                <a:lnTo>
                  <a:pt x="36" y="70"/>
                </a:lnTo>
                <a:lnTo>
                  <a:pt x="28" y="74"/>
                </a:lnTo>
                <a:lnTo>
                  <a:pt x="20" y="80"/>
                </a:lnTo>
                <a:lnTo>
                  <a:pt x="16" y="88"/>
                </a:lnTo>
                <a:lnTo>
                  <a:pt x="16" y="88"/>
                </a:lnTo>
                <a:lnTo>
                  <a:pt x="16" y="90"/>
                </a:lnTo>
                <a:lnTo>
                  <a:pt x="0" y="190"/>
                </a:lnTo>
                <a:lnTo>
                  <a:pt x="0" y="190"/>
                </a:lnTo>
                <a:lnTo>
                  <a:pt x="0" y="196"/>
                </a:lnTo>
                <a:lnTo>
                  <a:pt x="2" y="202"/>
                </a:lnTo>
                <a:lnTo>
                  <a:pt x="6" y="206"/>
                </a:lnTo>
                <a:lnTo>
                  <a:pt x="12" y="208"/>
                </a:lnTo>
                <a:lnTo>
                  <a:pt x="12" y="208"/>
                </a:lnTo>
                <a:lnTo>
                  <a:pt x="14" y="208"/>
                </a:lnTo>
                <a:lnTo>
                  <a:pt x="14" y="208"/>
                </a:lnTo>
                <a:lnTo>
                  <a:pt x="20" y="208"/>
                </a:lnTo>
                <a:lnTo>
                  <a:pt x="24" y="204"/>
                </a:lnTo>
                <a:lnTo>
                  <a:pt x="28" y="200"/>
                </a:lnTo>
                <a:lnTo>
                  <a:pt x="30" y="196"/>
                </a:lnTo>
                <a:lnTo>
                  <a:pt x="30" y="196"/>
                </a:lnTo>
                <a:close/>
                <a:moveTo>
                  <a:pt x="180" y="118"/>
                </a:moveTo>
                <a:lnTo>
                  <a:pt x="180" y="118"/>
                </a:lnTo>
                <a:lnTo>
                  <a:pt x="170" y="118"/>
                </a:lnTo>
                <a:lnTo>
                  <a:pt x="162" y="120"/>
                </a:lnTo>
                <a:lnTo>
                  <a:pt x="152" y="126"/>
                </a:lnTo>
                <a:lnTo>
                  <a:pt x="146" y="132"/>
                </a:lnTo>
                <a:lnTo>
                  <a:pt x="140" y="138"/>
                </a:lnTo>
                <a:lnTo>
                  <a:pt x="136" y="146"/>
                </a:lnTo>
                <a:lnTo>
                  <a:pt x="132" y="156"/>
                </a:lnTo>
                <a:lnTo>
                  <a:pt x="132" y="166"/>
                </a:lnTo>
                <a:lnTo>
                  <a:pt x="132" y="166"/>
                </a:lnTo>
                <a:lnTo>
                  <a:pt x="132" y="176"/>
                </a:lnTo>
                <a:lnTo>
                  <a:pt x="136" y="184"/>
                </a:lnTo>
                <a:lnTo>
                  <a:pt x="140" y="194"/>
                </a:lnTo>
                <a:lnTo>
                  <a:pt x="146" y="200"/>
                </a:lnTo>
                <a:lnTo>
                  <a:pt x="152" y="206"/>
                </a:lnTo>
                <a:lnTo>
                  <a:pt x="162" y="210"/>
                </a:lnTo>
                <a:lnTo>
                  <a:pt x="170" y="214"/>
                </a:lnTo>
                <a:lnTo>
                  <a:pt x="180" y="214"/>
                </a:lnTo>
                <a:lnTo>
                  <a:pt x="180" y="214"/>
                </a:lnTo>
                <a:lnTo>
                  <a:pt x="190" y="214"/>
                </a:lnTo>
                <a:lnTo>
                  <a:pt x="200" y="210"/>
                </a:lnTo>
                <a:lnTo>
                  <a:pt x="208" y="206"/>
                </a:lnTo>
                <a:lnTo>
                  <a:pt x="214" y="200"/>
                </a:lnTo>
                <a:lnTo>
                  <a:pt x="220" y="194"/>
                </a:lnTo>
                <a:lnTo>
                  <a:pt x="224" y="184"/>
                </a:lnTo>
                <a:lnTo>
                  <a:pt x="228" y="176"/>
                </a:lnTo>
                <a:lnTo>
                  <a:pt x="228" y="166"/>
                </a:lnTo>
                <a:lnTo>
                  <a:pt x="228" y="166"/>
                </a:lnTo>
                <a:lnTo>
                  <a:pt x="228" y="156"/>
                </a:lnTo>
                <a:lnTo>
                  <a:pt x="224" y="146"/>
                </a:lnTo>
                <a:lnTo>
                  <a:pt x="220" y="138"/>
                </a:lnTo>
                <a:lnTo>
                  <a:pt x="214" y="132"/>
                </a:lnTo>
                <a:lnTo>
                  <a:pt x="208" y="126"/>
                </a:lnTo>
                <a:lnTo>
                  <a:pt x="200" y="120"/>
                </a:lnTo>
                <a:lnTo>
                  <a:pt x="190" y="118"/>
                </a:lnTo>
                <a:lnTo>
                  <a:pt x="180" y="118"/>
                </a:lnTo>
                <a:close/>
                <a:moveTo>
                  <a:pt x="296" y="260"/>
                </a:moveTo>
                <a:lnTo>
                  <a:pt x="296" y="260"/>
                </a:lnTo>
                <a:lnTo>
                  <a:pt x="294" y="258"/>
                </a:lnTo>
                <a:lnTo>
                  <a:pt x="294" y="258"/>
                </a:lnTo>
                <a:lnTo>
                  <a:pt x="292" y="252"/>
                </a:lnTo>
                <a:lnTo>
                  <a:pt x="288" y="246"/>
                </a:lnTo>
                <a:lnTo>
                  <a:pt x="278" y="236"/>
                </a:lnTo>
                <a:lnTo>
                  <a:pt x="266" y="230"/>
                </a:lnTo>
                <a:lnTo>
                  <a:pt x="250" y="228"/>
                </a:lnTo>
                <a:lnTo>
                  <a:pt x="210" y="228"/>
                </a:lnTo>
                <a:lnTo>
                  <a:pt x="180" y="278"/>
                </a:lnTo>
                <a:lnTo>
                  <a:pt x="150" y="228"/>
                </a:lnTo>
                <a:lnTo>
                  <a:pt x="110" y="228"/>
                </a:lnTo>
                <a:lnTo>
                  <a:pt x="110" y="228"/>
                </a:lnTo>
                <a:lnTo>
                  <a:pt x="94" y="230"/>
                </a:lnTo>
                <a:lnTo>
                  <a:pt x="82" y="236"/>
                </a:lnTo>
                <a:lnTo>
                  <a:pt x="72" y="246"/>
                </a:lnTo>
                <a:lnTo>
                  <a:pt x="68" y="252"/>
                </a:lnTo>
                <a:lnTo>
                  <a:pt x="66" y="258"/>
                </a:lnTo>
                <a:lnTo>
                  <a:pt x="66" y="258"/>
                </a:lnTo>
                <a:lnTo>
                  <a:pt x="64" y="260"/>
                </a:lnTo>
                <a:lnTo>
                  <a:pt x="52" y="336"/>
                </a:lnTo>
                <a:lnTo>
                  <a:pt x="52" y="336"/>
                </a:lnTo>
                <a:lnTo>
                  <a:pt x="72" y="352"/>
                </a:lnTo>
                <a:lnTo>
                  <a:pt x="96" y="362"/>
                </a:lnTo>
                <a:lnTo>
                  <a:pt x="106" y="304"/>
                </a:lnTo>
                <a:lnTo>
                  <a:pt x="118" y="304"/>
                </a:lnTo>
                <a:lnTo>
                  <a:pt x="114" y="370"/>
                </a:lnTo>
                <a:lnTo>
                  <a:pt x="114" y="370"/>
                </a:lnTo>
                <a:lnTo>
                  <a:pt x="130" y="374"/>
                </a:lnTo>
                <a:lnTo>
                  <a:pt x="146" y="378"/>
                </a:lnTo>
                <a:lnTo>
                  <a:pt x="162" y="380"/>
                </a:lnTo>
                <a:lnTo>
                  <a:pt x="180" y="380"/>
                </a:lnTo>
                <a:lnTo>
                  <a:pt x="180" y="380"/>
                </a:lnTo>
                <a:lnTo>
                  <a:pt x="196" y="380"/>
                </a:lnTo>
                <a:lnTo>
                  <a:pt x="214" y="378"/>
                </a:lnTo>
                <a:lnTo>
                  <a:pt x="230" y="374"/>
                </a:lnTo>
                <a:lnTo>
                  <a:pt x="246" y="370"/>
                </a:lnTo>
                <a:lnTo>
                  <a:pt x="242" y="304"/>
                </a:lnTo>
                <a:lnTo>
                  <a:pt x="254" y="304"/>
                </a:lnTo>
                <a:lnTo>
                  <a:pt x="264" y="362"/>
                </a:lnTo>
                <a:lnTo>
                  <a:pt x="264" y="362"/>
                </a:lnTo>
                <a:lnTo>
                  <a:pt x="288" y="350"/>
                </a:lnTo>
                <a:lnTo>
                  <a:pt x="308" y="336"/>
                </a:lnTo>
                <a:lnTo>
                  <a:pt x="296" y="2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5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Kdy by to mohlo fungovat?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737" y="365125"/>
            <a:ext cx="685800" cy="1181100"/>
          </a:xfrm>
          <a:prstGeom prst="rect">
            <a:avLst/>
          </a:prstGeom>
        </p:spPr>
      </p:pic>
      <p:sp>
        <p:nvSpPr>
          <p:cNvPr id="5" name="Rectangle 33"/>
          <p:cNvSpPr/>
          <p:nvPr/>
        </p:nvSpPr>
        <p:spPr>
          <a:xfrm>
            <a:off x="1205203" y="1809837"/>
            <a:ext cx="4806023" cy="6609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algn="ctr" fontAlgn="t"/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Do konce roku 2020</a:t>
            </a:r>
            <a:endParaRPr lang="cs-CZ" sz="2800" dirty="0">
              <a:solidFill>
                <a:schemeClr val="bg1"/>
              </a:solidFill>
            </a:endParaRPr>
          </a:p>
        </p:txBody>
      </p:sp>
      <p:sp>
        <p:nvSpPr>
          <p:cNvPr id="6" name="Rectangle 34"/>
          <p:cNvSpPr/>
          <p:nvPr/>
        </p:nvSpPr>
        <p:spPr>
          <a:xfrm>
            <a:off x="1205204" y="2470790"/>
            <a:ext cx="4806023" cy="2688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Definovat </a:t>
            </a:r>
            <a:r>
              <a:rPr lang="cs-CZ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zákonem minimální rozsah pojištění a způsob fungování samosprávných zdravotních pojišťoven</a:t>
            </a:r>
          </a:p>
        </p:txBody>
      </p:sp>
      <p:sp>
        <p:nvSpPr>
          <p:cNvPr id="7" name="Rectangle 33"/>
          <p:cNvSpPr/>
          <p:nvPr/>
        </p:nvSpPr>
        <p:spPr>
          <a:xfrm>
            <a:off x="6547776" y="1809837"/>
            <a:ext cx="4806023" cy="6609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algn="ctr" fontAlgn="t"/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Do konce roku 2021</a:t>
            </a:r>
            <a:endParaRPr lang="cs-CZ" sz="2800" dirty="0">
              <a:solidFill>
                <a:schemeClr val="bg1"/>
              </a:solidFill>
            </a:endParaRPr>
          </a:p>
        </p:txBody>
      </p:sp>
      <p:sp>
        <p:nvSpPr>
          <p:cNvPr id="8" name="Rectangle 34"/>
          <p:cNvSpPr/>
          <p:nvPr/>
        </p:nvSpPr>
        <p:spPr>
          <a:xfrm>
            <a:off x="6547777" y="2470790"/>
            <a:ext cx="4806023" cy="2688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Zavést </a:t>
            </a:r>
            <a:r>
              <a:rPr lang="cs-CZ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nástroj pro volby do správních a dozorčích rad vzdáleně přes internet a nebo osobně přes </a:t>
            </a:r>
            <a:r>
              <a:rPr lang="cs-CZ" sz="3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CzechPoint</a:t>
            </a:r>
            <a:endParaRPr lang="cs-CZ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4"/>
          <p:cNvSpPr/>
          <p:nvPr/>
        </p:nvSpPr>
        <p:spPr>
          <a:xfrm>
            <a:off x="1205203" y="5370897"/>
            <a:ext cx="10148596" cy="1249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Nynější zaměstnanecké pojišťovny se pak mohou sloučit s VZP nebo přeměnit na </a:t>
            </a:r>
            <a:r>
              <a:rPr lang="cs-CZ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neziskovou samosprávnou ZP</a:t>
            </a:r>
            <a:endParaRPr lang="cs-CZ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8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Bonus pro VZP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665170" y="1825625"/>
            <a:ext cx="930762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Zrušíme 10 trafik pro vládní kamarády a poradce ve správní radě VZP. Zachováme pouze 20 míst volených sněmovnou podle poměrného klíče.</a:t>
            </a:r>
            <a:endParaRPr lang="cs-CZ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Doplníme do zákona </a:t>
            </a: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přísnější vymezení střetu zájmů znemožňující členství v orgánech VZP.</a:t>
            </a:r>
          </a:p>
          <a:p>
            <a:pPr marL="0" indent="0">
              <a:buNone/>
            </a:pP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Zeštíhlení správní rady pouze na „zástupce pojištěnců“ povede k jasnější odpovědnosti.</a:t>
            </a:r>
          </a:p>
          <a:p>
            <a:pPr marL="0" indent="0">
              <a:buNone/>
            </a:pP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Znemožní plné ovládnutí 170 </a:t>
            </a:r>
            <a:r>
              <a:rPr lang="cs-CZ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mld</a:t>
            </a: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Kč ročně ve VZP menšinové vládě bez důvěry.</a:t>
            </a:r>
            <a:endParaRPr lang="cs-CZ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4969"/>
          <p:cNvSpPr>
            <a:spLocks noEditPoints="1"/>
          </p:cNvSpPr>
          <p:nvPr/>
        </p:nvSpPr>
        <p:spPr bwMode="auto">
          <a:xfrm>
            <a:off x="477329" y="1921612"/>
            <a:ext cx="904125" cy="827555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Freeform 4969"/>
          <p:cNvSpPr>
            <a:spLocks noEditPoints="1"/>
          </p:cNvSpPr>
          <p:nvPr/>
        </p:nvSpPr>
        <p:spPr bwMode="auto">
          <a:xfrm>
            <a:off x="477329" y="2935350"/>
            <a:ext cx="904125" cy="827555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Freeform 4969"/>
          <p:cNvSpPr>
            <a:spLocks noEditPoints="1"/>
          </p:cNvSpPr>
          <p:nvPr/>
        </p:nvSpPr>
        <p:spPr bwMode="auto">
          <a:xfrm>
            <a:off x="477329" y="3939654"/>
            <a:ext cx="904125" cy="827555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Freeform 4969"/>
          <p:cNvSpPr>
            <a:spLocks noEditPoints="1"/>
          </p:cNvSpPr>
          <p:nvPr/>
        </p:nvSpPr>
        <p:spPr bwMode="auto">
          <a:xfrm>
            <a:off x="477329" y="4899217"/>
            <a:ext cx="904125" cy="827555"/>
          </a:xfrm>
          <a:custGeom>
            <a:avLst/>
            <a:gdLst>
              <a:gd name="T0" fmla="*/ 374 w 390"/>
              <a:gd name="T1" fmla="*/ 118 h 352"/>
              <a:gd name="T2" fmla="*/ 388 w 390"/>
              <a:gd name="T3" fmla="*/ 174 h 352"/>
              <a:gd name="T4" fmla="*/ 388 w 390"/>
              <a:gd name="T5" fmla="*/ 218 h 352"/>
              <a:gd name="T6" fmla="*/ 370 w 390"/>
              <a:gd name="T7" fmla="*/ 282 h 352"/>
              <a:gd name="T8" fmla="*/ 332 w 390"/>
              <a:gd name="T9" fmla="*/ 336 h 352"/>
              <a:gd name="T10" fmla="*/ 270 w 390"/>
              <a:gd name="T11" fmla="*/ 352 h 352"/>
              <a:gd name="T12" fmla="*/ 292 w 390"/>
              <a:gd name="T13" fmla="*/ 314 h 352"/>
              <a:gd name="T14" fmla="*/ 304 w 390"/>
              <a:gd name="T15" fmla="*/ 268 h 352"/>
              <a:gd name="T16" fmla="*/ 306 w 390"/>
              <a:gd name="T17" fmla="*/ 236 h 352"/>
              <a:gd name="T18" fmla="*/ 300 w 390"/>
              <a:gd name="T19" fmla="*/ 186 h 352"/>
              <a:gd name="T20" fmla="*/ 284 w 390"/>
              <a:gd name="T21" fmla="*/ 144 h 352"/>
              <a:gd name="T22" fmla="*/ 270 w 390"/>
              <a:gd name="T23" fmla="*/ 118 h 352"/>
              <a:gd name="T24" fmla="*/ 266 w 390"/>
              <a:gd name="T25" fmla="*/ 310 h 352"/>
              <a:gd name="T26" fmla="*/ 282 w 390"/>
              <a:gd name="T27" fmla="*/ 254 h 352"/>
              <a:gd name="T28" fmla="*/ 282 w 390"/>
              <a:gd name="T29" fmla="*/ 214 h 352"/>
              <a:gd name="T30" fmla="*/ 264 w 390"/>
              <a:gd name="T31" fmla="*/ 156 h 352"/>
              <a:gd name="T32" fmla="*/ 216 w 390"/>
              <a:gd name="T33" fmla="*/ 146 h 352"/>
              <a:gd name="T34" fmla="*/ 174 w 390"/>
              <a:gd name="T35" fmla="*/ 104 h 352"/>
              <a:gd name="T36" fmla="*/ 150 w 390"/>
              <a:gd name="T37" fmla="*/ 48 h 352"/>
              <a:gd name="T38" fmla="*/ 146 w 390"/>
              <a:gd name="T39" fmla="*/ 22 h 352"/>
              <a:gd name="T40" fmla="*/ 128 w 390"/>
              <a:gd name="T41" fmla="*/ 2 h 352"/>
              <a:gd name="T42" fmla="*/ 116 w 390"/>
              <a:gd name="T43" fmla="*/ 0 h 352"/>
              <a:gd name="T44" fmla="*/ 96 w 390"/>
              <a:gd name="T45" fmla="*/ 10 h 352"/>
              <a:gd name="T46" fmla="*/ 88 w 390"/>
              <a:gd name="T47" fmla="*/ 32 h 352"/>
              <a:gd name="T48" fmla="*/ 96 w 390"/>
              <a:gd name="T49" fmla="*/ 80 h 352"/>
              <a:gd name="T50" fmla="*/ 114 w 390"/>
              <a:gd name="T51" fmla="*/ 124 h 352"/>
              <a:gd name="T52" fmla="*/ 114 w 390"/>
              <a:gd name="T53" fmla="*/ 130 h 352"/>
              <a:gd name="T54" fmla="*/ 102 w 390"/>
              <a:gd name="T55" fmla="*/ 144 h 352"/>
              <a:gd name="T56" fmla="*/ 16 w 390"/>
              <a:gd name="T57" fmla="*/ 146 h 352"/>
              <a:gd name="T58" fmla="*/ 0 w 390"/>
              <a:gd name="T59" fmla="*/ 170 h 352"/>
              <a:gd name="T60" fmla="*/ 8 w 390"/>
              <a:gd name="T61" fmla="*/ 190 h 352"/>
              <a:gd name="T62" fmla="*/ 24 w 390"/>
              <a:gd name="T63" fmla="*/ 198 h 352"/>
              <a:gd name="T64" fmla="*/ 2 w 390"/>
              <a:gd name="T65" fmla="*/ 214 h 352"/>
              <a:gd name="T66" fmla="*/ 2 w 390"/>
              <a:gd name="T67" fmla="*/ 236 h 352"/>
              <a:gd name="T68" fmla="*/ 26 w 390"/>
              <a:gd name="T69" fmla="*/ 252 h 352"/>
              <a:gd name="T70" fmla="*/ 20 w 390"/>
              <a:gd name="T71" fmla="*/ 256 h 352"/>
              <a:gd name="T72" fmla="*/ 6 w 390"/>
              <a:gd name="T73" fmla="*/ 280 h 352"/>
              <a:gd name="T74" fmla="*/ 14 w 390"/>
              <a:gd name="T75" fmla="*/ 298 h 352"/>
              <a:gd name="T76" fmla="*/ 44 w 390"/>
              <a:gd name="T77" fmla="*/ 306 h 352"/>
              <a:gd name="T78" fmla="*/ 34 w 390"/>
              <a:gd name="T79" fmla="*/ 320 h 352"/>
              <a:gd name="T80" fmla="*/ 36 w 390"/>
              <a:gd name="T81" fmla="*/ 334 h 352"/>
              <a:gd name="T82" fmla="*/ 58 w 390"/>
              <a:gd name="T83" fmla="*/ 350 h 352"/>
              <a:gd name="T84" fmla="*/ 144 w 390"/>
              <a:gd name="T85" fmla="*/ 350 h 352"/>
              <a:gd name="T86" fmla="*/ 148 w 390"/>
              <a:gd name="T87" fmla="*/ 350 h 352"/>
              <a:gd name="T88" fmla="*/ 182 w 390"/>
              <a:gd name="T89" fmla="*/ 344 h 352"/>
              <a:gd name="T90" fmla="*/ 212 w 390"/>
              <a:gd name="T91" fmla="*/ 326 h 352"/>
              <a:gd name="T92" fmla="*/ 228 w 390"/>
              <a:gd name="T93" fmla="*/ 31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0" h="352">
                <a:moveTo>
                  <a:pt x="270" y="118"/>
                </a:moveTo>
                <a:lnTo>
                  <a:pt x="374" y="118"/>
                </a:lnTo>
                <a:lnTo>
                  <a:pt x="374" y="118"/>
                </a:lnTo>
                <a:lnTo>
                  <a:pt x="380" y="136"/>
                </a:lnTo>
                <a:lnTo>
                  <a:pt x="386" y="156"/>
                </a:lnTo>
                <a:lnTo>
                  <a:pt x="388" y="174"/>
                </a:lnTo>
                <a:lnTo>
                  <a:pt x="390" y="194"/>
                </a:lnTo>
                <a:lnTo>
                  <a:pt x="390" y="194"/>
                </a:lnTo>
                <a:lnTo>
                  <a:pt x="388" y="218"/>
                </a:lnTo>
                <a:lnTo>
                  <a:pt x="384" y="240"/>
                </a:lnTo>
                <a:lnTo>
                  <a:pt x="378" y="262"/>
                </a:lnTo>
                <a:lnTo>
                  <a:pt x="370" y="282"/>
                </a:lnTo>
                <a:lnTo>
                  <a:pt x="358" y="302"/>
                </a:lnTo>
                <a:lnTo>
                  <a:pt x="346" y="320"/>
                </a:lnTo>
                <a:lnTo>
                  <a:pt x="332" y="336"/>
                </a:lnTo>
                <a:lnTo>
                  <a:pt x="316" y="352"/>
                </a:lnTo>
                <a:lnTo>
                  <a:pt x="270" y="352"/>
                </a:lnTo>
                <a:lnTo>
                  <a:pt x="270" y="352"/>
                </a:lnTo>
                <a:lnTo>
                  <a:pt x="278" y="340"/>
                </a:lnTo>
                <a:lnTo>
                  <a:pt x="284" y="326"/>
                </a:lnTo>
                <a:lnTo>
                  <a:pt x="292" y="314"/>
                </a:lnTo>
                <a:lnTo>
                  <a:pt x="296" y="298"/>
                </a:lnTo>
                <a:lnTo>
                  <a:pt x="300" y="284"/>
                </a:lnTo>
                <a:lnTo>
                  <a:pt x="304" y="268"/>
                </a:lnTo>
                <a:lnTo>
                  <a:pt x="306" y="252"/>
                </a:lnTo>
                <a:lnTo>
                  <a:pt x="306" y="236"/>
                </a:lnTo>
                <a:lnTo>
                  <a:pt x="306" y="236"/>
                </a:lnTo>
                <a:lnTo>
                  <a:pt x="306" y="218"/>
                </a:lnTo>
                <a:lnTo>
                  <a:pt x="304" y="202"/>
                </a:lnTo>
                <a:lnTo>
                  <a:pt x="300" y="186"/>
                </a:lnTo>
                <a:lnTo>
                  <a:pt x="296" y="172"/>
                </a:lnTo>
                <a:lnTo>
                  <a:pt x="292" y="158"/>
                </a:lnTo>
                <a:lnTo>
                  <a:pt x="284" y="144"/>
                </a:lnTo>
                <a:lnTo>
                  <a:pt x="278" y="130"/>
                </a:lnTo>
                <a:lnTo>
                  <a:pt x="270" y="118"/>
                </a:lnTo>
                <a:lnTo>
                  <a:pt x="270" y="118"/>
                </a:lnTo>
                <a:close/>
                <a:moveTo>
                  <a:pt x="228" y="310"/>
                </a:moveTo>
                <a:lnTo>
                  <a:pt x="266" y="310"/>
                </a:lnTo>
                <a:lnTo>
                  <a:pt x="266" y="310"/>
                </a:lnTo>
                <a:lnTo>
                  <a:pt x="274" y="292"/>
                </a:lnTo>
                <a:lnTo>
                  <a:pt x="278" y="274"/>
                </a:lnTo>
                <a:lnTo>
                  <a:pt x="282" y="254"/>
                </a:lnTo>
                <a:lnTo>
                  <a:pt x="282" y="236"/>
                </a:lnTo>
                <a:lnTo>
                  <a:pt x="282" y="236"/>
                </a:lnTo>
                <a:lnTo>
                  <a:pt x="282" y="214"/>
                </a:lnTo>
                <a:lnTo>
                  <a:pt x="278" y="194"/>
                </a:lnTo>
                <a:lnTo>
                  <a:pt x="272" y="174"/>
                </a:lnTo>
                <a:lnTo>
                  <a:pt x="264" y="156"/>
                </a:lnTo>
                <a:lnTo>
                  <a:pt x="236" y="156"/>
                </a:lnTo>
                <a:lnTo>
                  <a:pt x="236" y="156"/>
                </a:lnTo>
                <a:lnTo>
                  <a:pt x="216" y="146"/>
                </a:lnTo>
                <a:lnTo>
                  <a:pt x="200" y="134"/>
                </a:lnTo>
                <a:lnTo>
                  <a:pt x="186" y="120"/>
                </a:lnTo>
                <a:lnTo>
                  <a:pt x="174" y="104"/>
                </a:lnTo>
                <a:lnTo>
                  <a:pt x="164" y="88"/>
                </a:lnTo>
                <a:lnTo>
                  <a:pt x="156" y="68"/>
                </a:lnTo>
                <a:lnTo>
                  <a:pt x="150" y="48"/>
                </a:lnTo>
                <a:lnTo>
                  <a:pt x="148" y="28"/>
                </a:lnTo>
                <a:lnTo>
                  <a:pt x="148" y="28"/>
                </a:lnTo>
                <a:lnTo>
                  <a:pt x="146" y="22"/>
                </a:lnTo>
                <a:lnTo>
                  <a:pt x="144" y="16"/>
                </a:lnTo>
                <a:lnTo>
                  <a:pt x="138" y="8"/>
                </a:lnTo>
                <a:lnTo>
                  <a:pt x="128" y="2"/>
                </a:lnTo>
                <a:lnTo>
                  <a:pt x="122" y="0"/>
                </a:lnTo>
                <a:lnTo>
                  <a:pt x="116" y="0"/>
                </a:lnTo>
                <a:lnTo>
                  <a:pt x="116" y="0"/>
                </a:lnTo>
                <a:lnTo>
                  <a:pt x="110" y="0"/>
                </a:lnTo>
                <a:lnTo>
                  <a:pt x="104" y="2"/>
                </a:lnTo>
                <a:lnTo>
                  <a:pt x="96" y="10"/>
                </a:lnTo>
                <a:lnTo>
                  <a:pt x="90" y="20"/>
                </a:lnTo>
                <a:lnTo>
                  <a:pt x="88" y="24"/>
                </a:lnTo>
                <a:lnTo>
                  <a:pt x="88" y="32"/>
                </a:lnTo>
                <a:lnTo>
                  <a:pt x="88" y="32"/>
                </a:lnTo>
                <a:lnTo>
                  <a:pt x="90" y="56"/>
                </a:lnTo>
                <a:lnTo>
                  <a:pt x="96" y="80"/>
                </a:lnTo>
                <a:lnTo>
                  <a:pt x="104" y="102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24"/>
                </a:lnTo>
                <a:lnTo>
                  <a:pt x="114" y="130"/>
                </a:lnTo>
                <a:lnTo>
                  <a:pt x="112" y="136"/>
                </a:lnTo>
                <a:lnTo>
                  <a:pt x="108" y="140"/>
                </a:lnTo>
                <a:lnTo>
                  <a:pt x="102" y="144"/>
                </a:lnTo>
                <a:lnTo>
                  <a:pt x="28" y="144"/>
                </a:lnTo>
                <a:lnTo>
                  <a:pt x="28" y="144"/>
                </a:lnTo>
                <a:lnTo>
                  <a:pt x="16" y="146"/>
                </a:lnTo>
                <a:lnTo>
                  <a:pt x="8" y="152"/>
                </a:lnTo>
                <a:lnTo>
                  <a:pt x="2" y="160"/>
                </a:lnTo>
                <a:lnTo>
                  <a:pt x="0" y="170"/>
                </a:lnTo>
                <a:lnTo>
                  <a:pt x="0" y="170"/>
                </a:lnTo>
                <a:lnTo>
                  <a:pt x="2" y="180"/>
                </a:lnTo>
                <a:lnTo>
                  <a:pt x="8" y="190"/>
                </a:lnTo>
                <a:lnTo>
                  <a:pt x="16" y="194"/>
                </a:lnTo>
                <a:lnTo>
                  <a:pt x="24" y="198"/>
                </a:lnTo>
                <a:lnTo>
                  <a:pt x="24" y="198"/>
                </a:lnTo>
                <a:lnTo>
                  <a:pt x="14" y="200"/>
                </a:lnTo>
                <a:lnTo>
                  <a:pt x="6" y="206"/>
                </a:lnTo>
                <a:lnTo>
                  <a:pt x="2" y="214"/>
                </a:lnTo>
                <a:lnTo>
                  <a:pt x="0" y="224"/>
                </a:lnTo>
                <a:lnTo>
                  <a:pt x="0" y="224"/>
                </a:lnTo>
                <a:lnTo>
                  <a:pt x="2" y="236"/>
                </a:lnTo>
                <a:lnTo>
                  <a:pt x="8" y="244"/>
                </a:lnTo>
                <a:lnTo>
                  <a:pt x="16" y="250"/>
                </a:lnTo>
                <a:lnTo>
                  <a:pt x="26" y="252"/>
                </a:lnTo>
                <a:lnTo>
                  <a:pt x="28" y="252"/>
                </a:lnTo>
                <a:lnTo>
                  <a:pt x="28" y="252"/>
                </a:lnTo>
                <a:lnTo>
                  <a:pt x="20" y="256"/>
                </a:lnTo>
                <a:lnTo>
                  <a:pt x="12" y="262"/>
                </a:lnTo>
                <a:lnTo>
                  <a:pt x="8" y="270"/>
                </a:lnTo>
                <a:lnTo>
                  <a:pt x="6" y="280"/>
                </a:lnTo>
                <a:lnTo>
                  <a:pt x="6" y="280"/>
                </a:lnTo>
                <a:lnTo>
                  <a:pt x="8" y="290"/>
                </a:lnTo>
                <a:lnTo>
                  <a:pt x="14" y="298"/>
                </a:lnTo>
                <a:lnTo>
                  <a:pt x="22" y="304"/>
                </a:lnTo>
                <a:lnTo>
                  <a:pt x="32" y="306"/>
                </a:lnTo>
                <a:lnTo>
                  <a:pt x="44" y="306"/>
                </a:lnTo>
                <a:lnTo>
                  <a:pt x="44" y="306"/>
                </a:lnTo>
                <a:lnTo>
                  <a:pt x="36" y="314"/>
                </a:lnTo>
                <a:lnTo>
                  <a:pt x="34" y="320"/>
                </a:lnTo>
                <a:lnTo>
                  <a:pt x="34" y="326"/>
                </a:lnTo>
                <a:lnTo>
                  <a:pt x="34" y="326"/>
                </a:lnTo>
                <a:lnTo>
                  <a:pt x="36" y="334"/>
                </a:lnTo>
                <a:lnTo>
                  <a:pt x="42" y="342"/>
                </a:lnTo>
                <a:lnTo>
                  <a:pt x="48" y="348"/>
                </a:lnTo>
                <a:lnTo>
                  <a:pt x="58" y="350"/>
                </a:lnTo>
                <a:lnTo>
                  <a:pt x="142" y="350"/>
                </a:lnTo>
                <a:lnTo>
                  <a:pt x="142" y="350"/>
                </a:lnTo>
                <a:lnTo>
                  <a:pt x="144" y="350"/>
                </a:lnTo>
                <a:lnTo>
                  <a:pt x="144" y="350"/>
                </a:lnTo>
                <a:lnTo>
                  <a:pt x="148" y="350"/>
                </a:lnTo>
                <a:lnTo>
                  <a:pt x="148" y="350"/>
                </a:lnTo>
                <a:lnTo>
                  <a:pt x="160" y="348"/>
                </a:lnTo>
                <a:lnTo>
                  <a:pt x="172" y="346"/>
                </a:lnTo>
                <a:lnTo>
                  <a:pt x="182" y="344"/>
                </a:lnTo>
                <a:lnTo>
                  <a:pt x="194" y="338"/>
                </a:lnTo>
                <a:lnTo>
                  <a:pt x="204" y="332"/>
                </a:lnTo>
                <a:lnTo>
                  <a:pt x="212" y="326"/>
                </a:lnTo>
                <a:lnTo>
                  <a:pt x="220" y="318"/>
                </a:lnTo>
                <a:lnTo>
                  <a:pt x="228" y="310"/>
                </a:lnTo>
                <a:lnTo>
                  <a:pt x="228" y="3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23" y="161379"/>
            <a:ext cx="1571208" cy="152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Varianta B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376413" y="2020735"/>
            <a:ext cx="99773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Všechny non-VZP pojišťovny budou zákonem konvertovány na </a:t>
            </a: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neziskové samosprávné </a:t>
            </a: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ZP</a:t>
            </a:r>
            <a:endParaRPr lang="cs-CZ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Všechny pojišťovny (VZP i NSZP) jsou budou v právech rovny. VZP pouze nebude mít samostatné volby do správních a dozorčích rad.</a:t>
            </a:r>
          </a:p>
          <a:p>
            <a:pPr marL="0" indent="0">
              <a:buNone/>
            </a:pP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Každá pojišťovna bude mít jeden standardní pojistný plán (u varianty A jej měla jen VZP) a k němu 1–N dalších plánů (u varianty A mohla mít každá jen jeden)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913" y="373230"/>
            <a:ext cx="1317458" cy="1317458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34" y="3311971"/>
            <a:ext cx="809625" cy="80010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34" y="4742747"/>
            <a:ext cx="809625" cy="800100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35" y="2068973"/>
            <a:ext cx="8096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6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405442"/>
            <a:ext cx="10515600" cy="61765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cs-CZ" sz="49600" dirty="0" smtClean="0"/>
              <a:t>#</a:t>
            </a:r>
            <a:endParaRPr lang="cs-CZ" sz="49600" dirty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211" y="114402"/>
            <a:ext cx="1614695" cy="161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7044" y="403534"/>
            <a:ext cx="10515600" cy="1325563"/>
          </a:xfrm>
        </p:spPr>
        <p:txBody>
          <a:bodyPr/>
          <a:lstStyle/>
          <a:p>
            <a:r>
              <a:rPr lang="cs-CZ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Pusťte nás na ně!</a:t>
            </a:r>
            <a:endParaRPr lang="cs-CZ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617043" y="1729097"/>
            <a:ext cx="98081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Zajistíme reálnou </a:t>
            </a: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svobodnou volbu ve zdravotnictví pro všechny a nikoliv pouze pro </a:t>
            </a: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ty, </a:t>
            </a: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kteří mohou platit vše </a:t>
            </a: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cash</a:t>
            </a:r>
          </a:p>
          <a:p>
            <a:pPr marL="0" indent="0">
              <a:buNone/>
            </a:pP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Zlepšíme kontrolu </a:t>
            </a: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nad 277 miliardami ročně a úložišti citlivých osobních údajů nás všech</a:t>
            </a:r>
          </a:p>
          <a:p>
            <a:pPr marL="0" indent="0">
              <a:buNone/>
            </a:pP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Solidarita zůstane zachována díky </a:t>
            </a: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stávajícímu systému 100% přerozdělení </a:t>
            </a: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pojistného</a:t>
            </a:r>
          </a:p>
        </p:txBody>
      </p:sp>
      <p:sp>
        <p:nvSpPr>
          <p:cNvPr id="4" name="Oval 6"/>
          <p:cNvSpPr/>
          <p:nvPr/>
        </p:nvSpPr>
        <p:spPr>
          <a:xfrm>
            <a:off x="838200" y="2030162"/>
            <a:ext cx="633600" cy="6287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6"/>
          <p:cNvSpPr/>
          <p:nvPr/>
        </p:nvSpPr>
        <p:spPr>
          <a:xfrm>
            <a:off x="838200" y="3275982"/>
            <a:ext cx="633600" cy="6287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 smtClean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6" name="Oval 6"/>
          <p:cNvSpPr/>
          <p:nvPr/>
        </p:nvSpPr>
        <p:spPr>
          <a:xfrm>
            <a:off x="838200" y="4254854"/>
            <a:ext cx="633600" cy="6287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397" y="4883638"/>
            <a:ext cx="1687629" cy="1687629"/>
          </a:xfrm>
          <a:prstGeom prst="rect">
            <a:avLst/>
          </a:prstGeom>
        </p:spPr>
      </p:pic>
      <p:sp>
        <p:nvSpPr>
          <p:cNvPr id="8" name="Podnadpis 2"/>
          <p:cNvSpPr txBox="1">
            <a:spLocks/>
          </p:cNvSpPr>
          <p:nvPr/>
        </p:nvSpPr>
        <p:spPr>
          <a:xfrm>
            <a:off x="4577615" y="5570704"/>
            <a:ext cx="5075722" cy="1089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MUDr. Zdeněk Hřib</a:t>
            </a:r>
            <a:b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garant oblasti Zdravotnictví</a:t>
            </a:r>
            <a:endParaRPr lang="cs-CZ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211" y="114402"/>
            <a:ext cx="1614695" cy="161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92" y="13669"/>
            <a:ext cx="9054193" cy="6844331"/>
          </a:xfrm>
        </p:spPr>
      </p:pic>
    </p:spTree>
    <p:extLst>
      <p:ext uri="{BB962C8B-B14F-4D97-AF65-F5344CB8AC3E}">
        <p14:creationId xmlns:p14="http://schemas.microsoft.com/office/powerpoint/2010/main" val="13718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29" y="128522"/>
            <a:ext cx="5402034" cy="66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942" y="70220"/>
            <a:ext cx="5924551" cy="678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553850" y="480788"/>
            <a:ext cx="4298810" cy="197174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defTabSz="914338">
              <a:lnSpc>
                <a:spcPct val="110000"/>
              </a:lnSpc>
              <a:spcBef>
                <a:spcPct val="0"/>
              </a:spcBef>
              <a:defRPr/>
            </a:pPr>
            <a:r>
              <a:rPr lang="cs-CZ" sz="4000" b="1" dirty="0" smtClean="0">
                <a:latin typeface="Bebas Neue" charset="0"/>
                <a:ea typeface="Bebas Neue" charset="0"/>
                <a:cs typeface="Bebas Neue" charset="0"/>
              </a:rPr>
              <a:t>Zdravotnictví,</a:t>
            </a:r>
            <a:endParaRPr lang="cs-CZ" sz="4000" b="1" dirty="0">
              <a:latin typeface="Bebas Neue" charset="0"/>
              <a:ea typeface="Bebas Neue" charset="0"/>
              <a:cs typeface="Bebas Neue" charset="0"/>
            </a:endParaRPr>
          </a:p>
          <a:p>
            <a:pPr defTabSz="914338">
              <a:lnSpc>
                <a:spcPct val="110000"/>
              </a:lnSpc>
              <a:spcBef>
                <a:spcPct val="0"/>
              </a:spcBef>
              <a:defRPr/>
            </a:pPr>
            <a:r>
              <a:rPr lang="cs-CZ" sz="4000" dirty="0" smtClean="0">
                <a:latin typeface="Bebas Neue" charset="0"/>
                <a:ea typeface="Bebas Neue" charset="0"/>
                <a:cs typeface="Bebas Neue" charset="0"/>
              </a:rPr>
              <a:t>jaké si vyberete</a:t>
            </a:r>
            <a:endParaRPr lang="cs-CZ" sz="4000" dirty="0"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5226" y="4167739"/>
            <a:ext cx="11568418" cy="727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ctr" defTabSz="914338">
              <a:lnSpc>
                <a:spcPct val="110000"/>
              </a:lnSpc>
              <a:spcBef>
                <a:spcPct val="0"/>
              </a:spcBef>
              <a:defRPr/>
            </a:pPr>
            <a:r>
              <a:rPr lang="cs-CZ" sz="7500" b="1" dirty="0" smtClean="0">
                <a:latin typeface="Bebas Neue" charset="0"/>
                <a:ea typeface="Bebas Neue" charset="0"/>
                <a:cs typeface="Bebas Neue" charset="0"/>
              </a:rPr>
              <a:t>Neziskové samosprávné zdravotní </a:t>
            </a:r>
            <a:r>
              <a:rPr lang="cs-CZ" sz="7500" b="1" dirty="0" smtClean="0">
                <a:latin typeface="Bebas Neue" charset="0"/>
                <a:ea typeface="Bebas Neue" charset="0"/>
                <a:cs typeface="Bebas Neue" charset="0"/>
              </a:rPr>
              <a:t>pojišťovny</a:t>
            </a:r>
            <a:endParaRPr lang="cs-CZ" sz="7500" dirty="0">
              <a:latin typeface="Bebas Neue" charset="0"/>
              <a:ea typeface="Bebas Neue" charset="0"/>
              <a:cs typeface="Bebas Neue" charset="0"/>
            </a:endParaRPr>
          </a:p>
        </p:txBody>
      </p:sp>
      <p:pic>
        <p:nvPicPr>
          <p:cNvPr id="8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01" y="254136"/>
            <a:ext cx="2425047" cy="242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"/>
    </mc:Choice>
    <mc:Fallback xmlns="">
      <p:transition spd="slow" advTm="24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Co kdyby obuvnictví fungovalo stejně jako naše zdravotnictví?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376413" y="2020735"/>
            <a:ext cx="99773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Každý byl měl právo </a:t>
            </a: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na boty </a:t>
            </a: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zdarma, ale stát by zajistil </a:t>
            </a: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pro všechny jen jednu velikost </a:t>
            </a: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bot, přičemž by nikdo nevěděl jakou.</a:t>
            </a:r>
          </a:p>
          <a:p>
            <a:pPr marL="0" indent="0">
              <a:buNone/>
            </a:pP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Boty by byly obvykle </a:t>
            </a: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kvalitní, ale když </a:t>
            </a: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by byly malé</a:t>
            </a: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, tak </a:t>
            </a: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by nešlo si připlatit </a:t>
            </a: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za větší, ale jedině koupit celé nové boty za vlastní peníze. </a:t>
            </a:r>
            <a:endParaRPr lang="cs-CZ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Obutí </a:t>
            </a: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člověka, který nemá známého ševce, </a:t>
            </a: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by obvykle záviselo na </a:t>
            </a: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libovůli nejbližšího obuvnictví</a:t>
            </a: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cs-CZ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913" y="373230"/>
            <a:ext cx="1317458" cy="1317458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35" y="3524242"/>
            <a:ext cx="809625" cy="80010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35" y="4979511"/>
            <a:ext cx="809625" cy="800100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35" y="2068973"/>
            <a:ext cx="8096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613" cy="1325563"/>
          </a:xfrm>
        </p:spPr>
        <p:txBody>
          <a:bodyPr/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Také vám to teď nedává smysl?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212782" y="1755252"/>
            <a:ext cx="10141017" cy="442980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Zdravotní pojišťovny </a:t>
            </a: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se v </a:t>
            </a: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ničem podstatném neliší a jde vlastně o „6+1 trubku na </a:t>
            </a: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stejně teplou vodu</a:t>
            </a: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pPr marL="0" indent="0">
              <a:buNone/>
            </a:pP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Neberou ohled na zájmy </a:t>
            </a: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pojištěnců </a:t>
            </a: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a nevycházejí jim vstříc</a:t>
            </a:r>
          </a:p>
          <a:p>
            <a:pPr marL="0" indent="0">
              <a:buNone/>
            </a:pP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Nehradí </a:t>
            </a: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alternativy </a:t>
            </a: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běžné v </a:t>
            </a: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zahraničí (porodní </a:t>
            </a: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domy, mobilní hospice, léčebné konopí, …)</a:t>
            </a:r>
          </a:p>
          <a:p>
            <a:pPr marL="0" lvl="0" indent="0">
              <a:buNone/>
            </a:pP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Nelze </a:t>
            </a: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si vybrat rozsah hrazené péče a míru </a:t>
            </a: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spoluúčasti jako u jiných pojištění</a:t>
            </a:r>
            <a:endParaRPr lang="cs-CZ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Správní </a:t>
            </a: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a dozorčí rady jsou </a:t>
            </a: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často nevolené </a:t>
            </a: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trafiky</a:t>
            </a:r>
            <a:endParaRPr lang="cs-CZ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8"/>
          <p:cNvSpPr/>
          <p:nvPr/>
        </p:nvSpPr>
        <p:spPr>
          <a:xfrm>
            <a:off x="448896" y="1755252"/>
            <a:ext cx="616391" cy="616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dirty="0" smtClean="0">
                <a:latin typeface="Arial" charset="0"/>
                <a:ea typeface="Arial" charset="0"/>
                <a:cs typeface="Arial" charset="0"/>
              </a:rPr>
              <a:t>1</a:t>
            </a:r>
            <a:endParaRPr lang="cs-CZ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val 9"/>
          <p:cNvSpPr/>
          <p:nvPr/>
        </p:nvSpPr>
        <p:spPr>
          <a:xfrm>
            <a:off x="448896" y="2755877"/>
            <a:ext cx="616391" cy="616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" name="Oval 10"/>
          <p:cNvSpPr/>
          <p:nvPr/>
        </p:nvSpPr>
        <p:spPr>
          <a:xfrm>
            <a:off x="448895" y="3771404"/>
            <a:ext cx="616391" cy="616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dirty="0"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8" name="Oval 11"/>
          <p:cNvSpPr/>
          <p:nvPr/>
        </p:nvSpPr>
        <p:spPr>
          <a:xfrm>
            <a:off x="448894" y="4772029"/>
            <a:ext cx="616391" cy="616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dirty="0" smtClean="0">
                <a:latin typeface="Arial" charset="0"/>
                <a:ea typeface="Arial" charset="0"/>
                <a:cs typeface="Arial" charset="0"/>
              </a:rPr>
              <a:t>4</a:t>
            </a:r>
            <a:endParaRPr lang="cs-CZ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val 11"/>
          <p:cNvSpPr/>
          <p:nvPr/>
        </p:nvSpPr>
        <p:spPr>
          <a:xfrm>
            <a:off x="448893" y="5746551"/>
            <a:ext cx="616391" cy="6163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dirty="0"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0" name="Rectangle 6"/>
          <p:cNvSpPr/>
          <p:nvPr/>
        </p:nvSpPr>
        <p:spPr>
          <a:xfrm rot="1280867">
            <a:off x="9956862" y="887363"/>
            <a:ext cx="1944796" cy="4653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 smtClean="0">
                <a:solidFill>
                  <a:schemeClr val="tx1"/>
                </a:solidFill>
              </a:rPr>
              <a:t>Dnes</a:t>
            </a:r>
            <a:endParaRPr lang="cs-CZ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62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Co s tím? 		Piráti navrhují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530416" y="1825625"/>
            <a:ext cx="9823383" cy="435133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cs-CZ" sz="4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Neziskové samosprávné zdravotní pojišťovny</a:t>
            </a:r>
          </a:p>
          <a:p>
            <a:pPr marL="0" indent="0" algn="ctr">
              <a:lnSpc>
                <a:spcPct val="120000"/>
              </a:lnSpc>
              <a:buNone/>
            </a:pPr>
            <a:endParaRPr lang="cs-CZ" sz="32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Zavedeme </a:t>
            </a:r>
            <a:r>
              <a:rPr lang="cs-CZ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přímou volbu jejich správních a dozorčích rad</a:t>
            </a: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aby pojištěnci byli ti kdo rozhodují o penězích na svém pojištění (již dnes je mají podle zákona z 1/3 volit přímo pojištěnci, ale vyhláška to neumožňuje)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Umožníme jim </a:t>
            </a:r>
            <a:r>
              <a:rPr lang="cs-CZ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určit si rozsah hrazené péče a míru spoluúčasti pacientů </a:t>
            </a:r>
            <a:r>
              <a:rPr lang="cs-CZ" sz="3200" u="sng" dirty="0">
                <a:latin typeface="Arial" panose="020B0604020202020204" pitchFamily="34" charset="0"/>
                <a:cs typeface="Arial" panose="020B0604020202020204" pitchFamily="34" charset="0"/>
              </a:rPr>
              <a:t>v zákonem </a:t>
            </a:r>
            <a:r>
              <a:rPr lang="cs-CZ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daném rozmezí</a:t>
            </a:r>
            <a:r>
              <a:rPr 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aby si pojištěnci mohli vybrat takové pojištění, jaké chtějí</a:t>
            </a:r>
            <a:endParaRPr lang="cs-CZ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981" y="230188"/>
            <a:ext cx="1262819" cy="1262819"/>
          </a:xfrm>
          <a:prstGeom prst="rect">
            <a:avLst/>
          </a:prstGeom>
        </p:spPr>
      </p:pic>
      <p:sp>
        <p:nvSpPr>
          <p:cNvPr id="8" name="Freeform 4845"/>
          <p:cNvSpPr>
            <a:spLocks noEditPoints="1"/>
          </p:cNvSpPr>
          <p:nvPr/>
        </p:nvSpPr>
        <p:spPr bwMode="auto">
          <a:xfrm>
            <a:off x="301039" y="3301466"/>
            <a:ext cx="934453" cy="815332"/>
          </a:xfrm>
          <a:custGeom>
            <a:avLst/>
            <a:gdLst>
              <a:gd name="T0" fmla="*/ 86 w 384"/>
              <a:gd name="T1" fmla="*/ 34 h 416"/>
              <a:gd name="T2" fmla="*/ 108 w 384"/>
              <a:gd name="T3" fmla="*/ 36 h 416"/>
              <a:gd name="T4" fmla="*/ 122 w 384"/>
              <a:gd name="T5" fmla="*/ 86 h 416"/>
              <a:gd name="T6" fmla="*/ 102 w 384"/>
              <a:gd name="T7" fmla="*/ 82 h 416"/>
              <a:gd name="T8" fmla="*/ 24 w 384"/>
              <a:gd name="T9" fmla="*/ 106 h 416"/>
              <a:gd name="T10" fmla="*/ 26 w 384"/>
              <a:gd name="T11" fmla="*/ 126 h 416"/>
              <a:gd name="T12" fmla="*/ 68 w 384"/>
              <a:gd name="T13" fmla="*/ 136 h 416"/>
              <a:gd name="T14" fmla="*/ 64 w 384"/>
              <a:gd name="T15" fmla="*/ 120 h 416"/>
              <a:gd name="T16" fmla="*/ 154 w 384"/>
              <a:gd name="T17" fmla="*/ 372 h 416"/>
              <a:gd name="T18" fmla="*/ 164 w 384"/>
              <a:gd name="T19" fmla="*/ 386 h 416"/>
              <a:gd name="T20" fmla="*/ 230 w 384"/>
              <a:gd name="T21" fmla="*/ 376 h 416"/>
              <a:gd name="T22" fmla="*/ 220 w 384"/>
              <a:gd name="T23" fmla="*/ 366 h 416"/>
              <a:gd name="T24" fmla="*/ 164 w 384"/>
              <a:gd name="T25" fmla="*/ 402 h 416"/>
              <a:gd name="T26" fmla="*/ 174 w 384"/>
              <a:gd name="T27" fmla="*/ 416 h 416"/>
              <a:gd name="T28" fmla="*/ 220 w 384"/>
              <a:gd name="T29" fmla="*/ 406 h 416"/>
              <a:gd name="T30" fmla="*/ 210 w 384"/>
              <a:gd name="T31" fmla="*/ 396 h 416"/>
              <a:gd name="T32" fmla="*/ 34 w 384"/>
              <a:gd name="T33" fmla="*/ 294 h 416"/>
              <a:gd name="T34" fmla="*/ 48 w 384"/>
              <a:gd name="T35" fmla="*/ 302 h 416"/>
              <a:gd name="T36" fmla="*/ 66 w 384"/>
              <a:gd name="T37" fmla="*/ 280 h 416"/>
              <a:gd name="T38" fmla="*/ 52 w 384"/>
              <a:gd name="T39" fmla="*/ 276 h 416"/>
              <a:gd name="T40" fmla="*/ 38 w 384"/>
              <a:gd name="T41" fmla="*/ 196 h 416"/>
              <a:gd name="T42" fmla="*/ 0 w 384"/>
              <a:gd name="T43" fmla="*/ 208 h 416"/>
              <a:gd name="T44" fmla="*/ 38 w 384"/>
              <a:gd name="T45" fmla="*/ 220 h 416"/>
              <a:gd name="T46" fmla="*/ 50 w 384"/>
              <a:gd name="T47" fmla="*/ 208 h 416"/>
              <a:gd name="T48" fmla="*/ 206 w 384"/>
              <a:gd name="T49" fmla="*/ 54 h 416"/>
              <a:gd name="T50" fmla="*/ 192 w 384"/>
              <a:gd name="T51" fmla="*/ 0 h 416"/>
              <a:gd name="T52" fmla="*/ 178 w 384"/>
              <a:gd name="T53" fmla="*/ 54 h 416"/>
              <a:gd name="T54" fmla="*/ 192 w 384"/>
              <a:gd name="T55" fmla="*/ 68 h 416"/>
              <a:gd name="T56" fmla="*/ 320 w 384"/>
              <a:gd name="T57" fmla="*/ 278 h 416"/>
              <a:gd name="T58" fmla="*/ 322 w 384"/>
              <a:gd name="T59" fmla="*/ 294 h 416"/>
              <a:gd name="T60" fmla="*/ 348 w 384"/>
              <a:gd name="T61" fmla="*/ 298 h 416"/>
              <a:gd name="T62" fmla="*/ 346 w 384"/>
              <a:gd name="T63" fmla="*/ 284 h 416"/>
              <a:gd name="T64" fmla="*/ 362 w 384"/>
              <a:gd name="T65" fmla="*/ 122 h 416"/>
              <a:gd name="T66" fmla="*/ 356 w 384"/>
              <a:gd name="T67" fmla="*/ 104 h 416"/>
              <a:gd name="T68" fmla="*/ 314 w 384"/>
              <a:gd name="T69" fmla="*/ 128 h 416"/>
              <a:gd name="T70" fmla="*/ 326 w 384"/>
              <a:gd name="T71" fmla="*/ 142 h 416"/>
              <a:gd name="T72" fmla="*/ 336 w 384"/>
              <a:gd name="T73" fmla="*/ 204 h 416"/>
              <a:gd name="T74" fmla="*/ 346 w 384"/>
              <a:gd name="T75" fmla="*/ 220 h 416"/>
              <a:gd name="T76" fmla="*/ 384 w 384"/>
              <a:gd name="T77" fmla="*/ 208 h 416"/>
              <a:gd name="T78" fmla="*/ 372 w 384"/>
              <a:gd name="T79" fmla="*/ 196 h 416"/>
              <a:gd name="T80" fmla="*/ 276 w 384"/>
              <a:gd name="T81" fmla="*/ 36 h 416"/>
              <a:gd name="T82" fmla="*/ 262 w 384"/>
              <a:gd name="T83" fmla="*/ 86 h 416"/>
              <a:gd name="T84" fmla="*/ 300 w 384"/>
              <a:gd name="T85" fmla="*/ 50 h 416"/>
              <a:gd name="T86" fmla="*/ 294 w 384"/>
              <a:gd name="T87" fmla="*/ 32 h 416"/>
              <a:gd name="T88" fmla="*/ 262 w 384"/>
              <a:gd name="T89" fmla="*/ 256 h 416"/>
              <a:gd name="T90" fmla="*/ 236 w 384"/>
              <a:gd name="T91" fmla="*/ 322 h 416"/>
              <a:gd name="T92" fmla="*/ 218 w 384"/>
              <a:gd name="T93" fmla="*/ 354 h 416"/>
              <a:gd name="T94" fmla="*/ 150 w 384"/>
              <a:gd name="T95" fmla="*/ 338 h 416"/>
              <a:gd name="T96" fmla="*/ 132 w 384"/>
              <a:gd name="T97" fmla="*/ 270 h 416"/>
              <a:gd name="T98" fmla="*/ 98 w 384"/>
              <a:gd name="T99" fmla="*/ 196 h 416"/>
              <a:gd name="T100" fmla="*/ 134 w 384"/>
              <a:gd name="T101" fmla="*/ 118 h 416"/>
              <a:gd name="T102" fmla="*/ 234 w 384"/>
              <a:gd name="T103" fmla="*/ 108 h 416"/>
              <a:gd name="T104" fmla="*/ 286 w 384"/>
              <a:gd name="T105" fmla="*/ 196 h 416"/>
              <a:gd name="T106" fmla="*/ 192 w 384"/>
              <a:gd name="T107" fmla="*/ 128 h 416"/>
              <a:gd name="T108" fmla="*/ 146 w 384"/>
              <a:gd name="T109" fmla="*/ 144 h 416"/>
              <a:gd name="T110" fmla="*/ 126 w 384"/>
              <a:gd name="T111" fmla="*/ 198 h 416"/>
              <a:gd name="T112" fmla="*/ 142 w 384"/>
              <a:gd name="T113" fmla="*/ 200 h 416"/>
              <a:gd name="T114" fmla="*/ 154 w 384"/>
              <a:gd name="T115" fmla="*/ 164 h 416"/>
              <a:gd name="T116" fmla="*/ 190 w 384"/>
              <a:gd name="T117" fmla="*/ 148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4" h="416">
                <a:moveTo>
                  <a:pt x="102" y="82"/>
                </a:moveTo>
                <a:lnTo>
                  <a:pt x="84" y="50"/>
                </a:lnTo>
                <a:lnTo>
                  <a:pt x="84" y="50"/>
                </a:lnTo>
                <a:lnTo>
                  <a:pt x="82" y="44"/>
                </a:lnTo>
                <a:lnTo>
                  <a:pt x="84" y="40"/>
                </a:lnTo>
                <a:lnTo>
                  <a:pt x="86" y="34"/>
                </a:lnTo>
                <a:lnTo>
                  <a:pt x="90" y="32"/>
                </a:lnTo>
                <a:lnTo>
                  <a:pt x="90" y="32"/>
                </a:lnTo>
                <a:lnTo>
                  <a:pt x="96" y="30"/>
                </a:lnTo>
                <a:lnTo>
                  <a:pt x="100" y="30"/>
                </a:lnTo>
                <a:lnTo>
                  <a:pt x="106" y="32"/>
                </a:lnTo>
                <a:lnTo>
                  <a:pt x="108" y="36"/>
                </a:lnTo>
                <a:lnTo>
                  <a:pt x="126" y="68"/>
                </a:lnTo>
                <a:lnTo>
                  <a:pt x="126" y="68"/>
                </a:lnTo>
                <a:lnTo>
                  <a:pt x="128" y="72"/>
                </a:lnTo>
                <a:lnTo>
                  <a:pt x="128" y="78"/>
                </a:lnTo>
                <a:lnTo>
                  <a:pt x="126" y="82"/>
                </a:lnTo>
                <a:lnTo>
                  <a:pt x="122" y="86"/>
                </a:lnTo>
                <a:lnTo>
                  <a:pt x="122" y="86"/>
                </a:lnTo>
                <a:lnTo>
                  <a:pt x="114" y="88"/>
                </a:lnTo>
                <a:lnTo>
                  <a:pt x="114" y="88"/>
                </a:lnTo>
                <a:lnTo>
                  <a:pt x="108" y="86"/>
                </a:lnTo>
                <a:lnTo>
                  <a:pt x="102" y="82"/>
                </a:lnTo>
                <a:lnTo>
                  <a:pt x="102" y="82"/>
                </a:lnTo>
                <a:close/>
                <a:moveTo>
                  <a:pt x="64" y="120"/>
                </a:moveTo>
                <a:lnTo>
                  <a:pt x="38" y="104"/>
                </a:lnTo>
                <a:lnTo>
                  <a:pt x="38" y="104"/>
                </a:lnTo>
                <a:lnTo>
                  <a:pt x="32" y="104"/>
                </a:lnTo>
                <a:lnTo>
                  <a:pt x="28" y="104"/>
                </a:lnTo>
                <a:lnTo>
                  <a:pt x="24" y="106"/>
                </a:lnTo>
                <a:lnTo>
                  <a:pt x="22" y="110"/>
                </a:lnTo>
                <a:lnTo>
                  <a:pt x="22" y="110"/>
                </a:lnTo>
                <a:lnTo>
                  <a:pt x="20" y="114"/>
                </a:lnTo>
                <a:lnTo>
                  <a:pt x="20" y="118"/>
                </a:lnTo>
                <a:lnTo>
                  <a:pt x="22" y="122"/>
                </a:lnTo>
                <a:lnTo>
                  <a:pt x="26" y="126"/>
                </a:lnTo>
                <a:lnTo>
                  <a:pt x="52" y="142"/>
                </a:lnTo>
                <a:lnTo>
                  <a:pt x="52" y="142"/>
                </a:lnTo>
                <a:lnTo>
                  <a:pt x="58" y="142"/>
                </a:lnTo>
                <a:lnTo>
                  <a:pt x="58" y="142"/>
                </a:lnTo>
                <a:lnTo>
                  <a:pt x="64" y="142"/>
                </a:lnTo>
                <a:lnTo>
                  <a:pt x="68" y="136"/>
                </a:lnTo>
                <a:lnTo>
                  <a:pt x="68" y="136"/>
                </a:lnTo>
                <a:lnTo>
                  <a:pt x="70" y="132"/>
                </a:lnTo>
                <a:lnTo>
                  <a:pt x="70" y="128"/>
                </a:lnTo>
                <a:lnTo>
                  <a:pt x="68" y="124"/>
                </a:lnTo>
                <a:lnTo>
                  <a:pt x="64" y="120"/>
                </a:lnTo>
                <a:lnTo>
                  <a:pt x="64" y="120"/>
                </a:lnTo>
                <a:close/>
                <a:moveTo>
                  <a:pt x="220" y="366"/>
                </a:moveTo>
                <a:lnTo>
                  <a:pt x="164" y="366"/>
                </a:lnTo>
                <a:lnTo>
                  <a:pt x="164" y="366"/>
                </a:lnTo>
                <a:lnTo>
                  <a:pt x="160" y="366"/>
                </a:lnTo>
                <a:lnTo>
                  <a:pt x="156" y="368"/>
                </a:lnTo>
                <a:lnTo>
                  <a:pt x="154" y="372"/>
                </a:lnTo>
                <a:lnTo>
                  <a:pt x="154" y="376"/>
                </a:lnTo>
                <a:lnTo>
                  <a:pt x="154" y="376"/>
                </a:lnTo>
                <a:lnTo>
                  <a:pt x="154" y="380"/>
                </a:lnTo>
                <a:lnTo>
                  <a:pt x="156" y="382"/>
                </a:lnTo>
                <a:lnTo>
                  <a:pt x="160" y="384"/>
                </a:lnTo>
                <a:lnTo>
                  <a:pt x="164" y="386"/>
                </a:lnTo>
                <a:lnTo>
                  <a:pt x="220" y="386"/>
                </a:lnTo>
                <a:lnTo>
                  <a:pt x="220" y="386"/>
                </a:lnTo>
                <a:lnTo>
                  <a:pt x="224" y="384"/>
                </a:lnTo>
                <a:lnTo>
                  <a:pt x="228" y="382"/>
                </a:lnTo>
                <a:lnTo>
                  <a:pt x="230" y="380"/>
                </a:lnTo>
                <a:lnTo>
                  <a:pt x="230" y="376"/>
                </a:lnTo>
                <a:lnTo>
                  <a:pt x="230" y="376"/>
                </a:lnTo>
                <a:lnTo>
                  <a:pt x="230" y="372"/>
                </a:lnTo>
                <a:lnTo>
                  <a:pt x="228" y="368"/>
                </a:lnTo>
                <a:lnTo>
                  <a:pt x="224" y="366"/>
                </a:lnTo>
                <a:lnTo>
                  <a:pt x="220" y="366"/>
                </a:lnTo>
                <a:lnTo>
                  <a:pt x="220" y="366"/>
                </a:lnTo>
                <a:close/>
                <a:moveTo>
                  <a:pt x="210" y="396"/>
                </a:moveTo>
                <a:lnTo>
                  <a:pt x="174" y="396"/>
                </a:lnTo>
                <a:lnTo>
                  <a:pt x="174" y="396"/>
                </a:lnTo>
                <a:lnTo>
                  <a:pt x="170" y="396"/>
                </a:lnTo>
                <a:lnTo>
                  <a:pt x="166" y="398"/>
                </a:lnTo>
                <a:lnTo>
                  <a:pt x="164" y="402"/>
                </a:lnTo>
                <a:lnTo>
                  <a:pt x="164" y="406"/>
                </a:lnTo>
                <a:lnTo>
                  <a:pt x="164" y="406"/>
                </a:lnTo>
                <a:lnTo>
                  <a:pt x="164" y="410"/>
                </a:lnTo>
                <a:lnTo>
                  <a:pt x="166" y="414"/>
                </a:lnTo>
                <a:lnTo>
                  <a:pt x="170" y="416"/>
                </a:lnTo>
                <a:lnTo>
                  <a:pt x="174" y="416"/>
                </a:lnTo>
                <a:lnTo>
                  <a:pt x="210" y="416"/>
                </a:lnTo>
                <a:lnTo>
                  <a:pt x="210" y="416"/>
                </a:lnTo>
                <a:lnTo>
                  <a:pt x="214" y="416"/>
                </a:lnTo>
                <a:lnTo>
                  <a:pt x="218" y="414"/>
                </a:lnTo>
                <a:lnTo>
                  <a:pt x="220" y="410"/>
                </a:lnTo>
                <a:lnTo>
                  <a:pt x="220" y="406"/>
                </a:lnTo>
                <a:lnTo>
                  <a:pt x="220" y="406"/>
                </a:lnTo>
                <a:lnTo>
                  <a:pt x="220" y="402"/>
                </a:lnTo>
                <a:lnTo>
                  <a:pt x="218" y="398"/>
                </a:lnTo>
                <a:lnTo>
                  <a:pt x="214" y="396"/>
                </a:lnTo>
                <a:lnTo>
                  <a:pt x="210" y="396"/>
                </a:lnTo>
                <a:lnTo>
                  <a:pt x="210" y="396"/>
                </a:lnTo>
                <a:close/>
                <a:moveTo>
                  <a:pt x="52" y="276"/>
                </a:moveTo>
                <a:lnTo>
                  <a:pt x="38" y="284"/>
                </a:lnTo>
                <a:lnTo>
                  <a:pt x="38" y="284"/>
                </a:lnTo>
                <a:lnTo>
                  <a:pt x="36" y="288"/>
                </a:lnTo>
                <a:lnTo>
                  <a:pt x="34" y="290"/>
                </a:lnTo>
                <a:lnTo>
                  <a:pt x="34" y="294"/>
                </a:lnTo>
                <a:lnTo>
                  <a:pt x="36" y="298"/>
                </a:lnTo>
                <a:lnTo>
                  <a:pt x="36" y="298"/>
                </a:lnTo>
                <a:lnTo>
                  <a:pt x="40" y="302"/>
                </a:lnTo>
                <a:lnTo>
                  <a:pt x="44" y="304"/>
                </a:lnTo>
                <a:lnTo>
                  <a:pt x="44" y="304"/>
                </a:lnTo>
                <a:lnTo>
                  <a:pt x="48" y="302"/>
                </a:lnTo>
                <a:lnTo>
                  <a:pt x="62" y="294"/>
                </a:lnTo>
                <a:lnTo>
                  <a:pt x="62" y="294"/>
                </a:lnTo>
                <a:lnTo>
                  <a:pt x="66" y="292"/>
                </a:lnTo>
                <a:lnTo>
                  <a:pt x="68" y="288"/>
                </a:lnTo>
                <a:lnTo>
                  <a:pt x="68" y="284"/>
                </a:lnTo>
                <a:lnTo>
                  <a:pt x="66" y="280"/>
                </a:lnTo>
                <a:lnTo>
                  <a:pt x="66" y="280"/>
                </a:lnTo>
                <a:lnTo>
                  <a:pt x="64" y="278"/>
                </a:lnTo>
                <a:lnTo>
                  <a:pt x="60" y="276"/>
                </a:lnTo>
                <a:lnTo>
                  <a:pt x="56" y="276"/>
                </a:lnTo>
                <a:lnTo>
                  <a:pt x="52" y="276"/>
                </a:lnTo>
                <a:lnTo>
                  <a:pt x="52" y="276"/>
                </a:lnTo>
                <a:close/>
                <a:moveTo>
                  <a:pt x="50" y="208"/>
                </a:moveTo>
                <a:lnTo>
                  <a:pt x="50" y="208"/>
                </a:lnTo>
                <a:lnTo>
                  <a:pt x="48" y="204"/>
                </a:lnTo>
                <a:lnTo>
                  <a:pt x="46" y="200"/>
                </a:lnTo>
                <a:lnTo>
                  <a:pt x="42" y="198"/>
                </a:lnTo>
                <a:lnTo>
                  <a:pt x="38" y="196"/>
                </a:lnTo>
                <a:lnTo>
                  <a:pt x="12" y="196"/>
                </a:lnTo>
                <a:lnTo>
                  <a:pt x="12" y="196"/>
                </a:lnTo>
                <a:lnTo>
                  <a:pt x="6" y="198"/>
                </a:lnTo>
                <a:lnTo>
                  <a:pt x="2" y="200"/>
                </a:lnTo>
                <a:lnTo>
                  <a:pt x="0" y="204"/>
                </a:lnTo>
                <a:lnTo>
                  <a:pt x="0" y="208"/>
                </a:lnTo>
                <a:lnTo>
                  <a:pt x="0" y="208"/>
                </a:lnTo>
                <a:lnTo>
                  <a:pt x="0" y="212"/>
                </a:lnTo>
                <a:lnTo>
                  <a:pt x="2" y="216"/>
                </a:lnTo>
                <a:lnTo>
                  <a:pt x="6" y="220"/>
                </a:lnTo>
                <a:lnTo>
                  <a:pt x="12" y="220"/>
                </a:lnTo>
                <a:lnTo>
                  <a:pt x="38" y="220"/>
                </a:lnTo>
                <a:lnTo>
                  <a:pt x="38" y="220"/>
                </a:lnTo>
                <a:lnTo>
                  <a:pt x="42" y="220"/>
                </a:lnTo>
                <a:lnTo>
                  <a:pt x="46" y="216"/>
                </a:lnTo>
                <a:lnTo>
                  <a:pt x="48" y="212"/>
                </a:lnTo>
                <a:lnTo>
                  <a:pt x="50" y="208"/>
                </a:lnTo>
                <a:lnTo>
                  <a:pt x="50" y="208"/>
                </a:lnTo>
                <a:close/>
                <a:moveTo>
                  <a:pt x="192" y="68"/>
                </a:moveTo>
                <a:lnTo>
                  <a:pt x="192" y="68"/>
                </a:lnTo>
                <a:lnTo>
                  <a:pt x="198" y="66"/>
                </a:lnTo>
                <a:lnTo>
                  <a:pt x="202" y="64"/>
                </a:lnTo>
                <a:lnTo>
                  <a:pt x="204" y="58"/>
                </a:lnTo>
                <a:lnTo>
                  <a:pt x="206" y="54"/>
                </a:lnTo>
                <a:lnTo>
                  <a:pt x="206" y="14"/>
                </a:lnTo>
                <a:lnTo>
                  <a:pt x="206" y="14"/>
                </a:lnTo>
                <a:lnTo>
                  <a:pt x="204" y="8"/>
                </a:lnTo>
                <a:lnTo>
                  <a:pt x="202" y="4"/>
                </a:lnTo>
                <a:lnTo>
                  <a:pt x="198" y="0"/>
                </a:lnTo>
                <a:lnTo>
                  <a:pt x="192" y="0"/>
                </a:lnTo>
                <a:lnTo>
                  <a:pt x="192" y="0"/>
                </a:lnTo>
                <a:lnTo>
                  <a:pt x="186" y="0"/>
                </a:lnTo>
                <a:lnTo>
                  <a:pt x="182" y="4"/>
                </a:lnTo>
                <a:lnTo>
                  <a:pt x="180" y="8"/>
                </a:lnTo>
                <a:lnTo>
                  <a:pt x="178" y="14"/>
                </a:lnTo>
                <a:lnTo>
                  <a:pt x="178" y="54"/>
                </a:lnTo>
                <a:lnTo>
                  <a:pt x="178" y="54"/>
                </a:lnTo>
                <a:lnTo>
                  <a:pt x="180" y="58"/>
                </a:lnTo>
                <a:lnTo>
                  <a:pt x="182" y="64"/>
                </a:lnTo>
                <a:lnTo>
                  <a:pt x="186" y="66"/>
                </a:lnTo>
                <a:lnTo>
                  <a:pt x="192" y="68"/>
                </a:lnTo>
                <a:lnTo>
                  <a:pt x="192" y="68"/>
                </a:lnTo>
                <a:close/>
                <a:moveTo>
                  <a:pt x="346" y="284"/>
                </a:moveTo>
                <a:lnTo>
                  <a:pt x="332" y="276"/>
                </a:lnTo>
                <a:lnTo>
                  <a:pt x="332" y="276"/>
                </a:lnTo>
                <a:lnTo>
                  <a:pt x="328" y="276"/>
                </a:lnTo>
                <a:lnTo>
                  <a:pt x="324" y="276"/>
                </a:lnTo>
                <a:lnTo>
                  <a:pt x="320" y="278"/>
                </a:lnTo>
                <a:lnTo>
                  <a:pt x="318" y="280"/>
                </a:lnTo>
                <a:lnTo>
                  <a:pt x="318" y="280"/>
                </a:lnTo>
                <a:lnTo>
                  <a:pt x="316" y="284"/>
                </a:lnTo>
                <a:lnTo>
                  <a:pt x="316" y="288"/>
                </a:lnTo>
                <a:lnTo>
                  <a:pt x="318" y="292"/>
                </a:lnTo>
                <a:lnTo>
                  <a:pt x="322" y="294"/>
                </a:lnTo>
                <a:lnTo>
                  <a:pt x="336" y="302"/>
                </a:lnTo>
                <a:lnTo>
                  <a:pt x="336" y="302"/>
                </a:lnTo>
                <a:lnTo>
                  <a:pt x="340" y="304"/>
                </a:lnTo>
                <a:lnTo>
                  <a:pt x="340" y="304"/>
                </a:lnTo>
                <a:lnTo>
                  <a:pt x="344" y="302"/>
                </a:lnTo>
                <a:lnTo>
                  <a:pt x="348" y="298"/>
                </a:lnTo>
                <a:lnTo>
                  <a:pt x="348" y="298"/>
                </a:lnTo>
                <a:lnTo>
                  <a:pt x="350" y="294"/>
                </a:lnTo>
                <a:lnTo>
                  <a:pt x="350" y="290"/>
                </a:lnTo>
                <a:lnTo>
                  <a:pt x="348" y="288"/>
                </a:lnTo>
                <a:lnTo>
                  <a:pt x="346" y="284"/>
                </a:lnTo>
                <a:lnTo>
                  <a:pt x="346" y="284"/>
                </a:lnTo>
                <a:close/>
                <a:moveTo>
                  <a:pt x="326" y="142"/>
                </a:moveTo>
                <a:lnTo>
                  <a:pt x="326" y="142"/>
                </a:lnTo>
                <a:lnTo>
                  <a:pt x="332" y="142"/>
                </a:lnTo>
                <a:lnTo>
                  <a:pt x="358" y="126"/>
                </a:lnTo>
                <a:lnTo>
                  <a:pt x="358" y="126"/>
                </a:lnTo>
                <a:lnTo>
                  <a:pt x="362" y="122"/>
                </a:lnTo>
                <a:lnTo>
                  <a:pt x="364" y="118"/>
                </a:lnTo>
                <a:lnTo>
                  <a:pt x="364" y="114"/>
                </a:lnTo>
                <a:lnTo>
                  <a:pt x="362" y="110"/>
                </a:lnTo>
                <a:lnTo>
                  <a:pt x="362" y="110"/>
                </a:lnTo>
                <a:lnTo>
                  <a:pt x="360" y="106"/>
                </a:lnTo>
                <a:lnTo>
                  <a:pt x="356" y="104"/>
                </a:lnTo>
                <a:lnTo>
                  <a:pt x="352" y="104"/>
                </a:lnTo>
                <a:lnTo>
                  <a:pt x="346" y="104"/>
                </a:lnTo>
                <a:lnTo>
                  <a:pt x="320" y="120"/>
                </a:lnTo>
                <a:lnTo>
                  <a:pt x="320" y="120"/>
                </a:lnTo>
                <a:lnTo>
                  <a:pt x="316" y="124"/>
                </a:lnTo>
                <a:lnTo>
                  <a:pt x="314" y="128"/>
                </a:lnTo>
                <a:lnTo>
                  <a:pt x="314" y="132"/>
                </a:lnTo>
                <a:lnTo>
                  <a:pt x="316" y="136"/>
                </a:lnTo>
                <a:lnTo>
                  <a:pt x="316" y="136"/>
                </a:lnTo>
                <a:lnTo>
                  <a:pt x="320" y="142"/>
                </a:lnTo>
                <a:lnTo>
                  <a:pt x="326" y="142"/>
                </a:lnTo>
                <a:lnTo>
                  <a:pt x="326" y="142"/>
                </a:lnTo>
                <a:close/>
                <a:moveTo>
                  <a:pt x="372" y="196"/>
                </a:moveTo>
                <a:lnTo>
                  <a:pt x="346" y="196"/>
                </a:lnTo>
                <a:lnTo>
                  <a:pt x="346" y="196"/>
                </a:lnTo>
                <a:lnTo>
                  <a:pt x="342" y="198"/>
                </a:lnTo>
                <a:lnTo>
                  <a:pt x="338" y="200"/>
                </a:lnTo>
                <a:lnTo>
                  <a:pt x="336" y="204"/>
                </a:lnTo>
                <a:lnTo>
                  <a:pt x="334" y="208"/>
                </a:lnTo>
                <a:lnTo>
                  <a:pt x="334" y="208"/>
                </a:lnTo>
                <a:lnTo>
                  <a:pt x="336" y="212"/>
                </a:lnTo>
                <a:lnTo>
                  <a:pt x="338" y="216"/>
                </a:lnTo>
                <a:lnTo>
                  <a:pt x="342" y="220"/>
                </a:lnTo>
                <a:lnTo>
                  <a:pt x="346" y="220"/>
                </a:lnTo>
                <a:lnTo>
                  <a:pt x="372" y="220"/>
                </a:lnTo>
                <a:lnTo>
                  <a:pt x="372" y="220"/>
                </a:lnTo>
                <a:lnTo>
                  <a:pt x="378" y="220"/>
                </a:lnTo>
                <a:lnTo>
                  <a:pt x="382" y="216"/>
                </a:lnTo>
                <a:lnTo>
                  <a:pt x="384" y="212"/>
                </a:lnTo>
                <a:lnTo>
                  <a:pt x="384" y="208"/>
                </a:lnTo>
                <a:lnTo>
                  <a:pt x="384" y="208"/>
                </a:lnTo>
                <a:lnTo>
                  <a:pt x="384" y="204"/>
                </a:lnTo>
                <a:lnTo>
                  <a:pt x="382" y="200"/>
                </a:lnTo>
                <a:lnTo>
                  <a:pt x="378" y="198"/>
                </a:lnTo>
                <a:lnTo>
                  <a:pt x="372" y="196"/>
                </a:lnTo>
                <a:lnTo>
                  <a:pt x="372" y="196"/>
                </a:lnTo>
                <a:close/>
                <a:moveTo>
                  <a:pt x="294" y="32"/>
                </a:moveTo>
                <a:lnTo>
                  <a:pt x="294" y="32"/>
                </a:lnTo>
                <a:lnTo>
                  <a:pt x="288" y="30"/>
                </a:lnTo>
                <a:lnTo>
                  <a:pt x="284" y="30"/>
                </a:lnTo>
                <a:lnTo>
                  <a:pt x="278" y="32"/>
                </a:lnTo>
                <a:lnTo>
                  <a:pt x="276" y="36"/>
                </a:lnTo>
                <a:lnTo>
                  <a:pt x="258" y="68"/>
                </a:lnTo>
                <a:lnTo>
                  <a:pt x="258" y="68"/>
                </a:lnTo>
                <a:lnTo>
                  <a:pt x="256" y="72"/>
                </a:lnTo>
                <a:lnTo>
                  <a:pt x="256" y="78"/>
                </a:lnTo>
                <a:lnTo>
                  <a:pt x="258" y="82"/>
                </a:lnTo>
                <a:lnTo>
                  <a:pt x="262" y="86"/>
                </a:lnTo>
                <a:lnTo>
                  <a:pt x="262" y="86"/>
                </a:lnTo>
                <a:lnTo>
                  <a:pt x="270" y="88"/>
                </a:lnTo>
                <a:lnTo>
                  <a:pt x="270" y="88"/>
                </a:lnTo>
                <a:lnTo>
                  <a:pt x="276" y="86"/>
                </a:lnTo>
                <a:lnTo>
                  <a:pt x="282" y="82"/>
                </a:lnTo>
                <a:lnTo>
                  <a:pt x="300" y="50"/>
                </a:lnTo>
                <a:lnTo>
                  <a:pt x="300" y="50"/>
                </a:lnTo>
                <a:lnTo>
                  <a:pt x="302" y="44"/>
                </a:lnTo>
                <a:lnTo>
                  <a:pt x="300" y="40"/>
                </a:lnTo>
                <a:lnTo>
                  <a:pt x="298" y="34"/>
                </a:lnTo>
                <a:lnTo>
                  <a:pt x="294" y="32"/>
                </a:lnTo>
                <a:lnTo>
                  <a:pt x="294" y="32"/>
                </a:lnTo>
                <a:close/>
                <a:moveTo>
                  <a:pt x="286" y="196"/>
                </a:moveTo>
                <a:lnTo>
                  <a:pt x="286" y="196"/>
                </a:lnTo>
                <a:lnTo>
                  <a:pt x="284" y="216"/>
                </a:lnTo>
                <a:lnTo>
                  <a:pt x="278" y="232"/>
                </a:lnTo>
                <a:lnTo>
                  <a:pt x="272" y="244"/>
                </a:lnTo>
                <a:lnTo>
                  <a:pt x="262" y="256"/>
                </a:lnTo>
                <a:lnTo>
                  <a:pt x="262" y="256"/>
                </a:lnTo>
                <a:lnTo>
                  <a:pt x="252" y="270"/>
                </a:lnTo>
                <a:lnTo>
                  <a:pt x="244" y="288"/>
                </a:lnTo>
                <a:lnTo>
                  <a:pt x="240" y="298"/>
                </a:lnTo>
                <a:lnTo>
                  <a:pt x="238" y="310"/>
                </a:lnTo>
                <a:lnTo>
                  <a:pt x="236" y="322"/>
                </a:lnTo>
                <a:lnTo>
                  <a:pt x="234" y="338"/>
                </a:lnTo>
                <a:lnTo>
                  <a:pt x="234" y="338"/>
                </a:lnTo>
                <a:lnTo>
                  <a:pt x="232" y="344"/>
                </a:lnTo>
                <a:lnTo>
                  <a:pt x="230" y="350"/>
                </a:lnTo>
                <a:lnTo>
                  <a:pt x="224" y="354"/>
                </a:lnTo>
                <a:lnTo>
                  <a:pt x="218" y="354"/>
                </a:lnTo>
                <a:lnTo>
                  <a:pt x="166" y="354"/>
                </a:lnTo>
                <a:lnTo>
                  <a:pt x="166" y="354"/>
                </a:lnTo>
                <a:lnTo>
                  <a:pt x="160" y="354"/>
                </a:lnTo>
                <a:lnTo>
                  <a:pt x="154" y="350"/>
                </a:lnTo>
                <a:lnTo>
                  <a:pt x="152" y="344"/>
                </a:lnTo>
                <a:lnTo>
                  <a:pt x="150" y="338"/>
                </a:lnTo>
                <a:lnTo>
                  <a:pt x="150" y="338"/>
                </a:lnTo>
                <a:lnTo>
                  <a:pt x="148" y="322"/>
                </a:lnTo>
                <a:lnTo>
                  <a:pt x="146" y="310"/>
                </a:lnTo>
                <a:lnTo>
                  <a:pt x="144" y="298"/>
                </a:lnTo>
                <a:lnTo>
                  <a:pt x="140" y="288"/>
                </a:lnTo>
                <a:lnTo>
                  <a:pt x="132" y="270"/>
                </a:lnTo>
                <a:lnTo>
                  <a:pt x="122" y="256"/>
                </a:lnTo>
                <a:lnTo>
                  <a:pt x="122" y="256"/>
                </a:lnTo>
                <a:lnTo>
                  <a:pt x="112" y="244"/>
                </a:lnTo>
                <a:lnTo>
                  <a:pt x="106" y="232"/>
                </a:lnTo>
                <a:lnTo>
                  <a:pt x="100" y="216"/>
                </a:lnTo>
                <a:lnTo>
                  <a:pt x="98" y="196"/>
                </a:lnTo>
                <a:lnTo>
                  <a:pt x="98" y="196"/>
                </a:lnTo>
                <a:lnTo>
                  <a:pt x="100" y="178"/>
                </a:lnTo>
                <a:lnTo>
                  <a:pt x="104" y="160"/>
                </a:lnTo>
                <a:lnTo>
                  <a:pt x="110" y="144"/>
                </a:lnTo>
                <a:lnTo>
                  <a:pt x="120" y="130"/>
                </a:lnTo>
                <a:lnTo>
                  <a:pt x="134" y="118"/>
                </a:lnTo>
                <a:lnTo>
                  <a:pt x="150" y="108"/>
                </a:lnTo>
                <a:lnTo>
                  <a:pt x="170" y="102"/>
                </a:lnTo>
                <a:lnTo>
                  <a:pt x="192" y="98"/>
                </a:lnTo>
                <a:lnTo>
                  <a:pt x="192" y="98"/>
                </a:lnTo>
                <a:lnTo>
                  <a:pt x="214" y="102"/>
                </a:lnTo>
                <a:lnTo>
                  <a:pt x="234" y="108"/>
                </a:lnTo>
                <a:lnTo>
                  <a:pt x="250" y="118"/>
                </a:lnTo>
                <a:lnTo>
                  <a:pt x="264" y="130"/>
                </a:lnTo>
                <a:lnTo>
                  <a:pt x="274" y="144"/>
                </a:lnTo>
                <a:lnTo>
                  <a:pt x="280" y="160"/>
                </a:lnTo>
                <a:lnTo>
                  <a:pt x="284" y="178"/>
                </a:lnTo>
                <a:lnTo>
                  <a:pt x="286" y="196"/>
                </a:lnTo>
                <a:lnTo>
                  <a:pt x="286" y="196"/>
                </a:lnTo>
                <a:close/>
                <a:moveTo>
                  <a:pt x="200" y="138"/>
                </a:moveTo>
                <a:lnTo>
                  <a:pt x="200" y="138"/>
                </a:lnTo>
                <a:lnTo>
                  <a:pt x="198" y="134"/>
                </a:lnTo>
                <a:lnTo>
                  <a:pt x="196" y="130"/>
                </a:lnTo>
                <a:lnTo>
                  <a:pt x="192" y="128"/>
                </a:lnTo>
                <a:lnTo>
                  <a:pt x="190" y="128"/>
                </a:lnTo>
                <a:lnTo>
                  <a:pt x="190" y="128"/>
                </a:lnTo>
                <a:lnTo>
                  <a:pt x="178" y="128"/>
                </a:lnTo>
                <a:lnTo>
                  <a:pt x="166" y="132"/>
                </a:lnTo>
                <a:lnTo>
                  <a:pt x="156" y="136"/>
                </a:lnTo>
                <a:lnTo>
                  <a:pt x="146" y="144"/>
                </a:lnTo>
                <a:lnTo>
                  <a:pt x="136" y="154"/>
                </a:lnTo>
                <a:lnTo>
                  <a:pt x="130" y="164"/>
                </a:lnTo>
                <a:lnTo>
                  <a:pt x="126" y="178"/>
                </a:lnTo>
                <a:lnTo>
                  <a:pt x="124" y="194"/>
                </a:lnTo>
                <a:lnTo>
                  <a:pt x="124" y="194"/>
                </a:lnTo>
                <a:lnTo>
                  <a:pt x="126" y="198"/>
                </a:lnTo>
                <a:lnTo>
                  <a:pt x="128" y="200"/>
                </a:lnTo>
                <a:lnTo>
                  <a:pt x="130" y="204"/>
                </a:lnTo>
                <a:lnTo>
                  <a:pt x="134" y="204"/>
                </a:lnTo>
                <a:lnTo>
                  <a:pt x="134" y="204"/>
                </a:lnTo>
                <a:lnTo>
                  <a:pt x="138" y="204"/>
                </a:lnTo>
                <a:lnTo>
                  <a:pt x="142" y="200"/>
                </a:lnTo>
                <a:lnTo>
                  <a:pt x="144" y="198"/>
                </a:lnTo>
                <a:lnTo>
                  <a:pt x="144" y="194"/>
                </a:lnTo>
                <a:lnTo>
                  <a:pt x="144" y="194"/>
                </a:lnTo>
                <a:lnTo>
                  <a:pt x="146" y="182"/>
                </a:lnTo>
                <a:lnTo>
                  <a:pt x="148" y="172"/>
                </a:lnTo>
                <a:lnTo>
                  <a:pt x="154" y="164"/>
                </a:lnTo>
                <a:lnTo>
                  <a:pt x="160" y="158"/>
                </a:lnTo>
                <a:lnTo>
                  <a:pt x="166" y="154"/>
                </a:lnTo>
                <a:lnTo>
                  <a:pt x="174" y="150"/>
                </a:lnTo>
                <a:lnTo>
                  <a:pt x="182" y="148"/>
                </a:lnTo>
                <a:lnTo>
                  <a:pt x="190" y="148"/>
                </a:lnTo>
                <a:lnTo>
                  <a:pt x="190" y="148"/>
                </a:lnTo>
                <a:lnTo>
                  <a:pt x="192" y="148"/>
                </a:lnTo>
                <a:lnTo>
                  <a:pt x="196" y="144"/>
                </a:lnTo>
                <a:lnTo>
                  <a:pt x="198" y="142"/>
                </a:lnTo>
                <a:lnTo>
                  <a:pt x="200" y="138"/>
                </a:lnTo>
                <a:lnTo>
                  <a:pt x="200" y="1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Freeform 4845"/>
          <p:cNvSpPr>
            <a:spLocks noEditPoints="1"/>
          </p:cNvSpPr>
          <p:nvPr/>
        </p:nvSpPr>
        <p:spPr bwMode="auto">
          <a:xfrm>
            <a:off x="336884" y="4812632"/>
            <a:ext cx="934452" cy="832995"/>
          </a:xfrm>
          <a:custGeom>
            <a:avLst/>
            <a:gdLst>
              <a:gd name="T0" fmla="*/ 86 w 384"/>
              <a:gd name="T1" fmla="*/ 34 h 416"/>
              <a:gd name="T2" fmla="*/ 108 w 384"/>
              <a:gd name="T3" fmla="*/ 36 h 416"/>
              <a:gd name="T4" fmla="*/ 122 w 384"/>
              <a:gd name="T5" fmla="*/ 86 h 416"/>
              <a:gd name="T6" fmla="*/ 102 w 384"/>
              <a:gd name="T7" fmla="*/ 82 h 416"/>
              <a:gd name="T8" fmla="*/ 24 w 384"/>
              <a:gd name="T9" fmla="*/ 106 h 416"/>
              <a:gd name="T10" fmla="*/ 26 w 384"/>
              <a:gd name="T11" fmla="*/ 126 h 416"/>
              <a:gd name="T12" fmla="*/ 68 w 384"/>
              <a:gd name="T13" fmla="*/ 136 h 416"/>
              <a:gd name="T14" fmla="*/ 64 w 384"/>
              <a:gd name="T15" fmla="*/ 120 h 416"/>
              <a:gd name="T16" fmla="*/ 154 w 384"/>
              <a:gd name="T17" fmla="*/ 372 h 416"/>
              <a:gd name="T18" fmla="*/ 164 w 384"/>
              <a:gd name="T19" fmla="*/ 386 h 416"/>
              <a:gd name="T20" fmla="*/ 230 w 384"/>
              <a:gd name="T21" fmla="*/ 376 h 416"/>
              <a:gd name="T22" fmla="*/ 220 w 384"/>
              <a:gd name="T23" fmla="*/ 366 h 416"/>
              <a:gd name="T24" fmla="*/ 164 w 384"/>
              <a:gd name="T25" fmla="*/ 402 h 416"/>
              <a:gd name="T26" fmla="*/ 174 w 384"/>
              <a:gd name="T27" fmla="*/ 416 h 416"/>
              <a:gd name="T28" fmla="*/ 220 w 384"/>
              <a:gd name="T29" fmla="*/ 406 h 416"/>
              <a:gd name="T30" fmla="*/ 210 w 384"/>
              <a:gd name="T31" fmla="*/ 396 h 416"/>
              <a:gd name="T32" fmla="*/ 34 w 384"/>
              <a:gd name="T33" fmla="*/ 294 h 416"/>
              <a:gd name="T34" fmla="*/ 48 w 384"/>
              <a:gd name="T35" fmla="*/ 302 h 416"/>
              <a:gd name="T36" fmla="*/ 66 w 384"/>
              <a:gd name="T37" fmla="*/ 280 h 416"/>
              <a:gd name="T38" fmla="*/ 52 w 384"/>
              <a:gd name="T39" fmla="*/ 276 h 416"/>
              <a:gd name="T40" fmla="*/ 38 w 384"/>
              <a:gd name="T41" fmla="*/ 196 h 416"/>
              <a:gd name="T42" fmla="*/ 0 w 384"/>
              <a:gd name="T43" fmla="*/ 208 h 416"/>
              <a:gd name="T44" fmla="*/ 38 w 384"/>
              <a:gd name="T45" fmla="*/ 220 h 416"/>
              <a:gd name="T46" fmla="*/ 50 w 384"/>
              <a:gd name="T47" fmla="*/ 208 h 416"/>
              <a:gd name="T48" fmla="*/ 206 w 384"/>
              <a:gd name="T49" fmla="*/ 54 h 416"/>
              <a:gd name="T50" fmla="*/ 192 w 384"/>
              <a:gd name="T51" fmla="*/ 0 h 416"/>
              <a:gd name="T52" fmla="*/ 178 w 384"/>
              <a:gd name="T53" fmla="*/ 54 h 416"/>
              <a:gd name="T54" fmla="*/ 192 w 384"/>
              <a:gd name="T55" fmla="*/ 68 h 416"/>
              <a:gd name="T56" fmla="*/ 320 w 384"/>
              <a:gd name="T57" fmla="*/ 278 h 416"/>
              <a:gd name="T58" fmla="*/ 322 w 384"/>
              <a:gd name="T59" fmla="*/ 294 h 416"/>
              <a:gd name="T60" fmla="*/ 348 w 384"/>
              <a:gd name="T61" fmla="*/ 298 h 416"/>
              <a:gd name="T62" fmla="*/ 346 w 384"/>
              <a:gd name="T63" fmla="*/ 284 h 416"/>
              <a:gd name="T64" fmla="*/ 362 w 384"/>
              <a:gd name="T65" fmla="*/ 122 h 416"/>
              <a:gd name="T66" fmla="*/ 356 w 384"/>
              <a:gd name="T67" fmla="*/ 104 h 416"/>
              <a:gd name="T68" fmla="*/ 314 w 384"/>
              <a:gd name="T69" fmla="*/ 128 h 416"/>
              <a:gd name="T70" fmla="*/ 326 w 384"/>
              <a:gd name="T71" fmla="*/ 142 h 416"/>
              <a:gd name="T72" fmla="*/ 336 w 384"/>
              <a:gd name="T73" fmla="*/ 204 h 416"/>
              <a:gd name="T74" fmla="*/ 346 w 384"/>
              <a:gd name="T75" fmla="*/ 220 h 416"/>
              <a:gd name="T76" fmla="*/ 384 w 384"/>
              <a:gd name="T77" fmla="*/ 208 h 416"/>
              <a:gd name="T78" fmla="*/ 372 w 384"/>
              <a:gd name="T79" fmla="*/ 196 h 416"/>
              <a:gd name="T80" fmla="*/ 276 w 384"/>
              <a:gd name="T81" fmla="*/ 36 h 416"/>
              <a:gd name="T82" fmla="*/ 262 w 384"/>
              <a:gd name="T83" fmla="*/ 86 h 416"/>
              <a:gd name="T84" fmla="*/ 300 w 384"/>
              <a:gd name="T85" fmla="*/ 50 h 416"/>
              <a:gd name="T86" fmla="*/ 294 w 384"/>
              <a:gd name="T87" fmla="*/ 32 h 416"/>
              <a:gd name="T88" fmla="*/ 262 w 384"/>
              <a:gd name="T89" fmla="*/ 256 h 416"/>
              <a:gd name="T90" fmla="*/ 236 w 384"/>
              <a:gd name="T91" fmla="*/ 322 h 416"/>
              <a:gd name="T92" fmla="*/ 218 w 384"/>
              <a:gd name="T93" fmla="*/ 354 h 416"/>
              <a:gd name="T94" fmla="*/ 150 w 384"/>
              <a:gd name="T95" fmla="*/ 338 h 416"/>
              <a:gd name="T96" fmla="*/ 132 w 384"/>
              <a:gd name="T97" fmla="*/ 270 h 416"/>
              <a:gd name="T98" fmla="*/ 98 w 384"/>
              <a:gd name="T99" fmla="*/ 196 h 416"/>
              <a:gd name="T100" fmla="*/ 134 w 384"/>
              <a:gd name="T101" fmla="*/ 118 h 416"/>
              <a:gd name="T102" fmla="*/ 234 w 384"/>
              <a:gd name="T103" fmla="*/ 108 h 416"/>
              <a:gd name="T104" fmla="*/ 286 w 384"/>
              <a:gd name="T105" fmla="*/ 196 h 416"/>
              <a:gd name="T106" fmla="*/ 192 w 384"/>
              <a:gd name="T107" fmla="*/ 128 h 416"/>
              <a:gd name="T108" fmla="*/ 146 w 384"/>
              <a:gd name="T109" fmla="*/ 144 h 416"/>
              <a:gd name="T110" fmla="*/ 126 w 384"/>
              <a:gd name="T111" fmla="*/ 198 h 416"/>
              <a:gd name="T112" fmla="*/ 142 w 384"/>
              <a:gd name="T113" fmla="*/ 200 h 416"/>
              <a:gd name="T114" fmla="*/ 154 w 384"/>
              <a:gd name="T115" fmla="*/ 164 h 416"/>
              <a:gd name="T116" fmla="*/ 190 w 384"/>
              <a:gd name="T117" fmla="*/ 148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4" h="416">
                <a:moveTo>
                  <a:pt x="102" y="82"/>
                </a:moveTo>
                <a:lnTo>
                  <a:pt x="84" y="50"/>
                </a:lnTo>
                <a:lnTo>
                  <a:pt x="84" y="50"/>
                </a:lnTo>
                <a:lnTo>
                  <a:pt x="82" y="44"/>
                </a:lnTo>
                <a:lnTo>
                  <a:pt x="84" y="40"/>
                </a:lnTo>
                <a:lnTo>
                  <a:pt x="86" y="34"/>
                </a:lnTo>
                <a:lnTo>
                  <a:pt x="90" y="32"/>
                </a:lnTo>
                <a:lnTo>
                  <a:pt x="90" y="32"/>
                </a:lnTo>
                <a:lnTo>
                  <a:pt x="96" y="30"/>
                </a:lnTo>
                <a:lnTo>
                  <a:pt x="100" y="30"/>
                </a:lnTo>
                <a:lnTo>
                  <a:pt x="106" y="32"/>
                </a:lnTo>
                <a:lnTo>
                  <a:pt x="108" y="36"/>
                </a:lnTo>
                <a:lnTo>
                  <a:pt x="126" y="68"/>
                </a:lnTo>
                <a:lnTo>
                  <a:pt x="126" y="68"/>
                </a:lnTo>
                <a:lnTo>
                  <a:pt x="128" y="72"/>
                </a:lnTo>
                <a:lnTo>
                  <a:pt x="128" y="78"/>
                </a:lnTo>
                <a:lnTo>
                  <a:pt x="126" y="82"/>
                </a:lnTo>
                <a:lnTo>
                  <a:pt x="122" y="86"/>
                </a:lnTo>
                <a:lnTo>
                  <a:pt x="122" y="86"/>
                </a:lnTo>
                <a:lnTo>
                  <a:pt x="114" y="88"/>
                </a:lnTo>
                <a:lnTo>
                  <a:pt x="114" y="88"/>
                </a:lnTo>
                <a:lnTo>
                  <a:pt x="108" y="86"/>
                </a:lnTo>
                <a:lnTo>
                  <a:pt x="102" y="82"/>
                </a:lnTo>
                <a:lnTo>
                  <a:pt x="102" y="82"/>
                </a:lnTo>
                <a:close/>
                <a:moveTo>
                  <a:pt x="64" y="120"/>
                </a:moveTo>
                <a:lnTo>
                  <a:pt x="38" y="104"/>
                </a:lnTo>
                <a:lnTo>
                  <a:pt x="38" y="104"/>
                </a:lnTo>
                <a:lnTo>
                  <a:pt x="32" y="104"/>
                </a:lnTo>
                <a:lnTo>
                  <a:pt x="28" y="104"/>
                </a:lnTo>
                <a:lnTo>
                  <a:pt x="24" y="106"/>
                </a:lnTo>
                <a:lnTo>
                  <a:pt x="22" y="110"/>
                </a:lnTo>
                <a:lnTo>
                  <a:pt x="22" y="110"/>
                </a:lnTo>
                <a:lnTo>
                  <a:pt x="20" y="114"/>
                </a:lnTo>
                <a:lnTo>
                  <a:pt x="20" y="118"/>
                </a:lnTo>
                <a:lnTo>
                  <a:pt x="22" y="122"/>
                </a:lnTo>
                <a:lnTo>
                  <a:pt x="26" y="126"/>
                </a:lnTo>
                <a:lnTo>
                  <a:pt x="52" y="142"/>
                </a:lnTo>
                <a:lnTo>
                  <a:pt x="52" y="142"/>
                </a:lnTo>
                <a:lnTo>
                  <a:pt x="58" y="142"/>
                </a:lnTo>
                <a:lnTo>
                  <a:pt x="58" y="142"/>
                </a:lnTo>
                <a:lnTo>
                  <a:pt x="64" y="142"/>
                </a:lnTo>
                <a:lnTo>
                  <a:pt x="68" y="136"/>
                </a:lnTo>
                <a:lnTo>
                  <a:pt x="68" y="136"/>
                </a:lnTo>
                <a:lnTo>
                  <a:pt x="70" y="132"/>
                </a:lnTo>
                <a:lnTo>
                  <a:pt x="70" y="128"/>
                </a:lnTo>
                <a:lnTo>
                  <a:pt x="68" y="124"/>
                </a:lnTo>
                <a:lnTo>
                  <a:pt x="64" y="120"/>
                </a:lnTo>
                <a:lnTo>
                  <a:pt x="64" y="120"/>
                </a:lnTo>
                <a:close/>
                <a:moveTo>
                  <a:pt x="220" y="366"/>
                </a:moveTo>
                <a:lnTo>
                  <a:pt x="164" y="366"/>
                </a:lnTo>
                <a:lnTo>
                  <a:pt x="164" y="366"/>
                </a:lnTo>
                <a:lnTo>
                  <a:pt x="160" y="366"/>
                </a:lnTo>
                <a:lnTo>
                  <a:pt x="156" y="368"/>
                </a:lnTo>
                <a:lnTo>
                  <a:pt x="154" y="372"/>
                </a:lnTo>
                <a:lnTo>
                  <a:pt x="154" y="376"/>
                </a:lnTo>
                <a:lnTo>
                  <a:pt x="154" y="376"/>
                </a:lnTo>
                <a:lnTo>
                  <a:pt x="154" y="380"/>
                </a:lnTo>
                <a:lnTo>
                  <a:pt x="156" y="382"/>
                </a:lnTo>
                <a:lnTo>
                  <a:pt x="160" y="384"/>
                </a:lnTo>
                <a:lnTo>
                  <a:pt x="164" y="386"/>
                </a:lnTo>
                <a:lnTo>
                  <a:pt x="220" y="386"/>
                </a:lnTo>
                <a:lnTo>
                  <a:pt x="220" y="386"/>
                </a:lnTo>
                <a:lnTo>
                  <a:pt x="224" y="384"/>
                </a:lnTo>
                <a:lnTo>
                  <a:pt x="228" y="382"/>
                </a:lnTo>
                <a:lnTo>
                  <a:pt x="230" y="380"/>
                </a:lnTo>
                <a:lnTo>
                  <a:pt x="230" y="376"/>
                </a:lnTo>
                <a:lnTo>
                  <a:pt x="230" y="376"/>
                </a:lnTo>
                <a:lnTo>
                  <a:pt x="230" y="372"/>
                </a:lnTo>
                <a:lnTo>
                  <a:pt x="228" y="368"/>
                </a:lnTo>
                <a:lnTo>
                  <a:pt x="224" y="366"/>
                </a:lnTo>
                <a:lnTo>
                  <a:pt x="220" y="366"/>
                </a:lnTo>
                <a:lnTo>
                  <a:pt x="220" y="366"/>
                </a:lnTo>
                <a:close/>
                <a:moveTo>
                  <a:pt x="210" y="396"/>
                </a:moveTo>
                <a:lnTo>
                  <a:pt x="174" y="396"/>
                </a:lnTo>
                <a:lnTo>
                  <a:pt x="174" y="396"/>
                </a:lnTo>
                <a:lnTo>
                  <a:pt x="170" y="396"/>
                </a:lnTo>
                <a:lnTo>
                  <a:pt x="166" y="398"/>
                </a:lnTo>
                <a:lnTo>
                  <a:pt x="164" y="402"/>
                </a:lnTo>
                <a:lnTo>
                  <a:pt x="164" y="406"/>
                </a:lnTo>
                <a:lnTo>
                  <a:pt x="164" y="406"/>
                </a:lnTo>
                <a:lnTo>
                  <a:pt x="164" y="410"/>
                </a:lnTo>
                <a:lnTo>
                  <a:pt x="166" y="414"/>
                </a:lnTo>
                <a:lnTo>
                  <a:pt x="170" y="416"/>
                </a:lnTo>
                <a:lnTo>
                  <a:pt x="174" y="416"/>
                </a:lnTo>
                <a:lnTo>
                  <a:pt x="210" y="416"/>
                </a:lnTo>
                <a:lnTo>
                  <a:pt x="210" y="416"/>
                </a:lnTo>
                <a:lnTo>
                  <a:pt x="214" y="416"/>
                </a:lnTo>
                <a:lnTo>
                  <a:pt x="218" y="414"/>
                </a:lnTo>
                <a:lnTo>
                  <a:pt x="220" y="410"/>
                </a:lnTo>
                <a:lnTo>
                  <a:pt x="220" y="406"/>
                </a:lnTo>
                <a:lnTo>
                  <a:pt x="220" y="406"/>
                </a:lnTo>
                <a:lnTo>
                  <a:pt x="220" y="402"/>
                </a:lnTo>
                <a:lnTo>
                  <a:pt x="218" y="398"/>
                </a:lnTo>
                <a:lnTo>
                  <a:pt x="214" y="396"/>
                </a:lnTo>
                <a:lnTo>
                  <a:pt x="210" y="396"/>
                </a:lnTo>
                <a:lnTo>
                  <a:pt x="210" y="396"/>
                </a:lnTo>
                <a:close/>
                <a:moveTo>
                  <a:pt x="52" y="276"/>
                </a:moveTo>
                <a:lnTo>
                  <a:pt x="38" y="284"/>
                </a:lnTo>
                <a:lnTo>
                  <a:pt x="38" y="284"/>
                </a:lnTo>
                <a:lnTo>
                  <a:pt x="36" y="288"/>
                </a:lnTo>
                <a:lnTo>
                  <a:pt x="34" y="290"/>
                </a:lnTo>
                <a:lnTo>
                  <a:pt x="34" y="294"/>
                </a:lnTo>
                <a:lnTo>
                  <a:pt x="36" y="298"/>
                </a:lnTo>
                <a:lnTo>
                  <a:pt x="36" y="298"/>
                </a:lnTo>
                <a:lnTo>
                  <a:pt x="40" y="302"/>
                </a:lnTo>
                <a:lnTo>
                  <a:pt x="44" y="304"/>
                </a:lnTo>
                <a:lnTo>
                  <a:pt x="44" y="304"/>
                </a:lnTo>
                <a:lnTo>
                  <a:pt x="48" y="302"/>
                </a:lnTo>
                <a:lnTo>
                  <a:pt x="62" y="294"/>
                </a:lnTo>
                <a:lnTo>
                  <a:pt x="62" y="294"/>
                </a:lnTo>
                <a:lnTo>
                  <a:pt x="66" y="292"/>
                </a:lnTo>
                <a:lnTo>
                  <a:pt x="68" y="288"/>
                </a:lnTo>
                <a:lnTo>
                  <a:pt x="68" y="284"/>
                </a:lnTo>
                <a:lnTo>
                  <a:pt x="66" y="280"/>
                </a:lnTo>
                <a:lnTo>
                  <a:pt x="66" y="280"/>
                </a:lnTo>
                <a:lnTo>
                  <a:pt x="64" y="278"/>
                </a:lnTo>
                <a:lnTo>
                  <a:pt x="60" y="276"/>
                </a:lnTo>
                <a:lnTo>
                  <a:pt x="56" y="276"/>
                </a:lnTo>
                <a:lnTo>
                  <a:pt x="52" y="276"/>
                </a:lnTo>
                <a:lnTo>
                  <a:pt x="52" y="276"/>
                </a:lnTo>
                <a:close/>
                <a:moveTo>
                  <a:pt x="50" y="208"/>
                </a:moveTo>
                <a:lnTo>
                  <a:pt x="50" y="208"/>
                </a:lnTo>
                <a:lnTo>
                  <a:pt x="48" y="204"/>
                </a:lnTo>
                <a:lnTo>
                  <a:pt x="46" y="200"/>
                </a:lnTo>
                <a:lnTo>
                  <a:pt x="42" y="198"/>
                </a:lnTo>
                <a:lnTo>
                  <a:pt x="38" y="196"/>
                </a:lnTo>
                <a:lnTo>
                  <a:pt x="12" y="196"/>
                </a:lnTo>
                <a:lnTo>
                  <a:pt x="12" y="196"/>
                </a:lnTo>
                <a:lnTo>
                  <a:pt x="6" y="198"/>
                </a:lnTo>
                <a:lnTo>
                  <a:pt x="2" y="200"/>
                </a:lnTo>
                <a:lnTo>
                  <a:pt x="0" y="204"/>
                </a:lnTo>
                <a:lnTo>
                  <a:pt x="0" y="208"/>
                </a:lnTo>
                <a:lnTo>
                  <a:pt x="0" y="208"/>
                </a:lnTo>
                <a:lnTo>
                  <a:pt x="0" y="212"/>
                </a:lnTo>
                <a:lnTo>
                  <a:pt x="2" y="216"/>
                </a:lnTo>
                <a:lnTo>
                  <a:pt x="6" y="220"/>
                </a:lnTo>
                <a:lnTo>
                  <a:pt x="12" y="220"/>
                </a:lnTo>
                <a:lnTo>
                  <a:pt x="38" y="220"/>
                </a:lnTo>
                <a:lnTo>
                  <a:pt x="38" y="220"/>
                </a:lnTo>
                <a:lnTo>
                  <a:pt x="42" y="220"/>
                </a:lnTo>
                <a:lnTo>
                  <a:pt x="46" y="216"/>
                </a:lnTo>
                <a:lnTo>
                  <a:pt x="48" y="212"/>
                </a:lnTo>
                <a:lnTo>
                  <a:pt x="50" y="208"/>
                </a:lnTo>
                <a:lnTo>
                  <a:pt x="50" y="208"/>
                </a:lnTo>
                <a:close/>
                <a:moveTo>
                  <a:pt x="192" y="68"/>
                </a:moveTo>
                <a:lnTo>
                  <a:pt x="192" y="68"/>
                </a:lnTo>
                <a:lnTo>
                  <a:pt x="198" y="66"/>
                </a:lnTo>
                <a:lnTo>
                  <a:pt x="202" y="64"/>
                </a:lnTo>
                <a:lnTo>
                  <a:pt x="204" y="58"/>
                </a:lnTo>
                <a:lnTo>
                  <a:pt x="206" y="54"/>
                </a:lnTo>
                <a:lnTo>
                  <a:pt x="206" y="14"/>
                </a:lnTo>
                <a:lnTo>
                  <a:pt x="206" y="14"/>
                </a:lnTo>
                <a:lnTo>
                  <a:pt x="204" y="8"/>
                </a:lnTo>
                <a:lnTo>
                  <a:pt x="202" y="4"/>
                </a:lnTo>
                <a:lnTo>
                  <a:pt x="198" y="0"/>
                </a:lnTo>
                <a:lnTo>
                  <a:pt x="192" y="0"/>
                </a:lnTo>
                <a:lnTo>
                  <a:pt x="192" y="0"/>
                </a:lnTo>
                <a:lnTo>
                  <a:pt x="186" y="0"/>
                </a:lnTo>
                <a:lnTo>
                  <a:pt x="182" y="4"/>
                </a:lnTo>
                <a:lnTo>
                  <a:pt x="180" y="8"/>
                </a:lnTo>
                <a:lnTo>
                  <a:pt x="178" y="14"/>
                </a:lnTo>
                <a:lnTo>
                  <a:pt x="178" y="54"/>
                </a:lnTo>
                <a:lnTo>
                  <a:pt x="178" y="54"/>
                </a:lnTo>
                <a:lnTo>
                  <a:pt x="180" y="58"/>
                </a:lnTo>
                <a:lnTo>
                  <a:pt x="182" y="64"/>
                </a:lnTo>
                <a:lnTo>
                  <a:pt x="186" y="66"/>
                </a:lnTo>
                <a:lnTo>
                  <a:pt x="192" y="68"/>
                </a:lnTo>
                <a:lnTo>
                  <a:pt x="192" y="68"/>
                </a:lnTo>
                <a:close/>
                <a:moveTo>
                  <a:pt x="346" y="284"/>
                </a:moveTo>
                <a:lnTo>
                  <a:pt x="332" y="276"/>
                </a:lnTo>
                <a:lnTo>
                  <a:pt x="332" y="276"/>
                </a:lnTo>
                <a:lnTo>
                  <a:pt x="328" y="276"/>
                </a:lnTo>
                <a:lnTo>
                  <a:pt x="324" y="276"/>
                </a:lnTo>
                <a:lnTo>
                  <a:pt x="320" y="278"/>
                </a:lnTo>
                <a:lnTo>
                  <a:pt x="318" y="280"/>
                </a:lnTo>
                <a:lnTo>
                  <a:pt x="318" y="280"/>
                </a:lnTo>
                <a:lnTo>
                  <a:pt x="316" y="284"/>
                </a:lnTo>
                <a:lnTo>
                  <a:pt x="316" y="288"/>
                </a:lnTo>
                <a:lnTo>
                  <a:pt x="318" y="292"/>
                </a:lnTo>
                <a:lnTo>
                  <a:pt x="322" y="294"/>
                </a:lnTo>
                <a:lnTo>
                  <a:pt x="336" y="302"/>
                </a:lnTo>
                <a:lnTo>
                  <a:pt x="336" y="302"/>
                </a:lnTo>
                <a:lnTo>
                  <a:pt x="340" y="304"/>
                </a:lnTo>
                <a:lnTo>
                  <a:pt x="340" y="304"/>
                </a:lnTo>
                <a:lnTo>
                  <a:pt x="344" y="302"/>
                </a:lnTo>
                <a:lnTo>
                  <a:pt x="348" y="298"/>
                </a:lnTo>
                <a:lnTo>
                  <a:pt x="348" y="298"/>
                </a:lnTo>
                <a:lnTo>
                  <a:pt x="350" y="294"/>
                </a:lnTo>
                <a:lnTo>
                  <a:pt x="350" y="290"/>
                </a:lnTo>
                <a:lnTo>
                  <a:pt x="348" y="288"/>
                </a:lnTo>
                <a:lnTo>
                  <a:pt x="346" y="284"/>
                </a:lnTo>
                <a:lnTo>
                  <a:pt x="346" y="284"/>
                </a:lnTo>
                <a:close/>
                <a:moveTo>
                  <a:pt x="326" y="142"/>
                </a:moveTo>
                <a:lnTo>
                  <a:pt x="326" y="142"/>
                </a:lnTo>
                <a:lnTo>
                  <a:pt x="332" y="142"/>
                </a:lnTo>
                <a:lnTo>
                  <a:pt x="358" y="126"/>
                </a:lnTo>
                <a:lnTo>
                  <a:pt x="358" y="126"/>
                </a:lnTo>
                <a:lnTo>
                  <a:pt x="362" y="122"/>
                </a:lnTo>
                <a:lnTo>
                  <a:pt x="364" y="118"/>
                </a:lnTo>
                <a:lnTo>
                  <a:pt x="364" y="114"/>
                </a:lnTo>
                <a:lnTo>
                  <a:pt x="362" y="110"/>
                </a:lnTo>
                <a:lnTo>
                  <a:pt x="362" y="110"/>
                </a:lnTo>
                <a:lnTo>
                  <a:pt x="360" y="106"/>
                </a:lnTo>
                <a:lnTo>
                  <a:pt x="356" y="104"/>
                </a:lnTo>
                <a:lnTo>
                  <a:pt x="352" y="104"/>
                </a:lnTo>
                <a:lnTo>
                  <a:pt x="346" y="104"/>
                </a:lnTo>
                <a:lnTo>
                  <a:pt x="320" y="120"/>
                </a:lnTo>
                <a:lnTo>
                  <a:pt x="320" y="120"/>
                </a:lnTo>
                <a:lnTo>
                  <a:pt x="316" y="124"/>
                </a:lnTo>
                <a:lnTo>
                  <a:pt x="314" y="128"/>
                </a:lnTo>
                <a:lnTo>
                  <a:pt x="314" y="132"/>
                </a:lnTo>
                <a:lnTo>
                  <a:pt x="316" y="136"/>
                </a:lnTo>
                <a:lnTo>
                  <a:pt x="316" y="136"/>
                </a:lnTo>
                <a:lnTo>
                  <a:pt x="320" y="142"/>
                </a:lnTo>
                <a:lnTo>
                  <a:pt x="326" y="142"/>
                </a:lnTo>
                <a:lnTo>
                  <a:pt x="326" y="142"/>
                </a:lnTo>
                <a:close/>
                <a:moveTo>
                  <a:pt x="372" y="196"/>
                </a:moveTo>
                <a:lnTo>
                  <a:pt x="346" y="196"/>
                </a:lnTo>
                <a:lnTo>
                  <a:pt x="346" y="196"/>
                </a:lnTo>
                <a:lnTo>
                  <a:pt x="342" y="198"/>
                </a:lnTo>
                <a:lnTo>
                  <a:pt x="338" y="200"/>
                </a:lnTo>
                <a:lnTo>
                  <a:pt x="336" y="204"/>
                </a:lnTo>
                <a:lnTo>
                  <a:pt x="334" y="208"/>
                </a:lnTo>
                <a:lnTo>
                  <a:pt x="334" y="208"/>
                </a:lnTo>
                <a:lnTo>
                  <a:pt x="336" y="212"/>
                </a:lnTo>
                <a:lnTo>
                  <a:pt x="338" y="216"/>
                </a:lnTo>
                <a:lnTo>
                  <a:pt x="342" y="220"/>
                </a:lnTo>
                <a:lnTo>
                  <a:pt x="346" y="220"/>
                </a:lnTo>
                <a:lnTo>
                  <a:pt x="372" y="220"/>
                </a:lnTo>
                <a:lnTo>
                  <a:pt x="372" y="220"/>
                </a:lnTo>
                <a:lnTo>
                  <a:pt x="378" y="220"/>
                </a:lnTo>
                <a:lnTo>
                  <a:pt x="382" y="216"/>
                </a:lnTo>
                <a:lnTo>
                  <a:pt x="384" y="212"/>
                </a:lnTo>
                <a:lnTo>
                  <a:pt x="384" y="208"/>
                </a:lnTo>
                <a:lnTo>
                  <a:pt x="384" y="208"/>
                </a:lnTo>
                <a:lnTo>
                  <a:pt x="384" y="204"/>
                </a:lnTo>
                <a:lnTo>
                  <a:pt x="382" y="200"/>
                </a:lnTo>
                <a:lnTo>
                  <a:pt x="378" y="198"/>
                </a:lnTo>
                <a:lnTo>
                  <a:pt x="372" y="196"/>
                </a:lnTo>
                <a:lnTo>
                  <a:pt x="372" y="196"/>
                </a:lnTo>
                <a:close/>
                <a:moveTo>
                  <a:pt x="294" y="32"/>
                </a:moveTo>
                <a:lnTo>
                  <a:pt x="294" y="32"/>
                </a:lnTo>
                <a:lnTo>
                  <a:pt x="288" y="30"/>
                </a:lnTo>
                <a:lnTo>
                  <a:pt x="284" y="30"/>
                </a:lnTo>
                <a:lnTo>
                  <a:pt x="278" y="32"/>
                </a:lnTo>
                <a:lnTo>
                  <a:pt x="276" y="36"/>
                </a:lnTo>
                <a:lnTo>
                  <a:pt x="258" y="68"/>
                </a:lnTo>
                <a:lnTo>
                  <a:pt x="258" y="68"/>
                </a:lnTo>
                <a:lnTo>
                  <a:pt x="256" y="72"/>
                </a:lnTo>
                <a:lnTo>
                  <a:pt x="256" y="78"/>
                </a:lnTo>
                <a:lnTo>
                  <a:pt x="258" y="82"/>
                </a:lnTo>
                <a:lnTo>
                  <a:pt x="262" y="86"/>
                </a:lnTo>
                <a:lnTo>
                  <a:pt x="262" y="86"/>
                </a:lnTo>
                <a:lnTo>
                  <a:pt x="270" y="88"/>
                </a:lnTo>
                <a:lnTo>
                  <a:pt x="270" y="88"/>
                </a:lnTo>
                <a:lnTo>
                  <a:pt x="276" y="86"/>
                </a:lnTo>
                <a:lnTo>
                  <a:pt x="282" y="82"/>
                </a:lnTo>
                <a:lnTo>
                  <a:pt x="300" y="50"/>
                </a:lnTo>
                <a:lnTo>
                  <a:pt x="300" y="50"/>
                </a:lnTo>
                <a:lnTo>
                  <a:pt x="302" y="44"/>
                </a:lnTo>
                <a:lnTo>
                  <a:pt x="300" y="40"/>
                </a:lnTo>
                <a:lnTo>
                  <a:pt x="298" y="34"/>
                </a:lnTo>
                <a:lnTo>
                  <a:pt x="294" y="32"/>
                </a:lnTo>
                <a:lnTo>
                  <a:pt x="294" y="32"/>
                </a:lnTo>
                <a:close/>
                <a:moveTo>
                  <a:pt x="286" y="196"/>
                </a:moveTo>
                <a:lnTo>
                  <a:pt x="286" y="196"/>
                </a:lnTo>
                <a:lnTo>
                  <a:pt x="284" y="216"/>
                </a:lnTo>
                <a:lnTo>
                  <a:pt x="278" y="232"/>
                </a:lnTo>
                <a:lnTo>
                  <a:pt x="272" y="244"/>
                </a:lnTo>
                <a:lnTo>
                  <a:pt x="262" y="256"/>
                </a:lnTo>
                <a:lnTo>
                  <a:pt x="262" y="256"/>
                </a:lnTo>
                <a:lnTo>
                  <a:pt x="252" y="270"/>
                </a:lnTo>
                <a:lnTo>
                  <a:pt x="244" y="288"/>
                </a:lnTo>
                <a:lnTo>
                  <a:pt x="240" y="298"/>
                </a:lnTo>
                <a:lnTo>
                  <a:pt x="238" y="310"/>
                </a:lnTo>
                <a:lnTo>
                  <a:pt x="236" y="322"/>
                </a:lnTo>
                <a:lnTo>
                  <a:pt x="234" y="338"/>
                </a:lnTo>
                <a:lnTo>
                  <a:pt x="234" y="338"/>
                </a:lnTo>
                <a:lnTo>
                  <a:pt x="232" y="344"/>
                </a:lnTo>
                <a:lnTo>
                  <a:pt x="230" y="350"/>
                </a:lnTo>
                <a:lnTo>
                  <a:pt x="224" y="354"/>
                </a:lnTo>
                <a:lnTo>
                  <a:pt x="218" y="354"/>
                </a:lnTo>
                <a:lnTo>
                  <a:pt x="166" y="354"/>
                </a:lnTo>
                <a:lnTo>
                  <a:pt x="166" y="354"/>
                </a:lnTo>
                <a:lnTo>
                  <a:pt x="160" y="354"/>
                </a:lnTo>
                <a:lnTo>
                  <a:pt x="154" y="350"/>
                </a:lnTo>
                <a:lnTo>
                  <a:pt x="152" y="344"/>
                </a:lnTo>
                <a:lnTo>
                  <a:pt x="150" y="338"/>
                </a:lnTo>
                <a:lnTo>
                  <a:pt x="150" y="338"/>
                </a:lnTo>
                <a:lnTo>
                  <a:pt x="148" y="322"/>
                </a:lnTo>
                <a:lnTo>
                  <a:pt x="146" y="310"/>
                </a:lnTo>
                <a:lnTo>
                  <a:pt x="144" y="298"/>
                </a:lnTo>
                <a:lnTo>
                  <a:pt x="140" y="288"/>
                </a:lnTo>
                <a:lnTo>
                  <a:pt x="132" y="270"/>
                </a:lnTo>
                <a:lnTo>
                  <a:pt x="122" y="256"/>
                </a:lnTo>
                <a:lnTo>
                  <a:pt x="122" y="256"/>
                </a:lnTo>
                <a:lnTo>
                  <a:pt x="112" y="244"/>
                </a:lnTo>
                <a:lnTo>
                  <a:pt x="106" y="232"/>
                </a:lnTo>
                <a:lnTo>
                  <a:pt x="100" y="216"/>
                </a:lnTo>
                <a:lnTo>
                  <a:pt x="98" y="196"/>
                </a:lnTo>
                <a:lnTo>
                  <a:pt x="98" y="196"/>
                </a:lnTo>
                <a:lnTo>
                  <a:pt x="100" y="178"/>
                </a:lnTo>
                <a:lnTo>
                  <a:pt x="104" y="160"/>
                </a:lnTo>
                <a:lnTo>
                  <a:pt x="110" y="144"/>
                </a:lnTo>
                <a:lnTo>
                  <a:pt x="120" y="130"/>
                </a:lnTo>
                <a:lnTo>
                  <a:pt x="134" y="118"/>
                </a:lnTo>
                <a:lnTo>
                  <a:pt x="150" y="108"/>
                </a:lnTo>
                <a:lnTo>
                  <a:pt x="170" y="102"/>
                </a:lnTo>
                <a:lnTo>
                  <a:pt x="192" y="98"/>
                </a:lnTo>
                <a:lnTo>
                  <a:pt x="192" y="98"/>
                </a:lnTo>
                <a:lnTo>
                  <a:pt x="214" y="102"/>
                </a:lnTo>
                <a:lnTo>
                  <a:pt x="234" y="108"/>
                </a:lnTo>
                <a:lnTo>
                  <a:pt x="250" y="118"/>
                </a:lnTo>
                <a:lnTo>
                  <a:pt x="264" y="130"/>
                </a:lnTo>
                <a:lnTo>
                  <a:pt x="274" y="144"/>
                </a:lnTo>
                <a:lnTo>
                  <a:pt x="280" y="160"/>
                </a:lnTo>
                <a:lnTo>
                  <a:pt x="284" y="178"/>
                </a:lnTo>
                <a:lnTo>
                  <a:pt x="286" y="196"/>
                </a:lnTo>
                <a:lnTo>
                  <a:pt x="286" y="196"/>
                </a:lnTo>
                <a:close/>
                <a:moveTo>
                  <a:pt x="200" y="138"/>
                </a:moveTo>
                <a:lnTo>
                  <a:pt x="200" y="138"/>
                </a:lnTo>
                <a:lnTo>
                  <a:pt x="198" y="134"/>
                </a:lnTo>
                <a:lnTo>
                  <a:pt x="196" y="130"/>
                </a:lnTo>
                <a:lnTo>
                  <a:pt x="192" y="128"/>
                </a:lnTo>
                <a:lnTo>
                  <a:pt x="190" y="128"/>
                </a:lnTo>
                <a:lnTo>
                  <a:pt x="190" y="128"/>
                </a:lnTo>
                <a:lnTo>
                  <a:pt x="178" y="128"/>
                </a:lnTo>
                <a:lnTo>
                  <a:pt x="166" y="132"/>
                </a:lnTo>
                <a:lnTo>
                  <a:pt x="156" y="136"/>
                </a:lnTo>
                <a:lnTo>
                  <a:pt x="146" y="144"/>
                </a:lnTo>
                <a:lnTo>
                  <a:pt x="136" y="154"/>
                </a:lnTo>
                <a:lnTo>
                  <a:pt x="130" y="164"/>
                </a:lnTo>
                <a:lnTo>
                  <a:pt x="126" y="178"/>
                </a:lnTo>
                <a:lnTo>
                  <a:pt x="124" y="194"/>
                </a:lnTo>
                <a:lnTo>
                  <a:pt x="124" y="194"/>
                </a:lnTo>
                <a:lnTo>
                  <a:pt x="126" y="198"/>
                </a:lnTo>
                <a:lnTo>
                  <a:pt x="128" y="200"/>
                </a:lnTo>
                <a:lnTo>
                  <a:pt x="130" y="204"/>
                </a:lnTo>
                <a:lnTo>
                  <a:pt x="134" y="204"/>
                </a:lnTo>
                <a:lnTo>
                  <a:pt x="134" y="204"/>
                </a:lnTo>
                <a:lnTo>
                  <a:pt x="138" y="204"/>
                </a:lnTo>
                <a:lnTo>
                  <a:pt x="142" y="200"/>
                </a:lnTo>
                <a:lnTo>
                  <a:pt x="144" y="198"/>
                </a:lnTo>
                <a:lnTo>
                  <a:pt x="144" y="194"/>
                </a:lnTo>
                <a:lnTo>
                  <a:pt x="144" y="194"/>
                </a:lnTo>
                <a:lnTo>
                  <a:pt x="146" y="182"/>
                </a:lnTo>
                <a:lnTo>
                  <a:pt x="148" y="172"/>
                </a:lnTo>
                <a:lnTo>
                  <a:pt x="154" y="164"/>
                </a:lnTo>
                <a:lnTo>
                  <a:pt x="160" y="158"/>
                </a:lnTo>
                <a:lnTo>
                  <a:pt x="166" y="154"/>
                </a:lnTo>
                <a:lnTo>
                  <a:pt x="174" y="150"/>
                </a:lnTo>
                <a:lnTo>
                  <a:pt x="182" y="148"/>
                </a:lnTo>
                <a:lnTo>
                  <a:pt x="190" y="148"/>
                </a:lnTo>
                <a:lnTo>
                  <a:pt x="190" y="148"/>
                </a:lnTo>
                <a:lnTo>
                  <a:pt x="192" y="148"/>
                </a:lnTo>
                <a:lnTo>
                  <a:pt x="196" y="144"/>
                </a:lnTo>
                <a:lnTo>
                  <a:pt x="198" y="142"/>
                </a:lnTo>
                <a:lnTo>
                  <a:pt x="200" y="138"/>
                </a:lnTo>
                <a:lnTo>
                  <a:pt x="200" y="1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3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16574" y="254070"/>
            <a:ext cx="10515600" cy="1325563"/>
          </a:xfrm>
        </p:spPr>
        <p:txBody>
          <a:bodyPr/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Jak se mohou vzájemně odlišovat?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395662" y="1825625"/>
            <a:ext cx="1020277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Pojišťovna A </a:t>
            </a:r>
            <a:r>
              <a:rPr lang="cs-CZ" sz="3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cs-CZ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hradí alternativní způsoby péče ověřené v zahraničí (porodní domy, mobilní hospice, léčebné konopí) </a:t>
            </a:r>
          </a:p>
          <a:p>
            <a:pPr marL="0" indent="0">
              <a:buNone/>
            </a:pPr>
            <a:r>
              <a:rPr lang="cs-CZ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Pojišťovna B – vyžaduje vyšší spoluúčast pacientů, ale hradí nejmodernější léčbu rakoviny i ve sporných případech</a:t>
            </a:r>
          </a:p>
          <a:p>
            <a:pPr marL="0" indent="0">
              <a:buNone/>
            </a:pPr>
            <a:r>
              <a:rPr lang="cs-CZ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Pojišťovna C – vybírá jen nejkvalitnější poskytovatele, za kterými ale pojištěnci musí dojíždět a pro návštěvu specialisty musí mít doporučení praktika</a:t>
            </a:r>
          </a:p>
          <a:p>
            <a:pPr marL="0" indent="0">
              <a:buNone/>
            </a:pPr>
            <a:r>
              <a:rPr lang="cs-CZ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Pojišťovna D – minimalizuje spoluúčast, takže nemá ani poplatky na pohotovosti, ale vyžaduje účast na prevenci</a:t>
            </a:r>
            <a:endParaRPr lang="cs-CZ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6"/>
          <p:cNvSpPr/>
          <p:nvPr/>
        </p:nvSpPr>
        <p:spPr>
          <a:xfrm>
            <a:off x="636934" y="1953161"/>
            <a:ext cx="633600" cy="6287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6"/>
          <p:cNvSpPr/>
          <p:nvPr/>
        </p:nvSpPr>
        <p:spPr>
          <a:xfrm>
            <a:off x="636934" y="2859413"/>
            <a:ext cx="633600" cy="6287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 smtClean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6" name="Oval 6"/>
          <p:cNvSpPr/>
          <p:nvPr/>
        </p:nvSpPr>
        <p:spPr>
          <a:xfrm>
            <a:off x="636934" y="4235252"/>
            <a:ext cx="633600" cy="6287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 smtClean="0">
                <a:solidFill>
                  <a:schemeClr val="tx1"/>
                </a:solidFill>
              </a:rPr>
              <a:t>3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6934" y="5548179"/>
            <a:ext cx="633600" cy="6287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27"/>
          <p:cNvSpPr/>
          <p:nvPr/>
        </p:nvSpPr>
        <p:spPr>
          <a:xfrm rot="1882235">
            <a:off x="10058400" y="940161"/>
            <a:ext cx="1780672" cy="3913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Po reformě</a:t>
            </a:r>
          </a:p>
        </p:txBody>
      </p:sp>
    </p:spTree>
    <p:extLst>
      <p:ext uri="{BB962C8B-B14F-4D97-AF65-F5344CB8AC3E}">
        <p14:creationId xmlns:p14="http://schemas.microsoft.com/office/powerpoint/2010/main" val="346705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778</Words>
  <Application>Microsoft Office PowerPoint</Application>
  <PresentationFormat>Širokoúhlá obrazovka</PresentationFormat>
  <Paragraphs>85</Paragraphs>
  <Slides>18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3" baseType="lpstr">
      <vt:lpstr>Arial</vt:lpstr>
      <vt:lpstr>Bebas Neue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Co kdyby obuvnictví fungovalo stejně jako naše zdravotnictví?</vt:lpstr>
      <vt:lpstr>Také vám to teď nedává smysl?</vt:lpstr>
      <vt:lpstr>Co s tím?   Piráti navrhují</vt:lpstr>
      <vt:lpstr>Jak se mohou vzájemně odlišovat?</vt:lpstr>
      <vt:lpstr>Nebude to moc složité a riskantní?</vt:lpstr>
      <vt:lpstr>Výhody pirátské reformy</vt:lpstr>
      <vt:lpstr>Návrhy ostatních stran</vt:lpstr>
      <vt:lpstr>Ostatní aktéři systému</vt:lpstr>
      <vt:lpstr>Kdy by to mohlo fungovat?</vt:lpstr>
      <vt:lpstr>Bonus pro VZP</vt:lpstr>
      <vt:lpstr>Varianta B</vt:lpstr>
      <vt:lpstr>Prezentace aplikace PowerPoint</vt:lpstr>
      <vt:lpstr>Pusťte nás na ně!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Poskládejte si své zdravotní pojištění</dc:title>
  <dc:creator>Hřib Zdeněk</dc:creator>
  <cp:lastModifiedBy>Hřib Zdeněk</cp:lastModifiedBy>
  <cp:revision>303</cp:revision>
  <dcterms:created xsi:type="dcterms:W3CDTF">2017-07-27T08:02:28Z</dcterms:created>
  <dcterms:modified xsi:type="dcterms:W3CDTF">2018-02-11T23:46:00Z</dcterms:modified>
</cp:coreProperties>
</file>