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0"/>
  </p:normalViewPr>
  <p:slideViewPr>
    <p:cSldViewPr snapToGrid="0" snapToObjects="1">
      <p:cViewPr>
        <p:scale>
          <a:sx n="93" d="100"/>
          <a:sy n="93" d="100"/>
        </p:scale>
        <p:origin x="218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53375-D405-47E5-8959-A21246EADD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9446224-A36A-4BD4-B965-081B4CF9E1E2}">
      <dgm:prSet custT="1"/>
      <dgm:spPr/>
      <dgm:t>
        <a:bodyPr/>
        <a:lstStyle/>
        <a:p>
          <a:r>
            <a:rPr lang="en-US" sz="2200" dirty="0"/>
            <a:t>Sentiment analysis for financial news’ headlines. </a:t>
          </a:r>
        </a:p>
      </dgm:t>
    </dgm:pt>
    <dgm:pt modelId="{14B1954A-729C-4386-9783-5C039A465A54}" type="parTrans" cxnId="{19B8F689-914C-42BA-850E-6ADEF1AA46E5}">
      <dgm:prSet/>
      <dgm:spPr/>
      <dgm:t>
        <a:bodyPr/>
        <a:lstStyle/>
        <a:p>
          <a:endParaRPr lang="en-US"/>
        </a:p>
      </dgm:t>
    </dgm:pt>
    <dgm:pt modelId="{944B86BC-C98E-4C1E-B172-48F57FF23998}" type="sibTrans" cxnId="{19B8F689-914C-42BA-850E-6ADEF1AA46E5}">
      <dgm:prSet/>
      <dgm:spPr/>
      <dgm:t>
        <a:bodyPr/>
        <a:lstStyle/>
        <a:p>
          <a:endParaRPr lang="en-US"/>
        </a:p>
      </dgm:t>
    </dgm:pt>
    <dgm:pt modelId="{047C5307-91F1-4947-A9E2-C430F6B32C2F}">
      <dgm:prSet custT="1"/>
      <dgm:spPr/>
      <dgm:t>
        <a:bodyPr/>
        <a:lstStyle/>
        <a:p>
          <a:r>
            <a:rPr lang="en-US" sz="2200" dirty="0"/>
            <a:t>Overview of the market sentiment, or the sentiment of a specific company to help decision making in stock trading. </a:t>
          </a:r>
        </a:p>
      </dgm:t>
    </dgm:pt>
    <dgm:pt modelId="{F8569126-C8BA-4092-BED6-BC5D6E27D0EA}" type="parTrans" cxnId="{15B1A4E9-4EA2-459F-9C8E-8F0EA795D644}">
      <dgm:prSet/>
      <dgm:spPr/>
      <dgm:t>
        <a:bodyPr/>
        <a:lstStyle/>
        <a:p>
          <a:endParaRPr lang="en-US"/>
        </a:p>
      </dgm:t>
    </dgm:pt>
    <dgm:pt modelId="{DA678418-0A3B-47B3-902A-22A5C136BB07}" type="sibTrans" cxnId="{15B1A4E9-4EA2-459F-9C8E-8F0EA795D644}">
      <dgm:prSet/>
      <dgm:spPr/>
      <dgm:t>
        <a:bodyPr/>
        <a:lstStyle/>
        <a:p>
          <a:endParaRPr lang="en-US"/>
        </a:p>
      </dgm:t>
    </dgm:pt>
    <dgm:pt modelId="{1DDB7302-6DED-46D3-B395-211683B0C42E}">
      <dgm:prSet custT="1"/>
      <dgm:spPr/>
      <dgm:t>
        <a:bodyPr/>
        <a:lstStyle/>
        <a:p>
          <a:r>
            <a:rPr lang="en-US" sz="2200" dirty="0"/>
            <a:t>Better understanding on how a company is presented in media.</a:t>
          </a:r>
        </a:p>
      </dgm:t>
    </dgm:pt>
    <dgm:pt modelId="{C5804E79-409D-4F5C-B40C-5A3E60D60CAE}" type="parTrans" cxnId="{867BF4CA-95A1-4A44-B770-DD7E345B2F63}">
      <dgm:prSet/>
      <dgm:spPr/>
      <dgm:t>
        <a:bodyPr/>
        <a:lstStyle/>
        <a:p>
          <a:endParaRPr lang="en-US"/>
        </a:p>
      </dgm:t>
    </dgm:pt>
    <dgm:pt modelId="{E5A4B9F3-52EF-4852-916B-FCDA770B924F}" type="sibTrans" cxnId="{867BF4CA-95A1-4A44-B770-DD7E345B2F63}">
      <dgm:prSet/>
      <dgm:spPr/>
      <dgm:t>
        <a:bodyPr/>
        <a:lstStyle/>
        <a:p>
          <a:endParaRPr lang="en-US"/>
        </a:p>
      </dgm:t>
    </dgm:pt>
    <dgm:pt modelId="{CC2A133A-51BA-4A45-B07A-B76156E019C9}" type="pres">
      <dgm:prSet presAssocID="{D8A53375-D405-47E5-8959-A21246EADDA6}" presName="root" presStyleCnt="0">
        <dgm:presLayoutVars>
          <dgm:dir/>
          <dgm:resizeHandles val="exact"/>
        </dgm:presLayoutVars>
      </dgm:prSet>
      <dgm:spPr/>
    </dgm:pt>
    <dgm:pt modelId="{E797A0D2-4C94-4E15-B851-A0887B86EDA2}" type="pres">
      <dgm:prSet presAssocID="{89446224-A36A-4BD4-B965-081B4CF9E1E2}" presName="compNode" presStyleCnt="0"/>
      <dgm:spPr/>
    </dgm:pt>
    <dgm:pt modelId="{7794BDE8-61E4-4627-99A9-B9954D8A87B5}" type="pres">
      <dgm:prSet presAssocID="{89446224-A36A-4BD4-B965-081B4CF9E1E2}" presName="bgRect" presStyleLbl="bgShp" presStyleIdx="0" presStyleCnt="3"/>
      <dgm:spPr/>
    </dgm:pt>
    <dgm:pt modelId="{A3CE72AF-1FBD-4E01-A4B2-25B638A07688}" type="pres">
      <dgm:prSet presAssocID="{89446224-A36A-4BD4-B965-081B4CF9E1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776F783-BF5F-4BFA-8942-439D2F71E4A5}" type="pres">
      <dgm:prSet presAssocID="{89446224-A36A-4BD4-B965-081B4CF9E1E2}" presName="spaceRect" presStyleCnt="0"/>
      <dgm:spPr/>
    </dgm:pt>
    <dgm:pt modelId="{A5ABCB93-E04C-4859-9407-D3A1567B6BAF}" type="pres">
      <dgm:prSet presAssocID="{89446224-A36A-4BD4-B965-081B4CF9E1E2}" presName="parTx" presStyleLbl="revTx" presStyleIdx="0" presStyleCnt="3">
        <dgm:presLayoutVars>
          <dgm:chMax val="0"/>
          <dgm:chPref val="0"/>
        </dgm:presLayoutVars>
      </dgm:prSet>
      <dgm:spPr/>
    </dgm:pt>
    <dgm:pt modelId="{B72198B5-E75E-4708-A064-7E6649B223A3}" type="pres">
      <dgm:prSet presAssocID="{944B86BC-C98E-4C1E-B172-48F57FF23998}" presName="sibTrans" presStyleCnt="0"/>
      <dgm:spPr/>
    </dgm:pt>
    <dgm:pt modelId="{58A4572C-9C5F-44D1-9669-DC41E6A15C52}" type="pres">
      <dgm:prSet presAssocID="{047C5307-91F1-4947-A9E2-C430F6B32C2F}" presName="compNode" presStyleCnt="0"/>
      <dgm:spPr/>
    </dgm:pt>
    <dgm:pt modelId="{70DD0808-42DF-4732-A91C-4063FD8B590B}" type="pres">
      <dgm:prSet presAssocID="{047C5307-91F1-4947-A9E2-C430F6B32C2F}" presName="bgRect" presStyleLbl="bgShp" presStyleIdx="1" presStyleCnt="3"/>
      <dgm:spPr/>
    </dgm:pt>
    <dgm:pt modelId="{5DEEBFDC-4427-4731-923D-033F49116582}" type="pres">
      <dgm:prSet presAssocID="{047C5307-91F1-4947-A9E2-C430F6B32C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A9649EBD-25B7-424F-9806-C36AB4DD9CF7}" type="pres">
      <dgm:prSet presAssocID="{047C5307-91F1-4947-A9E2-C430F6B32C2F}" presName="spaceRect" presStyleCnt="0"/>
      <dgm:spPr/>
    </dgm:pt>
    <dgm:pt modelId="{57DB3177-DC24-4F6A-A985-B69F9FFBF198}" type="pres">
      <dgm:prSet presAssocID="{047C5307-91F1-4947-A9E2-C430F6B32C2F}" presName="parTx" presStyleLbl="revTx" presStyleIdx="1" presStyleCnt="3">
        <dgm:presLayoutVars>
          <dgm:chMax val="0"/>
          <dgm:chPref val="0"/>
        </dgm:presLayoutVars>
      </dgm:prSet>
      <dgm:spPr/>
    </dgm:pt>
    <dgm:pt modelId="{A37868C6-A3D0-4BC9-A88F-69A2B868CE77}" type="pres">
      <dgm:prSet presAssocID="{DA678418-0A3B-47B3-902A-22A5C136BB07}" presName="sibTrans" presStyleCnt="0"/>
      <dgm:spPr/>
    </dgm:pt>
    <dgm:pt modelId="{129BBEE5-DB2A-4F8A-94B1-6DBDE13CB0BA}" type="pres">
      <dgm:prSet presAssocID="{1DDB7302-6DED-46D3-B395-211683B0C42E}" presName="compNode" presStyleCnt="0"/>
      <dgm:spPr/>
    </dgm:pt>
    <dgm:pt modelId="{E0FBB6F8-2EE3-4352-BEA0-83C4700BDBC3}" type="pres">
      <dgm:prSet presAssocID="{1DDB7302-6DED-46D3-B395-211683B0C42E}" presName="bgRect" presStyleLbl="bgShp" presStyleIdx="2" presStyleCnt="3"/>
      <dgm:spPr/>
    </dgm:pt>
    <dgm:pt modelId="{56713EA9-C49B-4EDF-A964-F0122461ADDD}" type="pres">
      <dgm:prSet presAssocID="{1DDB7302-6DED-46D3-B395-211683B0C4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95450D3-4F0C-4342-B008-576325E470BA}" type="pres">
      <dgm:prSet presAssocID="{1DDB7302-6DED-46D3-B395-211683B0C42E}" presName="spaceRect" presStyleCnt="0"/>
      <dgm:spPr/>
    </dgm:pt>
    <dgm:pt modelId="{170A9F8F-E14D-477F-9538-A9003DC40830}" type="pres">
      <dgm:prSet presAssocID="{1DDB7302-6DED-46D3-B395-211683B0C4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B8F689-914C-42BA-850E-6ADEF1AA46E5}" srcId="{D8A53375-D405-47E5-8959-A21246EADDA6}" destId="{89446224-A36A-4BD4-B965-081B4CF9E1E2}" srcOrd="0" destOrd="0" parTransId="{14B1954A-729C-4386-9783-5C039A465A54}" sibTransId="{944B86BC-C98E-4C1E-B172-48F57FF23998}"/>
    <dgm:cxn modelId="{0E87F19D-F39E-482E-B267-437F9BA92D13}" type="presOf" srcId="{047C5307-91F1-4947-A9E2-C430F6B32C2F}" destId="{57DB3177-DC24-4F6A-A985-B69F9FFBF198}" srcOrd="0" destOrd="0" presId="urn:microsoft.com/office/officeart/2018/2/layout/IconVerticalSolidList"/>
    <dgm:cxn modelId="{2BF51EA2-C23A-420C-8D42-07A9D810029E}" type="presOf" srcId="{1DDB7302-6DED-46D3-B395-211683B0C42E}" destId="{170A9F8F-E14D-477F-9538-A9003DC40830}" srcOrd="0" destOrd="0" presId="urn:microsoft.com/office/officeart/2018/2/layout/IconVerticalSolidList"/>
    <dgm:cxn modelId="{867BF4CA-95A1-4A44-B770-DD7E345B2F63}" srcId="{D8A53375-D405-47E5-8959-A21246EADDA6}" destId="{1DDB7302-6DED-46D3-B395-211683B0C42E}" srcOrd="2" destOrd="0" parTransId="{C5804E79-409D-4F5C-B40C-5A3E60D60CAE}" sibTransId="{E5A4B9F3-52EF-4852-916B-FCDA770B924F}"/>
    <dgm:cxn modelId="{15B1A4E9-4EA2-459F-9C8E-8F0EA795D644}" srcId="{D8A53375-D405-47E5-8959-A21246EADDA6}" destId="{047C5307-91F1-4947-A9E2-C430F6B32C2F}" srcOrd="1" destOrd="0" parTransId="{F8569126-C8BA-4092-BED6-BC5D6E27D0EA}" sibTransId="{DA678418-0A3B-47B3-902A-22A5C136BB07}"/>
    <dgm:cxn modelId="{4ED889FD-4D4C-4131-9F53-C30DDBF50E75}" type="presOf" srcId="{D8A53375-D405-47E5-8959-A21246EADDA6}" destId="{CC2A133A-51BA-4A45-B07A-B76156E019C9}" srcOrd="0" destOrd="0" presId="urn:microsoft.com/office/officeart/2018/2/layout/IconVerticalSolidList"/>
    <dgm:cxn modelId="{3BCDAAFE-09BF-488B-8634-693E011DEFF9}" type="presOf" srcId="{89446224-A36A-4BD4-B965-081B4CF9E1E2}" destId="{A5ABCB93-E04C-4859-9407-D3A1567B6BAF}" srcOrd="0" destOrd="0" presId="urn:microsoft.com/office/officeart/2018/2/layout/IconVerticalSolidList"/>
    <dgm:cxn modelId="{1FAA1121-185F-45C6-AAFF-233E8C4E366C}" type="presParOf" srcId="{CC2A133A-51BA-4A45-B07A-B76156E019C9}" destId="{E797A0D2-4C94-4E15-B851-A0887B86EDA2}" srcOrd="0" destOrd="0" presId="urn:microsoft.com/office/officeart/2018/2/layout/IconVerticalSolidList"/>
    <dgm:cxn modelId="{F3E20EA9-7844-4B29-83A9-EE7395CF4C2F}" type="presParOf" srcId="{E797A0D2-4C94-4E15-B851-A0887B86EDA2}" destId="{7794BDE8-61E4-4627-99A9-B9954D8A87B5}" srcOrd="0" destOrd="0" presId="urn:microsoft.com/office/officeart/2018/2/layout/IconVerticalSolidList"/>
    <dgm:cxn modelId="{F001A5F9-51B6-42C9-8CD0-DC4A33F3030C}" type="presParOf" srcId="{E797A0D2-4C94-4E15-B851-A0887B86EDA2}" destId="{A3CE72AF-1FBD-4E01-A4B2-25B638A07688}" srcOrd="1" destOrd="0" presId="urn:microsoft.com/office/officeart/2018/2/layout/IconVerticalSolidList"/>
    <dgm:cxn modelId="{93C223F9-FC86-47C2-983D-5BF64123EA10}" type="presParOf" srcId="{E797A0D2-4C94-4E15-B851-A0887B86EDA2}" destId="{C776F783-BF5F-4BFA-8942-439D2F71E4A5}" srcOrd="2" destOrd="0" presId="urn:microsoft.com/office/officeart/2018/2/layout/IconVerticalSolidList"/>
    <dgm:cxn modelId="{29463AE1-20C0-4A5E-9EBB-D5707A997AFC}" type="presParOf" srcId="{E797A0D2-4C94-4E15-B851-A0887B86EDA2}" destId="{A5ABCB93-E04C-4859-9407-D3A1567B6BAF}" srcOrd="3" destOrd="0" presId="urn:microsoft.com/office/officeart/2018/2/layout/IconVerticalSolidList"/>
    <dgm:cxn modelId="{F0CED739-CACD-4CB7-8EB3-CDD8526C2D95}" type="presParOf" srcId="{CC2A133A-51BA-4A45-B07A-B76156E019C9}" destId="{B72198B5-E75E-4708-A064-7E6649B223A3}" srcOrd="1" destOrd="0" presId="urn:microsoft.com/office/officeart/2018/2/layout/IconVerticalSolidList"/>
    <dgm:cxn modelId="{2CD59C20-E74C-46E3-B675-82B31FDA3368}" type="presParOf" srcId="{CC2A133A-51BA-4A45-B07A-B76156E019C9}" destId="{58A4572C-9C5F-44D1-9669-DC41E6A15C52}" srcOrd="2" destOrd="0" presId="urn:microsoft.com/office/officeart/2018/2/layout/IconVerticalSolidList"/>
    <dgm:cxn modelId="{44E8D79D-F76D-4BD9-AD1A-493D5853E349}" type="presParOf" srcId="{58A4572C-9C5F-44D1-9669-DC41E6A15C52}" destId="{70DD0808-42DF-4732-A91C-4063FD8B590B}" srcOrd="0" destOrd="0" presId="urn:microsoft.com/office/officeart/2018/2/layout/IconVerticalSolidList"/>
    <dgm:cxn modelId="{F2F7E48C-F137-4687-A851-AC38460D5732}" type="presParOf" srcId="{58A4572C-9C5F-44D1-9669-DC41E6A15C52}" destId="{5DEEBFDC-4427-4731-923D-033F49116582}" srcOrd="1" destOrd="0" presId="urn:microsoft.com/office/officeart/2018/2/layout/IconVerticalSolidList"/>
    <dgm:cxn modelId="{560D8F75-B868-40D8-8703-178839F88534}" type="presParOf" srcId="{58A4572C-9C5F-44D1-9669-DC41E6A15C52}" destId="{A9649EBD-25B7-424F-9806-C36AB4DD9CF7}" srcOrd="2" destOrd="0" presId="urn:microsoft.com/office/officeart/2018/2/layout/IconVerticalSolidList"/>
    <dgm:cxn modelId="{1654A154-B06F-49A6-B697-A1D2B8D065AA}" type="presParOf" srcId="{58A4572C-9C5F-44D1-9669-DC41E6A15C52}" destId="{57DB3177-DC24-4F6A-A985-B69F9FFBF198}" srcOrd="3" destOrd="0" presId="urn:microsoft.com/office/officeart/2018/2/layout/IconVerticalSolidList"/>
    <dgm:cxn modelId="{842BEA20-63AF-4E5F-900E-EF34484A2D7D}" type="presParOf" srcId="{CC2A133A-51BA-4A45-B07A-B76156E019C9}" destId="{A37868C6-A3D0-4BC9-A88F-69A2B868CE77}" srcOrd="3" destOrd="0" presId="urn:microsoft.com/office/officeart/2018/2/layout/IconVerticalSolidList"/>
    <dgm:cxn modelId="{B14BB870-1704-4C56-B1B8-A534E380D4C5}" type="presParOf" srcId="{CC2A133A-51BA-4A45-B07A-B76156E019C9}" destId="{129BBEE5-DB2A-4F8A-94B1-6DBDE13CB0BA}" srcOrd="4" destOrd="0" presId="urn:microsoft.com/office/officeart/2018/2/layout/IconVerticalSolidList"/>
    <dgm:cxn modelId="{6A801A66-213C-4606-956A-58E689080FBA}" type="presParOf" srcId="{129BBEE5-DB2A-4F8A-94B1-6DBDE13CB0BA}" destId="{E0FBB6F8-2EE3-4352-BEA0-83C4700BDBC3}" srcOrd="0" destOrd="0" presId="urn:microsoft.com/office/officeart/2018/2/layout/IconVerticalSolidList"/>
    <dgm:cxn modelId="{AB79E471-077B-4FF0-A45F-440151752EA5}" type="presParOf" srcId="{129BBEE5-DB2A-4F8A-94B1-6DBDE13CB0BA}" destId="{56713EA9-C49B-4EDF-A964-F0122461ADDD}" srcOrd="1" destOrd="0" presId="urn:microsoft.com/office/officeart/2018/2/layout/IconVerticalSolidList"/>
    <dgm:cxn modelId="{AFD0ED01-F75F-4870-89A8-788FF37A0561}" type="presParOf" srcId="{129BBEE5-DB2A-4F8A-94B1-6DBDE13CB0BA}" destId="{595450D3-4F0C-4342-B008-576325E470BA}" srcOrd="2" destOrd="0" presId="urn:microsoft.com/office/officeart/2018/2/layout/IconVerticalSolidList"/>
    <dgm:cxn modelId="{7626D16D-DABE-44F8-9204-B1E0604CF0AD}" type="presParOf" srcId="{129BBEE5-DB2A-4F8A-94B1-6DBDE13CB0BA}" destId="{170A9F8F-E14D-477F-9538-A9003DC408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4BDE8-61E4-4627-99A9-B9954D8A87B5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E72AF-1FBD-4E01-A4B2-25B638A07688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BCB93-E04C-4859-9407-D3A1567B6BAF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Sentiment analysis for financial news’ headlines. </a:t>
          </a:r>
        </a:p>
      </dsp:txBody>
      <dsp:txXfrm>
        <a:off x="1840237" y="680"/>
        <a:ext cx="4666066" cy="1593279"/>
      </dsp:txXfrm>
    </dsp:sp>
    <dsp:sp modelId="{70DD0808-42DF-4732-A91C-4063FD8B590B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EBFDC-4427-4731-923D-033F49116582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B3177-DC24-4F6A-A985-B69F9FFBF198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Overview of the market sentiment, or the sentiment of a specific company to help decision making in stock trading. </a:t>
          </a:r>
        </a:p>
      </dsp:txBody>
      <dsp:txXfrm>
        <a:off x="1840237" y="1992280"/>
        <a:ext cx="4666066" cy="1593279"/>
      </dsp:txXfrm>
    </dsp:sp>
    <dsp:sp modelId="{E0FBB6F8-2EE3-4352-BEA0-83C4700BDBC3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13EA9-C49B-4EDF-A964-F0122461ADDD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9F8F-E14D-477F-9538-A9003DC40830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Better understanding on how a company is presented in media.</a:t>
          </a:r>
        </a:p>
      </dsp:txBody>
      <dsp:txXfrm>
        <a:off x="1840237" y="3983879"/>
        <a:ext cx="4666066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FF481F-FEDA-F543-B9E9-0C4FCFA39350}" type="datetimeFigureOut">
              <a:rPr lang="en-FI" smtClean="0"/>
              <a:t>27.7.2020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D3CC3F-F02C-824B-B31C-F41734FB22BB}" type="slidenum">
              <a:rPr lang="en-FI" smtClean="0"/>
              <a:t>‹#›</a:t>
            </a:fld>
            <a:endParaRPr lang="en-FI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60811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81F-FEDA-F543-B9E9-0C4FCFA39350}" type="datetimeFigureOut">
              <a:rPr lang="en-FI" smtClean="0"/>
              <a:t>27.7.2020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CC3F-F02C-824B-B31C-F41734FB22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6309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81F-FEDA-F543-B9E9-0C4FCFA39350}" type="datetimeFigureOut">
              <a:rPr lang="en-FI" smtClean="0"/>
              <a:t>27.7.2020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CC3F-F02C-824B-B31C-F41734FB22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9210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81F-FEDA-F543-B9E9-0C4FCFA39350}" type="datetimeFigureOut">
              <a:rPr lang="en-FI" smtClean="0"/>
              <a:t>27.7.2020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CC3F-F02C-824B-B31C-F41734FB22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0830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F481F-FEDA-F543-B9E9-0C4FCFA39350}" type="datetimeFigureOut">
              <a:rPr lang="en-FI" smtClean="0"/>
              <a:t>27.7.2020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D3CC3F-F02C-824B-B31C-F41734FB22BB}" type="slidenum">
              <a:rPr lang="en-FI" smtClean="0"/>
              <a:t>‹#›</a:t>
            </a:fld>
            <a:endParaRPr lang="en-FI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11788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81F-FEDA-F543-B9E9-0C4FCFA39350}" type="datetimeFigureOut">
              <a:rPr lang="en-FI" smtClean="0"/>
              <a:t>27.7.2020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CC3F-F02C-824B-B31C-F41734FB22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49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81F-FEDA-F543-B9E9-0C4FCFA39350}" type="datetimeFigureOut">
              <a:rPr lang="en-FI" smtClean="0"/>
              <a:t>27.7.2020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CC3F-F02C-824B-B31C-F41734FB22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248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81F-FEDA-F543-B9E9-0C4FCFA39350}" type="datetimeFigureOut">
              <a:rPr lang="en-FI" smtClean="0"/>
              <a:t>27.7.2020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CC3F-F02C-824B-B31C-F41734FB22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0408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81F-FEDA-F543-B9E9-0C4FCFA39350}" type="datetimeFigureOut">
              <a:rPr lang="en-FI" smtClean="0"/>
              <a:t>27.7.2020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CC3F-F02C-824B-B31C-F41734FB22B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1947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F481F-FEDA-F543-B9E9-0C4FCFA39350}" type="datetimeFigureOut">
              <a:rPr lang="en-FI" smtClean="0"/>
              <a:t>27.7.2020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D3CC3F-F02C-824B-B31C-F41734FB22BB}" type="slidenum">
              <a:rPr lang="en-FI" smtClean="0"/>
              <a:t>‹#›</a:t>
            </a:fld>
            <a:endParaRPr lang="en-F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045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FF481F-FEDA-F543-B9E9-0C4FCFA39350}" type="datetimeFigureOut">
              <a:rPr lang="en-FI" smtClean="0"/>
              <a:t>27.7.2020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D3CC3F-F02C-824B-B31C-F41734FB22BB}" type="slidenum">
              <a:rPr lang="en-FI" smtClean="0"/>
              <a:t>‹#›</a:t>
            </a:fld>
            <a:endParaRPr lang="en-FI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721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9FF481F-FEDA-F543-B9E9-0C4FCFA39350}" type="datetimeFigureOut">
              <a:rPr lang="en-FI" smtClean="0"/>
              <a:t>27.7.2020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3D3CC3F-F02C-824B-B31C-F41734FB22BB}" type="slidenum">
              <a:rPr lang="en-FI" smtClean="0"/>
              <a:t>‹#›</a:t>
            </a:fld>
            <a:endParaRPr lang="en-FI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285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ankurzing/sentiment-analysis-for-financial-news/meta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7838-D311-8F4C-B83D-C1962C5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218" y="940391"/>
            <a:ext cx="9605146" cy="2944457"/>
          </a:xfrm>
        </p:spPr>
        <p:txBody>
          <a:bodyPr anchor="b">
            <a:normAutofit/>
          </a:bodyPr>
          <a:lstStyle/>
          <a:p>
            <a:pPr algn="l"/>
            <a:r>
              <a:rPr lang="en-FI" sz="5200" dirty="0">
                <a:solidFill>
                  <a:schemeClr val="tx2"/>
                </a:solidFill>
              </a:rPr>
              <a:t>IBM Coursera - Advanced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6AC9F-43BF-1846-AA32-B8EB8313C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218" y="3884848"/>
            <a:ext cx="8812352" cy="1684678"/>
          </a:xfrm>
        </p:spPr>
        <p:txBody>
          <a:bodyPr anchor="ctr">
            <a:normAutofit/>
          </a:bodyPr>
          <a:lstStyle/>
          <a:p>
            <a:pPr algn="l"/>
            <a:r>
              <a:rPr lang="en-FI" sz="3200" dirty="0">
                <a:solidFill>
                  <a:schemeClr val="tx2"/>
                </a:solidFill>
              </a:rPr>
              <a:t>Sentiment analysis for financial news</a:t>
            </a:r>
            <a:endParaRPr lang="en-GB" sz="2400" dirty="0">
              <a:solidFill>
                <a:schemeClr val="tx2"/>
              </a:solidFill>
            </a:endParaRPr>
          </a:p>
          <a:p>
            <a:pPr algn="l"/>
            <a:r>
              <a:rPr lang="en-GB" sz="2400" dirty="0">
                <a:solidFill>
                  <a:schemeClr val="tx2"/>
                </a:solidFill>
              </a:rPr>
              <a:t>B</a:t>
            </a:r>
            <a:r>
              <a:rPr lang="en-FI" sz="2400" dirty="0">
                <a:solidFill>
                  <a:schemeClr val="tx2"/>
                </a:solidFill>
              </a:rPr>
              <a:t>y Rico Pircklen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94456-26D8-7F44-9D7B-F88EBF807C3D}"/>
              </a:ext>
            </a:extLst>
          </p:cNvPr>
          <p:cNvSpPr/>
          <p:nvPr/>
        </p:nvSpPr>
        <p:spPr>
          <a:xfrm>
            <a:off x="10704092" y="6239286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FI" dirty="0">
                <a:solidFill>
                  <a:schemeClr val="tx2"/>
                </a:solidFill>
              </a:rPr>
              <a:t>27.7.2020</a:t>
            </a:r>
          </a:p>
        </p:txBody>
      </p:sp>
    </p:spTree>
    <p:extLst>
      <p:ext uri="{BB962C8B-B14F-4D97-AF65-F5344CB8AC3E}">
        <p14:creationId xmlns:p14="http://schemas.microsoft.com/office/powerpoint/2010/main" val="51030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4A8D-FBC5-7B4D-AF08-66E85436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FI"/>
              <a:t>Use case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C807D96-69D2-4B82-8CAE-CF58262A6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27815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7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4A8D-FBC5-7B4D-AF08-66E85436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73D0-ED7E-1B4E-9573-45D27360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163291"/>
          </a:xfrm>
        </p:spPr>
        <p:txBody>
          <a:bodyPr>
            <a:normAutofit/>
          </a:bodyPr>
          <a:lstStyle/>
          <a:p>
            <a:r>
              <a:rPr lang="en-FI" dirty="0"/>
              <a:t>Kaggle - </a:t>
            </a:r>
            <a:r>
              <a:rPr lang="en-US" dirty="0"/>
              <a:t>“</a:t>
            </a:r>
            <a:r>
              <a:rPr lang="en-US" b="1" dirty="0"/>
              <a:t>Sentiment Analysis for Financial News</a:t>
            </a:r>
            <a:r>
              <a:rPr lang="en-US" dirty="0"/>
              <a:t>” -dataset </a:t>
            </a:r>
          </a:p>
          <a:p>
            <a:pPr lvl="1"/>
            <a:r>
              <a:rPr lang="en-US" dirty="0"/>
              <a:t>Available at: </a:t>
            </a:r>
            <a:r>
              <a:rPr lang="en-US" u="sng" dirty="0">
                <a:hlinkClick r:id="rId2"/>
              </a:rPr>
              <a:t>https://www.kaggle.com/ankurzing</a:t>
            </a:r>
            <a:r>
              <a:rPr lang="en-US" u="sng">
                <a:hlinkClick r:id="rId2"/>
              </a:rPr>
              <a:t>/sentiment-analysis-for-financial-news/metadata</a:t>
            </a:r>
            <a:endParaRPr lang="en-FI"/>
          </a:p>
          <a:p>
            <a:r>
              <a:rPr lang="en-FI" dirty="0"/>
              <a:t>Labelled text data</a:t>
            </a:r>
          </a:p>
          <a:p>
            <a:r>
              <a:rPr lang="en-US" dirty="0"/>
              <a:t>Only 4837 samples</a:t>
            </a:r>
            <a:endParaRPr lang="en-FI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B3303D-6660-0E4A-B960-6F1D70A99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677" y="3785754"/>
            <a:ext cx="8276359" cy="28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3697-9D8C-0F4F-B1E3-CC748AEC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Data 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FEBA-CA88-0F4C-8728-8E83A3FE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0364"/>
            <a:ext cx="9601200" cy="3997036"/>
          </a:xfrm>
        </p:spPr>
        <p:txBody>
          <a:bodyPr>
            <a:normAutofit/>
          </a:bodyPr>
          <a:lstStyle/>
          <a:p>
            <a:r>
              <a:rPr lang="en-GB" dirty="0"/>
              <a:t>Amount of missing values: </a:t>
            </a:r>
            <a:r>
              <a:rPr lang="en-GB" b="1" dirty="0"/>
              <a:t>0</a:t>
            </a:r>
          </a:p>
          <a:p>
            <a:r>
              <a:rPr lang="en-GB" dirty="0"/>
              <a:t>Manual reviewing of random data samples: </a:t>
            </a:r>
            <a:r>
              <a:rPr lang="en-GB" b="1" dirty="0"/>
              <a:t>13 % mislabelled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marL="0" indent="0">
              <a:buNone/>
            </a:pPr>
            <a:endParaRPr lang="en-FI" dirty="0"/>
          </a:p>
          <a:p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DF303-56E1-8447-91BF-3FE0704F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14832"/>
            <a:ext cx="10591800" cy="1308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414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3697-9D8C-0F4F-B1E3-CC748AEC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9532E-3DBF-9747-BE73-CB823CF5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867" y="546949"/>
            <a:ext cx="4336990" cy="3122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F995C3-AAD5-3C4E-A38E-33E93AB46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69" y="2041237"/>
            <a:ext cx="5461000" cy="3568700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5EA9D8-A815-484E-8962-C434D5777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60526" y="3825587"/>
            <a:ext cx="4362330" cy="2721263"/>
          </a:xfrm>
        </p:spPr>
      </p:pic>
    </p:spTree>
    <p:extLst>
      <p:ext uri="{BB962C8B-B14F-4D97-AF65-F5344CB8AC3E}">
        <p14:creationId xmlns:p14="http://schemas.microsoft.com/office/powerpoint/2010/main" val="26998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166-06A9-D943-8821-70208937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3F4A-1409-D642-BFBD-FA16EBA1C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cleansing</a:t>
            </a:r>
          </a:p>
          <a:p>
            <a:pPr lvl="1"/>
            <a:r>
              <a:rPr lang="en-GB" dirty="0"/>
              <a:t>Removal of numbers, stop words, and punctuation</a:t>
            </a:r>
          </a:p>
          <a:p>
            <a:pPr lvl="1"/>
            <a:r>
              <a:rPr lang="en-GB" dirty="0"/>
              <a:t>Lemmatizing</a:t>
            </a:r>
          </a:p>
          <a:p>
            <a:pPr lvl="1"/>
            <a:r>
              <a:rPr lang="en-GB" dirty="0"/>
              <a:t>Lowercasing</a:t>
            </a:r>
          </a:p>
          <a:p>
            <a:pPr lvl="1"/>
            <a:r>
              <a:rPr lang="en-GB" dirty="0"/>
              <a:t>Normalizing the sample count between different categories</a:t>
            </a:r>
          </a:p>
          <a:p>
            <a:r>
              <a:rPr lang="en-GB" dirty="0"/>
              <a:t>Feature engineering</a:t>
            </a:r>
          </a:p>
          <a:p>
            <a:pPr lvl="1"/>
            <a:r>
              <a:rPr lang="en-GB" dirty="0" err="1"/>
              <a:t>Tf-idf</a:t>
            </a:r>
            <a:r>
              <a:rPr lang="en-GB" dirty="0"/>
              <a:t> vectorization</a:t>
            </a:r>
          </a:p>
          <a:p>
            <a:pPr lvl="1"/>
            <a:r>
              <a:rPr lang="en-GB" dirty="0" err="1"/>
              <a:t>GloVe</a:t>
            </a:r>
            <a:r>
              <a:rPr lang="en-GB" dirty="0"/>
              <a:t> embeddings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0264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7B9D-18EF-8B47-9038-A01A0B07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Solution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BB020-0543-8645-B898-66E66DDF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Linear</a:t>
            </a:r>
            <a:r>
              <a:rPr lang="en-GB" dirty="0"/>
              <a:t> SVM with SGD training</a:t>
            </a:r>
            <a:endParaRPr lang="en-FI" dirty="0"/>
          </a:p>
          <a:p>
            <a:pPr lvl="1"/>
            <a:r>
              <a:rPr lang="en-FI" dirty="0"/>
              <a:t>Scikit learn</a:t>
            </a:r>
          </a:p>
          <a:p>
            <a:pPr lvl="1"/>
            <a:r>
              <a:rPr lang="en-FI" dirty="0"/>
              <a:t>Tf-idf vectorization</a:t>
            </a:r>
          </a:p>
          <a:p>
            <a:pPr lvl="1"/>
            <a:r>
              <a:rPr lang="en-FI" dirty="0"/>
              <a:t>Optimization using gridsearch</a:t>
            </a:r>
          </a:p>
          <a:p>
            <a:r>
              <a:rPr lang="en-FI" dirty="0"/>
              <a:t>LSTM</a:t>
            </a:r>
          </a:p>
          <a:p>
            <a:pPr lvl="1"/>
            <a:r>
              <a:rPr lang="en-FI" dirty="0"/>
              <a:t>pyTorch</a:t>
            </a:r>
          </a:p>
          <a:p>
            <a:pPr lvl="1"/>
            <a:r>
              <a:rPr lang="en-FI" dirty="0"/>
              <a:t>GloVe</a:t>
            </a:r>
          </a:p>
          <a:p>
            <a:pPr lvl="1"/>
            <a:endParaRPr lang="en-FI" dirty="0"/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1159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608B-45F8-F14A-ACEB-FFC83451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BB86-EB8F-7A48-B8A5-2EE92554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Accuracy, F1-score, and confusion matrix</a:t>
            </a:r>
          </a:p>
          <a:p>
            <a:r>
              <a:rPr lang="en-GB" b="1" dirty="0"/>
              <a:t>Linear SVM with SGD</a:t>
            </a:r>
          </a:p>
          <a:p>
            <a:pPr lvl="1"/>
            <a:r>
              <a:rPr lang="en-GB" dirty="0"/>
              <a:t>Accuracy 65 % (74 %)</a:t>
            </a:r>
          </a:p>
          <a:p>
            <a:pPr lvl="1"/>
            <a:r>
              <a:rPr lang="en-GB" dirty="0"/>
              <a:t>F1-score 64 %</a:t>
            </a:r>
          </a:p>
          <a:p>
            <a:r>
              <a:rPr lang="en-GB" b="1" dirty="0"/>
              <a:t>LSTM</a:t>
            </a:r>
          </a:p>
          <a:p>
            <a:pPr lvl="1"/>
            <a:r>
              <a:rPr lang="en-GB" dirty="0"/>
              <a:t>Accuracy 63 %</a:t>
            </a:r>
            <a:endParaRPr lang="en-FI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D37B43-C1E5-F54E-962E-0F461F16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82" y="456334"/>
            <a:ext cx="4047804" cy="2830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2EA1A8-7163-184C-8273-95480B17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500" y="3613666"/>
            <a:ext cx="4030386" cy="28300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9E20BC-0BDF-AD42-85C7-57BC065E62A4}"/>
              </a:ext>
            </a:extLst>
          </p:cNvPr>
          <p:cNvSpPr/>
          <p:nvPr/>
        </p:nvSpPr>
        <p:spPr>
          <a:xfrm>
            <a:off x="8239997" y="3244334"/>
            <a:ext cx="2084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Normalized dataset</a:t>
            </a:r>
            <a:endParaRPr lang="en-FI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8B40BA-9A48-0746-9B02-E3D5F2E20927}"/>
              </a:ext>
            </a:extLst>
          </p:cNvPr>
          <p:cNvSpPr/>
          <p:nvPr/>
        </p:nvSpPr>
        <p:spPr>
          <a:xfrm>
            <a:off x="8456913" y="6388677"/>
            <a:ext cx="189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Complete dataset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6723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D183-DBAC-FA47-8928-6D527AE8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Deployment A</a:t>
            </a:r>
            <a:r>
              <a:rPr lang="en-GB" dirty="0"/>
              <a:t>n</a:t>
            </a:r>
            <a:r>
              <a:rPr lang="en-FI" dirty="0"/>
              <a:t>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9849-975C-3945-87BB-487C6FD6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Selected model: Linear SVM with SGD, hyperparameters optimized with gridsearch</a:t>
            </a:r>
          </a:p>
          <a:p>
            <a:r>
              <a:rPr lang="en-FI" dirty="0"/>
              <a:t>No Apache Spark</a:t>
            </a:r>
          </a:p>
          <a:p>
            <a:r>
              <a:rPr lang="en-FI" dirty="0"/>
              <a:t>IBM Data Storage for storing data</a:t>
            </a:r>
          </a:p>
          <a:p>
            <a:r>
              <a:rPr lang="en-FI" dirty="0"/>
              <a:t>IBM Watson Machine Learning for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9EC05C-B010-A14B-BEBB-E62CDAA3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4322916"/>
            <a:ext cx="10820400" cy="13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572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{2133871F-78DB-C741-BDF8-AB775C73B024}tf10001072</Template>
  <TotalTime>137</TotalTime>
  <Words>221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IBM Coursera - Advanced Data Science Capstone</vt:lpstr>
      <vt:lpstr>Use case</vt:lpstr>
      <vt:lpstr>Data Set</vt:lpstr>
      <vt:lpstr>Data Quality Assessment</vt:lpstr>
      <vt:lpstr>Data Exploration</vt:lpstr>
      <vt:lpstr>Data Processing</vt:lpstr>
      <vt:lpstr>Solution Algorithm</vt:lpstr>
      <vt:lpstr>Performance</vt:lpstr>
      <vt:lpstr>Deployment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Advanced Data Science Capstone</dc:title>
  <dc:creator>Rico Pircklen EXT-EFECTE</dc:creator>
  <cp:lastModifiedBy>Rico Pircklen EXT-EFECTE</cp:lastModifiedBy>
  <cp:revision>12</cp:revision>
  <dcterms:created xsi:type="dcterms:W3CDTF">2020-07-27T08:50:03Z</dcterms:created>
  <dcterms:modified xsi:type="dcterms:W3CDTF">2020-07-27T11:28:18Z</dcterms:modified>
</cp:coreProperties>
</file>