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1" r:id="rId2"/>
    <p:sldMasterId id="2147483843" r:id="rId3"/>
    <p:sldMasterId id="2147483860" r:id="rId4"/>
  </p:sldMasterIdLst>
  <p:notesMasterIdLst>
    <p:notesMasterId r:id="rId14"/>
  </p:notesMasterIdLst>
  <p:sldIdLst>
    <p:sldId id="343" r:id="rId5"/>
    <p:sldId id="376" r:id="rId6"/>
    <p:sldId id="377" r:id="rId7"/>
    <p:sldId id="379" r:id="rId8"/>
    <p:sldId id="378" r:id="rId9"/>
    <p:sldId id="371" r:id="rId10"/>
    <p:sldId id="372" r:id="rId11"/>
    <p:sldId id="373" r:id="rId12"/>
    <p:sldId id="3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0FE29E-571B-4F2E-B140-71902175F2C9}">
          <p14:sldIdLst/>
        </p14:section>
        <p14:section name="AIN" id="{B3B9AC29-EB5A-46E1-9766-7B17BF1E64D6}">
          <p14:sldIdLst/>
        </p14:section>
        <p14:section name="AMP" id="{C0500AB8-7F2A-4DB5-9497-7EC275BFFD9A}">
          <p14:sldIdLst/>
        </p14:section>
        <p14:section name="DSOaaS" id="{287FBADC-5965-4B35-BA7A-7D0231ED1991}">
          <p14:sldIdLst/>
        </p14:section>
        <p14:section name="WordPress" id="{3DF771A0-4B2B-46EC-816F-C134531BA527}">
          <p14:sldIdLst/>
        </p14:section>
        <p14:section name="Pinnacle" id="{467DFB84-B8F4-4A3E-BED6-2E66A6E70D99}">
          <p14:sldIdLst/>
        </p14:section>
        <p14:section name="CMLP" id="{BB5DE90F-BB67-46A3-9E1C-F5291A63AB15}">
          <p14:sldIdLst/>
        </p14:section>
        <p14:section name="Accessibility" id="{29CDC150-6F9D-4B25-931B-FB4578B46427}">
          <p14:sldIdLst/>
        </p14:section>
        <p14:section name="CSO" id="{D4001EC1-4C5D-4E1E-AE43-30FCBB42EC75}">
          <p14:sldIdLst/>
        </p14:section>
        <p14:section name="DevSecOps" id="{B28872B1-707D-4F63-AF1B-657B42BA107D}">
          <p14:sldIdLst/>
        </p14:section>
        <p14:section name="MLERIC" id="{43FB255D-4672-4E39-90A8-AAA0DA0ECFB3}">
          <p14:sldIdLst/>
        </p14:section>
        <p14:section name="ML_CMLP" id="{8421167B-F19B-4A10-8ED6-A71D2EE73740}">
          <p14:sldIdLst/>
        </p14:section>
        <p14:section name="Microservices with CDP" id="{875B4D04-E017-4A7F-A5B4-32376714FBE4}">
          <p14:sldIdLst/>
        </p14:section>
        <p14:section name="Next Gen Web Apps" id="{2B65D7EB-DAE9-4B8D-9252-7FD33EE2524A}">
          <p14:sldIdLst>
            <p14:sldId id="343"/>
            <p14:sldId id="376"/>
            <p14:sldId id="377"/>
            <p14:sldId id="379"/>
            <p14:sldId id="378"/>
            <p14:sldId id="371"/>
            <p14:sldId id="372"/>
            <p14:sldId id="373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6CC4B-8246-423D-828B-DAC6031B8D3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660E75-626C-4965-AEC2-5462B6223181}">
      <dgm:prSet phldrT="[Text]"/>
      <dgm:spPr/>
      <dgm:t>
        <a:bodyPr/>
        <a:lstStyle/>
        <a:p>
          <a:r>
            <a:rPr lang="en-US" dirty="0"/>
            <a:t>Maximum Team Size: 6</a:t>
          </a:r>
        </a:p>
      </dgm:t>
    </dgm:pt>
    <dgm:pt modelId="{5C956F14-7ABC-4DCC-820C-461D737C5D2F}" type="parTrans" cxnId="{AF0154D5-8C28-48C3-8075-C6EA847A6EF7}">
      <dgm:prSet/>
      <dgm:spPr/>
      <dgm:t>
        <a:bodyPr/>
        <a:lstStyle/>
        <a:p>
          <a:endParaRPr lang="en-US"/>
        </a:p>
      </dgm:t>
    </dgm:pt>
    <dgm:pt modelId="{1AD6BD50-CC00-4B5F-ACE1-6E23AC04CB4C}" type="sibTrans" cxnId="{AF0154D5-8C28-48C3-8075-C6EA847A6EF7}">
      <dgm:prSet/>
      <dgm:spPr/>
      <dgm:t>
        <a:bodyPr/>
        <a:lstStyle/>
        <a:p>
          <a:endParaRPr lang="en-US"/>
        </a:p>
      </dgm:t>
    </dgm:pt>
    <dgm:pt modelId="{6AC4057E-A21D-4C34-ACFF-1DBADD1108A0}">
      <dgm:prSet phldrT="[Text]"/>
      <dgm:spPr/>
      <dgm:t>
        <a:bodyPr/>
        <a:lstStyle/>
        <a:p>
          <a:r>
            <a:rPr lang="en-US" dirty="0"/>
            <a:t>Prizes</a:t>
          </a:r>
        </a:p>
      </dgm:t>
    </dgm:pt>
    <dgm:pt modelId="{20253A90-50A4-43B6-A209-F27C3D84B810}" type="parTrans" cxnId="{DBB40282-C028-4288-A4E5-D6F481468B67}">
      <dgm:prSet/>
      <dgm:spPr/>
      <dgm:t>
        <a:bodyPr/>
        <a:lstStyle/>
        <a:p>
          <a:endParaRPr lang="en-US"/>
        </a:p>
      </dgm:t>
    </dgm:pt>
    <dgm:pt modelId="{CBE5360C-42F3-4B7B-ADF9-360CC36401C4}" type="sibTrans" cxnId="{DBB40282-C028-4288-A4E5-D6F481468B67}">
      <dgm:prSet/>
      <dgm:spPr/>
      <dgm:t>
        <a:bodyPr/>
        <a:lstStyle/>
        <a:p>
          <a:endParaRPr lang="en-US"/>
        </a:p>
      </dgm:t>
    </dgm:pt>
    <dgm:pt modelId="{5D48EB02-8A11-48FF-B908-BB3945A67227}">
      <dgm:prSet phldrT="[Text]"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Place Team: $400</a:t>
          </a:r>
        </a:p>
      </dgm:t>
    </dgm:pt>
    <dgm:pt modelId="{45BFE274-5DAE-4C6A-93CD-1410D1C03CC6}" type="parTrans" cxnId="{78E99A78-365A-4A09-9D3D-1BB6F2EA9F5C}">
      <dgm:prSet/>
      <dgm:spPr/>
      <dgm:t>
        <a:bodyPr/>
        <a:lstStyle/>
        <a:p>
          <a:endParaRPr lang="en-US"/>
        </a:p>
      </dgm:t>
    </dgm:pt>
    <dgm:pt modelId="{C9172B67-61A5-4C9B-A697-8E19A0005600}" type="sibTrans" cxnId="{78E99A78-365A-4A09-9D3D-1BB6F2EA9F5C}">
      <dgm:prSet/>
      <dgm:spPr/>
      <dgm:t>
        <a:bodyPr/>
        <a:lstStyle/>
        <a:p>
          <a:endParaRPr lang="en-US"/>
        </a:p>
      </dgm:t>
    </dgm:pt>
    <dgm:pt modelId="{BE263F05-492D-4BE6-BC90-18A1B93FFCBB}">
      <dgm:prSet phldrT="[Text]"/>
      <dgm:spPr/>
      <dgm:t>
        <a:bodyPr/>
        <a:lstStyle/>
        <a:p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&amp; 3</a:t>
          </a:r>
          <a:r>
            <a:rPr lang="en-US" baseline="30000" dirty="0"/>
            <a:t>rd</a:t>
          </a:r>
          <a:r>
            <a:rPr lang="en-US" dirty="0"/>
            <a:t> Place Teams: $200</a:t>
          </a:r>
        </a:p>
      </dgm:t>
    </dgm:pt>
    <dgm:pt modelId="{F2DC6C16-82E5-4723-BFF0-9D0BB4965A96}" type="parTrans" cxnId="{DAC3ACA4-DE7F-4D07-9EF5-82D4AB457752}">
      <dgm:prSet/>
      <dgm:spPr/>
      <dgm:t>
        <a:bodyPr/>
        <a:lstStyle/>
        <a:p>
          <a:endParaRPr lang="en-US"/>
        </a:p>
      </dgm:t>
    </dgm:pt>
    <dgm:pt modelId="{402218F8-35AE-406F-A50B-912F84392D69}" type="sibTrans" cxnId="{DAC3ACA4-DE7F-4D07-9EF5-82D4AB457752}">
      <dgm:prSet/>
      <dgm:spPr/>
      <dgm:t>
        <a:bodyPr/>
        <a:lstStyle/>
        <a:p>
          <a:endParaRPr lang="en-US"/>
        </a:p>
      </dgm:t>
    </dgm:pt>
    <dgm:pt modelId="{00724A2E-A5B0-434D-98B5-B854651E8688}" type="pres">
      <dgm:prSet presAssocID="{9826CC4B-8246-423D-828B-DAC6031B8D37}" presName="linear" presStyleCnt="0">
        <dgm:presLayoutVars>
          <dgm:animLvl val="lvl"/>
          <dgm:resizeHandles val="exact"/>
        </dgm:presLayoutVars>
      </dgm:prSet>
      <dgm:spPr/>
    </dgm:pt>
    <dgm:pt modelId="{1F7B3434-D431-4875-873D-96FA8F156EA2}" type="pres">
      <dgm:prSet presAssocID="{F8660E75-626C-4965-AEC2-5462B6223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BD3C8B-E0AE-406D-A8F9-1929D7AF8A13}" type="pres">
      <dgm:prSet presAssocID="{1AD6BD50-CC00-4B5F-ACE1-6E23AC04CB4C}" presName="spacer" presStyleCnt="0"/>
      <dgm:spPr/>
    </dgm:pt>
    <dgm:pt modelId="{CFB2B26B-9D4E-45D3-8513-53EDB3913C82}" type="pres">
      <dgm:prSet presAssocID="{6AC4057E-A21D-4C34-ACFF-1DBADD1108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F206DF-85E4-459D-911D-CFC44E6E62F2}" type="pres">
      <dgm:prSet presAssocID="{6AC4057E-A21D-4C34-ACFF-1DBADD1108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D0050F-5CE8-4451-8D0B-1F5F9EB21C4F}" type="presOf" srcId="{5D48EB02-8A11-48FF-B908-BB3945A67227}" destId="{E0F206DF-85E4-459D-911D-CFC44E6E62F2}" srcOrd="0" destOrd="0" presId="urn:microsoft.com/office/officeart/2005/8/layout/vList2"/>
    <dgm:cxn modelId="{3AB7742D-9807-491D-B4C3-C369AA71F400}" type="presOf" srcId="{9826CC4B-8246-423D-828B-DAC6031B8D37}" destId="{00724A2E-A5B0-434D-98B5-B854651E8688}" srcOrd="0" destOrd="0" presId="urn:microsoft.com/office/officeart/2005/8/layout/vList2"/>
    <dgm:cxn modelId="{78E99A78-365A-4A09-9D3D-1BB6F2EA9F5C}" srcId="{6AC4057E-A21D-4C34-ACFF-1DBADD1108A0}" destId="{5D48EB02-8A11-48FF-B908-BB3945A67227}" srcOrd="0" destOrd="0" parTransId="{45BFE274-5DAE-4C6A-93CD-1410D1C03CC6}" sibTransId="{C9172B67-61A5-4C9B-A697-8E19A0005600}"/>
    <dgm:cxn modelId="{DBB40282-C028-4288-A4E5-D6F481468B67}" srcId="{9826CC4B-8246-423D-828B-DAC6031B8D37}" destId="{6AC4057E-A21D-4C34-ACFF-1DBADD1108A0}" srcOrd="1" destOrd="0" parTransId="{20253A90-50A4-43B6-A209-F27C3D84B810}" sibTransId="{CBE5360C-42F3-4B7B-ADF9-360CC36401C4}"/>
    <dgm:cxn modelId="{4F2AF09E-EC9F-4E47-A524-BEA9CA786EB2}" type="presOf" srcId="{F8660E75-626C-4965-AEC2-5462B6223181}" destId="{1F7B3434-D431-4875-873D-96FA8F156EA2}" srcOrd="0" destOrd="0" presId="urn:microsoft.com/office/officeart/2005/8/layout/vList2"/>
    <dgm:cxn modelId="{DAC3ACA4-DE7F-4D07-9EF5-82D4AB457752}" srcId="{6AC4057E-A21D-4C34-ACFF-1DBADD1108A0}" destId="{BE263F05-492D-4BE6-BC90-18A1B93FFCBB}" srcOrd="1" destOrd="0" parTransId="{F2DC6C16-82E5-4723-BFF0-9D0BB4965A96}" sibTransId="{402218F8-35AE-406F-A50B-912F84392D69}"/>
    <dgm:cxn modelId="{2CEF2FB7-BBBC-4B1C-B02B-456E4BAC30FA}" type="presOf" srcId="{6AC4057E-A21D-4C34-ACFF-1DBADD1108A0}" destId="{CFB2B26B-9D4E-45D3-8513-53EDB3913C82}" srcOrd="0" destOrd="0" presId="urn:microsoft.com/office/officeart/2005/8/layout/vList2"/>
    <dgm:cxn modelId="{AF0154D5-8C28-48C3-8075-C6EA847A6EF7}" srcId="{9826CC4B-8246-423D-828B-DAC6031B8D37}" destId="{F8660E75-626C-4965-AEC2-5462B6223181}" srcOrd="0" destOrd="0" parTransId="{5C956F14-7ABC-4DCC-820C-461D737C5D2F}" sibTransId="{1AD6BD50-CC00-4B5F-ACE1-6E23AC04CB4C}"/>
    <dgm:cxn modelId="{EA352CEC-2F06-46F7-AAA1-EDFF67534DB1}" type="presOf" srcId="{BE263F05-492D-4BE6-BC90-18A1B93FFCBB}" destId="{E0F206DF-85E4-459D-911D-CFC44E6E62F2}" srcOrd="0" destOrd="1" presId="urn:microsoft.com/office/officeart/2005/8/layout/vList2"/>
    <dgm:cxn modelId="{C4A124C7-CD10-47A4-87A0-79D1E7233942}" type="presParOf" srcId="{00724A2E-A5B0-434D-98B5-B854651E8688}" destId="{1F7B3434-D431-4875-873D-96FA8F156EA2}" srcOrd="0" destOrd="0" presId="urn:microsoft.com/office/officeart/2005/8/layout/vList2"/>
    <dgm:cxn modelId="{15D02845-FA24-4B91-9F75-C4052CEBEC36}" type="presParOf" srcId="{00724A2E-A5B0-434D-98B5-B854651E8688}" destId="{58BD3C8B-E0AE-406D-A8F9-1929D7AF8A13}" srcOrd="1" destOrd="0" presId="urn:microsoft.com/office/officeart/2005/8/layout/vList2"/>
    <dgm:cxn modelId="{D5587208-6C4F-4634-AE19-72CB530B2AAB}" type="presParOf" srcId="{00724A2E-A5B0-434D-98B5-B854651E8688}" destId="{CFB2B26B-9D4E-45D3-8513-53EDB3913C82}" srcOrd="2" destOrd="0" presId="urn:microsoft.com/office/officeart/2005/8/layout/vList2"/>
    <dgm:cxn modelId="{1504C686-854E-46CC-A245-F186CE9AE624}" type="presParOf" srcId="{00724A2E-A5B0-434D-98B5-B854651E8688}" destId="{E0F206DF-85E4-459D-911D-CFC44E6E62F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B3434-D431-4875-873D-96FA8F156EA2}">
      <dsp:nvSpPr>
        <dsp:cNvPr id="0" name=""/>
        <dsp:cNvSpPr/>
      </dsp:nvSpPr>
      <dsp:spPr>
        <a:xfrm>
          <a:off x="0" y="6759"/>
          <a:ext cx="11442639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Maximum Team Size: 6</a:t>
          </a:r>
        </a:p>
      </dsp:txBody>
      <dsp:txXfrm>
        <a:off x="40980" y="47739"/>
        <a:ext cx="11360679" cy="757514"/>
      </dsp:txXfrm>
    </dsp:sp>
    <dsp:sp modelId="{CFB2B26B-9D4E-45D3-8513-53EDB3913C82}">
      <dsp:nvSpPr>
        <dsp:cNvPr id="0" name=""/>
        <dsp:cNvSpPr/>
      </dsp:nvSpPr>
      <dsp:spPr>
        <a:xfrm>
          <a:off x="0" y="947033"/>
          <a:ext cx="11442639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Prizes</a:t>
          </a:r>
        </a:p>
      </dsp:txBody>
      <dsp:txXfrm>
        <a:off x="40980" y="988013"/>
        <a:ext cx="11360679" cy="757514"/>
      </dsp:txXfrm>
    </dsp:sp>
    <dsp:sp modelId="{E0F206DF-85E4-459D-911D-CFC44E6E62F2}">
      <dsp:nvSpPr>
        <dsp:cNvPr id="0" name=""/>
        <dsp:cNvSpPr/>
      </dsp:nvSpPr>
      <dsp:spPr>
        <a:xfrm>
          <a:off x="0" y="1786508"/>
          <a:ext cx="11442639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30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1</a:t>
          </a:r>
          <a:r>
            <a:rPr lang="en-US" sz="2700" kern="1200" baseline="30000" dirty="0"/>
            <a:t>st</a:t>
          </a:r>
          <a:r>
            <a:rPr lang="en-US" sz="2700" kern="1200" dirty="0"/>
            <a:t> Place Team: $400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2</a:t>
          </a:r>
          <a:r>
            <a:rPr lang="en-US" sz="2700" kern="1200" baseline="30000" dirty="0"/>
            <a:t>nd</a:t>
          </a:r>
          <a:r>
            <a:rPr lang="en-US" sz="2700" kern="1200" dirty="0"/>
            <a:t> &amp; 3</a:t>
          </a:r>
          <a:r>
            <a:rPr lang="en-US" sz="2700" kern="1200" baseline="30000" dirty="0"/>
            <a:t>rd</a:t>
          </a:r>
          <a:r>
            <a:rPr lang="en-US" sz="2700" kern="1200" dirty="0"/>
            <a:t> Place Teams: $200</a:t>
          </a:r>
        </a:p>
      </dsp:txBody>
      <dsp:txXfrm>
        <a:off x="0" y="1786508"/>
        <a:ext cx="11442639" cy="941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19BCC-4315-43D5-9E4B-CE52E4D89DDD}" type="datetimeFigureOut">
              <a:rPr lang="en-US" smtClean="0"/>
              <a:t>5/28/20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8C6C1-A66C-47C4-8D90-8D1800567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78526" y="6061077"/>
            <a:ext cx="511307" cy="511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5" y="6329845"/>
            <a:ext cx="6630401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2019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F970C-4DB9-4081-9B85-C49ED009CB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8189" y="5371940"/>
            <a:ext cx="2673811" cy="1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4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9194" y="6329845"/>
            <a:ext cx="6631127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2"/>
                </a:solidFill>
              </a:rPr>
              <a:t>© 2019 AT&amp;T Intellectual</a:t>
            </a:r>
            <a:r>
              <a:rPr lang="en-US" sz="600" baseline="0" dirty="0">
                <a:solidFill>
                  <a:schemeClr val="tx2"/>
                </a:solidFill>
              </a:rPr>
              <a:t> Property. All rights reserved.</a:t>
            </a:r>
            <a:r>
              <a:rPr lang="en-US" sz="600" dirty="0">
                <a:solidFill>
                  <a:schemeClr val="tx2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9195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93" y="939800"/>
            <a:ext cx="11211984" cy="1511764"/>
          </a:xfrm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99193" y="2459736"/>
            <a:ext cx="11216640" cy="914400"/>
          </a:xfrm>
        </p:spPr>
        <p:txBody>
          <a:bodyPr/>
          <a:lstStyle>
            <a:lvl1pPr>
              <a:defRPr sz="24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9195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F66B8-083F-49A7-96CB-44D47827FE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8189" y="5371940"/>
            <a:ext cx="2673811" cy="1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D718B-5F6A-43CE-A646-B5051F813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42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D718B-5F6A-43CE-A646-B5051F813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629"/>
            <a:ext cx="11211984" cy="4800600"/>
          </a:xfrm>
        </p:spPr>
        <p:txBody>
          <a:bodyPr/>
          <a:lstStyle>
            <a:lvl1pPr>
              <a:lnSpc>
                <a:spcPct val="90000"/>
              </a:lnSpc>
              <a:spcAft>
                <a:spcPts val="600"/>
              </a:spcAft>
              <a:defRPr sz="2400" baseline="0"/>
            </a:lvl1pPr>
            <a:lvl2pPr>
              <a:defRPr b="1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0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BD718B-5F6A-43CE-A646-B5051F813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p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78526" y="6061077"/>
            <a:ext cx="511307" cy="511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195" y="6329845"/>
            <a:ext cx="6630401" cy="2741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ts val="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schemeClr val="tx1"/>
                </a:solidFill>
              </a:rPr>
              <a:t>© 2019 AT&amp;T Intellectual</a:t>
            </a:r>
            <a:r>
              <a:rPr lang="en-US" sz="600" baseline="0" dirty="0">
                <a:solidFill>
                  <a:schemeClr val="tx1"/>
                </a:solidFill>
              </a:rPr>
              <a:t> Property. All rights reserved.</a:t>
            </a:r>
            <a:r>
              <a:rPr lang="en-US" sz="600" dirty="0">
                <a:solidFill>
                  <a:schemeClr val="tx1"/>
                </a:solidFill>
              </a:rPr>
              <a:t> AT&amp;T, Globe logo, Mobilizing Your World and DIRECTV are registered trademarks and service marks of AT&amp;T Intellectual Property and/or AT&amp;T affiliated companies. All other marks are the property of their respective owners. AT&amp;T Proprietary (Internal Use Only). Not for use or disclosure outside the AT&amp;T companies except under written agreement.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98930" y="594859"/>
            <a:ext cx="5611284" cy="244486"/>
          </a:xfrm>
        </p:spPr>
        <p:txBody>
          <a:bodyPr/>
          <a:lstStyle>
            <a:lvl1pPr marL="0" indent="0">
              <a:spcAft>
                <a:spcPts val="400"/>
              </a:spcAft>
              <a:buFontTx/>
              <a:buNone/>
              <a:defRPr sz="1400" b="0" i="0">
                <a:solidFill>
                  <a:schemeClr val="bg2"/>
                </a:solidFill>
              </a:defRPr>
            </a:lvl1pPr>
            <a:lvl2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2pPr>
            <a:lvl3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3pPr>
            <a:lvl4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4pPr>
            <a:lvl5pPr marL="0" indent="0">
              <a:spcAft>
                <a:spcPts val="400"/>
              </a:spcAft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28" y="927100"/>
            <a:ext cx="11211984" cy="1523098"/>
          </a:xfrm>
          <a:effectLst/>
        </p:spPr>
        <p:txBody>
          <a:bodyPr anchor="b" anchorCtr="0"/>
          <a:lstStyle>
            <a:lvl1pPr>
              <a:lnSpc>
                <a:spcPct val="82000"/>
              </a:lnSpc>
              <a:spcAft>
                <a:spcPts val="8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98928" y="2459736"/>
            <a:ext cx="11216640" cy="914400"/>
          </a:xfrm>
          <a:effectLst/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8930" y="3474722"/>
            <a:ext cx="5611284" cy="233521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9A61E-B167-49A5-B1DF-122CBB1CAA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960" y="6079461"/>
            <a:ext cx="190615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91067" y="1139370"/>
            <a:ext cx="11211984" cy="48121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52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lobe Blu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1" y="2"/>
            <a:ext cx="4349855" cy="503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white">
          <a:xfrm>
            <a:off x="11180235" y="6078715"/>
            <a:ext cx="1011765" cy="474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297380" y="2560638"/>
            <a:ext cx="1597238" cy="15968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0D995-9C4F-49A9-80A9-670C3245A246}"/>
              </a:ext>
            </a:extLst>
          </p:cNvPr>
          <p:cNvSpPr/>
          <p:nvPr/>
        </p:nvSpPr>
        <p:spPr>
          <a:xfrm>
            <a:off x="8749672" y="6078716"/>
            <a:ext cx="2611677" cy="575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54807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: AT&amp;T Logo (Black Bkrn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9505B0-FCF6-7D4A-A07D-96F32437C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95300" y="6374807"/>
            <a:ext cx="287663" cy="247988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fld id="{D8FB5354-BA95-894D-90BE-5F95778A96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B1AB6-F7A5-2F43-AE59-4C8BD8F4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1819" y="6376574"/>
            <a:ext cx="7490404" cy="24622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7D5AF-9EA9-6A46-9DCF-F165673043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15740" y="2569632"/>
            <a:ext cx="2960521" cy="17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4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49BD718B-5F6A-43CE-A646-B5051F8136E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EBAD7-FE90-4D26-965F-25C7C837A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8189" y="5371940"/>
            <a:ext cx="2673811" cy="14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8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92" r:id="rId5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2000" kern="1200">
          <a:solidFill>
            <a:schemeClr val="tx2"/>
          </a:solidFill>
          <a:latin typeface="+mj-lt"/>
          <a:ea typeface="+mj-ea"/>
          <a:cs typeface="ATT Aleck Sans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4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1293238" y="6075785"/>
            <a:ext cx="496596" cy="496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9024" y="6398261"/>
            <a:ext cx="294143" cy="22479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ts val="1000"/>
              </a:lnSpc>
              <a:defRPr sz="800" b="0">
                <a:solidFill>
                  <a:schemeClr val="tx2"/>
                </a:solidFill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1067" y="522779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067" y="1139001"/>
            <a:ext cx="11211984" cy="48030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B87E2-DCE4-438C-9DBF-A1CDA58EE62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962" y="6079461"/>
            <a:ext cx="190615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7" r:id="rId2"/>
    <p:sldLayoutId id="2147483739" r:id="rId3"/>
  </p:sldLayoutIdLst>
  <p:hf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spcAft>
          <a:spcPts val="1000"/>
        </a:spcAft>
        <a:buNone/>
        <a:defRPr sz="1600" kern="1200">
          <a:solidFill>
            <a:schemeClr val="tx2"/>
          </a:solidFill>
          <a:latin typeface="+mn-lt"/>
          <a:ea typeface="+mj-ea"/>
          <a:cs typeface="ATT Aleck Sans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1pPr>
      <a:lvl2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Tx/>
        <a:buNone/>
        <a:defRPr sz="12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2pPr>
      <a:lvl3pPr marL="228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2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3pPr>
      <a:lvl4pPr marL="457200" indent="-23177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4pPr>
      <a:lvl5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–"/>
        <a:defRPr sz="12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5pPr>
      <a:lvl6pPr marL="917575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Lucida Grande"/>
        <a:buChar char="»"/>
        <a:defRPr sz="1200" kern="1200" baseline="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6pPr>
      <a:lvl7pPr marL="11430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12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5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73">
          <p15:clr>
            <a:srgbClr val="F26B43"/>
          </p15:clr>
        </p15:guide>
        <p15:guide id="4" orient="horz" pos="743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091">
          <p15:clr>
            <a:srgbClr val="F26B43"/>
          </p15:clr>
        </p15:guide>
        <p15:guide id="7" pos="231">
          <p15:clr>
            <a:srgbClr val="F26B43"/>
          </p15:clr>
        </p15:guide>
        <p15:guide id="8" pos="55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197805E-EA00-D449-8E3B-57DB3F91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819" y="6376574"/>
            <a:ext cx="6571396" cy="24622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00" b="0" i="0">
                <a:solidFill>
                  <a:schemeClr val="bg1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7CADA-959E-E84D-B877-B1ED51A55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79517" y="312284"/>
            <a:ext cx="1308100" cy="759419"/>
          </a:xfrm>
          <a:prstGeom prst="rect">
            <a:avLst/>
          </a:prstGeom>
        </p:spPr>
      </p:pic>
      <p:sp>
        <p:nvSpPr>
          <p:cNvPr id="19" name="Title Placeholder 18">
            <a:extLst>
              <a:ext uri="{FF2B5EF4-FFF2-40B4-BE49-F238E27FC236}">
                <a16:creationId xmlns:a16="http://schemas.microsoft.com/office/drawing/2014/main" id="{D4C96C8E-C5DC-964B-A2AC-D464FCD0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338943"/>
            <a:ext cx="6947917" cy="458962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here for section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301A-3C60-CD47-8A69-4D4F96A52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5300" y="6400800"/>
            <a:ext cx="294066" cy="22225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800" b="0" i="0">
                <a:solidFill>
                  <a:schemeClr val="bg1"/>
                </a:solidFill>
                <a:latin typeface="ATT Aleck Sans" panose="020B0503020203020204" pitchFamily="34" charset="0"/>
                <a:cs typeface="ATT Aleck Sans" panose="020B0503020203020204" pitchFamily="34" charset="0"/>
              </a:defRPr>
            </a:lvl1pPr>
          </a:lstStyle>
          <a:p>
            <a:fld id="{12CB907E-C602-C34B-93F7-CA9E40714286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6861533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i="0" kern="1200">
          <a:solidFill>
            <a:schemeClr val="bg1"/>
          </a:solidFill>
          <a:latin typeface="ATT Aleck Sans Light" panose="020B0403020203020204" pitchFamily="34" charset="0"/>
          <a:ea typeface="+mj-ea"/>
          <a:cs typeface="ATT Aleck Sans Light" panose="020B04030202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39E2595F-E712-4D4E-908E-7A1D41995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5300" y="6374807"/>
            <a:ext cx="287663" cy="247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800" b="0" i="0">
                <a:solidFill>
                  <a:schemeClr val="bg1"/>
                </a:solidFill>
                <a:latin typeface="ATT Aleck Sans" panose="020B0503020203020204" pitchFamily="34" charset="0"/>
                <a:cs typeface="ATT Aleck Sans" panose="020B0503020203020204" pitchFamily="34" charset="0"/>
              </a:defRPr>
            </a:lvl1pPr>
          </a:lstStyle>
          <a:p>
            <a:fld id="{D8FB5354-BA95-894D-90BE-5F95778A96C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9DE86BB-9694-D94A-96B2-1538B4487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1819" y="6376574"/>
            <a:ext cx="7490404" cy="246221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600" b="0" i="0">
                <a:solidFill>
                  <a:schemeClr val="bg1"/>
                </a:solidFill>
                <a:latin typeface="ATT Aleck Sans" panose="020B0503020203020204" pitchFamily="34" charset="0"/>
                <a:cs typeface="ATT Aleck Sans" panose="020B05030202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venturebeat.com/2016/11/02/mobile-app-market-to-grow-270-to-189-billion-by-2020-with-games-accounting-for-55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data.gov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pple.com/swift/" TargetMode="External"/><Relationship Id="rId13" Type="http://schemas.openxmlformats.org/officeDocument/2006/relationships/hyperlink" Target="https://visualstudio.microsoft.com/xamarin/" TargetMode="External"/><Relationship Id="rId3" Type="http://schemas.openxmlformats.org/officeDocument/2006/relationships/hyperlink" Target="https://ionicframework.com/getting-started" TargetMode="External"/><Relationship Id="rId7" Type="http://schemas.openxmlformats.org/officeDocument/2006/relationships/image" Target="../media/image14.png"/><Relationship Id="rId12" Type="http://schemas.openxmlformats.org/officeDocument/2006/relationships/hyperlink" Target="https://facebook.github.io/react-native/" TargetMode="External"/><Relationship Id="rId2" Type="http://schemas.openxmlformats.org/officeDocument/2006/relationships/hyperlink" Target="https://www.meteo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honegap.com/" TargetMode="External"/><Relationship Id="rId11" Type="http://schemas.openxmlformats.org/officeDocument/2006/relationships/image" Target="../media/image15.jpeg"/><Relationship Id="rId5" Type="http://schemas.openxmlformats.org/officeDocument/2006/relationships/hyperlink" Target="https://cordova.apache.org/" TargetMode="External"/><Relationship Id="rId10" Type="http://schemas.openxmlformats.org/officeDocument/2006/relationships/hyperlink" Target="https://developer.android.com/training/basics/firstapp/index.html" TargetMode="External"/><Relationship Id="rId4" Type="http://schemas.openxmlformats.org/officeDocument/2006/relationships/hyperlink" Target="https://reactjs.org/" TargetMode="External"/><Relationship Id="rId9" Type="http://schemas.openxmlformats.org/officeDocument/2006/relationships/hyperlink" Target="https://developer.apple.com/documentation/objective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Hackathon Track, Software Synopsis - 2019</a:t>
            </a:r>
          </a:p>
        </p:txBody>
      </p:sp>
      <p:sp>
        <p:nvSpPr>
          <p:cNvPr id="4" name="Title 3" title="Title slide optio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Next Generation Data-Enabled Mobile Apps</a:t>
            </a:r>
          </a:p>
        </p:txBody>
      </p:sp>
      <p:sp>
        <p:nvSpPr>
          <p:cNvPr id="5" name="Text Placeholder 4" title="Subtitle placeholder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Nutan </a:t>
            </a:r>
            <a:r>
              <a:rPr lang="en-US" sz="2400" dirty="0" err="1">
                <a:solidFill>
                  <a:schemeClr val="tx1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Ranoliya</a:t>
            </a:r>
            <a:r>
              <a:rPr lang="en-US" sz="2400" dirty="0">
                <a:solidFill>
                  <a:schemeClr val="tx1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 (NR0778)				</a:t>
            </a:r>
          </a:p>
        </p:txBody>
      </p:sp>
    </p:spTree>
    <p:extLst>
      <p:ext uri="{BB962C8B-B14F-4D97-AF65-F5344CB8AC3E}">
        <p14:creationId xmlns:p14="http://schemas.microsoft.com/office/powerpoint/2010/main" val="24004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71866-000A-3949-9641-4974DD455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2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D7814-A5B5-994F-9C58-4A3910C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Why is Data so important?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86B7230-027A-3C47-8F42-5937C31C35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9" y="1870874"/>
            <a:ext cx="12188825" cy="3519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A14BB7-0F8B-454C-BC0E-13F84E7D8C79}"/>
              </a:ext>
            </a:extLst>
          </p:cNvPr>
          <p:cNvSpPr txBox="1"/>
          <p:nvPr/>
        </p:nvSpPr>
        <p:spPr>
          <a:xfrm>
            <a:off x="5458319" y="324605"/>
            <a:ext cx="5057206" cy="17656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Better Targeting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Learning about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Knowing Your 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9FDB"/>
                </a:solidFill>
                <a:latin typeface="ATT Aleck Sans Regular" panose="020B0503020203020204" pitchFamily="34" charset="0"/>
              </a:rPr>
              <a:t>A New World of Innovation</a:t>
            </a:r>
          </a:p>
          <a:p>
            <a:br>
              <a:rPr lang="en-US" sz="1400" dirty="0">
                <a:solidFill>
                  <a:srgbClr val="009FDB"/>
                </a:solidFill>
                <a:latin typeface="ATT Aleck Sans Regular" panose="020B0503020203020204" pitchFamily="34" charset="0"/>
              </a:rPr>
            </a:br>
            <a:endParaRPr lang="en-US" sz="1400" dirty="0">
              <a:solidFill>
                <a:srgbClr val="009FDB"/>
              </a:solidFill>
              <a:latin typeface="ATT Aleck Sans Regular" panose="020B0503020203020204" pitchFamily="34" charset="0"/>
            </a:endParaRPr>
          </a:p>
          <a:p>
            <a:endParaRPr lang="en-US" sz="1400" dirty="0" err="1">
              <a:solidFill>
                <a:srgbClr val="000000"/>
              </a:solidFill>
              <a:latin typeface="ATT Aleck Sans Regular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71866-000A-3949-9641-4974DD455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3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D7814-A5B5-994F-9C58-4A3910C7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Why Data collection with Mobile Apps?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9A960B-A456-BE40-AA27-620D2ED6D20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527" y="1139371"/>
            <a:ext cx="11209064" cy="492580"/>
          </a:xfrm>
        </p:spPr>
        <p:txBody>
          <a:bodyPr/>
          <a:lstStyle/>
          <a:p>
            <a:r>
              <a:rPr lang="en-US" sz="20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Big Data and Mobile Apps – The Future of the Digital Word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264F5E6-DB33-894A-A6F2-B892328477C2}"/>
              </a:ext>
            </a:extLst>
          </p:cNvPr>
          <p:cNvSpPr txBox="1">
            <a:spLocks/>
          </p:cNvSpPr>
          <p:nvPr/>
        </p:nvSpPr>
        <p:spPr>
          <a:xfrm>
            <a:off x="492527" y="4574668"/>
            <a:ext cx="11209064" cy="13689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mobile app market is expected to exceed the $100 billion mark and reach 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9F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 to $189 billion by 2020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vast majority of users have shifted almost entirely to smartphones and tablets.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Creating better mobile apps is clearly the future of digital development.</a:t>
            </a:r>
          </a:p>
          <a:p>
            <a:pPr>
              <a:buClr>
                <a:srgbClr val="009FDB"/>
              </a:buClr>
            </a:pPr>
            <a:endParaRPr lang="en-US" dirty="0">
              <a:solidFill>
                <a:srgbClr val="009FDB"/>
              </a:solidFill>
            </a:endParaRP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C9C60BEB-2232-C84E-AAA9-916F1BBB71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9" y="1631952"/>
            <a:ext cx="12188825" cy="26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6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FD3547E-4C40-8241-AE43-396289BBF0C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69230" y="-134141"/>
            <a:ext cx="451665" cy="4352974"/>
          </a:xfrm>
          <a:prstGeom prst="bentConnector3">
            <a:avLst>
              <a:gd name="adj1" fmla="val 181648"/>
            </a:avLst>
          </a:prstGeom>
          <a:ln w="63500" cmpd="sng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C67832-4092-B441-A43E-1D236173F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4</a:t>
            </a:fld>
            <a:r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ATT Aleck Sans Regular" panose="020B0503020203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CFE33-F463-6940-8386-055932BA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Two Types of Data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AACC2D-48E5-1E43-8A80-31C3D716EF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6061" y="1863512"/>
            <a:ext cx="7560219" cy="35449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CB8F8B-39A2-BF47-8CF8-2483E269D296}"/>
              </a:ext>
            </a:extLst>
          </p:cNvPr>
          <p:cNvSpPr/>
          <p:nvPr/>
        </p:nvSpPr>
        <p:spPr>
          <a:xfrm>
            <a:off x="6927273" y="2268180"/>
            <a:ext cx="2481943" cy="24819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ATT Aleck Sans Regular" panose="020B0503020203020204" pitchFamily="34" charset="0"/>
              </a:rPr>
              <a:t>Cloud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ATT Aleck Sans Regular" panose="020B0503020203020204" pitchFamily="34" charset="0"/>
              </a:rPr>
              <a:t>Data Source</a:t>
            </a:r>
          </a:p>
          <a:p>
            <a:pPr algn="ctr"/>
            <a:r>
              <a:rPr lang="en-US" dirty="0">
                <a:solidFill>
                  <a:prstClr val="white"/>
                </a:solidFill>
                <a:latin typeface="ATT Aleck Sans Regular" panose="020B0503020203020204" pitchFamily="34" charset="0"/>
              </a:rPr>
              <a:t>Data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A466A-E4F0-5745-9359-4BDD55348C84}"/>
              </a:ext>
            </a:extLst>
          </p:cNvPr>
          <p:cNvSpPr txBox="1"/>
          <p:nvPr/>
        </p:nvSpPr>
        <p:spPr>
          <a:xfrm>
            <a:off x="4520299" y="1259332"/>
            <a:ext cx="2949527" cy="44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Data Provider Apps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B11B820-7C24-EC45-8B7A-8A5438F1FC61}"/>
              </a:ext>
            </a:extLst>
          </p:cNvPr>
          <p:cNvSpPr/>
          <p:nvPr/>
        </p:nvSpPr>
        <p:spPr>
          <a:xfrm>
            <a:off x="3780624" y="5001370"/>
            <a:ext cx="4428877" cy="739472"/>
          </a:xfrm>
          <a:custGeom>
            <a:avLst/>
            <a:gdLst>
              <a:gd name="connsiteX0" fmla="*/ 0 w 4428877"/>
              <a:gd name="connsiteY0" fmla="*/ 238540 h 739472"/>
              <a:gd name="connsiteX1" fmla="*/ 0 w 4428877"/>
              <a:gd name="connsiteY1" fmla="*/ 739472 h 739472"/>
              <a:gd name="connsiteX2" fmla="*/ 4428877 w 4428877"/>
              <a:gd name="connsiteY2" fmla="*/ 739472 h 739472"/>
              <a:gd name="connsiteX3" fmla="*/ 4420925 w 4428877"/>
              <a:gd name="connsiteY3" fmla="*/ 0 h 73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8877" h="739472">
                <a:moveTo>
                  <a:pt x="0" y="238540"/>
                </a:moveTo>
                <a:lnTo>
                  <a:pt x="0" y="739472"/>
                </a:lnTo>
                <a:lnTo>
                  <a:pt x="4428877" y="739472"/>
                </a:lnTo>
                <a:cubicBezTo>
                  <a:pt x="4426226" y="492981"/>
                  <a:pt x="4423576" y="246491"/>
                  <a:pt x="4420925" y="0"/>
                </a:cubicBezTo>
              </a:path>
            </a:pathLst>
          </a:custGeom>
          <a:noFill/>
          <a:ln w="63500">
            <a:solidFill>
              <a:schemeClr val="accent6"/>
            </a:solidFill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DA684-9470-2546-8B41-CDF2565EFBD6}"/>
              </a:ext>
            </a:extLst>
          </p:cNvPr>
          <p:cNvSpPr txBox="1"/>
          <p:nvPr/>
        </p:nvSpPr>
        <p:spPr>
          <a:xfrm>
            <a:off x="4346034" y="5535097"/>
            <a:ext cx="3298057" cy="46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Data Collecting Apps</a:t>
            </a:r>
          </a:p>
        </p:txBody>
      </p:sp>
    </p:spTree>
    <p:extLst>
      <p:ext uri="{BB962C8B-B14F-4D97-AF65-F5344CB8AC3E}">
        <p14:creationId xmlns:p14="http://schemas.microsoft.com/office/powerpoint/2010/main" val="25994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6DA0B-272B-C845-8AEC-F1C3CBACC2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5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E9B9AB-FAE3-C741-BABE-AFDDC372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27" y="522779"/>
            <a:ext cx="11209064" cy="342206"/>
          </a:xfrm>
        </p:spPr>
        <p:txBody>
          <a:bodyPr/>
          <a:lstStyle/>
          <a:p>
            <a:r>
              <a:rPr lang="en-US" sz="2400" dirty="0"/>
              <a:t>What Data to Gather for Data Collecting Apps?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E82E-1B82-B74C-A437-166F001891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527" y="3028826"/>
            <a:ext cx="9416459" cy="3114737"/>
          </a:xfrm>
        </p:spPr>
        <p:txBody>
          <a:bodyPr/>
          <a:lstStyle/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Phone and email contacts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Call logs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Internet data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Calendar data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Location data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 device’s unique IDs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Information about how users use the app itself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What all you can think of that still respects users privacy</a:t>
            </a:r>
          </a:p>
          <a:p>
            <a:pPr marL="182880" indent="-182880"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Phone native features: camera, gyroscope, </a:t>
            </a:r>
            <a:r>
              <a:rPr lang="en-US" sz="2000" dirty="0" err="1">
                <a:solidFill>
                  <a:schemeClr val="tx2"/>
                </a:solidFill>
              </a:rPr>
              <a:t>WiFi</a:t>
            </a:r>
            <a:r>
              <a:rPr lang="en-US" sz="2000" dirty="0">
                <a:solidFill>
                  <a:schemeClr val="tx2"/>
                </a:solidFill>
              </a:rPr>
              <a:t> network IDs, Bluetooth…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034BA-70F4-E940-B395-A112F8F3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2" y="967994"/>
            <a:ext cx="12188825" cy="19306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C2E04-8C15-4EEC-AF27-F7FB36E6B795}"/>
              </a:ext>
            </a:extLst>
          </p:cNvPr>
          <p:cNvSpPr/>
          <p:nvPr/>
        </p:nvSpPr>
        <p:spPr>
          <a:xfrm>
            <a:off x="8282355" y="3429000"/>
            <a:ext cx="3006968" cy="1046285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Think about what you CAN get and how you could use it</a:t>
            </a:r>
          </a:p>
        </p:txBody>
      </p:sp>
    </p:spTree>
    <p:extLst>
      <p:ext uri="{BB962C8B-B14F-4D97-AF65-F5344CB8AC3E}">
        <p14:creationId xmlns:p14="http://schemas.microsoft.com/office/powerpoint/2010/main" val="10861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7E5E-43C0-B644-B282-E75B026EA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6</a:t>
            </a:fld>
            <a:r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  <a:endParaRPr lang="en-US" dirty="0">
              <a:solidFill>
                <a:srgbClr val="000000"/>
              </a:solidFill>
              <a:latin typeface="ATT Aleck Sans Regular" panose="020B0503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Data to use for Data Provider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7F70-02A4-4C44-A6FD-80FE3B06ED1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527" y="1139371"/>
            <a:ext cx="11209064" cy="1110054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US Government published data : </a:t>
            </a:r>
            <a:r>
              <a:rPr lang="en-US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https://www.data.gov/</a:t>
            </a:r>
            <a:endParaRPr lang="en-US" sz="2000" dirty="0">
              <a:solidFill>
                <a:schemeClr val="tx1"/>
              </a:solidFill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000" dirty="0"/>
              <a:t>Any publicly available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2BAD4-7761-EE45-A48A-3351561921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2069523"/>
            <a:ext cx="12188825" cy="32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C5BA70-A62B-AA4F-B42F-067D4062C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7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E1346-18D8-A34F-A1BB-2289D768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Some Non-Native, Web-</a:t>
            </a:r>
            <a:r>
              <a:rPr lang="en-US" sz="2400" dirty="0">
                <a:latin typeface="ATT Aleck Sans" panose="020B0503020203020204" pitchFamily="34" charset="0"/>
              </a:rPr>
              <a:t>Ba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sed Mobile App Frameworks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D498F18-02E9-CC49-A348-2A214D9ADB34}"/>
              </a:ext>
            </a:extLst>
          </p:cNvPr>
          <p:cNvSpPr txBox="1">
            <a:spLocks/>
          </p:cNvSpPr>
          <p:nvPr/>
        </p:nvSpPr>
        <p:spPr>
          <a:xfrm>
            <a:off x="4226709" y="1458847"/>
            <a:ext cx="195580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800" dirty="0">
                <a:solidFill>
                  <a:srgbClr val="009FDB"/>
                </a:solidFill>
              </a:rPr>
              <a:t>4. </a:t>
            </a:r>
            <a:r>
              <a:rPr lang="en-US" sz="1800" dirty="0">
                <a:solidFill>
                  <a:srgbClr val="009F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Meteor</a:t>
            </a:r>
            <a:endParaRPr lang="en-US" sz="1800" dirty="0">
              <a:solidFill>
                <a:srgbClr val="009FDB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CB88457-8EDC-6F40-B5D7-92C9E569A4C2}"/>
              </a:ext>
            </a:extLst>
          </p:cNvPr>
          <p:cNvSpPr txBox="1">
            <a:spLocks/>
          </p:cNvSpPr>
          <p:nvPr/>
        </p:nvSpPr>
        <p:spPr>
          <a:xfrm>
            <a:off x="783167" y="1458848"/>
            <a:ext cx="1710545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1800" dirty="0">
                <a:solidFill>
                  <a:srgbClr val="009FDB"/>
                </a:solidFill>
              </a:rPr>
              <a:t>1. </a:t>
            </a:r>
            <a:r>
              <a:rPr lang="en-US" sz="1800" dirty="0">
                <a:solidFill>
                  <a:srgbClr val="009FD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Ionic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ED9A06-F0CE-BA4E-B978-7700246B613E}"/>
              </a:ext>
            </a:extLst>
          </p:cNvPr>
          <p:cNvSpPr txBox="1">
            <a:spLocks/>
          </p:cNvSpPr>
          <p:nvPr/>
        </p:nvSpPr>
        <p:spPr>
          <a:xfrm>
            <a:off x="1103946" y="1458848"/>
            <a:ext cx="2177969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800" dirty="0">
                <a:solidFill>
                  <a:srgbClr val="009FDB"/>
                </a:solidFill>
              </a:rPr>
              <a:t>2. </a:t>
            </a:r>
            <a:r>
              <a:rPr lang="en-US" sz="1800" dirty="0">
                <a:solidFill>
                  <a:srgbClr val="009FDB"/>
                </a:solidFill>
                <a:hlinkClick r:id="rId4"/>
              </a:rPr>
              <a:t>React</a:t>
            </a:r>
            <a:endParaRPr lang="en-US" sz="1800" dirty="0">
              <a:solidFill>
                <a:srgbClr val="009FDB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EAC0C1B-3E8A-144E-AD18-63E594CD2888}"/>
              </a:ext>
            </a:extLst>
          </p:cNvPr>
          <p:cNvSpPr txBox="1">
            <a:spLocks/>
          </p:cNvSpPr>
          <p:nvPr/>
        </p:nvSpPr>
        <p:spPr>
          <a:xfrm>
            <a:off x="5586445" y="1458847"/>
            <a:ext cx="195580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800" dirty="0">
                <a:solidFill>
                  <a:srgbClr val="009FDB"/>
                </a:solidFill>
              </a:rPr>
              <a:t>5. </a:t>
            </a:r>
            <a:r>
              <a:rPr lang="en-US" sz="1800" dirty="0">
                <a:solidFill>
                  <a:srgbClr val="009FD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Cordova</a:t>
            </a:r>
            <a:endParaRPr lang="en-US" sz="1800" dirty="0">
              <a:solidFill>
                <a:srgbClr val="009FDB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43715D0-05F9-0045-97A6-EDD4A445C096}"/>
              </a:ext>
            </a:extLst>
          </p:cNvPr>
          <p:cNvSpPr txBox="1">
            <a:spLocks/>
          </p:cNvSpPr>
          <p:nvPr/>
        </p:nvSpPr>
        <p:spPr>
          <a:xfrm>
            <a:off x="2580487" y="1458847"/>
            <a:ext cx="2282714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defRPr sz="2400" b="0" i="0" kern="1200">
                <a:solidFill>
                  <a:schemeClr val="tx1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Tx/>
              <a:buNone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2pPr>
            <a:lvl3pPr marL="2286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3pPr>
            <a:lvl4pPr marL="457200" indent="-23177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4pPr>
            <a:lvl5pPr marL="6858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–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5pPr>
            <a:lvl6pPr marL="917575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Lucida Grande"/>
              <a:buChar char="»"/>
              <a:defRPr sz="1400" b="0" i="0" kern="1200" baseline="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6pPr>
            <a:lvl7pPr marL="1143000" indent="-225425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Arial"/>
              <a:buChar char="•"/>
              <a:defRPr sz="1400" b="0" i="0" kern="1200">
                <a:solidFill>
                  <a:schemeClr val="tx2"/>
                </a:solidFill>
                <a:latin typeface="ATT Aleck Sans Regular" panose="020B0503020203020204" pitchFamily="34" charset="0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1800" dirty="0">
                <a:solidFill>
                  <a:srgbClr val="009FDB"/>
                </a:solidFill>
              </a:rPr>
              <a:t>3. </a:t>
            </a:r>
            <a:r>
              <a:rPr lang="en-US" sz="1800" dirty="0" err="1">
                <a:solidFill>
                  <a:srgbClr val="009FDB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Phonegap</a:t>
            </a:r>
            <a:endParaRPr lang="en-US" sz="1800" dirty="0">
              <a:solidFill>
                <a:srgbClr val="009FDB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DE62F7-C1A5-4541-B6DF-26DCE313F9D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4663" y="1049146"/>
            <a:ext cx="1721651" cy="1721651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8A2F0368-31EE-485B-80A8-CF6056A3DBE3}"/>
              </a:ext>
            </a:extLst>
          </p:cNvPr>
          <p:cNvSpPr txBox="1">
            <a:spLocks/>
          </p:cNvSpPr>
          <p:nvPr/>
        </p:nvSpPr>
        <p:spPr>
          <a:xfrm>
            <a:off x="487892" y="2650463"/>
            <a:ext cx="11211984" cy="3422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defRPr sz="2000" kern="1200">
                <a:solidFill>
                  <a:schemeClr val="tx2"/>
                </a:solidFill>
                <a:latin typeface="+mj-lt"/>
                <a:ea typeface="+mj-ea"/>
                <a:cs typeface="ATT Aleck Sans" panose="020B0503020203020204" pitchFamily="34" charset="0"/>
              </a:defRPr>
            </a:lvl1pPr>
          </a:lstStyle>
          <a:p>
            <a:r>
              <a:rPr lang="en-US" sz="2400" dirty="0">
                <a:latin typeface="ATT Aleck Sans" panose="020B0503020203020204" pitchFamily="34" charset="0"/>
              </a:rPr>
              <a:t>Some Native App Frameworks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C97F52-0B69-41DE-96E3-991AE52B90A7}"/>
              </a:ext>
            </a:extLst>
          </p:cNvPr>
          <p:cNvGrpSpPr/>
          <p:nvPr/>
        </p:nvGrpSpPr>
        <p:grpSpPr>
          <a:xfrm>
            <a:off x="230819" y="5578000"/>
            <a:ext cx="5692226" cy="1280000"/>
            <a:chOff x="2398738" y="2764800"/>
            <a:chExt cx="7454563" cy="1280000"/>
          </a:xfrm>
        </p:grpSpPr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B947373D-5AD3-49F5-8B74-A6750013EA4E}"/>
                </a:ext>
              </a:extLst>
            </p:cNvPr>
            <p:cNvSpPr txBox="1">
              <a:spLocks/>
            </p:cNvSpPr>
            <p:nvPr/>
          </p:nvSpPr>
          <p:spPr>
            <a:xfrm>
              <a:off x="2398738" y="2764800"/>
              <a:ext cx="4206875" cy="12800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Arial"/>
                <a:buNone/>
                <a:defRPr sz="2400" b="0" i="0" kern="1200">
                  <a:solidFill>
                    <a:schemeClr val="tx1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1pPr>
              <a:lvl2pPr mar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Tx/>
                <a:buNone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2pPr>
              <a:lvl3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3pPr>
              <a:lvl4pPr marL="457200" indent="-231775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4pPr>
              <a:lvl5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5pPr>
              <a:lvl6pPr marL="917575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»"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6pPr>
              <a:lvl7pPr marL="1143000" indent="-225425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9FDB"/>
                </a:buClr>
              </a:pPr>
              <a:r>
                <a:rPr lang="en-US" sz="3600" dirty="0">
                  <a:solidFill>
                    <a:srgbClr val="009FDB"/>
                  </a:solidFill>
                </a:rPr>
                <a:t>iOS </a:t>
              </a:r>
            </a:p>
            <a:p>
              <a:pPr lvl="1" algn="ctr">
                <a:buClr>
                  <a:srgbClr val="000000"/>
                </a:buClr>
              </a:pPr>
              <a:r>
                <a:rPr lang="en-US" dirty="0">
                  <a:solidFill>
                    <a:srgbClr val="000000"/>
                  </a:solidFill>
                  <a:hlinkClick r:id="rId8"/>
                </a:rPr>
                <a:t>Swift</a:t>
              </a:r>
              <a:r>
                <a:rPr lang="en-US" dirty="0">
                  <a:solidFill>
                    <a:srgbClr val="000000"/>
                  </a:solidFill>
                </a:rPr>
                <a:t>  •  </a:t>
              </a:r>
              <a:r>
                <a:rPr lang="en-US" dirty="0">
                  <a:solidFill>
                    <a:srgbClr val="000000"/>
                  </a:solidFill>
                  <a:hlinkClick r:id="rId9"/>
                </a:rPr>
                <a:t>Objective 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CE86C340-B0F0-483A-9698-6C8EDFDF14EC}"/>
                </a:ext>
              </a:extLst>
            </p:cNvPr>
            <p:cNvSpPr txBox="1">
              <a:spLocks/>
            </p:cNvSpPr>
            <p:nvPr/>
          </p:nvSpPr>
          <p:spPr>
            <a:xfrm>
              <a:off x="5646426" y="2764800"/>
              <a:ext cx="4206875" cy="1280000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4572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1"/>
                </a:buClr>
                <a:buFont typeface="Arial"/>
                <a:buNone/>
                <a:defRPr sz="2400" b="0" i="0" kern="1200">
                  <a:solidFill>
                    <a:schemeClr val="tx1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1pPr>
              <a:lvl2pPr mar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Tx/>
                <a:buNone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2pPr>
              <a:lvl3pPr marL="2286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3pPr>
              <a:lvl4pPr marL="457200" indent="-231775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4pPr>
              <a:lvl5pPr marL="6858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–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5pPr>
              <a:lvl6pPr marL="917575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Lucida Grande"/>
                <a:buChar char="»"/>
                <a:defRPr sz="1400" b="0" i="0" kern="1200" baseline="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6pPr>
              <a:lvl7pPr marL="1143000" indent="-225425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tx2"/>
                </a:buClr>
                <a:buFont typeface="Arial"/>
                <a:buChar char="•"/>
                <a:defRPr sz="1400" b="0" i="0" kern="1200">
                  <a:solidFill>
                    <a:schemeClr val="tx2"/>
                  </a:solidFill>
                  <a:latin typeface="ATT Aleck Sans Regular" panose="020B0503020203020204" pitchFamily="34" charset="0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009FDB"/>
                </a:buClr>
              </a:pPr>
              <a:r>
                <a:rPr lang="en-US" sz="3600" dirty="0">
                  <a:solidFill>
                    <a:srgbClr val="009FDB"/>
                  </a:solidFill>
                </a:rPr>
                <a:t>Android</a:t>
              </a:r>
            </a:p>
            <a:p>
              <a:pPr lvl="1" algn="ctr">
                <a:buClr>
                  <a:srgbClr val="000000"/>
                </a:buClr>
              </a:pPr>
              <a:r>
                <a:rPr lang="en-US" dirty="0">
                  <a:solidFill>
                    <a:srgbClr val="000000"/>
                  </a:solidFill>
                  <a:hlinkClick r:id="rId10"/>
                </a:rPr>
                <a:t>Android SDK</a:t>
              </a:r>
              <a:r>
                <a:rPr lang="en-US" dirty="0">
                  <a:solidFill>
                    <a:srgbClr val="000000"/>
                  </a:solidFill>
                </a:rPr>
                <a:t>  •  </a:t>
              </a:r>
              <a:r>
                <a:rPr lang="en-US" dirty="0">
                  <a:solidFill>
                    <a:srgbClr val="000000"/>
                  </a:solidFill>
                  <a:hlinkClick r:id="rId10"/>
                </a:rPr>
                <a:t>Android Studio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E28F3E4-0087-4196-8F07-A45FE349767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80498"/>
            <a:ext cx="12188825" cy="218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5D8A65-1C0E-46A6-BD32-F33F5B09DD9D}"/>
              </a:ext>
            </a:extLst>
          </p:cNvPr>
          <p:cNvSpPr/>
          <p:nvPr/>
        </p:nvSpPr>
        <p:spPr>
          <a:xfrm>
            <a:off x="3864745" y="54847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rgbClr val="009FDB"/>
              </a:buClr>
            </a:pPr>
            <a:r>
              <a:rPr lang="en-US" sz="3600" dirty="0">
                <a:solidFill>
                  <a:srgbClr val="009FDB"/>
                </a:solidFill>
              </a:rPr>
              <a:t>     Universal </a:t>
            </a:r>
          </a:p>
          <a:p>
            <a:pPr lvl="1" algn="ctr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  <a:hlinkClick r:id="rId12"/>
              </a:rPr>
              <a:t>React Native</a:t>
            </a:r>
            <a:r>
              <a:rPr lang="en-US" dirty="0">
                <a:solidFill>
                  <a:srgbClr val="000000"/>
                </a:solidFill>
              </a:rPr>
              <a:t>  •  </a:t>
            </a:r>
            <a:r>
              <a:rPr lang="en-US" dirty="0">
                <a:solidFill>
                  <a:srgbClr val="000000"/>
                </a:solidFill>
                <a:hlinkClick r:id="rId13"/>
              </a:rPr>
              <a:t>Xamarin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55723-84EA-D941-B05E-F9491ADC7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8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82FCCD8-A68E-45F0-A69D-51642185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Prizes &amp; Team Size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9334CF5-3A72-4530-84AC-EFAD1C722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196456"/>
              </p:ext>
            </p:extLst>
          </p:nvPr>
        </p:nvGraphicFramePr>
        <p:xfrm>
          <a:off x="488949" y="876291"/>
          <a:ext cx="11442639" cy="2735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72D4C25-1CB2-4A05-9EA7-EDDCFF71381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0597" y="3645116"/>
            <a:ext cx="11299342" cy="2834595"/>
          </a:xfrm>
        </p:spPr>
        <p:txBody>
          <a:bodyPr/>
          <a:lstStyle/>
          <a:p>
            <a:pPr algn="ctr"/>
            <a:r>
              <a:rPr lang="en-US" sz="4000" dirty="0"/>
              <a:t>What you do in these 24 hours goes a long way!</a:t>
            </a:r>
          </a:p>
          <a:p>
            <a:pPr algn="ctr"/>
            <a:r>
              <a:rPr lang="en-US" sz="4000" dirty="0"/>
              <a:t>Experiment, Learn, Grow, Gain Insight!</a:t>
            </a:r>
          </a:p>
          <a:p>
            <a:pPr algn="ctr"/>
            <a:r>
              <a:rPr lang="en-US" sz="4000" dirty="0"/>
              <a:t>“Every failure is one step closer to a success”</a:t>
            </a:r>
          </a:p>
        </p:txBody>
      </p:sp>
    </p:spTree>
    <p:extLst>
      <p:ext uri="{BB962C8B-B14F-4D97-AF65-F5344CB8AC3E}">
        <p14:creationId xmlns:p14="http://schemas.microsoft.com/office/powerpoint/2010/main" val="16383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8F96F-F876-974E-A239-45BA8DA985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97625"/>
            <a:ext cx="293688" cy="225425"/>
          </a:xfrm>
        </p:spPr>
        <p:txBody>
          <a:bodyPr/>
          <a:lstStyle/>
          <a:p>
            <a:fld id="{12CB907E-C602-C34B-93F7-CA9E40714286}" type="slidenum">
              <a:rPr lang="en-US">
                <a:solidFill>
                  <a:srgbClr val="000000"/>
                </a:solidFill>
                <a:latin typeface="ATT Aleck Sans Regular" panose="020B0503020203020204" pitchFamily="34" charset="0"/>
              </a:rPr>
              <a:pPr/>
              <a:t>9</a:t>
            </a:fld>
            <a:r>
              <a:rPr lang="en-US" dirty="0">
                <a:solidFill>
                  <a:srgbClr val="000000"/>
                </a:solidFill>
                <a:latin typeface="ATT Aleck Sans Regular" panose="020B05030202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4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4921369-F301-483A-9879-D57ACBE0828A}" vid="{E40DC748-4BD6-4C04-90EE-41B55B1B6ECB}"/>
    </a:ext>
  </a:extLst>
</a:theme>
</file>

<file path=ppt/theme/theme2.xml><?xml version="1.0" encoding="utf-8"?>
<a:theme xmlns:a="http://schemas.openxmlformats.org/drawingml/2006/main" name="1_att_int_wde_globe_alone">
  <a:themeElements>
    <a:clrScheme name="ATT 3">
      <a:dk1>
        <a:srgbClr val="009FDB"/>
      </a:dk1>
      <a:lt1>
        <a:sysClr val="window" lastClr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0B1763"/>
      </a:hlink>
      <a:folHlink>
        <a:srgbClr val="056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lIns="0" tIns="0" rIns="0" bIns="0"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5A237DA-894F-4172-81C0-5F38F2760F93}" vid="{16586400-F961-4307-9E4A-E6DF051822CB}"/>
    </a:ext>
  </a:extLst>
</a:theme>
</file>

<file path=ppt/theme/theme3.xml><?xml version="1.0" encoding="utf-8"?>
<a:theme xmlns:a="http://schemas.openxmlformats.org/drawingml/2006/main" name="Section Dividers">
  <a:themeElements>
    <a:clrScheme name="att_theme-2018">
      <a:dk1>
        <a:srgbClr val="009FDB"/>
      </a:dk1>
      <a:lt1>
        <a:srgbClr val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71C5E8"/>
      </a:hlink>
      <a:folHlink>
        <a:srgbClr val="D2D2D2"/>
      </a:folHlink>
    </a:clrScheme>
    <a:fontScheme name="ATT_Aleck_Sans">
      <a:majorFont>
        <a:latin typeface="ATT Aleck Sans"/>
        <a:ea typeface=""/>
        <a:cs typeface=""/>
      </a:majorFont>
      <a:minorFont>
        <a:latin typeface="ATT Alec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O_PPT_Template_011519" id="{DD88625B-BF0E-E14A-87D6-105CA9AB0183}" vid="{28D92F22-2CF0-9B46-BDD3-97B6BD65F49C}"/>
    </a:ext>
  </a:extLst>
</a:theme>
</file>

<file path=ppt/theme/theme4.xml><?xml version="1.0" encoding="utf-8"?>
<a:theme xmlns:a="http://schemas.openxmlformats.org/drawingml/2006/main" name="END SLIDES">
  <a:themeElements>
    <a:clrScheme name="att_theme-2018">
      <a:dk1>
        <a:srgbClr val="009FDB"/>
      </a:dk1>
      <a:lt1>
        <a:srgbClr val="FFFFFF"/>
      </a:lt1>
      <a:dk2>
        <a:srgbClr val="000000"/>
      </a:dk2>
      <a:lt2>
        <a:srgbClr val="D2D2D2"/>
      </a:lt2>
      <a:accent1>
        <a:srgbClr val="009FDB"/>
      </a:accent1>
      <a:accent2>
        <a:srgbClr val="EA7400"/>
      </a:accent2>
      <a:accent3>
        <a:srgbClr val="71C5E8"/>
      </a:accent3>
      <a:accent4>
        <a:srgbClr val="0568AE"/>
      </a:accent4>
      <a:accent5>
        <a:srgbClr val="959595"/>
      </a:accent5>
      <a:accent6>
        <a:srgbClr val="5A5A5A"/>
      </a:accent6>
      <a:hlink>
        <a:srgbClr val="71C5E8"/>
      </a:hlink>
      <a:folHlink>
        <a:srgbClr val="D2D2D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DO_PPT_Template_011519" id="{DD88625B-BF0E-E14A-87D6-105CA9AB0183}" vid="{0A4CCCF4-03DC-564F-AB63-53ACBDCBCFE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330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ATT Aleck Sans</vt:lpstr>
      <vt:lpstr>ATT Aleck Sans Light</vt:lpstr>
      <vt:lpstr>ATT Aleck Sans Medium</vt:lpstr>
      <vt:lpstr>ATT Aleck Sans Regular</vt:lpstr>
      <vt:lpstr>Calibri</vt:lpstr>
      <vt:lpstr>Lucida Grande</vt:lpstr>
      <vt:lpstr>att_int_wde_globe_alone</vt:lpstr>
      <vt:lpstr>1_att_int_wde_globe_alone</vt:lpstr>
      <vt:lpstr>Section Dividers</vt:lpstr>
      <vt:lpstr>END SLIDES</vt:lpstr>
      <vt:lpstr>Next Generation Data-Enabled Mobile Apps</vt:lpstr>
      <vt:lpstr>Why is Data so important?</vt:lpstr>
      <vt:lpstr>Why Data collection with Mobile Apps?</vt:lpstr>
      <vt:lpstr>Two Types of Data Apps</vt:lpstr>
      <vt:lpstr>What Data to Gather for Data Collecting Apps?</vt:lpstr>
      <vt:lpstr>What Data to use for Data Provider Apps?</vt:lpstr>
      <vt:lpstr>Some Non-Native, Web-Based Mobile App Frameworks</vt:lpstr>
      <vt:lpstr>Prizes &amp; Team Size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2019 Software Symposium Hackathon</dc:title>
  <dc:creator>rr986c</dc:creator>
  <cp:lastModifiedBy>Microsoft Office User</cp:lastModifiedBy>
  <cp:revision>26</cp:revision>
  <dcterms:created xsi:type="dcterms:W3CDTF">2019-04-08T17:43:24Z</dcterms:created>
  <dcterms:modified xsi:type="dcterms:W3CDTF">2020-05-28T13:35:07Z</dcterms:modified>
</cp:coreProperties>
</file>