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5" r:id="rId1"/>
  </p:sldMasterIdLst>
  <p:sldIdLst>
    <p:sldId id="257" r:id="rId2"/>
    <p:sldId id="258" r:id="rId3"/>
    <p:sldId id="259" r:id="rId4"/>
    <p:sldId id="260" r:id="rId5"/>
    <p:sldId id="261" r:id="rId6"/>
    <p:sldId id="264" r:id="rId7"/>
    <p:sldId id="269" r:id="rId8"/>
    <p:sldId id="263"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91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B6B594-B490-4861-8988-6047F16ED25E}"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782F5-1D6E-448A-9731-3D6F18DBBCB5}"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512565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07B6B594-B490-4861-8988-6047F16ED25E}" type="datetimeFigureOut">
              <a:rPr lang="en-US" smtClean="0"/>
              <a:t>7/10/2020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127222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B6B594-B490-4861-8988-6047F16ED25E}"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1370385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B6B594-B490-4861-8988-6047F16ED25E}"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782F5-1D6E-448A-9731-3D6F18DBBCB5}"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17367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B6B594-B490-4861-8988-6047F16ED25E}"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311571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B6B594-B490-4861-8988-6047F16ED25E}"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782F5-1D6E-448A-9731-3D6F18DBBCB5}"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40695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B6B594-B490-4861-8988-6047F16ED25E}"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325328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B6B594-B490-4861-8988-6047F16ED25E}"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2551063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B6B594-B490-4861-8988-6047F16ED25E}"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2733940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B6B594-B490-4861-8988-6047F16ED25E}"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1457970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B6B594-B490-4861-8988-6047F16ED25E}"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879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B6B594-B490-4861-8988-6047F16ED25E}" type="datetimeFigureOut">
              <a:rPr lang="en-US" smtClean="0"/>
              <a:t>7/10/2020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662289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B6B594-B490-4861-8988-6047F16ED25E}" type="datetimeFigureOut">
              <a:rPr lang="en-US" smtClean="0"/>
              <a:t>7/10/2020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864553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B6B594-B490-4861-8988-6047F16ED25E}" type="datetimeFigureOut">
              <a:rPr lang="en-US" smtClean="0"/>
              <a:t>7/10/2020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1250124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B6B594-B490-4861-8988-6047F16ED25E}" type="datetimeFigureOut">
              <a:rPr lang="en-US" smtClean="0"/>
              <a:t>7/10/2020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366070199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B6B594-B490-4861-8988-6047F16ED25E}" type="datetimeFigureOut">
              <a:rPr lang="en-US" smtClean="0"/>
              <a:t>7/10/2020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345862546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B6B594-B490-4861-8988-6047F16ED25E}" type="datetimeFigureOut">
              <a:rPr lang="en-US" smtClean="0"/>
              <a:t>7/10/2020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417667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7B6B594-B490-4861-8988-6047F16ED25E}" type="datetimeFigureOut">
              <a:rPr lang="en-US" smtClean="0"/>
              <a:t>7/10/2020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62782F5-1D6E-448A-9731-3D6F18DBBCB5}" type="slidenum">
              <a:rPr lang="en-US" smtClean="0"/>
              <a:t>‹#›</a:t>
            </a:fld>
            <a:endParaRPr lang="en-US"/>
          </a:p>
        </p:txBody>
      </p:sp>
    </p:spTree>
    <p:extLst>
      <p:ext uri="{BB962C8B-B14F-4D97-AF65-F5344CB8AC3E}">
        <p14:creationId xmlns:p14="http://schemas.microsoft.com/office/powerpoint/2010/main" val="2272835760"/>
      </p:ext>
    </p:extLst>
  </p:cSld>
  <p:clrMap bg1="dk1" tx1="lt1" bg2="dk2" tx2="lt2" accent1="accent1" accent2="accent2" accent3="accent3" accent4="accent4" accent5="accent5" accent6="accent6" hlink="hlink" folHlink="folHlink"/>
  <p:sldLayoutIdLst>
    <p:sldLayoutId id="2147484346" r:id="rId1"/>
    <p:sldLayoutId id="2147484347" r:id="rId2"/>
    <p:sldLayoutId id="2147484348" r:id="rId3"/>
    <p:sldLayoutId id="2147484349" r:id="rId4"/>
    <p:sldLayoutId id="2147484350" r:id="rId5"/>
    <p:sldLayoutId id="2147484351" r:id="rId6"/>
    <p:sldLayoutId id="2147484352" r:id="rId7"/>
    <p:sldLayoutId id="2147484353" r:id="rId8"/>
    <p:sldLayoutId id="2147484354" r:id="rId9"/>
    <p:sldLayoutId id="2147484355" r:id="rId10"/>
    <p:sldLayoutId id="2147484356" r:id="rId11"/>
    <p:sldLayoutId id="2147484357" r:id="rId12"/>
    <p:sldLayoutId id="2147484358" r:id="rId13"/>
    <p:sldLayoutId id="2147484359" r:id="rId14"/>
    <p:sldLayoutId id="2147484360" r:id="rId15"/>
    <p:sldLayoutId id="2147484361" r:id="rId16"/>
    <p:sldLayoutId id="214748436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13"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DA6E4CC-08A4-4210-9A36-5B2419939333}"/>
              </a:ext>
            </a:extLst>
          </p:cNvPr>
          <p:cNvSpPr>
            <a:spLocks noGrp="1"/>
          </p:cNvSpPr>
          <p:nvPr>
            <p:ph type="title"/>
          </p:nvPr>
        </p:nvSpPr>
        <p:spPr>
          <a:xfrm>
            <a:off x="684212" y="4487332"/>
            <a:ext cx="9042592" cy="1507067"/>
          </a:xfrm>
          <a:prstGeom prst="ellipse">
            <a:avLst/>
          </a:prstGeom>
        </p:spPr>
        <p:txBody>
          <a:bodyPr>
            <a:normAutofit/>
          </a:bodyPr>
          <a:lstStyle/>
          <a:p>
            <a:pPr>
              <a:lnSpc>
                <a:spcPct val="90000"/>
              </a:lnSpc>
            </a:pPr>
            <a:r>
              <a:rPr lang="en-US" sz="2300" dirty="0">
                <a:solidFill>
                  <a:schemeClr val="tx2"/>
                </a:solidFill>
              </a:rPr>
              <a:t>2006 Student Researcher</a:t>
            </a:r>
            <a:br>
              <a:rPr lang="en-US" sz="2300" dirty="0">
                <a:solidFill>
                  <a:schemeClr val="tx2"/>
                </a:solidFill>
              </a:rPr>
            </a:br>
            <a:r>
              <a:rPr lang="en-US" sz="2300" dirty="0">
                <a:solidFill>
                  <a:schemeClr val="tx2"/>
                </a:solidFill>
              </a:rPr>
              <a:t>@ University of South Florida</a:t>
            </a:r>
          </a:p>
        </p:txBody>
      </p:sp>
      <p:sp>
        <p:nvSpPr>
          <p:cNvPr id="3" name="Content Placeholder 2">
            <a:extLst>
              <a:ext uri="{FF2B5EF4-FFF2-40B4-BE49-F238E27FC236}">
                <a16:creationId xmlns:a16="http://schemas.microsoft.com/office/drawing/2014/main" id="{812296C9-0499-4705-98B0-66501BD4DBB3}"/>
              </a:ext>
            </a:extLst>
          </p:cNvPr>
          <p:cNvSpPr>
            <a:spLocks noGrp="1"/>
          </p:cNvSpPr>
          <p:nvPr>
            <p:ph idx="1"/>
          </p:nvPr>
        </p:nvSpPr>
        <p:spPr>
          <a:xfrm>
            <a:off x="684212" y="685800"/>
            <a:ext cx="8534400" cy="3615267"/>
          </a:xfrm>
        </p:spPr>
        <p:txBody>
          <a:bodyPr>
            <a:normAutofit/>
          </a:bodyPr>
          <a:lstStyle/>
          <a:p>
            <a:pPr marL="0" indent="0">
              <a:buNone/>
            </a:pPr>
            <a:r>
              <a:rPr lang="en-US">
                <a:solidFill>
                  <a:schemeClr val="tx1"/>
                </a:solidFill>
              </a:rPr>
              <a:t>Developed C++ code based on "Zones method" that incorporates shortest-path algorithms to determine the best route for exploration through a graphic representation of system complexity. </a:t>
            </a:r>
          </a:p>
          <a:p>
            <a:pPr marL="0" indent="0">
              <a:buNone/>
            </a:pPr>
            <a:r>
              <a:rPr lang="en-US" b="1">
                <a:solidFill>
                  <a:schemeClr val="tx1"/>
                </a:solidFill>
              </a:rPr>
              <a:t>Designed novel data structure and operations in C++ to represent the difference bound matrix.</a:t>
            </a:r>
            <a:endParaRPr lang="en-US">
              <a:solidFill>
                <a:schemeClr val="tx1"/>
              </a:solidFill>
            </a:endParaRPr>
          </a:p>
        </p:txBody>
      </p:sp>
    </p:spTree>
    <p:extLst>
      <p:ext uri="{BB962C8B-B14F-4D97-AF65-F5344CB8AC3E}">
        <p14:creationId xmlns:p14="http://schemas.microsoft.com/office/powerpoint/2010/main" val="3597787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24"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4A73D3C-51B9-44E5-A542-CA0964C0C5E0}"/>
              </a:ext>
            </a:extLst>
          </p:cNvPr>
          <p:cNvSpPr>
            <a:spLocks noGrp="1"/>
          </p:cNvSpPr>
          <p:nvPr>
            <p:ph type="title"/>
          </p:nvPr>
        </p:nvSpPr>
        <p:spPr>
          <a:xfrm>
            <a:off x="684212" y="4487332"/>
            <a:ext cx="8534400" cy="1507067"/>
          </a:xfrm>
        </p:spPr>
        <p:txBody>
          <a:bodyPr>
            <a:normAutofit/>
          </a:bodyPr>
          <a:lstStyle/>
          <a:p>
            <a:r>
              <a:rPr lang="en-US" dirty="0">
                <a:solidFill>
                  <a:schemeClr val="tx2"/>
                </a:solidFill>
              </a:rPr>
              <a:t>2018 Watch Dog @ AT&amp;T</a:t>
            </a:r>
          </a:p>
        </p:txBody>
      </p:sp>
      <p:sp>
        <p:nvSpPr>
          <p:cNvPr id="3" name="Content Placeholder 2">
            <a:extLst>
              <a:ext uri="{FF2B5EF4-FFF2-40B4-BE49-F238E27FC236}">
                <a16:creationId xmlns:a16="http://schemas.microsoft.com/office/drawing/2014/main" id="{95A64EFB-CF6C-4FD8-AC33-3FEE30D2A60A}"/>
              </a:ext>
            </a:extLst>
          </p:cNvPr>
          <p:cNvSpPr>
            <a:spLocks noGrp="1"/>
          </p:cNvSpPr>
          <p:nvPr>
            <p:ph idx="1"/>
          </p:nvPr>
        </p:nvSpPr>
        <p:spPr>
          <a:xfrm>
            <a:off x="684212" y="685800"/>
            <a:ext cx="8534400" cy="3615267"/>
          </a:xfrm>
        </p:spPr>
        <p:txBody>
          <a:bodyPr>
            <a:normAutofit fontScale="92500" lnSpcReduction="10000"/>
          </a:bodyPr>
          <a:lstStyle/>
          <a:p>
            <a:pPr marL="0" indent="0">
              <a:buNone/>
            </a:pPr>
            <a:r>
              <a:rPr lang="en-US" sz="1700" dirty="0">
                <a:solidFill>
                  <a:schemeClr val="tx1"/>
                </a:solidFill>
              </a:rPr>
              <a:t>Partner with Chief Security Office (CSO) and Global Fraud Management Organization (GFMO) to provide analytics that help identify questionable and/or malicious behavior by internal employees accessing customer data. Uses “watermarking” which tracks access to SPI and CPNI data that AT&amp;T is a steward of. </a:t>
            </a:r>
          </a:p>
          <a:p>
            <a:pPr marL="0" indent="0">
              <a:buNone/>
            </a:pPr>
            <a:r>
              <a:rPr lang="en-US" sz="1700" b="1" dirty="0">
                <a:solidFill>
                  <a:schemeClr val="tx1"/>
                </a:solidFill>
              </a:rPr>
              <a:t>Productionized application that was originally built on a development environment using offshore resources. </a:t>
            </a:r>
            <a:r>
              <a:rPr lang="en-US" sz="1700" dirty="0">
                <a:solidFill>
                  <a:schemeClr val="tx1"/>
                </a:solidFill>
              </a:rPr>
              <a:t>Brought stability, production support, alerting and well defined system flow &amp; architecture. Automated daily data ingestion with mech IDs. </a:t>
            </a:r>
            <a:r>
              <a:rPr lang="en-US" sz="1700" b="1" dirty="0">
                <a:solidFill>
                  <a:schemeClr val="tx1"/>
                </a:solidFill>
              </a:rPr>
              <a:t>Work so highly regarded that is resulted in a professional talk at the 2019 Communications Fraud Control Association (CFCA).</a:t>
            </a:r>
          </a:p>
          <a:p>
            <a:pPr marL="0" indent="0">
              <a:buNone/>
            </a:pPr>
            <a:r>
              <a:rPr lang="en-US" sz="1700" dirty="0">
                <a:solidFill>
                  <a:schemeClr val="tx1"/>
                </a:solidFill>
              </a:rPr>
              <a:t>UI (AngularJS, Tomcat), UI backend (Java </a:t>
            </a:r>
            <a:r>
              <a:rPr lang="en-US" sz="1700" dirty="0" err="1">
                <a:solidFill>
                  <a:schemeClr val="tx1"/>
                </a:solidFill>
              </a:rPr>
              <a:t>Springboot</a:t>
            </a:r>
            <a:r>
              <a:rPr lang="en-US" sz="1700" dirty="0">
                <a:solidFill>
                  <a:schemeClr val="tx1"/>
                </a:solidFill>
              </a:rPr>
              <a:t> Restful webservices), </a:t>
            </a:r>
            <a:r>
              <a:rPr lang="en-US" sz="1700" dirty="0" err="1">
                <a:solidFill>
                  <a:schemeClr val="tx1"/>
                </a:solidFill>
              </a:rPr>
              <a:t>Datalake</a:t>
            </a:r>
            <a:r>
              <a:rPr lang="en-US" sz="1700" dirty="0">
                <a:solidFill>
                  <a:schemeClr val="tx1"/>
                </a:solidFill>
              </a:rPr>
              <a:t> service (webservices layer for </a:t>
            </a:r>
            <a:r>
              <a:rPr lang="en-US" sz="1700" dirty="0" err="1">
                <a:solidFill>
                  <a:schemeClr val="tx1"/>
                </a:solidFill>
              </a:rPr>
              <a:t>Hbase</a:t>
            </a:r>
            <a:r>
              <a:rPr lang="en-US" sz="1700" dirty="0">
                <a:solidFill>
                  <a:schemeClr val="tx1"/>
                </a:solidFill>
              </a:rPr>
              <a:t>), Data ingestion &amp; case creation (Java), Cron jobs &amp; Scheduler (daily/weekly housekeeping), Data Stores (MongoDB for low latency access, and </a:t>
            </a:r>
            <a:r>
              <a:rPr lang="en-US" sz="1700" dirty="0" err="1">
                <a:solidFill>
                  <a:schemeClr val="tx1"/>
                </a:solidFill>
              </a:rPr>
              <a:t>Hbase</a:t>
            </a:r>
            <a:r>
              <a:rPr lang="en-US" sz="1700" dirty="0">
                <a:solidFill>
                  <a:schemeClr val="tx1"/>
                </a:solidFill>
              </a:rPr>
              <a:t> for long-term big </a:t>
            </a:r>
            <a:r>
              <a:rPr lang="en-US" sz="1700">
                <a:solidFill>
                  <a:schemeClr val="tx1"/>
                </a:solidFill>
              </a:rPr>
              <a:t>data storage using </a:t>
            </a:r>
            <a:r>
              <a:rPr lang="en-US" sz="1700" dirty="0">
                <a:solidFill>
                  <a:schemeClr val="tx1"/>
                </a:solidFill>
              </a:rPr>
              <a:t>Hadoop File System HDFS).</a:t>
            </a:r>
          </a:p>
        </p:txBody>
      </p:sp>
    </p:spTree>
    <p:extLst>
      <p:ext uri="{BB962C8B-B14F-4D97-AF65-F5344CB8AC3E}">
        <p14:creationId xmlns:p14="http://schemas.microsoft.com/office/powerpoint/2010/main" val="2125189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24"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4A73D3C-51B9-44E5-A542-CA0964C0C5E0}"/>
              </a:ext>
            </a:extLst>
          </p:cNvPr>
          <p:cNvSpPr>
            <a:spLocks noGrp="1"/>
          </p:cNvSpPr>
          <p:nvPr>
            <p:ph type="title"/>
          </p:nvPr>
        </p:nvSpPr>
        <p:spPr>
          <a:xfrm>
            <a:off x="684212" y="4487332"/>
            <a:ext cx="8534400" cy="1507067"/>
          </a:xfrm>
        </p:spPr>
        <p:txBody>
          <a:bodyPr>
            <a:normAutofit/>
          </a:bodyPr>
          <a:lstStyle/>
          <a:p>
            <a:r>
              <a:rPr lang="en-US" dirty="0">
                <a:solidFill>
                  <a:schemeClr val="tx2"/>
                </a:solidFill>
              </a:rPr>
              <a:t>2019 XRDS @ AT&amp;T</a:t>
            </a:r>
          </a:p>
        </p:txBody>
      </p:sp>
      <p:sp>
        <p:nvSpPr>
          <p:cNvPr id="3" name="Content Placeholder 2">
            <a:extLst>
              <a:ext uri="{FF2B5EF4-FFF2-40B4-BE49-F238E27FC236}">
                <a16:creationId xmlns:a16="http://schemas.microsoft.com/office/drawing/2014/main" id="{95A64EFB-CF6C-4FD8-AC33-3FEE30D2A60A}"/>
              </a:ext>
            </a:extLst>
          </p:cNvPr>
          <p:cNvSpPr>
            <a:spLocks noGrp="1"/>
          </p:cNvSpPr>
          <p:nvPr>
            <p:ph idx="1"/>
          </p:nvPr>
        </p:nvSpPr>
        <p:spPr>
          <a:xfrm>
            <a:off x="684212" y="685800"/>
            <a:ext cx="8534400" cy="3615267"/>
          </a:xfrm>
        </p:spPr>
        <p:txBody>
          <a:bodyPr>
            <a:normAutofit/>
          </a:bodyPr>
          <a:lstStyle/>
          <a:p>
            <a:pPr marL="0" indent="0">
              <a:buNone/>
            </a:pPr>
            <a:r>
              <a:rPr lang="en-US" dirty="0">
                <a:solidFill>
                  <a:schemeClr val="tx1"/>
                </a:solidFill>
              </a:rPr>
              <a:t>TBD</a:t>
            </a:r>
          </a:p>
        </p:txBody>
      </p:sp>
    </p:spTree>
    <p:extLst>
      <p:ext uri="{BB962C8B-B14F-4D97-AF65-F5344CB8AC3E}">
        <p14:creationId xmlns:p14="http://schemas.microsoft.com/office/powerpoint/2010/main" val="432030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24"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4A73D3C-51B9-44E5-A542-CA0964C0C5E0}"/>
              </a:ext>
            </a:extLst>
          </p:cNvPr>
          <p:cNvSpPr>
            <a:spLocks noGrp="1"/>
          </p:cNvSpPr>
          <p:nvPr>
            <p:ph type="title"/>
          </p:nvPr>
        </p:nvSpPr>
        <p:spPr>
          <a:xfrm>
            <a:off x="684212" y="4487332"/>
            <a:ext cx="8534400" cy="1507067"/>
          </a:xfrm>
        </p:spPr>
        <p:txBody>
          <a:bodyPr>
            <a:normAutofit/>
          </a:bodyPr>
          <a:lstStyle/>
          <a:p>
            <a:r>
              <a:rPr lang="en-US">
                <a:solidFill>
                  <a:schemeClr val="tx2"/>
                </a:solidFill>
              </a:rPr>
              <a:t>2020 aiOpX @ AT&amp;T</a:t>
            </a:r>
          </a:p>
        </p:txBody>
      </p:sp>
      <p:sp>
        <p:nvSpPr>
          <p:cNvPr id="3" name="Content Placeholder 2">
            <a:extLst>
              <a:ext uri="{FF2B5EF4-FFF2-40B4-BE49-F238E27FC236}">
                <a16:creationId xmlns:a16="http://schemas.microsoft.com/office/drawing/2014/main" id="{95A64EFB-CF6C-4FD8-AC33-3FEE30D2A60A}"/>
              </a:ext>
            </a:extLst>
          </p:cNvPr>
          <p:cNvSpPr>
            <a:spLocks noGrp="1"/>
          </p:cNvSpPr>
          <p:nvPr>
            <p:ph idx="1"/>
          </p:nvPr>
        </p:nvSpPr>
        <p:spPr>
          <a:xfrm>
            <a:off x="684212" y="685800"/>
            <a:ext cx="8534400" cy="3615267"/>
          </a:xfrm>
        </p:spPr>
        <p:txBody>
          <a:bodyPr>
            <a:normAutofit/>
          </a:bodyPr>
          <a:lstStyle/>
          <a:p>
            <a:pPr marL="0" indent="0">
              <a:buNone/>
            </a:pPr>
            <a:r>
              <a:rPr lang="en-US">
                <a:solidFill>
                  <a:schemeClr val="tx1"/>
                </a:solidFill>
              </a:rPr>
              <a:t>TBD</a:t>
            </a:r>
          </a:p>
        </p:txBody>
      </p:sp>
    </p:spTree>
    <p:extLst>
      <p:ext uri="{BB962C8B-B14F-4D97-AF65-F5344CB8AC3E}">
        <p14:creationId xmlns:p14="http://schemas.microsoft.com/office/powerpoint/2010/main" val="1829112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57"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356B891-D728-4A5C-8BB9-1F4609FB8220}"/>
              </a:ext>
            </a:extLst>
          </p:cNvPr>
          <p:cNvSpPr>
            <a:spLocks noGrp="1"/>
          </p:cNvSpPr>
          <p:nvPr>
            <p:ph type="title"/>
          </p:nvPr>
        </p:nvSpPr>
        <p:spPr>
          <a:xfrm>
            <a:off x="684212" y="4487332"/>
            <a:ext cx="11054132" cy="1507067"/>
          </a:xfrm>
          <a:prstGeom prst="ellipse">
            <a:avLst/>
          </a:prstGeom>
        </p:spPr>
        <p:txBody>
          <a:bodyPr>
            <a:normAutofit/>
          </a:bodyPr>
          <a:lstStyle/>
          <a:p>
            <a:pPr>
              <a:lnSpc>
                <a:spcPct val="90000"/>
              </a:lnSpc>
            </a:pPr>
            <a:r>
              <a:rPr lang="en-US" sz="2300" dirty="0">
                <a:solidFill>
                  <a:schemeClr val="tx2"/>
                </a:solidFill>
              </a:rPr>
              <a:t>2008 ace @ ADVANCED MICRO DEVICES</a:t>
            </a:r>
          </a:p>
        </p:txBody>
      </p:sp>
      <p:sp>
        <p:nvSpPr>
          <p:cNvPr id="3" name="Content Placeholder 2">
            <a:extLst>
              <a:ext uri="{FF2B5EF4-FFF2-40B4-BE49-F238E27FC236}">
                <a16:creationId xmlns:a16="http://schemas.microsoft.com/office/drawing/2014/main" id="{129F3CF7-FD13-4498-9EF1-0739B4A06878}"/>
              </a:ext>
            </a:extLst>
          </p:cNvPr>
          <p:cNvSpPr>
            <a:spLocks noGrp="1"/>
          </p:cNvSpPr>
          <p:nvPr>
            <p:ph idx="1"/>
          </p:nvPr>
        </p:nvSpPr>
        <p:spPr>
          <a:xfrm>
            <a:off x="684212" y="685800"/>
            <a:ext cx="8534400" cy="3615267"/>
          </a:xfrm>
        </p:spPr>
        <p:txBody>
          <a:bodyPr>
            <a:normAutofit/>
          </a:bodyPr>
          <a:lstStyle/>
          <a:p>
            <a:pPr marL="0" indent="0">
              <a:lnSpc>
                <a:spcPct val="90000"/>
              </a:lnSpc>
              <a:buNone/>
            </a:pPr>
            <a:r>
              <a:rPr lang="en-US">
                <a:solidFill>
                  <a:schemeClr val="tx1"/>
                </a:solidFill>
              </a:rPr>
              <a:t> Developed the Automated Characterization Environment (ACE), an application that automates the testing processes of hardware. Development of ACE was done using Visual Studio 2008 with C#. Designed the data access layer, including stored procedures, through SQL Enterprise Manager. </a:t>
            </a:r>
          </a:p>
          <a:p>
            <a:pPr marL="0" indent="0">
              <a:lnSpc>
                <a:spcPct val="90000"/>
              </a:lnSpc>
              <a:buNone/>
            </a:pPr>
            <a:r>
              <a:rPr lang="en-US" b="1">
                <a:solidFill>
                  <a:schemeClr val="tx1"/>
                </a:solidFill>
              </a:rPr>
              <a:t>Facilitated joint effort between teams to develop a common API to access low-level code libraries.</a:t>
            </a:r>
            <a:r>
              <a:rPr lang="en-US">
                <a:solidFill>
                  <a:schemeClr val="tx1"/>
                </a:solidFill>
              </a:rPr>
              <a:t> </a:t>
            </a:r>
          </a:p>
          <a:p>
            <a:pPr marL="0" indent="0">
              <a:lnSpc>
                <a:spcPct val="90000"/>
              </a:lnSpc>
              <a:buNone/>
            </a:pPr>
            <a:r>
              <a:rPr lang="en-US">
                <a:solidFill>
                  <a:schemeClr val="tx1"/>
                </a:solidFill>
              </a:rPr>
              <a:t>Also contributed to the development of Net Tool, an application that performs user-defined rule checks on a motherboard. Significantly decreased bugs by developing auto testing functionality to aid developers.</a:t>
            </a:r>
          </a:p>
        </p:txBody>
      </p:sp>
    </p:spTree>
    <p:extLst>
      <p:ext uri="{BB962C8B-B14F-4D97-AF65-F5344CB8AC3E}">
        <p14:creationId xmlns:p14="http://schemas.microsoft.com/office/powerpoint/2010/main" val="2898899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71"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464B6C3-AC31-45AE-AD43-24372F5C7A12}"/>
              </a:ext>
            </a:extLst>
          </p:cNvPr>
          <p:cNvSpPr>
            <a:spLocks noGrp="1"/>
          </p:cNvSpPr>
          <p:nvPr>
            <p:ph type="title"/>
          </p:nvPr>
        </p:nvSpPr>
        <p:spPr>
          <a:xfrm>
            <a:off x="684212" y="4487332"/>
            <a:ext cx="8534400" cy="1507067"/>
          </a:xfrm>
          <a:prstGeom prst="ellipse">
            <a:avLst/>
          </a:prstGeom>
        </p:spPr>
        <p:txBody>
          <a:bodyPr>
            <a:normAutofit/>
          </a:bodyPr>
          <a:lstStyle/>
          <a:p>
            <a:r>
              <a:rPr lang="en-US" dirty="0">
                <a:solidFill>
                  <a:schemeClr val="tx2"/>
                </a:solidFill>
              </a:rPr>
              <a:t>2010 ISE @ AT&amp;T</a:t>
            </a:r>
          </a:p>
        </p:txBody>
      </p:sp>
      <p:sp>
        <p:nvSpPr>
          <p:cNvPr id="3" name="Content Placeholder 2">
            <a:extLst>
              <a:ext uri="{FF2B5EF4-FFF2-40B4-BE49-F238E27FC236}">
                <a16:creationId xmlns:a16="http://schemas.microsoft.com/office/drawing/2014/main" id="{D5B2986A-BBDF-444C-9564-278097041B27}"/>
              </a:ext>
            </a:extLst>
          </p:cNvPr>
          <p:cNvSpPr>
            <a:spLocks noGrp="1"/>
          </p:cNvSpPr>
          <p:nvPr>
            <p:ph idx="1"/>
          </p:nvPr>
        </p:nvSpPr>
        <p:spPr>
          <a:xfrm>
            <a:off x="684212" y="685800"/>
            <a:ext cx="8534400" cy="3615267"/>
          </a:xfrm>
        </p:spPr>
        <p:txBody>
          <a:bodyPr>
            <a:normAutofit/>
          </a:bodyPr>
          <a:lstStyle/>
          <a:p>
            <a:pPr marL="0" indent="0">
              <a:buNone/>
            </a:pPr>
            <a:r>
              <a:rPr lang="en-US">
                <a:solidFill>
                  <a:schemeClr val="tx1"/>
                </a:solidFill>
              </a:rPr>
              <a:t> Collaborated on the Integrated Software Environment (ISE), an online alert management application that graphically represents remote file system architecture. Used YUI 2.0 framework for GUI development, HTML5 for drag-and-drop capabilities and WebKit CSS for graphical transformation. Incorporated Oracle's Berkley DB XML for alert database storage.</a:t>
            </a:r>
          </a:p>
        </p:txBody>
      </p:sp>
    </p:spTree>
    <p:extLst>
      <p:ext uri="{BB962C8B-B14F-4D97-AF65-F5344CB8AC3E}">
        <p14:creationId xmlns:p14="http://schemas.microsoft.com/office/powerpoint/2010/main" val="3426601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25"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AF36664-E4C4-43A6-A59E-11CE66FBCA1A}"/>
              </a:ext>
            </a:extLst>
          </p:cNvPr>
          <p:cNvSpPr>
            <a:spLocks noGrp="1"/>
          </p:cNvSpPr>
          <p:nvPr>
            <p:ph type="title"/>
          </p:nvPr>
        </p:nvSpPr>
        <p:spPr>
          <a:xfrm>
            <a:off x="684212" y="4487332"/>
            <a:ext cx="8534400" cy="1507067"/>
          </a:xfrm>
          <a:prstGeom prst="ellipse">
            <a:avLst/>
          </a:prstGeom>
        </p:spPr>
        <p:txBody>
          <a:bodyPr>
            <a:normAutofit/>
          </a:bodyPr>
          <a:lstStyle/>
          <a:p>
            <a:r>
              <a:rPr lang="en-US">
                <a:solidFill>
                  <a:schemeClr val="tx2"/>
                </a:solidFill>
              </a:rPr>
              <a:t>2011 MCOI @ AT&amp;T</a:t>
            </a:r>
          </a:p>
        </p:txBody>
      </p:sp>
      <p:sp>
        <p:nvSpPr>
          <p:cNvPr id="3" name="Content Placeholder 2">
            <a:extLst>
              <a:ext uri="{FF2B5EF4-FFF2-40B4-BE49-F238E27FC236}">
                <a16:creationId xmlns:a16="http://schemas.microsoft.com/office/drawing/2014/main" id="{ECFFBB85-E8F9-4A5C-AD6F-C218EBF2F0D9}"/>
              </a:ext>
            </a:extLst>
          </p:cNvPr>
          <p:cNvSpPr>
            <a:spLocks noGrp="1"/>
          </p:cNvSpPr>
          <p:nvPr>
            <p:ph idx="1"/>
          </p:nvPr>
        </p:nvSpPr>
        <p:spPr>
          <a:xfrm>
            <a:off x="684212" y="685800"/>
            <a:ext cx="8534400" cy="3615267"/>
          </a:xfrm>
        </p:spPr>
        <p:txBody>
          <a:bodyPr>
            <a:normAutofit/>
          </a:bodyPr>
          <a:lstStyle/>
          <a:p>
            <a:pPr marL="0" indent="0">
              <a:buNone/>
            </a:pPr>
            <a:r>
              <a:rPr lang="en-US">
                <a:solidFill>
                  <a:schemeClr val="tx1"/>
                </a:solidFill>
              </a:rPr>
              <a:t> Development of Mobility Community of Interest (MCOI) Visualization, an online application that helps fraud analysts identify telephone numbers most often called by suspected fraudsters.</a:t>
            </a:r>
          </a:p>
          <a:p>
            <a:pPr marL="0" indent="0">
              <a:buNone/>
            </a:pPr>
            <a:r>
              <a:rPr lang="en-US" b="1">
                <a:solidFill>
                  <a:schemeClr val="tx1"/>
                </a:solidFill>
              </a:rPr>
              <a:t>Utilizes internal AT&amp;T Research technology to generate an infograph representing the suspect's COI.</a:t>
            </a:r>
          </a:p>
          <a:p>
            <a:pPr marL="0" indent="0">
              <a:buNone/>
            </a:pPr>
            <a:r>
              <a:rPr lang="en-US">
                <a:solidFill>
                  <a:schemeClr val="tx1"/>
                </a:solidFill>
              </a:rPr>
              <a:t>Uses Perl CGI and jQuery for data presentation and graphical zooming.</a:t>
            </a:r>
          </a:p>
        </p:txBody>
      </p:sp>
    </p:spTree>
    <p:extLst>
      <p:ext uri="{BB962C8B-B14F-4D97-AF65-F5344CB8AC3E}">
        <p14:creationId xmlns:p14="http://schemas.microsoft.com/office/powerpoint/2010/main" val="2288656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20"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F01C4B9-2247-426E-8861-3AC51E218F6D}"/>
              </a:ext>
            </a:extLst>
          </p:cNvPr>
          <p:cNvSpPr>
            <a:spLocks noGrp="1"/>
          </p:cNvSpPr>
          <p:nvPr>
            <p:ph type="title"/>
          </p:nvPr>
        </p:nvSpPr>
        <p:spPr>
          <a:xfrm>
            <a:off x="684212" y="4487332"/>
            <a:ext cx="8534400" cy="1507067"/>
          </a:xfrm>
          <a:prstGeom prst="ellipse">
            <a:avLst/>
          </a:prstGeom>
        </p:spPr>
        <p:txBody>
          <a:bodyPr>
            <a:normAutofit/>
          </a:bodyPr>
          <a:lstStyle/>
          <a:p>
            <a:r>
              <a:rPr lang="en-US">
                <a:solidFill>
                  <a:schemeClr val="tx2"/>
                </a:solidFill>
              </a:rPr>
              <a:t>2012 CCS @ AT&amp;T</a:t>
            </a:r>
          </a:p>
        </p:txBody>
      </p:sp>
      <p:sp>
        <p:nvSpPr>
          <p:cNvPr id="3" name="Content Placeholder 2">
            <a:extLst>
              <a:ext uri="{FF2B5EF4-FFF2-40B4-BE49-F238E27FC236}">
                <a16:creationId xmlns:a16="http://schemas.microsoft.com/office/drawing/2014/main" id="{6FFCA10B-0490-44CF-B71B-1B65D838C061}"/>
              </a:ext>
            </a:extLst>
          </p:cNvPr>
          <p:cNvSpPr>
            <a:spLocks noGrp="1"/>
          </p:cNvSpPr>
          <p:nvPr>
            <p:ph idx="1"/>
          </p:nvPr>
        </p:nvSpPr>
        <p:spPr>
          <a:xfrm>
            <a:off x="684212" y="685800"/>
            <a:ext cx="8534400" cy="3615267"/>
          </a:xfrm>
        </p:spPr>
        <p:txBody>
          <a:bodyPr>
            <a:normAutofit/>
          </a:bodyPr>
          <a:lstStyle/>
          <a:p>
            <a:pPr marL="0" indent="0">
              <a:lnSpc>
                <a:spcPct val="90000"/>
              </a:lnSpc>
              <a:buNone/>
            </a:pPr>
            <a:r>
              <a:rPr lang="en-US" sz="1700">
                <a:solidFill>
                  <a:schemeClr val="tx1"/>
                </a:solidFill>
              </a:rPr>
              <a:t> Led the client-side development of a release for the Consolidated Compliance System (CCS). Worked closely with project management, technical team lead and clients to architect business requirements and engineer a process work flow. Also led the development and deployment of a subsequent CCS release. </a:t>
            </a:r>
          </a:p>
          <a:p>
            <a:pPr marL="0" indent="0">
              <a:lnSpc>
                <a:spcPct val="90000"/>
              </a:lnSpc>
              <a:buNone/>
            </a:pPr>
            <a:r>
              <a:rPr lang="en-US" sz="1700" b="1">
                <a:solidFill>
                  <a:schemeClr val="tx1"/>
                </a:solidFill>
              </a:rPr>
              <a:t>This deployment included a completely new technology base (from a Java Web Start framework to a purely web-based solution using HTML and PHP) </a:t>
            </a:r>
          </a:p>
          <a:p>
            <a:pPr marL="0" indent="0">
              <a:lnSpc>
                <a:spcPct val="90000"/>
              </a:lnSpc>
              <a:buNone/>
            </a:pPr>
            <a:r>
              <a:rPr lang="en-US" sz="1700">
                <a:solidFill>
                  <a:schemeClr val="tx1"/>
                </a:solidFill>
              </a:rPr>
              <a:t>and re-designed database schema. Led weekly status meetings with developers to discuss current requirement gaps and technical hurdles. Trained new developers and testers. Presented new interface and functionality to end users in the National Compliance Center (NCC) via technical demos.</a:t>
            </a:r>
          </a:p>
        </p:txBody>
      </p:sp>
    </p:spTree>
    <p:extLst>
      <p:ext uri="{BB962C8B-B14F-4D97-AF65-F5344CB8AC3E}">
        <p14:creationId xmlns:p14="http://schemas.microsoft.com/office/powerpoint/2010/main" val="2778980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20"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C0BCAB6-B18D-4759-870B-27355F1586EC}"/>
              </a:ext>
            </a:extLst>
          </p:cNvPr>
          <p:cNvSpPr>
            <a:spLocks noGrp="1"/>
          </p:cNvSpPr>
          <p:nvPr>
            <p:ph type="title"/>
          </p:nvPr>
        </p:nvSpPr>
        <p:spPr>
          <a:xfrm>
            <a:off x="684212" y="4487332"/>
            <a:ext cx="8534400" cy="1507067"/>
          </a:xfrm>
          <a:prstGeom prst="ellipse">
            <a:avLst/>
          </a:prstGeom>
        </p:spPr>
        <p:txBody>
          <a:bodyPr>
            <a:normAutofit/>
          </a:bodyPr>
          <a:lstStyle/>
          <a:p>
            <a:pPr>
              <a:lnSpc>
                <a:spcPct val="90000"/>
              </a:lnSpc>
            </a:pPr>
            <a:r>
              <a:rPr lang="en-US" sz="3300" dirty="0">
                <a:solidFill>
                  <a:schemeClr val="tx2"/>
                </a:solidFill>
              </a:rPr>
              <a:t>2013 pls @ AT&amp;T	</a:t>
            </a:r>
          </a:p>
        </p:txBody>
      </p:sp>
      <p:sp>
        <p:nvSpPr>
          <p:cNvPr id="3" name="Content Placeholder 2">
            <a:extLst>
              <a:ext uri="{FF2B5EF4-FFF2-40B4-BE49-F238E27FC236}">
                <a16:creationId xmlns:a16="http://schemas.microsoft.com/office/drawing/2014/main" id="{07EAEB11-0140-4B0D-B39F-C62EB0F4EB45}"/>
              </a:ext>
            </a:extLst>
          </p:cNvPr>
          <p:cNvSpPr>
            <a:spLocks noGrp="1"/>
          </p:cNvSpPr>
          <p:nvPr>
            <p:ph idx="1"/>
          </p:nvPr>
        </p:nvSpPr>
        <p:spPr>
          <a:xfrm>
            <a:off x="684212" y="685800"/>
            <a:ext cx="8534400" cy="3615267"/>
          </a:xfrm>
        </p:spPr>
        <p:txBody>
          <a:bodyPr>
            <a:normAutofit/>
          </a:bodyPr>
          <a:lstStyle/>
          <a:p>
            <a:pPr marL="0" indent="0">
              <a:buNone/>
            </a:pPr>
            <a:r>
              <a:rPr lang="en-US" sz="1900" dirty="0">
                <a:solidFill>
                  <a:schemeClr val="tx1"/>
                </a:solidFill>
              </a:rPr>
              <a:t>Parent Locator Service (PLS) allows state child support services to request information about “delinquent” parents. Led technical discussions with various state agencies to integrate their systems onto PLS. Worked against aggressive schedule and continually met milestones and deliverables. Coordinated activities among state clients, AT&amp;T Subpoena Center, production support and firewall team to on-board several new state agencies. </a:t>
            </a:r>
          </a:p>
          <a:p>
            <a:pPr marL="0" indent="0">
              <a:buNone/>
            </a:pPr>
            <a:r>
              <a:rPr lang="en-US" sz="1900" b="1" dirty="0">
                <a:solidFill>
                  <a:schemeClr val="tx1"/>
                </a:solidFill>
              </a:rPr>
              <a:t>Drastically reduced agency onboarding time from 6 months to 1 week</a:t>
            </a:r>
          </a:p>
          <a:p>
            <a:pPr marL="0" indent="0">
              <a:buNone/>
            </a:pPr>
            <a:r>
              <a:rPr lang="en-US" sz="1900" dirty="0">
                <a:solidFill>
                  <a:schemeClr val="tx1"/>
                </a:solidFill>
              </a:rPr>
              <a:t>by leveraging Voltage SecureMail; this displaces the need for complex SSH/firewall rule configuration and eliminates the need for state client to set up a dedicated server.</a:t>
            </a:r>
          </a:p>
        </p:txBody>
      </p:sp>
    </p:spTree>
    <p:extLst>
      <p:ext uri="{BB962C8B-B14F-4D97-AF65-F5344CB8AC3E}">
        <p14:creationId xmlns:p14="http://schemas.microsoft.com/office/powerpoint/2010/main" val="2246513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24"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C0BCAB6-B18D-4759-870B-27355F1586EC}"/>
              </a:ext>
            </a:extLst>
          </p:cNvPr>
          <p:cNvSpPr>
            <a:spLocks noGrp="1"/>
          </p:cNvSpPr>
          <p:nvPr>
            <p:ph type="title"/>
          </p:nvPr>
        </p:nvSpPr>
        <p:spPr>
          <a:xfrm>
            <a:off x="684212" y="4487332"/>
            <a:ext cx="8534400" cy="1507067"/>
          </a:xfrm>
          <a:prstGeom prst="ellipse">
            <a:avLst/>
          </a:prstGeom>
        </p:spPr>
        <p:txBody>
          <a:bodyPr>
            <a:normAutofit/>
          </a:bodyPr>
          <a:lstStyle/>
          <a:p>
            <a:r>
              <a:rPr lang="en-US">
                <a:solidFill>
                  <a:schemeClr val="tx2"/>
                </a:solidFill>
              </a:rPr>
              <a:t>2014 ELEAT @ AT&amp;T</a:t>
            </a:r>
          </a:p>
        </p:txBody>
      </p:sp>
      <p:sp>
        <p:nvSpPr>
          <p:cNvPr id="3" name="Content Placeholder 2">
            <a:extLst>
              <a:ext uri="{FF2B5EF4-FFF2-40B4-BE49-F238E27FC236}">
                <a16:creationId xmlns:a16="http://schemas.microsoft.com/office/drawing/2014/main" id="{07EAEB11-0140-4B0D-B39F-C62EB0F4EB45}"/>
              </a:ext>
            </a:extLst>
          </p:cNvPr>
          <p:cNvSpPr>
            <a:spLocks noGrp="1"/>
          </p:cNvSpPr>
          <p:nvPr>
            <p:ph idx="1"/>
          </p:nvPr>
        </p:nvSpPr>
        <p:spPr>
          <a:xfrm>
            <a:off x="684212" y="685800"/>
            <a:ext cx="8534400" cy="3615267"/>
          </a:xfrm>
        </p:spPr>
        <p:txBody>
          <a:bodyPr>
            <a:normAutofit/>
          </a:bodyPr>
          <a:lstStyle/>
          <a:p>
            <a:pPr marL="0" lvl="0" indent="0">
              <a:lnSpc>
                <a:spcPct val="90000"/>
              </a:lnSpc>
              <a:buNone/>
            </a:pPr>
            <a:r>
              <a:rPr lang="en-US" sz="1900">
                <a:solidFill>
                  <a:schemeClr val="tx1"/>
                </a:solidFill>
              </a:rPr>
              <a:t>Augmenting the Electronic Law Enforcement Activity Tracker (ELEAT) application with surveillance intercept automation. Developed 4 new interfaces in Perl and a web interface for direct node access. Took BVoIP development over from previous developer after his abrupt leave and was still able to deliver top quality code ahead of expected completion deadline.</a:t>
            </a:r>
          </a:p>
          <a:p>
            <a:pPr marL="0" lvl="0" indent="0">
              <a:lnSpc>
                <a:spcPct val="90000"/>
              </a:lnSpc>
              <a:buNone/>
            </a:pPr>
            <a:r>
              <a:rPr lang="en-US" sz="1900" b="1">
                <a:solidFill>
                  <a:schemeClr val="tx1"/>
                </a:solidFill>
              </a:rPr>
              <a:t>Undergone several initiates to improve ELEAT code infrastructure:</a:t>
            </a:r>
            <a:endParaRPr lang="en-US" sz="1900">
              <a:solidFill>
                <a:schemeClr val="tx1"/>
              </a:solidFill>
            </a:endParaRPr>
          </a:p>
          <a:p>
            <a:pPr marL="0" lvl="0" indent="0">
              <a:lnSpc>
                <a:spcPct val="90000"/>
              </a:lnSpc>
              <a:buNone/>
            </a:pPr>
            <a:r>
              <a:rPr lang="en-US" sz="1900">
                <a:solidFill>
                  <a:schemeClr val="tx1"/>
                </a:solidFill>
              </a:rPr>
              <a:t>Effort to re-design dated ELEAT web interface using HTML, JavaScript and jQuery for faster response time, enhanced usability and ease-of-use. jVectorMap API was used to generate an interactive SVG map based on node longitude/latitude information. Markers on map are updated in real-time using Ajax.</a:t>
            </a:r>
          </a:p>
        </p:txBody>
      </p:sp>
    </p:spTree>
    <p:extLst>
      <p:ext uri="{BB962C8B-B14F-4D97-AF65-F5344CB8AC3E}">
        <p14:creationId xmlns:p14="http://schemas.microsoft.com/office/powerpoint/2010/main" val="2831496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24"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CD18E97-71D4-469A-B10A-03334AA04BE4}"/>
              </a:ext>
            </a:extLst>
          </p:cNvPr>
          <p:cNvSpPr>
            <a:spLocks noGrp="1"/>
          </p:cNvSpPr>
          <p:nvPr>
            <p:ph type="title"/>
          </p:nvPr>
        </p:nvSpPr>
        <p:spPr>
          <a:xfrm>
            <a:off x="-1858945" y="4487332"/>
            <a:ext cx="13856677" cy="1507067"/>
          </a:xfrm>
          <a:prstGeom prst="ellipse">
            <a:avLst/>
          </a:prstGeom>
        </p:spPr>
        <p:txBody>
          <a:bodyPr>
            <a:normAutofit/>
          </a:bodyPr>
          <a:lstStyle/>
          <a:p>
            <a:pPr>
              <a:lnSpc>
                <a:spcPct val="90000"/>
              </a:lnSpc>
            </a:pPr>
            <a:r>
              <a:rPr lang="en-US" sz="3300" dirty="0">
                <a:solidFill>
                  <a:schemeClr val="tx2"/>
                </a:solidFill>
              </a:rPr>
              <a:t>2015 Project Frugality Dashboard @ AT&amp;T</a:t>
            </a:r>
          </a:p>
        </p:txBody>
      </p:sp>
      <p:sp>
        <p:nvSpPr>
          <p:cNvPr id="3" name="Content Placeholder 2">
            <a:extLst>
              <a:ext uri="{FF2B5EF4-FFF2-40B4-BE49-F238E27FC236}">
                <a16:creationId xmlns:a16="http://schemas.microsoft.com/office/drawing/2014/main" id="{853397DF-0D02-4913-A7D4-12D55646937F}"/>
              </a:ext>
            </a:extLst>
          </p:cNvPr>
          <p:cNvSpPr>
            <a:spLocks noGrp="1"/>
          </p:cNvSpPr>
          <p:nvPr>
            <p:ph idx="1"/>
          </p:nvPr>
        </p:nvSpPr>
        <p:spPr>
          <a:xfrm>
            <a:off x="684212" y="685800"/>
            <a:ext cx="8534400" cy="3615267"/>
          </a:xfrm>
        </p:spPr>
        <p:txBody>
          <a:bodyPr>
            <a:normAutofit/>
          </a:bodyPr>
          <a:lstStyle/>
          <a:p>
            <a:pPr marL="0" indent="0">
              <a:buNone/>
            </a:pPr>
            <a:r>
              <a:rPr lang="en-US">
                <a:solidFill>
                  <a:schemeClr val="tx1"/>
                </a:solidFill>
              </a:rPr>
              <a:t>Project Frugality looks at how cell site construction is conducted in 25 initiatives and determines if the implementation is meeting the expectations of Big Data C&amp;E leadership, who gathers requirements and assumptions surrounding cell site construction. Completed deliverables given very ambitious deadlines. Led development efforts and data ingestion work flow process. Led discussions with data ingest developers and product owners. </a:t>
            </a:r>
          </a:p>
          <a:p>
            <a:pPr marL="0" indent="0">
              <a:buNone/>
            </a:pPr>
            <a:r>
              <a:rPr lang="en-US" b="1">
                <a:solidFill>
                  <a:schemeClr val="tx1"/>
                </a:solidFill>
              </a:rPr>
              <a:t>Overall savings of ~ $1B just for 2016.</a:t>
            </a:r>
          </a:p>
        </p:txBody>
      </p:sp>
    </p:spTree>
    <p:extLst>
      <p:ext uri="{BB962C8B-B14F-4D97-AF65-F5344CB8AC3E}">
        <p14:creationId xmlns:p14="http://schemas.microsoft.com/office/powerpoint/2010/main" val="4076342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1" name="Rectangle 21">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32"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4A73D3C-51B9-44E5-A542-CA0964C0C5E0}"/>
              </a:ext>
            </a:extLst>
          </p:cNvPr>
          <p:cNvSpPr>
            <a:spLocks noGrp="1"/>
          </p:cNvSpPr>
          <p:nvPr>
            <p:ph type="title"/>
          </p:nvPr>
        </p:nvSpPr>
        <p:spPr>
          <a:xfrm>
            <a:off x="684212" y="4487332"/>
            <a:ext cx="8534400" cy="1507067"/>
          </a:xfrm>
        </p:spPr>
        <p:txBody>
          <a:bodyPr>
            <a:normAutofit/>
          </a:bodyPr>
          <a:lstStyle/>
          <a:p>
            <a:pPr>
              <a:lnSpc>
                <a:spcPct val="90000"/>
              </a:lnSpc>
            </a:pPr>
            <a:r>
              <a:rPr lang="en-US" sz="3300" dirty="0">
                <a:solidFill>
                  <a:schemeClr val="tx2"/>
                </a:solidFill>
              </a:rPr>
              <a:t>2016 </a:t>
            </a:r>
            <a:r>
              <a:rPr lang="en-US" sz="3300" dirty="0" err="1">
                <a:solidFill>
                  <a:schemeClr val="tx2"/>
                </a:solidFill>
              </a:rPr>
              <a:t>fastr</a:t>
            </a:r>
            <a:r>
              <a:rPr lang="en-US" sz="3300" dirty="0">
                <a:solidFill>
                  <a:schemeClr val="tx2"/>
                </a:solidFill>
              </a:rPr>
              <a:t> @ AT&amp;T</a:t>
            </a:r>
          </a:p>
        </p:txBody>
      </p:sp>
      <p:sp>
        <p:nvSpPr>
          <p:cNvPr id="3" name="Content Placeholder 2">
            <a:extLst>
              <a:ext uri="{FF2B5EF4-FFF2-40B4-BE49-F238E27FC236}">
                <a16:creationId xmlns:a16="http://schemas.microsoft.com/office/drawing/2014/main" id="{95A64EFB-CF6C-4FD8-AC33-3FEE30D2A60A}"/>
              </a:ext>
            </a:extLst>
          </p:cNvPr>
          <p:cNvSpPr>
            <a:spLocks noGrp="1"/>
          </p:cNvSpPr>
          <p:nvPr>
            <p:ph idx="1"/>
          </p:nvPr>
        </p:nvSpPr>
        <p:spPr>
          <a:xfrm>
            <a:off x="684212" y="685800"/>
            <a:ext cx="8534400" cy="3615267"/>
          </a:xfrm>
        </p:spPr>
        <p:txBody>
          <a:bodyPr>
            <a:normAutofit/>
          </a:bodyPr>
          <a:lstStyle/>
          <a:p>
            <a:pPr marL="0" indent="0">
              <a:lnSpc>
                <a:spcPct val="90000"/>
              </a:lnSpc>
              <a:buNone/>
            </a:pPr>
            <a:r>
              <a:rPr lang="en-US" sz="1700" dirty="0">
                <a:solidFill>
                  <a:schemeClr val="tx1"/>
                </a:solidFill>
              </a:rPr>
              <a:t>Fraud Analysis and Service Order Tracking and Reporting (FASTR) tracks correlations between personnel that sell Internet service and Direct TV products and abnormalities or irregularities in the order and/or billing processes. Works by applying Potential Fraud Group (PFG) rules that describe a potential fraud pattern. It looks for PFG violations in the billing data and generates alerts.</a:t>
            </a:r>
          </a:p>
          <a:p>
            <a:pPr marL="0" indent="0">
              <a:lnSpc>
                <a:spcPct val="90000"/>
              </a:lnSpc>
              <a:buNone/>
            </a:pPr>
            <a:r>
              <a:rPr lang="en-US" sz="1700" b="1" dirty="0">
                <a:solidFill>
                  <a:schemeClr val="tx1"/>
                </a:solidFill>
              </a:rPr>
              <a:t>Leading the effort to redesign legacy FASTR application using JavaScript (AngularJS), HTML, CSS with Java and MongoDB for data access.</a:t>
            </a:r>
            <a:endParaRPr lang="en-US" sz="1700" dirty="0">
              <a:solidFill>
                <a:schemeClr val="tx1"/>
              </a:solidFill>
            </a:endParaRPr>
          </a:p>
          <a:p>
            <a:pPr marL="0" indent="0">
              <a:lnSpc>
                <a:spcPct val="90000"/>
              </a:lnSpc>
              <a:buNone/>
            </a:pPr>
            <a:r>
              <a:rPr lang="en-US" sz="1700" dirty="0">
                <a:solidFill>
                  <a:schemeClr val="tx1"/>
                </a:solidFill>
              </a:rPr>
              <a:t>The new design is a fraud case management system that allows the users to look through transaction data to sift out the benign fraud alert from the serious ones. Implemented several query form pages to search through data, implementation a novel configuration-based page generation solution.</a:t>
            </a:r>
          </a:p>
        </p:txBody>
      </p:sp>
    </p:spTree>
    <p:extLst>
      <p:ext uri="{BB962C8B-B14F-4D97-AF65-F5344CB8AC3E}">
        <p14:creationId xmlns:p14="http://schemas.microsoft.com/office/powerpoint/2010/main" val="87660974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330</TotalTime>
  <Words>1061</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Century Gothic</vt:lpstr>
      <vt:lpstr>Wingdings 3</vt:lpstr>
      <vt:lpstr>Slice</vt:lpstr>
      <vt:lpstr>2006 Student Researcher @ University of South Florida</vt:lpstr>
      <vt:lpstr>2008 ace @ ADVANCED MICRO DEVICES</vt:lpstr>
      <vt:lpstr>2010 ISE @ AT&amp;T</vt:lpstr>
      <vt:lpstr>2011 MCOI @ AT&amp;T</vt:lpstr>
      <vt:lpstr>2012 CCS @ AT&amp;T</vt:lpstr>
      <vt:lpstr>2013 pls @ AT&amp;T </vt:lpstr>
      <vt:lpstr>2014 ELEAT @ AT&amp;T</vt:lpstr>
      <vt:lpstr>2015 Project Frugality Dashboard @ AT&amp;T</vt:lpstr>
      <vt:lpstr>2016 fastr @ AT&amp;T</vt:lpstr>
      <vt:lpstr>2018 Watch Dog @ AT&amp;T</vt:lpstr>
      <vt:lpstr>2019 XRDS @ AT&amp;T</vt:lpstr>
      <vt:lpstr>2020 aiOpX @ AT&amp;T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2006  Student Researcher University of South Florida</dc:title>
  <dc:creator>IREIFEJ, PAUL</dc:creator>
  <cp:lastModifiedBy>IREIFEJ, PAUL</cp:lastModifiedBy>
  <cp:revision>31</cp:revision>
  <dcterms:created xsi:type="dcterms:W3CDTF">2020-07-05T01:02:14Z</dcterms:created>
  <dcterms:modified xsi:type="dcterms:W3CDTF">2020-07-10T19:43:25Z</dcterms:modified>
</cp:coreProperties>
</file>