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9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293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3" r:id="rId45"/>
    <p:sldId id="304" r:id="rId46"/>
    <p:sldId id="306" r:id="rId47"/>
    <p:sldId id="308" r:id="rId48"/>
  </p:sldIdLst>
  <p:sldSz cx="9144000" cy="6858000" type="screen4x3"/>
  <p:notesSz cx="6858000" cy="9197975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b="1" kern="1200">
        <a:solidFill>
          <a:schemeClr val="bg1"/>
        </a:solidFill>
        <a:latin typeface="Garamond" panose="02020404030301010803" pitchFamily="18" charset="0"/>
        <a:ea typeface="+mn-ea"/>
        <a:cs typeface="Tahoma" panose="020B0604030504040204" pitchFamily="34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b="1" kern="1200">
        <a:solidFill>
          <a:schemeClr val="bg1"/>
        </a:solidFill>
        <a:latin typeface="Garamond" panose="02020404030301010803" pitchFamily="18" charset="0"/>
        <a:ea typeface="+mn-ea"/>
        <a:cs typeface="Tahoma" panose="020B0604030504040204" pitchFamily="34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b="1" kern="1200">
        <a:solidFill>
          <a:schemeClr val="bg1"/>
        </a:solidFill>
        <a:latin typeface="Garamond" panose="02020404030301010803" pitchFamily="18" charset="0"/>
        <a:ea typeface="+mn-ea"/>
        <a:cs typeface="Tahoma" panose="020B0604030504040204" pitchFamily="34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b="1" kern="1200">
        <a:solidFill>
          <a:schemeClr val="bg1"/>
        </a:solidFill>
        <a:latin typeface="Garamond" panose="02020404030301010803" pitchFamily="18" charset="0"/>
        <a:ea typeface="+mn-ea"/>
        <a:cs typeface="Tahoma" panose="020B0604030504040204" pitchFamily="34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b="1" kern="1200">
        <a:solidFill>
          <a:schemeClr val="bg1"/>
        </a:solidFill>
        <a:latin typeface="Garamond" panose="02020404030301010803" pitchFamily="18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Garamond" panose="02020404030301010803" pitchFamily="18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Garamond" panose="02020404030301010803" pitchFamily="18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Garamond" panose="02020404030301010803" pitchFamily="18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Garamond" panose="02020404030301010803" pitchFamily="18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324326-4E78-3E84-B890-6C1A3A043D72}" v="47" dt="2019-03-09T01:20:22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5" d="100"/>
          <a:sy n="85" d="100"/>
        </p:scale>
        <p:origin x="-78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>
            <a:extLst>
              <a:ext uri="{FF2B5EF4-FFF2-40B4-BE49-F238E27FC236}">
                <a16:creationId xmlns:a16="http://schemas.microsoft.com/office/drawing/2014/main" id="{87BA76FF-84C3-48B4-A5A0-BB3489119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979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Text Box 2">
            <a:extLst>
              <a:ext uri="{FF2B5EF4-FFF2-40B4-BE49-F238E27FC236}">
                <a16:creationId xmlns:a16="http://schemas.microsoft.com/office/drawing/2014/main" id="{848DD4B8-D1EB-4C73-813F-2FE788C13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id="{65E48DD6-AE48-415C-8F0B-BED475FDC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18A659E-1413-4553-A12C-05D9D689A77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7400" cy="344805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D5CC84A-E207-4DE7-B2A4-A0E13C39BF2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70388"/>
            <a:ext cx="5027613" cy="413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id="{6154890D-D3ED-468E-B451-17B8CECD3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3918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AC53A186-29E9-43C1-BB54-0FFE001A4C5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739188"/>
            <a:ext cx="2970213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1E9E2AE4-D890-498C-B9BD-7B46CFA582F7}" type="slidenum">
              <a:rPr lang="pt-BR" altLang="en-US"/>
              <a:pPr/>
              <a:t>‹#›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77B2E5FA-414A-4FB3-8F3F-63ADA1DCD5B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93582D-0CCB-4D8F-A34C-6A8CF3112CF3}" type="slidenum">
              <a:rPr lang="pt-BR" altLang="en-US"/>
              <a:pPr/>
              <a:t>1</a:t>
            </a:fld>
            <a:endParaRPr lang="pt-BR" altLang="en-US"/>
          </a:p>
        </p:txBody>
      </p:sp>
      <p:sp>
        <p:nvSpPr>
          <p:cNvPr id="48129" name="Rectangle 1">
            <a:extLst>
              <a:ext uri="{FF2B5EF4-FFF2-40B4-BE49-F238E27FC236}">
                <a16:creationId xmlns:a16="http://schemas.microsoft.com/office/drawing/2014/main" id="{5D59923C-22C9-48B1-A10B-67B3FD4937C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18EFA957-5DFF-41D6-92A4-F6F5D32AC2B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7A8882A5-7A93-4572-8D39-152FC496E40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B30EBB-AD85-4E8B-ACD2-8A110E00F416}" type="slidenum">
              <a:rPr lang="pt-BR" altLang="en-US"/>
              <a:pPr/>
              <a:t>10</a:t>
            </a:fld>
            <a:endParaRPr lang="pt-BR" altLang="en-US"/>
          </a:p>
        </p:txBody>
      </p:sp>
      <p:sp>
        <p:nvSpPr>
          <p:cNvPr id="57345" name="Rectangle 1">
            <a:extLst>
              <a:ext uri="{FF2B5EF4-FFF2-40B4-BE49-F238E27FC236}">
                <a16:creationId xmlns:a16="http://schemas.microsoft.com/office/drawing/2014/main" id="{DC67AC1B-6D81-4A16-9073-22830111D94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B54E9A89-EC54-466B-9F99-63B0DAB19D5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070A2635-7C6F-4954-A70B-B7257C872B9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3E113B-0A23-4C1A-BB6B-EDE86F1CD536}" type="slidenum">
              <a:rPr lang="pt-BR" altLang="en-US"/>
              <a:pPr/>
              <a:t>11</a:t>
            </a:fld>
            <a:endParaRPr lang="pt-BR" altLang="en-US"/>
          </a:p>
        </p:txBody>
      </p:sp>
      <p:sp>
        <p:nvSpPr>
          <p:cNvPr id="58369" name="Rectangle 1">
            <a:extLst>
              <a:ext uri="{FF2B5EF4-FFF2-40B4-BE49-F238E27FC236}">
                <a16:creationId xmlns:a16="http://schemas.microsoft.com/office/drawing/2014/main" id="{B4D379A7-0A82-4202-9D31-818FFABA21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C5A9814A-4C02-48C9-97A7-4AD036CFB00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A9F58E1B-C0F1-446D-BB0D-69892644166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F12FB44-129F-44C4-B382-065B4D09B3B0}" type="slidenum">
              <a:rPr lang="pt-BR" altLang="en-US"/>
              <a:pPr/>
              <a:t>12</a:t>
            </a:fld>
            <a:endParaRPr lang="pt-BR" altLang="en-US"/>
          </a:p>
        </p:txBody>
      </p:sp>
      <p:sp>
        <p:nvSpPr>
          <p:cNvPr id="59393" name="Rectangle 1">
            <a:extLst>
              <a:ext uri="{FF2B5EF4-FFF2-40B4-BE49-F238E27FC236}">
                <a16:creationId xmlns:a16="http://schemas.microsoft.com/office/drawing/2014/main" id="{DBF36FD8-5FDE-4913-ABB5-909699BB5D2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0D40C251-6804-4A8B-A98D-77DE7E405CB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78FDF03A-CBE6-44E7-9081-A3CE31DCF6A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67FB39-2681-444A-83D4-E5D1B17D4C29}" type="slidenum">
              <a:rPr lang="pt-BR" altLang="en-US"/>
              <a:pPr/>
              <a:t>13</a:t>
            </a:fld>
            <a:endParaRPr lang="pt-BR" altLang="en-US"/>
          </a:p>
        </p:txBody>
      </p:sp>
      <p:sp>
        <p:nvSpPr>
          <p:cNvPr id="60417" name="Rectangle 1">
            <a:extLst>
              <a:ext uri="{FF2B5EF4-FFF2-40B4-BE49-F238E27FC236}">
                <a16:creationId xmlns:a16="http://schemas.microsoft.com/office/drawing/2014/main" id="{05B9B772-E5D7-4C72-AB07-8BCA8647EB0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25AF428E-290B-40AD-96B3-AE9B513F4C5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040572F-595C-43D3-BF1C-4129667BBF5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D06C1F-562D-4434-B411-F31FDC3D89E4}" type="slidenum">
              <a:rPr lang="pt-BR" altLang="en-US"/>
              <a:pPr/>
              <a:t>14</a:t>
            </a:fld>
            <a:endParaRPr lang="pt-BR" altLang="en-US"/>
          </a:p>
        </p:txBody>
      </p:sp>
      <p:sp>
        <p:nvSpPr>
          <p:cNvPr id="61441" name="Rectangle 1">
            <a:extLst>
              <a:ext uri="{FF2B5EF4-FFF2-40B4-BE49-F238E27FC236}">
                <a16:creationId xmlns:a16="http://schemas.microsoft.com/office/drawing/2014/main" id="{D33A53FF-8DAB-4D72-96A1-953B9B383EE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853A1B3C-22C0-4944-BC67-4C4CEF7C613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35620F7F-09E4-44A1-B97D-507F29D4F28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3899D5-B097-4508-B8A9-DAD36C303634}" type="slidenum">
              <a:rPr lang="pt-BR" altLang="en-US"/>
              <a:pPr/>
              <a:t>15</a:t>
            </a:fld>
            <a:endParaRPr lang="pt-BR" altLang="en-US"/>
          </a:p>
        </p:txBody>
      </p:sp>
      <p:sp>
        <p:nvSpPr>
          <p:cNvPr id="62465" name="Rectangle 1">
            <a:extLst>
              <a:ext uri="{FF2B5EF4-FFF2-40B4-BE49-F238E27FC236}">
                <a16:creationId xmlns:a16="http://schemas.microsoft.com/office/drawing/2014/main" id="{7FC3855F-2C21-4119-A4D8-483FCA0BCAD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F642AD39-ADC8-4F19-B3B0-21A9B691658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A8F714F7-6BD0-43BE-9D1C-231961EF276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970E64-B7C6-4048-AC6D-B4EC1CC02FBE}" type="slidenum">
              <a:rPr lang="pt-BR" altLang="en-US"/>
              <a:pPr/>
              <a:t>16</a:t>
            </a:fld>
            <a:endParaRPr lang="pt-BR" altLang="en-US"/>
          </a:p>
        </p:txBody>
      </p:sp>
      <p:sp>
        <p:nvSpPr>
          <p:cNvPr id="63489" name="Rectangle 1">
            <a:extLst>
              <a:ext uri="{FF2B5EF4-FFF2-40B4-BE49-F238E27FC236}">
                <a16:creationId xmlns:a16="http://schemas.microsoft.com/office/drawing/2014/main" id="{6F762A3A-58F4-46B3-9372-E7C559A4F2A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DDF7DA18-8BA4-46DA-A581-00BF4DE33D2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61D4E38-6133-4363-BB4A-D666E66C9F4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0FA171-E2FB-42C7-9F78-E03C79CFB5B8}" type="slidenum">
              <a:rPr lang="pt-BR" altLang="en-US"/>
              <a:pPr/>
              <a:t>17</a:t>
            </a:fld>
            <a:endParaRPr lang="pt-BR" altLang="en-US"/>
          </a:p>
        </p:txBody>
      </p:sp>
      <p:sp>
        <p:nvSpPr>
          <p:cNvPr id="64513" name="Rectangle 1">
            <a:extLst>
              <a:ext uri="{FF2B5EF4-FFF2-40B4-BE49-F238E27FC236}">
                <a16:creationId xmlns:a16="http://schemas.microsoft.com/office/drawing/2014/main" id="{50A4A59F-CD5E-4F3B-A3F2-51953AC9A94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C52819FF-D711-44AC-9FA4-EC97DAAABFC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9B68EE45-74EC-4D78-BE8A-ED453DFD6DC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5F3EC7-CE8F-4C21-8F72-8DD7F5A1982A}" type="slidenum">
              <a:rPr lang="pt-BR" altLang="en-US"/>
              <a:pPr/>
              <a:t>18</a:t>
            </a:fld>
            <a:endParaRPr lang="pt-BR" altLang="en-US"/>
          </a:p>
        </p:txBody>
      </p:sp>
      <p:sp>
        <p:nvSpPr>
          <p:cNvPr id="65537" name="Rectangle 1">
            <a:extLst>
              <a:ext uri="{FF2B5EF4-FFF2-40B4-BE49-F238E27FC236}">
                <a16:creationId xmlns:a16="http://schemas.microsoft.com/office/drawing/2014/main" id="{D92FA6B9-FE88-44A2-9F1A-1ACC112A4BD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01E622A8-66FF-4807-BEB4-BCE7E3FA03F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FBBEB3C-A03F-4484-9314-31BE2E3A65A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9BA7A0-7520-43D8-B773-6CFDCFF29EF2}" type="slidenum">
              <a:rPr lang="pt-BR" altLang="en-US"/>
              <a:pPr/>
              <a:t>19</a:t>
            </a:fld>
            <a:endParaRPr lang="pt-BR" altLang="en-US"/>
          </a:p>
        </p:txBody>
      </p:sp>
      <p:sp>
        <p:nvSpPr>
          <p:cNvPr id="66561" name="Rectangle 1">
            <a:extLst>
              <a:ext uri="{FF2B5EF4-FFF2-40B4-BE49-F238E27FC236}">
                <a16:creationId xmlns:a16="http://schemas.microsoft.com/office/drawing/2014/main" id="{A219757F-1697-4533-A639-C2398CB33E1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D759641D-66C5-4BAA-9579-C709A16E482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08F34DE7-2114-49A1-AF74-3E9FB5AE692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E85BB9-F6A8-41C9-9F4D-6247AD82FF15}" type="slidenum">
              <a:rPr lang="pt-BR" altLang="en-US"/>
              <a:pPr/>
              <a:t>2</a:t>
            </a:fld>
            <a:endParaRPr lang="pt-BR" altLang="en-US"/>
          </a:p>
        </p:txBody>
      </p:sp>
      <p:sp>
        <p:nvSpPr>
          <p:cNvPr id="49153" name="Rectangle 1">
            <a:extLst>
              <a:ext uri="{FF2B5EF4-FFF2-40B4-BE49-F238E27FC236}">
                <a16:creationId xmlns:a16="http://schemas.microsoft.com/office/drawing/2014/main" id="{481DEF33-2183-4F44-95EE-53CB496D102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D0B490E4-0264-4193-B5A2-42BDECC77F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FEE0E4E-AA57-4155-BCDB-8F361992A43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49C0AC-AA33-4547-B11A-0CDFB5611D09}" type="slidenum">
              <a:rPr lang="pt-BR" altLang="en-US"/>
              <a:pPr/>
              <a:t>21</a:t>
            </a:fld>
            <a:endParaRPr lang="pt-BR" altLang="en-US"/>
          </a:p>
        </p:txBody>
      </p:sp>
      <p:sp>
        <p:nvSpPr>
          <p:cNvPr id="68609" name="Rectangle 1">
            <a:extLst>
              <a:ext uri="{FF2B5EF4-FFF2-40B4-BE49-F238E27FC236}">
                <a16:creationId xmlns:a16="http://schemas.microsoft.com/office/drawing/2014/main" id="{9891A85B-5504-436B-BE63-1A7426819DD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CC1F3CC6-9F82-4328-8604-9FA44DA9136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1E68D049-6708-4CE0-BFA0-C88E1F9528F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99B528-3BA9-4908-95DA-9C4755008ED6}" type="slidenum">
              <a:rPr lang="pt-BR" altLang="en-US"/>
              <a:pPr/>
              <a:t>22</a:t>
            </a:fld>
            <a:endParaRPr lang="pt-BR" altLang="en-US"/>
          </a:p>
        </p:txBody>
      </p:sp>
      <p:sp>
        <p:nvSpPr>
          <p:cNvPr id="69633" name="Rectangle 1">
            <a:extLst>
              <a:ext uri="{FF2B5EF4-FFF2-40B4-BE49-F238E27FC236}">
                <a16:creationId xmlns:a16="http://schemas.microsoft.com/office/drawing/2014/main" id="{4DA9589D-9ECC-4B57-956D-A6DA5858317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383F45A7-E0C3-491C-B98D-A550F445F5D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3718F07E-9861-47D3-B75E-7237CF48E97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61AD9C0-4911-49F6-BA86-60E74142D343}" type="slidenum">
              <a:rPr lang="pt-BR" altLang="en-US"/>
              <a:pPr/>
              <a:t>23</a:t>
            </a:fld>
            <a:endParaRPr lang="pt-BR" altLang="en-US"/>
          </a:p>
        </p:txBody>
      </p:sp>
      <p:sp>
        <p:nvSpPr>
          <p:cNvPr id="70657" name="Rectangle 1">
            <a:extLst>
              <a:ext uri="{FF2B5EF4-FFF2-40B4-BE49-F238E27FC236}">
                <a16:creationId xmlns:a16="http://schemas.microsoft.com/office/drawing/2014/main" id="{F87429EF-98C1-43E6-9DEB-6C74D2AF9D4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D9B95B92-559D-483C-AA3F-9E509C38614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0428213-0DD2-47CB-9126-C0E1DBCC05D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083EEC-B855-4D4C-BAF6-7A836200C65F}" type="slidenum">
              <a:rPr lang="pt-BR" altLang="en-US"/>
              <a:pPr/>
              <a:t>24</a:t>
            </a:fld>
            <a:endParaRPr lang="pt-BR" altLang="en-US"/>
          </a:p>
        </p:txBody>
      </p:sp>
      <p:sp>
        <p:nvSpPr>
          <p:cNvPr id="71681" name="Rectangle 1">
            <a:extLst>
              <a:ext uri="{FF2B5EF4-FFF2-40B4-BE49-F238E27FC236}">
                <a16:creationId xmlns:a16="http://schemas.microsoft.com/office/drawing/2014/main" id="{2C7A2EAD-9E16-45B5-852F-371A4A24044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3D1F98E8-D827-48B8-B096-CBB797BC526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6498D4F-95EE-40BC-9812-37999F05044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C43383-12D5-4F67-B1F4-822F17B63ED8}" type="slidenum">
              <a:rPr lang="pt-BR" altLang="en-US"/>
              <a:pPr/>
              <a:t>25</a:t>
            </a:fld>
            <a:endParaRPr lang="pt-BR" altLang="en-US"/>
          </a:p>
        </p:txBody>
      </p:sp>
      <p:sp>
        <p:nvSpPr>
          <p:cNvPr id="72705" name="Rectangle 1">
            <a:extLst>
              <a:ext uri="{FF2B5EF4-FFF2-40B4-BE49-F238E27FC236}">
                <a16:creationId xmlns:a16="http://schemas.microsoft.com/office/drawing/2014/main" id="{FCE233A3-F2C6-4462-AB47-9FAD58F6CEF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4A59EA5E-629F-4832-ABF9-D65BFA6577D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244B0502-C431-416A-A1F5-F2D96022EF0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861E1C-79D2-43BB-AECE-A60958592989}" type="slidenum">
              <a:rPr lang="pt-BR" altLang="en-US"/>
              <a:pPr/>
              <a:t>26</a:t>
            </a:fld>
            <a:endParaRPr lang="pt-BR" altLang="en-US"/>
          </a:p>
        </p:txBody>
      </p:sp>
      <p:sp>
        <p:nvSpPr>
          <p:cNvPr id="73729" name="Rectangle 1">
            <a:extLst>
              <a:ext uri="{FF2B5EF4-FFF2-40B4-BE49-F238E27FC236}">
                <a16:creationId xmlns:a16="http://schemas.microsoft.com/office/drawing/2014/main" id="{6DB9FDD2-0FE3-4CB2-896B-09175C34B65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35BF658C-B14F-416D-B6C4-1CC0B6ECA10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64F0748-CEF8-4525-941F-06BF19FAA9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5B9D23B-5EC9-421E-858D-43A38117AB59}" type="slidenum">
              <a:rPr lang="pt-BR" altLang="en-US"/>
              <a:pPr/>
              <a:t>27</a:t>
            </a:fld>
            <a:endParaRPr lang="pt-BR" altLang="en-US"/>
          </a:p>
        </p:txBody>
      </p:sp>
      <p:sp>
        <p:nvSpPr>
          <p:cNvPr id="74753" name="Rectangle 1">
            <a:extLst>
              <a:ext uri="{FF2B5EF4-FFF2-40B4-BE49-F238E27FC236}">
                <a16:creationId xmlns:a16="http://schemas.microsoft.com/office/drawing/2014/main" id="{FE638F8F-476F-4869-A2AA-6CA1B3FF469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013C8580-E0E4-493B-87E4-2D41C3FEB4F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25B9CEC2-AC31-46D7-BE6E-E22EB3E5D37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9418E1-8020-4DD1-B726-34E5D1E8C714}" type="slidenum">
              <a:rPr lang="pt-BR" altLang="en-US"/>
              <a:pPr/>
              <a:t>28</a:t>
            </a:fld>
            <a:endParaRPr lang="pt-BR" altLang="en-US"/>
          </a:p>
        </p:txBody>
      </p:sp>
      <p:sp>
        <p:nvSpPr>
          <p:cNvPr id="75777" name="Rectangle 1">
            <a:extLst>
              <a:ext uri="{FF2B5EF4-FFF2-40B4-BE49-F238E27FC236}">
                <a16:creationId xmlns:a16="http://schemas.microsoft.com/office/drawing/2014/main" id="{F0D0385E-2284-4556-9D38-FD8DF6C00C2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EA781BE1-9A2C-4553-B12E-BBAD3C46086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BE55D8D7-DF03-4816-9DB4-FE575D92350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BF13FD-ECE8-4AA6-9756-13FB210E9EF9}" type="slidenum">
              <a:rPr lang="pt-BR" altLang="en-US"/>
              <a:pPr/>
              <a:t>29</a:t>
            </a:fld>
            <a:endParaRPr lang="pt-BR" altLang="en-US"/>
          </a:p>
        </p:txBody>
      </p:sp>
      <p:sp>
        <p:nvSpPr>
          <p:cNvPr id="76801" name="Rectangle 1">
            <a:extLst>
              <a:ext uri="{FF2B5EF4-FFF2-40B4-BE49-F238E27FC236}">
                <a16:creationId xmlns:a16="http://schemas.microsoft.com/office/drawing/2014/main" id="{7E137C38-E811-45BF-964F-B91F7560AF7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08E8407C-9BF0-4C20-92C3-3386AFE79B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A073BC9-9CEF-4895-82C3-9740379DD05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D6DDE5-5DBB-451B-878C-DDA4254FB12C}" type="slidenum">
              <a:rPr lang="pt-BR" altLang="en-US"/>
              <a:pPr/>
              <a:t>30</a:t>
            </a:fld>
            <a:endParaRPr lang="pt-BR" altLang="en-US"/>
          </a:p>
        </p:txBody>
      </p:sp>
      <p:sp>
        <p:nvSpPr>
          <p:cNvPr id="77825" name="Rectangle 1">
            <a:extLst>
              <a:ext uri="{FF2B5EF4-FFF2-40B4-BE49-F238E27FC236}">
                <a16:creationId xmlns:a16="http://schemas.microsoft.com/office/drawing/2014/main" id="{3C972A6E-5C74-4153-80DC-C45E9E76250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A2E92B31-D73B-4D91-BA9B-DD2BC7AE712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891602C6-93CE-4E81-9344-0EB5B73B001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989597-1D0D-4C4D-9056-1B45FF1EC7D7}" type="slidenum">
              <a:rPr lang="pt-BR" altLang="en-US"/>
              <a:pPr/>
              <a:t>3</a:t>
            </a:fld>
            <a:endParaRPr lang="pt-BR" altLang="en-US"/>
          </a:p>
        </p:txBody>
      </p:sp>
      <p:sp>
        <p:nvSpPr>
          <p:cNvPr id="50177" name="Rectangle 1">
            <a:extLst>
              <a:ext uri="{FF2B5EF4-FFF2-40B4-BE49-F238E27FC236}">
                <a16:creationId xmlns:a16="http://schemas.microsoft.com/office/drawing/2014/main" id="{0664273A-25AC-43F9-B8C2-34F72E738CB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73A134AC-28F2-4FB6-8007-24981F85513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07C2676-27E0-4147-9538-794B5AC703B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C53C1F-903D-4BCC-9BDA-61D3168D0188}" type="slidenum">
              <a:rPr lang="pt-BR" altLang="en-US"/>
              <a:pPr/>
              <a:t>31</a:t>
            </a:fld>
            <a:endParaRPr lang="pt-BR" altLang="en-US"/>
          </a:p>
        </p:txBody>
      </p:sp>
      <p:sp>
        <p:nvSpPr>
          <p:cNvPr id="78849" name="Rectangle 1">
            <a:extLst>
              <a:ext uri="{FF2B5EF4-FFF2-40B4-BE49-F238E27FC236}">
                <a16:creationId xmlns:a16="http://schemas.microsoft.com/office/drawing/2014/main" id="{32183E77-1985-4BE2-9765-14F371FCD93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B2E06C0C-73D1-4B46-876B-823DEFC9D38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A99D09D-C5D4-46E7-942F-4A3833BF4E6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9ECAB0-B103-4716-AAA3-9D694F7A472D}" type="slidenum">
              <a:rPr lang="pt-BR" altLang="en-US"/>
              <a:pPr/>
              <a:t>32</a:t>
            </a:fld>
            <a:endParaRPr lang="pt-BR" altLang="en-US"/>
          </a:p>
        </p:txBody>
      </p:sp>
      <p:sp>
        <p:nvSpPr>
          <p:cNvPr id="79873" name="Rectangle 1">
            <a:extLst>
              <a:ext uri="{FF2B5EF4-FFF2-40B4-BE49-F238E27FC236}">
                <a16:creationId xmlns:a16="http://schemas.microsoft.com/office/drawing/2014/main" id="{59E515A9-9604-452B-969C-1DBC34BF7B0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85830487-7062-461F-9413-8C6CE1C36A8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9875" name="Text Box 3">
            <a:extLst>
              <a:ext uri="{FF2B5EF4-FFF2-40B4-BE49-F238E27FC236}">
                <a16:creationId xmlns:a16="http://schemas.microsoft.com/office/drawing/2014/main" id="{45D79C8B-EDA7-4FDE-99D8-457CF9AD8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000C0D7F-93F1-4208-922A-96FE0F191CE2}" type="slidenum">
              <a:rPr lang="pt-BR" altLang="en-US" sz="1200"/>
              <a:pPr algn="r">
                <a:buClrTx/>
                <a:buFontTx/>
                <a:buNone/>
              </a:pPr>
              <a:t>32</a:t>
            </a:fld>
            <a:endParaRPr lang="pt-BR" altLang="en-US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3FF63859-2930-4B40-BF4A-3C6D2769FAC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DF8D458-3320-422A-B5D6-AC0032427316}" type="slidenum">
              <a:rPr lang="pt-BR" altLang="en-US"/>
              <a:pPr/>
              <a:t>34</a:t>
            </a:fld>
            <a:endParaRPr lang="pt-BR" altLang="en-US"/>
          </a:p>
        </p:txBody>
      </p:sp>
      <p:sp>
        <p:nvSpPr>
          <p:cNvPr id="81921" name="Rectangle 1">
            <a:extLst>
              <a:ext uri="{FF2B5EF4-FFF2-40B4-BE49-F238E27FC236}">
                <a16:creationId xmlns:a16="http://schemas.microsoft.com/office/drawing/2014/main" id="{F8844EAE-8BA2-4791-B363-4FAC3F1029F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632AB852-8464-4DEC-928E-05622FD968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CF307497-66AB-43EC-AA00-09455F11570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0F4ADB-32E2-4D38-936E-9577B5F0F495}" type="slidenum">
              <a:rPr lang="pt-BR" altLang="en-US"/>
              <a:pPr/>
              <a:t>35</a:t>
            </a:fld>
            <a:endParaRPr lang="pt-BR" altLang="en-US"/>
          </a:p>
        </p:txBody>
      </p:sp>
      <p:sp>
        <p:nvSpPr>
          <p:cNvPr id="82945" name="Rectangle 1">
            <a:extLst>
              <a:ext uri="{FF2B5EF4-FFF2-40B4-BE49-F238E27FC236}">
                <a16:creationId xmlns:a16="http://schemas.microsoft.com/office/drawing/2014/main" id="{EE659C35-34E5-47C4-A320-E073D813E5C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6BDA1CA5-B68E-4068-BC46-F396F9332DC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315C8CFE-5F00-4A65-8230-83B6AAC5060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AB52C2-B7EA-4C97-8D5B-A2D45A27C135}" type="slidenum">
              <a:rPr lang="pt-BR" altLang="en-US"/>
              <a:pPr/>
              <a:t>36</a:t>
            </a:fld>
            <a:endParaRPr lang="pt-BR" altLang="en-US"/>
          </a:p>
        </p:txBody>
      </p:sp>
      <p:sp>
        <p:nvSpPr>
          <p:cNvPr id="83969" name="Rectangle 1">
            <a:extLst>
              <a:ext uri="{FF2B5EF4-FFF2-40B4-BE49-F238E27FC236}">
                <a16:creationId xmlns:a16="http://schemas.microsoft.com/office/drawing/2014/main" id="{D412917E-D635-4B11-B361-652C192FC8C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F79AB191-FF05-4508-9619-C8B1558B58F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2EE1AC29-4DA4-40F1-8168-8D88145F791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F62A7C0-0A81-49C5-AC09-689B543B4856}" type="slidenum">
              <a:rPr lang="pt-BR" altLang="en-US"/>
              <a:pPr/>
              <a:t>37</a:t>
            </a:fld>
            <a:endParaRPr lang="pt-BR" altLang="en-US"/>
          </a:p>
        </p:txBody>
      </p:sp>
      <p:sp>
        <p:nvSpPr>
          <p:cNvPr id="84993" name="Rectangle 1">
            <a:extLst>
              <a:ext uri="{FF2B5EF4-FFF2-40B4-BE49-F238E27FC236}">
                <a16:creationId xmlns:a16="http://schemas.microsoft.com/office/drawing/2014/main" id="{D2E0F1D3-45BB-4ABD-ACFE-72265FCFF33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71B7F5CD-2D2E-4383-A7B0-1D59FBA1D4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75A5B10A-2457-4B35-BEDA-A67F27BE859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04E500-CA3C-442A-A042-272E280C3485}" type="slidenum">
              <a:rPr lang="pt-BR" altLang="en-US"/>
              <a:pPr/>
              <a:t>38</a:t>
            </a:fld>
            <a:endParaRPr lang="pt-BR" altLang="en-US"/>
          </a:p>
        </p:txBody>
      </p:sp>
      <p:sp>
        <p:nvSpPr>
          <p:cNvPr id="86017" name="Rectangle 1">
            <a:extLst>
              <a:ext uri="{FF2B5EF4-FFF2-40B4-BE49-F238E27FC236}">
                <a16:creationId xmlns:a16="http://schemas.microsoft.com/office/drawing/2014/main" id="{07FF12EB-23BC-4A58-B9C2-CD923059844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C72710D0-B973-492C-956C-CFD9019B971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D00D9B2-B377-4BA1-BFD5-24D2A72DE33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28E9C92-204C-42B7-80C0-D0D01572E212}" type="slidenum">
              <a:rPr lang="pt-BR" altLang="en-US"/>
              <a:pPr/>
              <a:t>40</a:t>
            </a:fld>
            <a:endParaRPr lang="pt-BR" altLang="en-US"/>
          </a:p>
        </p:txBody>
      </p:sp>
      <p:sp>
        <p:nvSpPr>
          <p:cNvPr id="88065" name="Rectangle 1">
            <a:extLst>
              <a:ext uri="{FF2B5EF4-FFF2-40B4-BE49-F238E27FC236}">
                <a16:creationId xmlns:a16="http://schemas.microsoft.com/office/drawing/2014/main" id="{D7F52D2F-C946-48B6-A87F-2B45EDFDE7B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23B1D3E3-75F9-4AFF-8F5F-57B458201C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802149C3-2AE3-4C83-9FFA-2CF6A866401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CB306B-E7E6-4952-B4DC-FF3D6DF609F9}" type="slidenum">
              <a:rPr lang="pt-BR" altLang="en-US"/>
              <a:pPr/>
              <a:t>41</a:t>
            </a:fld>
            <a:endParaRPr lang="pt-BR" altLang="en-US"/>
          </a:p>
        </p:txBody>
      </p:sp>
      <p:sp>
        <p:nvSpPr>
          <p:cNvPr id="89089" name="Rectangle 1">
            <a:extLst>
              <a:ext uri="{FF2B5EF4-FFF2-40B4-BE49-F238E27FC236}">
                <a16:creationId xmlns:a16="http://schemas.microsoft.com/office/drawing/2014/main" id="{49958888-53A7-40B2-817E-C18D877C5E8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1BB4754B-69E3-4879-929A-3EFB7D439AB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6E54C05-7A72-464C-885B-ADA7C7F4213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56DC7E-9E8A-41E3-B314-42AD0D6105CF}" type="slidenum">
              <a:rPr lang="pt-BR" altLang="en-US"/>
              <a:pPr/>
              <a:t>42</a:t>
            </a:fld>
            <a:endParaRPr lang="pt-BR" altLang="en-US"/>
          </a:p>
        </p:txBody>
      </p:sp>
      <p:sp>
        <p:nvSpPr>
          <p:cNvPr id="90113" name="Rectangle 1">
            <a:extLst>
              <a:ext uri="{FF2B5EF4-FFF2-40B4-BE49-F238E27FC236}">
                <a16:creationId xmlns:a16="http://schemas.microsoft.com/office/drawing/2014/main" id="{2F9E52A2-81DF-45CD-A8D6-1FDFFA10DF7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A503FC9B-F4D1-4225-8D5B-D99E24F0445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7AB0EC80-7D14-44BA-BC00-E0D894851D8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D987A2-221A-47E2-90FF-08E286497B0F}" type="slidenum">
              <a:rPr lang="pt-BR" altLang="en-US"/>
              <a:pPr/>
              <a:t>4</a:t>
            </a:fld>
            <a:endParaRPr lang="pt-BR" altLang="en-US"/>
          </a:p>
        </p:txBody>
      </p:sp>
      <p:sp>
        <p:nvSpPr>
          <p:cNvPr id="51201" name="Rectangle 1">
            <a:extLst>
              <a:ext uri="{FF2B5EF4-FFF2-40B4-BE49-F238E27FC236}">
                <a16:creationId xmlns:a16="http://schemas.microsoft.com/office/drawing/2014/main" id="{6A383C16-E713-4B82-91ED-55909C9677D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305BA8AE-C8C0-4178-8847-D6FF6A7045D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AC59C5D4-32F5-41D1-9940-88271EC8DD5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C2EA60-624F-46BD-9D8B-7670EFE9F56B}" type="slidenum">
              <a:rPr lang="pt-BR" altLang="en-US"/>
              <a:pPr/>
              <a:t>43</a:t>
            </a:fld>
            <a:endParaRPr lang="pt-BR" altLang="en-US"/>
          </a:p>
        </p:txBody>
      </p:sp>
      <p:sp>
        <p:nvSpPr>
          <p:cNvPr id="91137" name="Rectangle 1">
            <a:extLst>
              <a:ext uri="{FF2B5EF4-FFF2-40B4-BE49-F238E27FC236}">
                <a16:creationId xmlns:a16="http://schemas.microsoft.com/office/drawing/2014/main" id="{555344DF-7E2D-466C-BBDA-D70C9DE45BA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8DFE157B-3C65-4205-B853-7D0FA5974E8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802149C3-2AE3-4C83-9FFA-2CF6A866401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CB306B-E7E6-4952-B4DC-FF3D6DF609F9}" type="slidenum">
              <a:rPr lang="pt-BR" altLang="en-US"/>
              <a:pPr/>
              <a:t>41</a:t>
            </a:fld>
            <a:endParaRPr lang="pt-BR" altLang="en-US"/>
          </a:p>
        </p:txBody>
      </p:sp>
      <p:sp>
        <p:nvSpPr>
          <p:cNvPr id="89089" name="Rectangle 1">
            <a:extLst>
              <a:ext uri="{FF2B5EF4-FFF2-40B4-BE49-F238E27FC236}">
                <a16:creationId xmlns:a16="http://schemas.microsoft.com/office/drawing/2014/main" id="{49958888-53A7-40B2-817E-C18D877C5E8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1BB4754B-69E3-4879-929A-3EFB7D439AB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8913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802149C3-2AE3-4C83-9FFA-2CF6A866401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CB306B-E7E6-4952-B4DC-FF3D6DF609F9}" type="slidenum">
              <a:rPr lang="pt-BR" altLang="en-US"/>
              <a:pPr/>
              <a:t>42</a:t>
            </a:fld>
            <a:endParaRPr lang="pt-BR" altLang="en-US"/>
          </a:p>
        </p:txBody>
      </p:sp>
      <p:sp>
        <p:nvSpPr>
          <p:cNvPr id="89089" name="Rectangle 1">
            <a:extLst>
              <a:ext uri="{FF2B5EF4-FFF2-40B4-BE49-F238E27FC236}">
                <a16:creationId xmlns:a16="http://schemas.microsoft.com/office/drawing/2014/main" id="{49958888-53A7-40B2-817E-C18D877C5E8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1BB4754B-69E3-4879-929A-3EFB7D439AB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24240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802149C3-2AE3-4C83-9FFA-2CF6A866401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CB306B-E7E6-4952-B4DC-FF3D6DF609F9}" type="slidenum">
              <a:rPr lang="pt-BR" altLang="en-US"/>
              <a:pPr/>
              <a:t>43</a:t>
            </a:fld>
            <a:endParaRPr lang="pt-BR" altLang="en-US"/>
          </a:p>
        </p:txBody>
      </p:sp>
      <p:sp>
        <p:nvSpPr>
          <p:cNvPr id="89089" name="Rectangle 1">
            <a:extLst>
              <a:ext uri="{FF2B5EF4-FFF2-40B4-BE49-F238E27FC236}">
                <a16:creationId xmlns:a16="http://schemas.microsoft.com/office/drawing/2014/main" id="{49958888-53A7-40B2-817E-C18D877C5E8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1BB4754B-69E3-4879-929A-3EFB7D439AB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46901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802149C3-2AE3-4C83-9FFA-2CF6A866401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CB306B-E7E6-4952-B4DC-FF3D6DF609F9}" type="slidenum">
              <a:rPr lang="pt-BR" altLang="en-US"/>
              <a:pPr/>
              <a:t>45</a:t>
            </a:fld>
            <a:endParaRPr lang="pt-BR" altLang="en-US"/>
          </a:p>
        </p:txBody>
      </p:sp>
      <p:sp>
        <p:nvSpPr>
          <p:cNvPr id="89089" name="Rectangle 1">
            <a:extLst>
              <a:ext uri="{FF2B5EF4-FFF2-40B4-BE49-F238E27FC236}">
                <a16:creationId xmlns:a16="http://schemas.microsoft.com/office/drawing/2014/main" id="{49958888-53A7-40B2-817E-C18D877C5E8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1BB4754B-69E3-4879-929A-3EFB7D439AB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98624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802149C3-2AE3-4C83-9FFA-2CF6A866401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CB306B-E7E6-4952-B4DC-FF3D6DF609F9}" type="slidenum">
              <a:rPr lang="pt-BR" altLang="en-US"/>
              <a:pPr/>
              <a:t>46</a:t>
            </a:fld>
            <a:endParaRPr lang="pt-BR" altLang="en-US"/>
          </a:p>
        </p:txBody>
      </p:sp>
      <p:sp>
        <p:nvSpPr>
          <p:cNvPr id="89089" name="Rectangle 1">
            <a:extLst>
              <a:ext uri="{FF2B5EF4-FFF2-40B4-BE49-F238E27FC236}">
                <a16:creationId xmlns:a16="http://schemas.microsoft.com/office/drawing/2014/main" id="{49958888-53A7-40B2-817E-C18D877C5E8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1BB4754B-69E3-4879-929A-3EFB7D439AB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5514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802149C3-2AE3-4C83-9FFA-2CF6A866401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CB306B-E7E6-4952-B4DC-FF3D6DF609F9}" type="slidenum">
              <a:rPr lang="pt-BR" altLang="en-US"/>
              <a:pPr/>
              <a:t>47</a:t>
            </a:fld>
            <a:endParaRPr lang="pt-BR" altLang="en-US"/>
          </a:p>
        </p:txBody>
      </p:sp>
      <p:sp>
        <p:nvSpPr>
          <p:cNvPr id="89089" name="Rectangle 1">
            <a:extLst>
              <a:ext uri="{FF2B5EF4-FFF2-40B4-BE49-F238E27FC236}">
                <a16:creationId xmlns:a16="http://schemas.microsoft.com/office/drawing/2014/main" id="{49958888-53A7-40B2-817E-C18D877C5E8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1BB4754B-69E3-4879-929A-3EFB7D439AB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6355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802149C3-2AE3-4C83-9FFA-2CF6A866401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CB306B-E7E6-4952-B4DC-FF3D6DF609F9}" type="slidenum">
              <a:rPr lang="pt-BR" altLang="en-US"/>
              <a:pPr/>
              <a:t>48</a:t>
            </a:fld>
            <a:endParaRPr lang="pt-BR" altLang="en-US"/>
          </a:p>
        </p:txBody>
      </p:sp>
      <p:sp>
        <p:nvSpPr>
          <p:cNvPr id="89089" name="Rectangle 1">
            <a:extLst>
              <a:ext uri="{FF2B5EF4-FFF2-40B4-BE49-F238E27FC236}">
                <a16:creationId xmlns:a16="http://schemas.microsoft.com/office/drawing/2014/main" id="{49958888-53A7-40B2-817E-C18D877C5E8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1BB4754B-69E3-4879-929A-3EFB7D439AB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807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11EF5225-FBC2-4600-8701-E0FC75491A2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E417D5-6BA5-46A7-BA3D-0A45E4B1471D}" type="slidenum">
              <a:rPr lang="pt-BR" altLang="en-US"/>
              <a:pPr/>
              <a:t>5</a:t>
            </a:fld>
            <a:endParaRPr lang="pt-BR" altLang="en-US"/>
          </a:p>
        </p:txBody>
      </p:sp>
      <p:sp>
        <p:nvSpPr>
          <p:cNvPr id="52225" name="Rectangle 1">
            <a:extLst>
              <a:ext uri="{FF2B5EF4-FFF2-40B4-BE49-F238E27FC236}">
                <a16:creationId xmlns:a16="http://schemas.microsoft.com/office/drawing/2014/main" id="{5691BF2A-1162-4FD7-AA48-3FA34A4A4D5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57585824-8B41-483F-89F4-A19092E9CA4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0E1C9EC-D862-46F7-939B-C7FF48CCF50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EE775B-C5F4-4785-9742-DD12D1E2C502}" type="slidenum">
              <a:rPr lang="pt-BR" altLang="en-US"/>
              <a:pPr/>
              <a:t>6</a:t>
            </a:fld>
            <a:endParaRPr lang="pt-BR" altLang="en-US"/>
          </a:p>
        </p:txBody>
      </p:sp>
      <p:sp>
        <p:nvSpPr>
          <p:cNvPr id="53249" name="Rectangle 1">
            <a:extLst>
              <a:ext uri="{FF2B5EF4-FFF2-40B4-BE49-F238E27FC236}">
                <a16:creationId xmlns:a16="http://schemas.microsoft.com/office/drawing/2014/main" id="{66879E9C-66BF-4C21-9AC3-74D91EE5CE7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771E828D-518F-4961-A125-87907AD9897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8BADFE9-6655-4672-B45B-E739E9DC3F6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C09D6F-2D43-436E-9A74-A6B3AE021C57}" type="slidenum">
              <a:rPr lang="pt-BR" altLang="en-US"/>
              <a:pPr/>
              <a:t>7</a:t>
            </a:fld>
            <a:endParaRPr lang="pt-BR" altLang="en-US"/>
          </a:p>
        </p:txBody>
      </p:sp>
      <p:sp>
        <p:nvSpPr>
          <p:cNvPr id="54273" name="Rectangle 1">
            <a:extLst>
              <a:ext uri="{FF2B5EF4-FFF2-40B4-BE49-F238E27FC236}">
                <a16:creationId xmlns:a16="http://schemas.microsoft.com/office/drawing/2014/main" id="{7587BFB0-6F4C-49FA-A9FE-0AF38DF9BC0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2A389D28-A2B4-4DD2-8D27-065CF18807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72A5110C-4D69-4FA9-B503-749674F03B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5909724-BD01-46B7-8CC8-286D329A72EC}" type="slidenum">
              <a:rPr lang="pt-BR" altLang="en-US"/>
              <a:pPr/>
              <a:t>8</a:t>
            </a:fld>
            <a:endParaRPr lang="pt-BR" altLang="en-US"/>
          </a:p>
        </p:txBody>
      </p:sp>
      <p:sp>
        <p:nvSpPr>
          <p:cNvPr id="55297" name="Rectangle 1">
            <a:extLst>
              <a:ext uri="{FF2B5EF4-FFF2-40B4-BE49-F238E27FC236}">
                <a16:creationId xmlns:a16="http://schemas.microsoft.com/office/drawing/2014/main" id="{3EC51EBB-8FA4-42E1-84CE-EF7D72320D3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A2E5413B-9F03-4EF0-8F05-8687AE975BE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F2E4F719-7D2E-46F3-80F7-E4AE3D00709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5E97E3-95B8-41E2-9F93-FA8C50DAA03B}" type="slidenum">
              <a:rPr lang="pt-BR" altLang="en-US"/>
              <a:pPr/>
              <a:t>9</a:t>
            </a:fld>
            <a:endParaRPr lang="pt-BR" altLang="en-US"/>
          </a:p>
        </p:txBody>
      </p:sp>
      <p:sp>
        <p:nvSpPr>
          <p:cNvPr id="56321" name="Rectangle 1">
            <a:extLst>
              <a:ext uri="{FF2B5EF4-FFF2-40B4-BE49-F238E27FC236}">
                <a16:creationId xmlns:a16="http://schemas.microsoft.com/office/drawing/2014/main" id="{A8154ED4-AFC5-4BFB-AC33-351493C3A26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B1A1A7B7-57FA-4411-8930-47869F12FE3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014F-A55A-4488-9870-C0949B167719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1918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F9CF-63B1-4E8E-B945-28D60A53E853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63608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F9CF-63B1-4E8E-B945-28D60A53E853}" type="slidenum">
              <a:rPr lang="pt-BR" altLang="en-US"/>
              <a:pPr/>
              <a:t>‹#›</a:t>
            </a:fld>
            <a:endParaRPr lang="pt-B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973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F9CF-63B1-4E8E-B945-28D60A53E853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87913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F9CF-63B1-4E8E-B945-28D60A53E853}" type="slidenum">
              <a:rPr lang="pt-BR" altLang="en-US"/>
              <a:pPr/>
              <a:t>‹#›</a:t>
            </a:fld>
            <a:endParaRPr lang="pt-B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394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F9CF-63B1-4E8E-B945-28D60A53E853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540091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A93C-FF3A-4562-B87F-302260C1980C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19381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46A5-D6F7-4492-BE02-46F2D3A83764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08635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4D8-BE6F-4C3A-922F-E8B37B5856D7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18548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2013-1A8A-4297-8916-5BB0C107EE38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7341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51BD-0865-4132-9D7A-5CC7DFA268C6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5061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117D-78D1-43DC-9F0E-C41BC1904D07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8757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08CFD-0B3B-41E6-805B-7A44BBD1F13B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6436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DB12-BA16-43AB-8E03-4E6F2288D3A0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08705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20A7-FB5E-4F82-A8F2-9A98181C35E2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61465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D8BF-4117-4E0C-B57B-5703CAF87638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98920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0BF9CF-63B1-4E8E-B945-28D60A53E853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52326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naldo.lanhellas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>
            <a:extLst>
              <a:ext uri="{FF2B5EF4-FFF2-40B4-BE49-F238E27FC236}">
                <a16:creationId xmlns:a16="http://schemas.microsoft.com/office/drawing/2014/main" id="{8445E177-42BA-4420-807A-D81CC366B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104F58F5-2467-4B22-B072-D0D2172964EB}" type="slidenum">
              <a:rPr lang="pt-BR" altLang="en-US" sz="140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1</a:t>
            </a:fld>
            <a:endParaRPr lang="pt-BR" altLang="en-US" sz="1400">
              <a:latin typeface="Arial" panose="020B0604020202020204" pitchFamily="34" charset="0"/>
            </a:endParaRPr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F946C463-DCAE-471A-A644-FAFBEEC3E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96963"/>
            <a:ext cx="8412163" cy="144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pt-BR" altLang="en-US" sz="4400" dirty="0">
                <a:latin typeface="Arial"/>
                <a:cs typeface="Tahoma"/>
              </a:rPr>
              <a:t>Orientação a objetos </a:t>
            </a:r>
            <a:endParaRPr lang="en-US"/>
          </a:p>
          <a:p>
            <a:pPr algn="ctr"/>
            <a:r>
              <a:rPr lang="pt-BR" altLang="en-US" sz="4400" dirty="0">
                <a:latin typeface="Arial"/>
                <a:cs typeface="Tahoma"/>
              </a:rPr>
              <a:t>em Java</a:t>
            </a:r>
            <a:endParaRPr lang="pt-BR" dirty="0"/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876D9E8C-4666-4F56-978C-ED82F567D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3384550"/>
            <a:ext cx="4502150" cy="197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00" i="1"/>
              <a:t>Alterado por:</a:t>
            </a:r>
          </a:p>
          <a:p>
            <a:pPr algn="ctr"/>
            <a:r>
              <a:rPr lang="en-US" altLang="en-US" b="0"/>
              <a:t>Ronaldo Lanhellas </a:t>
            </a:r>
          </a:p>
          <a:p>
            <a:pPr algn="ctr"/>
            <a:r>
              <a:rPr lang="en-US" altLang="en-US"/>
              <a:t>E-mail: </a:t>
            </a:r>
            <a:r>
              <a:rPr lang="en-US" altLang="en-US">
                <a:hlinkClick r:id="rId3"/>
              </a:rPr>
              <a:t>ronaldo.lanhellas@gmail.com</a:t>
            </a:r>
          </a:p>
          <a:p>
            <a:pPr algn="ctr"/>
            <a:endParaRPr lang="en-US" altLang="en-US"/>
          </a:p>
          <a:p>
            <a:pPr algn="ctr"/>
            <a:r>
              <a:rPr lang="en-US" altLang="en-US" b="0"/>
              <a:t>Créditos Originais para</a:t>
            </a:r>
            <a:r>
              <a:rPr lang="en-US" altLang="en-US"/>
              <a:t>: </a:t>
            </a:r>
          </a:p>
          <a:p>
            <a:pPr algn="ctr"/>
            <a:r>
              <a:rPr lang="pt-BR" altLang="en-US">
                <a:latin typeface="Arial" panose="020B0604020202020204" pitchFamily="34" charset="0"/>
              </a:rPr>
              <a:t>Anselmo Montenegro</a:t>
            </a:r>
            <a:br>
              <a:rPr lang="pt-BR" altLang="en-US">
                <a:latin typeface="Arial" panose="020B0604020202020204" pitchFamily="34" charset="0"/>
              </a:rPr>
            </a:br>
            <a:r>
              <a:rPr lang="pt-BR" altLang="en-US">
                <a:latin typeface="Arial" panose="020B0604020202020204" pitchFamily="34" charset="0"/>
              </a:rPr>
              <a:t>www.ic.uff.br/~anselmo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>
            <a:extLst>
              <a:ext uri="{FF2B5EF4-FFF2-40B4-BE49-F238E27FC236}">
                <a16:creationId xmlns:a16="http://schemas.microsoft.com/office/drawing/2014/main" id="{19BF0DE1-84B3-4267-95AC-EF0A9F272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F5F1D139-1D48-43B2-8590-E2D18BFFD70C}" type="slidenum">
              <a:rPr lang="pt-BR" altLang="en-US" sz="140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10</a:t>
            </a:fld>
            <a:endParaRPr lang="pt-BR" altLang="en-US" sz="1400">
              <a:latin typeface="Arial" panose="020B0604020202020204" pitchFamily="34" charset="0"/>
            </a:endParaRPr>
          </a:p>
        </p:txBody>
      </p:sp>
      <p:sp>
        <p:nvSpPr>
          <p:cNvPr id="12290" name="Text Box 2">
            <a:extLst>
              <a:ext uri="{FF2B5EF4-FFF2-40B4-BE49-F238E27FC236}">
                <a16:creationId xmlns:a16="http://schemas.microsoft.com/office/drawing/2014/main" id="{B8A3F0C3-C488-4E08-9316-DEB6337CA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1358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Orientação a Objetos em Java  </a:t>
            </a:r>
            <a:r>
              <a:rPr lang="en-GB" altLang="en-US" sz="20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(10/33)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15C598D-91E5-488A-9FC4-B3E64B50E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600325"/>
            <a:ext cx="2459038" cy="20431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BDE2B6B4-4CF9-48E2-89B0-6BAAEC743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3050" y="2138363"/>
            <a:ext cx="2459038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1625"/>
              </a:spcBef>
              <a:buClrTx/>
              <a:buFontTx/>
              <a:buNone/>
            </a:pPr>
            <a:r>
              <a:rPr lang="en-GB" altLang="en-US" sz="2600" b="0" dirty="0" err="1">
                <a:solidFill>
                  <a:srgbClr val="FF0000"/>
                </a:solidFill>
                <a:latin typeface="Arial"/>
                <a:cs typeface="Tahoma"/>
              </a:rPr>
              <a:t>Pedido</a:t>
            </a:r>
            <a:endParaRPr lang="en-GB" altLang="en-US" sz="2600" b="0" dirty="0" err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C84E91E3-1FC9-4AB8-A44D-81953B448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2809875"/>
            <a:ext cx="2459038" cy="810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ts val="1125"/>
              </a:spcBef>
              <a:buClrTx/>
              <a:buNone/>
            </a:pPr>
            <a:r>
              <a:rPr lang="en-GB" altLang="en-US" b="0" dirty="0" err="1">
                <a:solidFill>
                  <a:srgbClr val="00007D"/>
                </a:solidFill>
                <a:latin typeface="Arial"/>
                <a:cs typeface="Tahoma"/>
              </a:rPr>
              <a:t>Codigo</a:t>
            </a:r>
            <a:endParaRPr lang="en-US" dirty="0" err="1"/>
          </a:p>
          <a:p>
            <a:pPr>
              <a:lnSpc>
                <a:spcPct val="50000"/>
              </a:lnSpc>
              <a:spcBef>
                <a:spcPts val="1125"/>
              </a:spcBef>
              <a:buClrTx/>
              <a:buFont typeface="Times New Roman" panose="02020603050405020304" pitchFamily="18" charset="0"/>
              <a:buNone/>
            </a:pPr>
            <a:r>
              <a:rPr lang="en-GB" altLang="en-US" b="0" dirty="0" err="1">
                <a:solidFill>
                  <a:srgbClr val="00007D"/>
                </a:solidFill>
                <a:latin typeface="Arial"/>
                <a:cs typeface="Tahoma"/>
              </a:rPr>
              <a:t>Cliente</a:t>
            </a:r>
            <a:endParaRPr lang="en-GB" altLang="en-US" b="0" dirty="0" err="1">
              <a:solidFill>
                <a:srgbClr val="00007D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ts val="1125"/>
              </a:spcBef>
              <a:buClrTx/>
            </a:pPr>
            <a:endParaRPr lang="en-GB" altLang="en-US" b="0">
              <a:solidFill>
                <a:srgbClr val="00007D"/>
              </a:solidFill>
              <a:latin typeface="Arial" panose="020B0604020202020204" pitchFamily="34" charset="0"/>
            </a:endParaRPr>
          </a:p>
        </p:txBody>
      </p:sp>
      <p:sp>
        <p:nvSpPr>
          <p:cNvPr id="12294" name="Line 6">
            <a:extLst>
              <a:ext uri="{FF2B5EF4-FFF2-40B4-BE49-F238E27FC236}">
                <a16:creationId xmlns:a16="http://schemas.microsoft.com/office/drawing/2014/main" id="{8DA8CC08-78FB-4F49-A64F-DB6C59841F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0113" y="3494088"/>
            <a:ext cx="2460625" cy="1587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A61788E5-E700-4987-9951-0421EC86F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3756025"/>
            <a:ext cx="2459038" cy="810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ts val="1125"/>
              </a:spcBef>
              <a:buClrTx/>
            </a:pPr>
            <a:r>
              <a:rPr lang="en-GB" altLang="en-US" b="0" dirty="0" err="1">
                <a:latin typeface="Arial"/>
                <a:cs typeface="Tahoma"/>
              </a:rPr>
              <a:t>calcularFrete</a:t>
            </a:r>
            <a:r>
              <a:rPr lang="en-GB" altLang="en-US" b="0" dirty="0">
                <a:latin typeface="Arial"/>
                <a:cs typeface="Tahoma"/>
              </a:rPr>
              <a:t>()</a:t>
            </a:r>
            <a:endParaRPr lang="en-US" dirty="0"/>
          </a:p>
          <a:p>
            <a:pPr>
              <a:lnSpc>
                <a:spcPct val="50000"/>
              </a:lnSpc>
              <a:spcBef>
                <a:spcPts val="1125"/>
              </a:spcBef>
              <a:buClrTx/>
            </a:pPr>
            <a:r>
              <a:rPr lang="en-GB" altLang="en-US" b="0" dirty="0" err="1">
                <a:latin typeface="Arial"/>
                <a:cs typeface="Tahoma"/>
              </a:rPr>
              <a:t>cancelar</a:t>
            </a:r>
            <a:r>
              <a:rPr lang="en-GB" altLang="en-US" b="0" dirty="0">
                <a:latin typeface="Arial"/>
                <a:cs typeface="Tahoma"/>
              </a:rPr>
              <a:t>()</a:t>
            </a:r>
          </a:p>
          <a:p>
            <a:pPr>
              <a:lnSpc>
                <a:spcPct val="50000"/>
              </a:lnSpc>
              <a:spcBef>
                <a:spcPts val="1125"/>
              </a:spcBef>
              <a:buClrTx/>
              <a:buFontTx/>
              <a:buNone/>
            </a:pPr>
            <a:r>
              <a:rPr lang="en-GB" altLang="en-US" b="0" dirty="0">
                <a:latin typeface="Arial"/>
                <a:cs typeface="Tahoma"/>
              </a:rPr>
              <a:t>...</a:t>
            </a:r>
          </a:p>
        </p:txBody>
      </p:sp>
      <p:sp>
        <p:nvSpPr>
          <p:cNvPr id="12296" name="AutoShape 8">
            <a:extLst>
              <a:ext uri="{FF2B5EF4-FFF2-40B4-BE49-F238E27FC236}">
                <a16:creationId xmlns:a16="http://schemas.microsoft.com/office/drawing/2014/main" id="{E9F78CF2-2C54-4783-988D-881827223A56}"/>
              </a:ext>
            </a:extLst>
          </p:cNvPr>
          <p:cNvSpPr>
            <a:spLocks/>
          </p:cNvSpPr>
          <p:nvPr/>
        </p:nvSpPr>
        <p:spPr bwMode="auto">
          <a:xfrm>
            <a:off x="1738313" y="2817813"/>
            <a:ext cx="333375" cy="458787"/>
          </a:xfrm>
          <a:prstGeom prst="leftBrace">
            <a:avLst>
              <a:gd name="adj1" fmla="val 11468"/>
              <a:gd name="adj2" fmla="val 50000"/>
            </a:avLst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Text Box 9">
            <a:extLst>
              <a:ext uri="{FF2B5EF4-FFF2-40B4-BE49-F238E27FC236}">
                <a16:creationId xmlns:a16="http://schemas.microsoft.com/office/drawing/2014/main" id="{D7C24E1B-663B-4E26-BDB0-AF60C313B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2743200"/>
            <a:ext cx="2459038" cy="8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GB" altLang="en-US" sz="2000" b="0">
                <a:solidFill>
                  <a:srgbClr val="FF0000"/>
                </a:solidFill>
                <a:latin typeface="Arial" panose="020B0604020202020204" pitchFamily="34" charset="0"/>
              </a:rPr>
              <a:t>  campos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GB" altLang="en-US" sz="2000" b="0">
                <a:solidFill>
                  <a:srgbClr val="FF0000"/>
                </a:solidFill>
                <a:latin typeface="Arial" panose="020B0604020202020204" pitchFamily="34" charset="0"/>
              </a:rPr>
              <a:t>(atributos)</a:t>
            </a:r>
          </a:p>
        </p:txBody>
      </p:sp>
      <p:sp>
        <p:nvSpPr>
          <p:cNvPr id="12298" name="AutoShape 10">
            <a:extLst>
              <a:ext uri="{FF2B5EF4-FFF2-40B4-BE49-F238E27FC236}">
                <a16:creationId xmlns:a16="http://schemas.microsoft.com/office/drawing/2014/main" id="{79C32F52-4C83-4FEC-AF44-3EA94DF4D6E9}"/>
              </a:ext>
            </a:extLst>
          </p:cNvPr>
          <p:cNvSpPr>
            <a:spLocks/>
          </p:cNvSpPr>
          <p:nvPr/>
        </p:nvSpPr>
        <p:spPr bwMode="auto">
          <a:xfrm>
            <a:off x="1760538" y="3781425"/>
            <a:ext cx="334962" cy="646113"/>
          </a:xfrm>
          <a:prstGeom prst="leftBrace">
            <a:avLst>
              <a:gd name="adj1" fmla="val 16074"/>
              <a:gd name="adj2" fmla="val 50000"/>
            </a:avLst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Text Box 11">
            <a:extLst>
              <a:ext uri="{FF2B5EF4-FFF2-40B4-BE49-F238E27FC236}">
                <a16:creationId xmlns:a16="http://schemas.microsoft.com/office/drawing/2014/main" id="{A102D7F9-0911-41EE-82C7-E54A0F28A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3884613"/>
            <a:ext cx="2459038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GB" altLang="en-US" sz="2000" b="0">
                <a:solidFill>
                  <a:srgbClr val="FF0000"/>
                </a:solidFill>
                <a:latin typeface="Arial" panose="020B0604020202020204" pitchFamily="34" charset="0"/>
              </a:rPr>
              <a:t>métodos</a:t>
            </a:r>
          </a:p>
        </p:txBody>
      </p:sp>
      <p:sp>
        <p:nvSpPr>
          <p:cNvPr id="12300" name="Text Box 12">
            <a:extLst>
              <a:ext uri="{FF2B5EF4-FFF2-40B4-BE49-F238E27FC236}">
                <a16:creationId xmlns:a16="http://schemas.microsoft.com/office/drawing/2014/main" id="{BA795DDB-C8E9-49C3-8988-3F3ADBB75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0725" y="1885950"/>
            <a:ext cx="2459038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1625"/>
              </a:spcBef>
              <a:buClrTx/>
              <a:buFontTx/>
              <a:buNone/>
            </a:pPr>
            <a:r>
              <a:rPr lang="en-GB" altLang="en-US" sz="2600" b="0">
                <a:solidFill>
                  <a:srgbClr val="FF0000"/>
                </a:solidFill>
                <a:latin typeface="Arial" panose="020B0604020202020204" pitchFamily="34" charset="0"/>
              </a:rPr>
              <a:t>Instâncias</a:t>
            </a:r>
          </a:p>
        </p:txBody>
      </p:sp>
      <p:sp>
        <p:nvSpPr>
          <p:cNvPr id="12301" name="Rectangle 13">
            <a:extLst>
              <a:ext uri="{FF2B5EF4-FFF2-40B4-BE49-F238E27FC236}">
                <a16:creationId xmlns:a16="http://schemas.microsoft.com/office/drawing/2014/main" id="{0865E34D-3A59-4827-B9D0-D6C32C48F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688" y="2673350"/>
            <a:ext cx="1609725" cy="81915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Text Box 14">
            <a:extLst>
              <a:ext uri="{FF2B5EF4-FFF2-40B4-BE49-F238E27FC236}">
                <a16:creationId xmlns:a16="http://schemas.microsoft.com/office/drawing/2014/main" id="{EB93A2B9-547D-4058-BF70-D5A598D31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163" y="2849563"/>
            <a:ext cx="2459037" cy="530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ts val="1125"/>
              </a:spcBef>
              <a:buClrTx/>
              <a:buFontTx/>
              <a:buNone/>
            </a:pPr>
            <a:r>
              <a:rPr lang="en-GB" altLang="en-US" b="0" dirty="0">
                <a:solidFill>
                  <a:srgbClr val="00007D"/>
                </a:solidFill>
                <a:latin typeface="Arial"/>
                <a:cs typeface="Tahoma"/>
              </a:rPr>
              <a:t>1</a:t>
            </a:r>
            <a:endParaRPr lang="en-GB" altLang="en-US" b="0" dirty="0">
              <a:solidFill>
                <a:srgbClr val="00007D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ts val="1125"/>
              </a:spcBef>
              <a:buClrTx/>
              <a:buFontTx/>
              <a:buNone/>
            </a:pPr>
            <a:r>
              <a:rPr lang="en-GB" altLang="en-US" b="0" dirty="0">
                <a:solidFill>
                  <a:srgbClr val="00007D"/>
                </a:solidFill>
                <a:latin typeface="Arial"/>
                <a:cs typeface="Tahoma"/>
              </a:rPr>
              <a:t>Thiago</a:t>
            </a:r>
            <a:endParaRPr lang="en-GB" altLang="en-US" b="0" dirty="0">
              <a:solidFill>
                <a:srgbClr val="00007D"/>
              </a:solidFill>
              <a:latin typeface="Arial" panose="020B0604020202020204" pitchFamily="34" charset="0"/>
            </a:endParaRPr>
          </a:p>
        </p:txBody>
      </p:sp>
      <p:sp>
        <p:nvSpPr>
          <p:cNvPr id="12303" name="Text Box 15">
            <a:extLst>
              <a:ext uri="{FF2B5EF4-FFF2-40B4-BE49-F238E27FC236}">
                <a16:creationId xmlns:a16="http://schemas.microsoft.com/office/drawing/2014/main" id="{A503A65C-FD13-4335-A5A6-DC90C6DD7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788" y="2447925"/>
            <a:ext cx="2459037" cy="250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ts val="1125"/>
              </a:spcBef>
              <a:buClrTx/>
              <a:buFontTx/>
              <a:buNone/>
            </a:pPr>
            <a:r>
              <a:rPr lang="en-GB" altLang="en-US" b="0" dirty="0" err="1">
                <a:solidFill>
                  <a:srgbClr val="00007D"/>
                </a:solidFill>
                <a:latin typeface="Arial"/>
                <a:cs typeface="Tahoma"/>
              </a:rPr>
              <a:t>Pedido</a:t>
            </a:r>
            <a:r>
              <a:rPr lang="en-GB" altLang="en-US" b="0" dirty="0">
                <a:solidFill>
                  <a:srgbClr val="00007D"/>
                </a:solidFill>
                <a:latin typeface="Arial"/>
                <a:cs typeface="Tahoma"/>
              </a:rPr>
              <a:t> A</a:t>
            </a:r>
          </a:p>
        </p:txBody>
      </p:sp>
      <p:sp>
        <p:nvSpPr>
          <p:cNvPr id="12304" name="Rectangle 16">
            <a:extLst>
              <a:ext uri="{FF2B5EF4-FFF2-40B4-BE49-F238E27FC236}">
                <a16:creationId xmlns:a16="http://schemas.microsoft.com/office/drawing/2014/main" id="{C66A65B1-E561-40E8-990D-831A6A929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959225"/>
            <a:ext cx="1608138" cy="81915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Text Box 17">
            <a:extLst>
              <a:ext uri="{FF2B5EF4-FFF2-40B4-BE49-F238E27FC236}">
                <a16:creationId xmlns:a16="http://schemas.microsoft.com/office/drawing/2014/main" id="{49E42AD7-D1B3-45B5-A2B2-D88F3CD8B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0113" y="4176713"/>
            <a:ext cx="2459037" cy="530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ts val="1125"/>
              </a:spcBef>
              <a:buClrTx/>
              <a:buFontTx/>
              <a:buNone/>
            </a:pPr>
            <a:r>
              <a:rPr lang="en-GB" altLang="en-US" b="0" dirty="0">
                <a:solidFill>
                  <a:srgbClr val="00007D"/>
                </a:solidFill>
                <a:latin typeface="Arial"/>
                <a:cs typeface="Tahoma"/>
              </a:rPr>
              <a:t>2</a:t>
            </a:r>
          </a:p>
          <a:p>
            <a:pPr>
              <a:lnSpc>
                <a:spcPct val="50000"/>
              </a:lnSpc>
              <a:spcBef>
                <a:spcPts val="1125"/>
              </a:spcBef>
              <a:buClrTx/>
              <a:buFontTx/>
              <a:buNone/>
            </a:pPr>
            <a:r>
              <a:rPr lang="en-GB" altLang="en-US" b="0" dirty="0">
                <a:solidFill>
                  <a:srgbClr val="00007D"/>
                </a:solidFill>
                <a:latin typeface="Arial"/>
                <a:cs typeface="Tahoma"/>
              </a:rPr>
              <a:t>João</a:t>
            </a:r>
            <a:endParaRPr lang="en-GB" altLang="en-US" b="0" dirty="0">
              <a:solidFill>
                <a:srgbClr val="00007D"/>
              </a:solidFill>
              <a:latin typeface="Arial" panose="020B0604020202020204" pitchFamily="34" charset="0"/>
            </a:endParaRPr>
          </a:p>
        </p:txBody>
      </p:sp>
      <p:sp>
        <p:nvSpPr>
          <p:cNvPr id="12306" name="Text Box 18">
            <a:extLst>
              <a:ext uri="{FF2B5EF4-FFF2-40B4-BE49-F238E27FC236}">
                <a16:creationId xmlns:a16="http://schemas.microsoft.com/office/drawing/2014/main" id="{46A40755-F4BC-4B2B-A279-9F842CB1E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5038" y="3779838"/>
            <a:ext cx="2459037" cy="250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ts val="1125"/>
              </a:spcBef>
              <a:buClrTx/>
              <a:buFontTx/>
              <a:buNone/>
            </a:pPr>
            <a:r>
              <a:rPr lang="en-GB" altLang="en-US" b="0" dirty="0" err="1">
                <a:solidFill>
                  <a:srgbClr val="00007D"/>
                </a:solidFill>
                <a:latin typeface="Arial"/>
                <a:cs typeface="Tahoma"/>
              </a:rPr>
              <a:t>Pedido</a:t>
            </a:r>
            <a:r>
              <a:rPr lang="en-GB" altLang="en-US" b="0" dirty="0">
                <a:solidFill>
                  <a:srgbClr val="00007D"/>
                </a:solidFill>
                <a:latin typeface="Arial"/>
                <a:cs typeface="Tahoma"/>
              </a:rPr>
              <a:t> 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>
            <a:extLst>
              <a:ext uri="{FF2B5EF4-FFF2-40B4-BE49-F238E27FC236}">
                <a16:creationId xmlns:a16="http://schemas.microsoft.com/office/drawing/2014/main" id="{17D0075C-EB79-4FD5-8CF7-3566A5372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C621418D-94C2-4D2B-941F-E07BDF67E5B2}" type="slidenum">
              <a:rPr lang="pt-BR" altLang="en-US" sz="140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11</a:t>
            </a:fld>
            <a:endParaRPr lang="pt-BR" altLang="en-US" sz="1400">
              <a:latin typeface="Arial" panose="020B0604020202020204" pitchFamily="34" charset="0"/>
            </a:endParaRPr>
          </a:p>
        </p:txBody>
      </p:sp>
      <p:sp>
        <p:nvSpPr>
          <p:cNvPr id="13314" name="Text Box 2">
            <a:extLst>
              <a:ext uri="{FF2B5EF4-FFF2-40B4-BE49-F238E27FC236}">
                <a16:creationId xmlns:a16="http://schemas.microsoft.com/office/drawing/2014/main" id="{900EC557-4A2F-43DB-93A6-8640BAFA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1358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Orientação a Objetos em Java  </a:t>
            </a:r>
            <a:r>
              <a:rPr lang="en-GB" altLang="en-US" sz="20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(11/33)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2D0541F-A0A1-412F-94FF-46BA0A65F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995738"/>
            <a:ext cx="1608138" cy="81915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A407F86B-6E4A-4199-8C00-D2F055810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5038" y="3779838"/>
            <a:ext cx="2459037" cy="250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ts val="1125"/>
              </a:spcBef>
              <a:buClrTx/>
            </a:pPr>
            <a:r>
              <a:rPr lang="en-GB" altLang="en-US" b="0" dirty="0" err="1">
                <a:solidFill>
                  <a:srgbClr val="00007D"/>
                </a:solidFill>
                <a:latin typeface="Arial"/>
                <a:cs typeface="Tahoma"/>
              </a:rPr>
              <a:t>Pedido</a:t>
            </a:r>
            <a:r>
              <a:rPr lang="en-GB" altLang="en-US" b="0" dirty="0">
                <a:solidFill>
                  <a:srgbClr val="00007D"/>
                </a:solidFill>
                <a:latin typeface="Arial"/>
                <a:cs typeface="Tahoma"/>
              </a:rPr>
              <a:t> B</a:t>
            </a:r>
            <a:endParaRPr lang="en-GB" altLang="en-US" b="0" dirty="0">
              <a:solidFill>
                <a:srgbClr val="00007D"/>
              </a:solidFill>
              <a:latin typeface="Arial" panose="020B0604020202020204" pitchFamily="34" charset="0"/>
            </a:endParaRPr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CA7B9BFB-5971-47E2-8D84-820BA66F8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0113" y="4213225"/>
            <a:ext cx="2459037" cy="530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ts val="1125"/>
              </a:spcBef>
              <a:buClrTx/>
              <a:buNone/>
            </a:pPr>
            <a:r>
              <a:rPr lang="en-GB" altLang="en-US" b="0" dirty="0">
                <a:solidFill>
                  <a:srgbClr val="00007D"/>
                </a:solidFill>
                <a:latin typeface="Arial"/>
                <a:cs typeface="Tahoma"/>
              </a:rPr>
              <a:t>2</a:t>
            </a:r>
          </a:p>
          <a:p>
            <a:pPr>
              <a:lnSpc>
                <a:spcPct val="50000"/>
              </a:lnSpc>
              <a:spcBef>
                <a:spcPts val="1125"/>
              </a:spcBef>
              <a:buClrTx/>
            </a:pPr>
            <a:r>
              <a:rPr lang="en-GB" altLang="en-US" b="0" dirty="0">
                <a:solidFill>
                  <a:srgbClr val="00007D"/>
                </a:solidFill>
                <a:latin typeface="Arial"/>
                <a:cs typeface="Tahoma"/>
              </a:rPr>
              <a:t>Mario</a:t>
            </a:r>
            <a:endParaRPr lang="en-GB" altLang="en-US" b="0" dirty="0">
              <a:solidFill>
                <a:srgbClr val="00007D"/>
              </a:solidFill>
              <a:latin typeface="Arial"/>
            </a:endParaRPr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E5A07CFB-6D71-4C97-97EF-2D24C47FF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256" y="1635245"/>
            <a:ext cx="8229600" cy="388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400" i="1">
                <a:solidFill>
                  <a:srgbClr val="FF0000"/>
                </a:solidFill>
                <a:latin typeface="Arial" panose="020B0604020202020204" pitchFamily="34" charset="0"/>
              </a:rPr>
              <a:t>Métodos operam no estado interno</a:t>
            </a:r>
            <a:r>
              <a:rPr lang="en-GB" altLang="en-US" sz="2400">
                <a:latin typeface="Arial" panose="020B0604020202020204" pitchFamily="34" charset="0"/>
              </a:rPr>
              <a:t> de um objeto e </a:t>
            </a:r>
            <a:r>
              <a:rPr lang="en-GB" altLang="en-US" sz="2400" i="1">
                <a:solidFill>
                  <a:srgbClr val="FF0000"/>
                </a:solidFill>
                <a:latin typeface="Arial" panose="020B0604020202020204" pitchFamily="34" charset="0"/>
              </a:rPr>
              <a:t>servem como mecanismo de comunicação</a:t>
            </a:r>
            <a:r>
              <a:rPr lang="en-GB" altLang="en-US" sz="2400">
                <a:latin typeface="Arial" panose="020B0604020202020204" pitchFamily="34" charset="0"/>
              </a:rPr>
              <a:t> entre objetos.</a:t>
            </a:r>
          </a:p>
        </p:txBody>
      </p:sp>
      <p:sp>
        <p:nvSpPr>
          <p:cNvPr id="13319" name="Text Box 7">
            <a:extLst>
              <a:ext uri="{FF2B5EF4-FFF2-40B4-BE49-F238E27FC236}">
                <a16:creationId xmlns:a16="http://schemas.microsoft.com/office/drawing/2014/main" id="{60457F44-FCAA-47DB-B4C5-D7CEB9DE7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713" y="3779838"/>
            <a:ext cx="245903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ts val="1125"/>
              </a:spcBef>
              <a:buClrTx/>
              <a:buFontTx/>
              <a:buNone/>
            </a:pPr>
            <a:r>
              <a:rPr lang="en-GB" altLang="en-US" b="0">
                <a:solidFill>
                  <a:srgbClr val="00007D"/>
                </a:solidFill>
                <a:latin typeface="Arial" panose="020B0604020202020204" pitchFamily="34" charset="0"/>
              </a:rPr>
              <a:t>João</a:t>
            </a:r>
          </a:p>
        </p:txBody>
      </p:sp>
      <p:sp>
        <p:nvSpPr>
          <p:cNvPr id="13320" name="Rectangle 8">
            <a:extLst>
              <a:ext uri="{FF2B5EF4-FFF2-40B4-BE49-F238E27FC236}">
                <a16:creationId xmlns:a16="http://schemas.microsoft.com/office/drawing/2014/main" id="{5F137C52-35A7-4DBB-8F18-288F99EAF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8050" y="3997325"/>
            <a:ext cx="1609725" cy="81915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Text Box 9">
            <a:extLst>
              <a:ext uri="{FF2B5EF4-FFF2-40B4-BE49-F238E27FC236}">
                <a16:creationId xmlns:a16="http://schemas.microsoft.com/office/drawing/2014/main" id="{327F426D-0E82-4D49-85C7-0D26731C4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2338" y="4141788"/>
            <a:ext cx="2459037" cy="530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ts val="1125"/>
              </a:spcBef>
              <a:buClrTx/>
              <a:buFontTx/>
              <a:buNone/>
            </a:pPr>
            <a:r>
              <a:rPr lang="en-GB" altLang="en-US" b="0" dirty="0">
                <a:solidFill>
                  <a:srgbClr val="00007D"/>
                </a:solidFill>
                <a:latin typeface="Arial"/>
                <a:cs typeface="Tahoma"/>
              </a:rPr>
              <a:t>João</a:t>
            </a:r>
          </a:p>
          <a:p>
            <a:pPr>
              <a:lnSpc>
                <a:spcPct val="50000"/>
              </a:lnSpc>
              <a:spcBef>
                <a:spcPts val="1125"/>
              </a:spcBef>
              <a:buClrTx/>
              <a:buFontTx/>
              <a:buNone/>
            </a:pPr>
            <a:r>
              <a:rPr lang="en-GB" altLang="en-US" b="0" dirty="0" err="1">
                <a:solidFill>
                  <a:srgbClr val="00007D"/>
                </a:solidFill>
                <a:latin typeface="Arial"/>
                <a:cs typeface="Tahoma"/>
              </a:rPr>
              <a:t>Gerente</a:t>
            </a:r>
            <a:endParaRPr lang="en-GB" altLang="en-US" b="0" dirty="0" err="1">
              <a:solidFill>
                <a:srgbClr val="00007D"/>
              </a:solidFill>
              <a:latin typeface="Arial" panose="020B0604020202020204" pitchFamily="34" charset="0"/>
            </a:endParaRPr>
          </a:p>
        </p:txBody>
      </p:sp>
      <p:sp>
        <p:nvSpPr>
          <p:cNvPr id="13322" name="Line 10">
            <a:extLst>
              <a:ext uri="{FF2B5EF4-FFF2-40B4-BE49-F238E27FC236}">
                <a16:creationId xmlns:a16="http://schemas.microsoft.com/office/drawing/2014/main" id="{7FFF6B8A-54C6-4C10-AA3C-15B144DFAB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450" y="4392613"/>
            <a:ext cx="1993900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Text Box 11">
            <a:extLst>
              <a:ext uri="{FF2B5EF4-FFF2-40B4-BE49-F238E27FC236}">
                <a16:creationId xmlns:a16="http://schemas.microsoft.com/office/drawing/2014/main" id="{789F6CEA-2C6F-4FD5-940A-2378D81E6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4463" y="4103688"/>
            <a:ext cx="2459037" cy="250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ts val="1125"/>
              </a:spcBef>
              <a:buClrTx/>
              <a:buFontTx/>
              <a:buNone/>
            </a:pPr>
            <a:r>
              <a:rPr lang="en-GB" altLang="en-US" b="0" dirty="0" err="1">
                <a:latin typeface="Arial"/>
                <a:cs typeface="Tahoma"/>
              </a:rPr>
              <a:t>cancelar</a:t>
            </a:r>
            <a:endParaRPr lang="en-GB" altLang="en-US" b="0" dirty="0" err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833907AC-15E4-457C-B534-B90546372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17A2649D-3538-4D76-BFFE-5EBBFB6E67A9}" type="slidenum">
              <a:rPr lang="pt-BR" altLang="en-US" sz="140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12</a:t>
            </a:fld>
            <a:endParaRPr lang="pt-BR" altLang="en-US" sz="1400">
              <a:latin typeface="Arial" panose="020B0604020202020204" pitchFamily="34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91093A1-249E-4E47-A7D0-6E636460B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135813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Orientação a Objetos em Java – Classes x Objetos  </a:t>
            </a:r>
            <a:r>
              <a:rPr lang="en-GB" altLang="en-US" sz="20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(12/33)</a:t>
            </a:r>
          </a:p>
        </p:txBody>
      </p:sp>
      <p:grpSp>
        <p:nvGrpSpPr>
          <p:cNvPr id="14339" name="Group 3">
            <a:extLst>
              <a:ext uri="{FF2B5EF4-FFF2-40B4-BE49-F238E27FC236}">
                <a16:creationId xmlns:a16="http://schemas.microsoft.com/office/drawing/2014/main" id="{A8F7993D-2CFD-415F-AF05-C2657CF165B6}"/>
              </a:ext>
            </a:extLst>
          </p:cNvPr>
          <p:cNvGrpSpPr>
            <a:grpSpLocks/>
          </p:cNvGrpSpPr>
          <p:nvPr/>
        </p:nvGrpSpPr>
        <p:grpSpPr bwMode="auto">
          <a:xfrm>
            <a:off x="1912938" y="2636838"/>
            <a:ext cx="5045075" cy="3163887"/>
            <a:chOff x="1205" y="1661"/>
            <a:chExt cx="3178" cy="1993"/>
          </a:xfrm>
        </p:grpSpPr>
        <p:grpSp>
          <p:nvGrpSpPr>
            <p:cNvPr id="14340" name="Group 4">
              <a:extLst>
                <a:ext uri="{FF2B5EF4-FFF2-40B4-BE49-F238E27FC236}">
                  <a16:creationId xmlns:a16="http://schemas.microsoft.com/office/drawing/2014/main" id="{AE8D1D94-19D8-41C5-B9FF-2223532FEF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5" y="1661"/>
              <a:ext cx="3178" cy="1993"/>
              <a:chOff x="1205" y="1661"/>
              <a:chExt cx="3178" cy="1993"/>
            </a:xfrm>
          </p:grpSpPr>
          <p:grpSp>
            <p:nvGrpSpPr>
              <p:cNvPr id="14341" name="Group 5">
                <a:extLst>
                  <a:ext uri="{FF2B5EF4-FFF2-40B4-BE49-F238E27FC236}">
                    <a16:creationId xmlns:a16="http://schemas.microsoft.com/office/drawing/2014/main" id="{FE08B38B-4773-473B-9B9E-D7BE19337B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6" y="1661"/>
                <a:ext cx="2787" cy="1993"/>
                <a:chOff x="1596" y="1661"/>
                <a:chExt cx="2787" cy="1993"/>
              </a:xfrm>
            </p:grpSpPr>
            <p:sp>
              <p:nvSpPr>
                <p:cNvPr id="14342" name="Rectangle 6">
                  <a:extLst>
                    <a:ext uri="{FF2B5EF4-FFF2-40B4-BE49-F238E27FC236}">
                      <a16:creationId xmlns:a16="http://schemas.microsoft.com/office/drawing/2014/main" id="{A96BCF0A-4885-4AFC-8C95-A5A9E9FF07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18" y="1661"/>
                  <a:ext cx="1342" cy="284"/>
                </a:xfrm>
                <a:prstGeom prst="rect">
                  <a:avLst/>
                </a:prstGeom>
                <a:solidFill>
                  <a:srgbClr val="FFFFFF"/>
                </a:solidFill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b="1">
                      <a:solidFill>
                        <a:srgbClr val="000000"/>
                      </a:solidFill>
                      <a:latin typeface="Garamond" panose="02020404030301010803" pitchFamily="18" charset="0"/>
                      <a:cs typeface="Tahoma" panose="020B0604030504040204" pitchFamily="34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b="1">
                      <a:solidFill>
                        <a:srgbClr val="000000"/>
                      </a:solidFill>
                      <a:latin typeface="Garamond" panose="02020404030301010803" pitchFamily="18" charset="0"/>
                      <a:cs typeface="Tahoma" panose="020B0604030504040204" pitchFamily="34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b="1">
                      <a:solidFill>
                        <a:srgbClr val="000000"/>
                      </a:solidFill>
                      <a:latin typeface="Garamond" panose="02020404030301010803" pitchFamily="18" charset="0"/>
                      <a:cs typeface="Tahoma" panose="020B0604030504040204" pitchFamily="34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b="1">
                      <a:solidFill>
                        <a:srgbClr val="000000"/>
                      </a:solidFill>
                      <a:latin typeface="Garamond" panose="02020404030301010803" pitchFamily="18" charset="0"/>
                      <a:cs typeface="Tahoma" panose="020B0604030504040204" pitchFamily="34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b="1">
                      <a:solidFill>
                        <a:srgbClr val="000000"/>
                      </a:solidFill>
                      <a:latin typeface="Garamond" panose="02020404030301010803" pitchFamily="18" charset="0"/>
                      <a:cs typeface="Tahoma" panose="020B0604030504040204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b="1">
                      <a:solidFill>
                        <a:srgbClr val="000000"/>
                      </a:solidFill>
                      <a:latin typeface="Garamond" panose="02020404030301010803" pitchFamily="18" charset="0"/>
                      <a:cs typeface="Tahoma" panose="020B0604030504040204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b="1">
                      <a:solidFill>
                        <a:srgbClr val="000000"/>
                      </a:solidFill>
                      <a:latin typeface="Garamond" panose="02020404030301010803" pitchFamily="18" charset="0"/>
                      <a:cs typeface="Tahoma" panose="020B0604030504040204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b="1">
                      <a:solidFill>
                        <a:srgbClr val="000000"/>
                      </a:solidFill>
                      <a:latin typeface="Garamond" panose="02020404030301010803" pitchFamily="18" charset="0"/>
                      <a:cs typeface="Tahoma" panose="020B0604030504040204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b="1">
                      <a:solidFill>
                        <a:srgbClr val="000000"/>
                      </a:solidFill>
                      <a:latin typeface="Garamond" panose="02020404030301010803" pitchFamily="18" charset="0"/>
                      <a:cs typeface="Tahoma" panose="020B0604030504040204" pitchFamily="34" charset="0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GB" altLang="en-US" sz="1200" b="0">
                      <a:solidFill>
                        <a:srgbClr val="00007D"/>
                      </a:solidFill>
                      <a:latin typeface="Arial" panose="020B0604020202020204" pitchFamily="34" charset="0"/>
                    </a:rPr>
                    <a:t>Documento</a:t>
                  </a:r>
                </a:p>
              </p:txBody>
            </p:sp>
            <p:sp>
              <p:nvSpPr>
                <p:cNvPr id="14343" name="Text Box 7">
                  <a:extLst>
                    <a:ext uri="{FF2B5EF4-FFF2-40B4-BE49-F238E27FC236}">
                      <a16:creationId xmlns:a16="http://schemas.microsoft.com/office/drawing/2014/main" id="{B3AB0726-BE01-4583-B8A4-FA5AE0DA26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18" y="1946"/>
                  <a:ext cx="1342" cy="474"/>
                </a:xfrm>
                <a:prstGeom prst="rect">
                  <a:avLst/>
                </a:prstGeom>
                <a:solidFill>
                  <a:srgbClr val="FFFFFF"/>
                </a:solidFill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b="1">
                      <a:solidFill>
                        <a:srgbClr val="000000"/>
                      </a:solidFill>
                      <a:latin typeface="Garamond" panose="02020404030301010803" pitchFamily="18" charset="0"/>
                      <a:cs typeface="Tahoma" panose="020B0604030504040204" pitchFamily="34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b="1">
                      <a:solidFill>
                        <a:srgbClr val="000000"/>
                      </a:solidFill>
                      <a:latin typeface="Garamond" panose="02020404030301010803" pitchFamily="18" charset="0"/>
                      <a:cs typeface="Tahoma" panose="020B0604030504040204" pitchFamily="34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b="1">
                      <a:solidFill>
                        <a:srgbClr val="000000"/>
                      </a:solidFill>
                      <a:latin typeface="Garamond" panose="02020404030301010803" pitchFamily="18" charset="0"/>
                      <a:cs typeface="Tahoma" panose="020B0604030504040204" pitchFamily="34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b="1">
                      <a:solidFill>
                        <a:srgbClr val="000000"/>
                      </a:solidFill>
                      <a:latin typeface="Garamond" panose="02020404030301010803" pitchFamily="18" charset="0"/>
                      <a:cs typeface="Tahoma" panose="020B0604030504040204" pitchFamily="34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b="1">
                      <a:solidFill>
                        <a:srgbClr val="000000"/>
                      </a:solidFill>
                      <a:latin typeface="Garamond" panose="02020404030301010803" pitchFamily="18" charset="0"/>
                      <a:cs typeface="Tahoma" panose="020B0604030504040204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b="1">
                      <a:solidFill>
                        <a:srgbClr val="000000"/>
                      </a:solidFill>
                      <a:latin typeface="Garamond" panose="02020404030301010803" pitchFamily="18" charset="0"/>
                      <a:cs typeface="Tahoma" panose="020B0604030504040204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b="1">
                      <a:solidFill>
                        <a:srgbClr val="000000"/>
                      </a:solidFill>
                      <a:latin typeface="Garamond" panose="02020404030301010803" pitchFamily="18" charset="0"/>
                      <a:cs typeface="Tahoma" panose="020B0604030504040204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b="1">
                      <a:solidFill>
                        <a:srgbClr val="000000"/>
                      </a:solidFill>
                      <a:latin typeface="Garamond" panose="02020404030301010803" pitchFamily="18" charset="0"/>
                      <a:cs typeface="Tahoma" panose="020B0604030504040204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b="1">
                      <a:solidFill>
                        <a:srgbClr val="000000"/>
                      </a:solidFill>
                      <a:latin typeface="Garamond" panose="02020404030301010803" pitchFamily="18" charset="0"/>
                      <a:cs typeface="Tahoma" panose="020B0604030504040204" pitchFamily="34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GB" altLang="en-US" sz="1100">
                      <a:solidFill>
                        <a:srgbClr val="00007D"/>
                      </a:solidFill>
                      <a:latin typeface="Courier New" panose="02070309020205020404" pitchFamily="49" charset="0"/>
                    </a:rPr>
                    <a:t>Autor</a:t>
                  </a:r>
                </a:p>
                <a:p>
                  <a:pPr>
                    <a:buClrTx/>
                    <a:buFontTx/>
                    <a:buNone/>
                  </a:pPr>
                  <a:r>
                    <a:rPr lang="en-GB" altLang="en-US" sz="1100">
                      <a:solidFill>
                        <a:srgbClr val="00007D"/>
                      </a:solidFill>
                      <a:latin typeface="Courier New" panose="02070309020205020404" pitchFamily="49" charset="0"/>
                    </a:rPr>
                    <a:t>DataDeChegada</a:t>
                  </a:r>
                </a:p>
              </p:txBody>
            </p:sp>
            <p:sp>
              <p:nvSpPr>
                <p:cNvPr id="14344" name="Text Box 8">
                  <a:extLst>
                    <a:ext uri="{FF2B5EF4-FFF2-40B4-BE49-F238E27FC236}">
                      <a16:creationId xmlns:a16="http://schemas.microsoft.com/office/drawing/2014/main" id="{A2DFF9E1-B9AD-482F-A8C6-47C01E2CED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18" y="2421"/>
                  <a:ext cx="1342" cy="474"/>
                </a:xfrm>
                <a:prstGeom prst="rect">
                  <a:avLst/>
                </a:prstGeom>
                <a:solidFill>
                  <a:srgbClr val="FFFFFF"/>
                </a:solidFill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b="1">
                      <a:solidFill>
                        <a:srgbClr val="000000"/>
                      </a:solidFill>
                      <a:latin typeface="Garamond" panose="02020404030301010803" pitchFamily="18" charset="0"/>
                      <a:cs typeface="Tahoma" panose="020B0604030504040204" pitchFamily="34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b="1">
                      <a:solidFill>
                        <a:srgbClr val="000000"/>
                      </a:solidFill>
                      <a:latin typeface="Garamond" panose="02020404030301010803" pitchFamily="18" charset="0"/>
                      <a:cs typeface="Tahoma" panose="020B0604030504040204" pitchFamily="34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b="1">
                      <a:solidFill>
                        <a:srgbClr val="000000"/>
                      </a:solidFill>
                      <a:latin typeface="Garamond" panose="02020404030301010803" pitchFamily="18" charset="0"/>
                      <a:cs typeface="Tahoma" panose="020B0604030504040204" pitchFamily="34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b="1">
                      <a:solidFill>
                        <a:srgbClr val="000000"/>
                      </a:solidFill>
                      <a:latin typeface="Garamond" panose="02020404030301010803" pitchFamily="18" charset="0"/>
                      <a:cs typeface="Tahoma" panose="020B0604030504040204" pitchFamily="34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b="1">
                      <a:solidFill>
                        <a:srgbClr val="000000"/>
                      </a:solidFill>
                      <a:latin typeface="Garamond" panose="02020404030301010803" pitchFamily="18" charset="0"/>
                      <a:cs typeface="Tahoma" panose="020B0604030504040204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b="1">
                      <a:solidFill>
                        <a:srgbClr val="000000"/>
                      </a:solidFill>
                      <a:latin typeface="Garamond" panose="02020404030301010803" pitchFamily="18" charset="0"/>
                      <a:cs typeface="Tahoma" panose="020B0604030504040204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b="1">
                      <a:solidFill>
                        <a:srgbClr val="000000"/>
                      </a:solidFill>
                      <a:latin typeface="Garamond" panose="02020404030301010803" pitchFamily="18" charset="0"/>
                      <a:cs typeface="Tahoma" panose="020B0604030504040204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b="1">
                      <a:solidFill>
                        <a:srgbClr val="000000"/>
                      </a:solidFill>
                      <a:latin typeface="Garamond" panose="02020404030301010803" pitchFamily="18" charset="0"/>
                      <a:cs typeface="Tahoma" panose="020B0604030504040204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b="1">
                      <a:solidFill>
                        <a:srgbClr val="000000"/>
                      </a:solidFill>
                      <a:latin typeface="Garamond" panose="02020404030301010803" pitchFamily="18" charset="0"/>
                      <a:cs typeface="Tahoma" panose="020B0604030504040204" pitchFamily="34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GB" altLang="en-US" sz="1100">
                      <a:solidFill>
                        <a:srgbClr val="00007D"/>
                      </a:solidFill>
                      <a:latin typeface="Courier New" panose="02070309020205020404" pitchFamily="49" charset="0"/>
                    </a:rPr>
                    <a:t>Imprimir</a:t>
                  </a:r>
                </a:p>
                <a:p>
                  <a:pPr>
                    <a:buClrTx/>
                    <a:buFontTx/>
                    <a:buNone/>
                  </a:pPr>
                  <a:r>
                    <a:rPr lang="en-GB" altLang="en-US" sz="1100">
                      <a:solidFill>
                        <a:srgbClr val="00007D"/>
                      </a:solidFill>
                      <a:latin typeface="Courier New" panose="02070309020205020404" pitchFamily="49" charset="0"/>
                    </a:rPr>
                    <a:t>Editar</a:t>
                  </a:r>
                </a:p>
                <a:p>
                  <a:pPr>
                    <a:buClrTx/>
                    <a:buFontTx/>
                    <a:buNone/>
                  </a:pPr>
                  <a:endParaRPr lang="en-GB" altLang="en-US" sz="1100">
                    <a:solidFill>
                      <a:srgbClr val="00007D"/>
                    </a:solidFill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14345" name="Rectangle 9">
                  <a:extLst>
                    <a:ext uri="{FF2B5EF4-FFF2-40B4-BE49-F238E27FC236}">
                      <a16:creationId xmlns:a16="http://schemas.microsoft.com/office/drawing/2014/main" id="{1BEBF94F-ECE1-47F5-B16C-955488D0C0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6" y="3370"/>
                  <a:ext cx="1239" cy="284"/>
                </a:xfrm>
                <a:prstGeom prst="rect">
                  <a:avLst/>
                </a:prstGeom>
                <a:solidFill>
                  <a:srgbClr val="FFFFFF"/>
                </a:solidFill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b="1">
                      <a:solidFill>
                        <a:srgbClr val="000000"/>
                      </a:solidFill>
                      <a:latin typeface="Garamond" panose="02020404030301010803" pitchFamily="18" charset="0"/>
                      <a:cs typeface="Tahoma" panose="020B0604030504040204" pitchFamily="34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b="1">
                      <a:solidFill>
                        <a:srgbClr val="000000"/>
                      </a:solidFill>
                      <a:latin typeface="Garamond" panose="02020404030301010803" pitchFamily="18" charset="0"/>
                      <a:cs typeface="Tahoma" panose="020B0604030504040204" pitchFamily="34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b="1">
                      <a:solidFill>
                        <a:srgbClr val="000000"/>
                      </a:solidFill>
                      <a:latin typeface="Garamond" panose="02020404030301010803" pitchFamily="18" charset="0"/>
                      <a:cs typeface="Tahoma" panose="020B0604030504040204" pitchFamily="34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b="1">
                      <a:solidFill>
                        <a:srgbClr val="000000"/>
                      </a:solidFill>
                      <a:latin typeface="Garamond" panose="02020404030301010803" pitchFamily="18" charset="0"/>
                      <a:cs typeface="Tahoma" panose="020B0604030504040204" pitchFamily="34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b="1">
                      <a:solidFill>
                        <a:srgbClr val="000000"/>
                      </a:solidFill>
                      <a:latin typeface="Garamond" panose="02020404030301010803" pitchFamily="18" charset="0"/>
                      <a:cs typeface="Tahoma" panose="020B0604030504040204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b="1">
                      <a:solidFill>
                        <a:srgbClr val="000000"/>
                      </a:solidFill>
                      <a:latin typeface="Garamond" panose="02020404030301010803" pitchFamily="18" charset="0"/>
                      <a:cs typeface="Tahoma" panose="020B0604030504040204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b="1">
                      <a:solidFill>
                        <a:srgbClr val="000000"/>
                      </a:solidFill>
                      <a:latin typeface="Garamond" panose="02020404030301010803" pitchFamily="18" charset="0"/>
                      <a:cs typeface="Tahoma" panose="020B0604030504040204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b="1">
                      <a:solidFill>
                        <a:srgbClr val="000000"/>
                      </a:solidFill>
                      <a:latin typeface="Garamond" panose="02020404030301010803" pitchFamily="18" charset="0"/>
                      <a:cs typeface="Tahoma" panose="020B0604030504040204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b="1">
                      <a:solidFill>
                        <a:srgbClr val="000000"/>
                      </a:solidFill>
                      <a:latin typeface="Garamond" panose="02020404030301010803" pitchFamily="18" charset="0"/>
                      <a:cs typeface="Tahoma" panose="020B0604030504040204" pitchFamily="34" charset="0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GB" altLang="en-US" sz="1100">
                      <a:solidFill>
                        <a:srgbClr val="00007D"/>
                      </a:solidFill>
                      <a:latin typeface="Comic Sans MS" panose="030F0702030302020204" pitchFamily="66" charset="0"/>
                    </a:rPr>
                    <a:t>OB1: </a:t>
                  </a:r>
                  <a:r>
                    <a:rPr lang="en-GB" altLang="en-US" sz="1200" b="0">
                      <a:solidFill>
                        <a:srgbClr val="00007D"/>
                      </a:solidFill>
                      <a:latin typeface="Arial" panose="020B0604020202020204" pitchFamily="34" charset="0"/>
                    </a:rPr>
                    <a:t>Documento</a:t>
                  </a:r>
                </a:p>
              </p:txBody>
            </p:sp>
            <p:sp>
              <p:nvSpPr>
                <p:cNvPr id="14346" name="Rectangle 10">
                  <a:extLst>
                    <a:ext uri="{FF2B5EF4-FFF2-40B4-BE49-F238E27FC236}">
                      <a16:creationId xmlns:a16="http://schemas.microsoft.com/office/drawing/2014/main" id="{075419B1-8C8E-4949-8C44-322BA31BB9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44" y="3370"/>
                  <a:ext cx="1238" cy="284"/>
                </a:xfrm>
                <a:prstGeom prst="rect">
                  <a:avLst/>
                </a:prstGeom>
                <a:solidFill>
                  <a:srgbClr val="FFFFFF"/>
                </a:solidFill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b="1">
                      <a:solidFill>
                        <a:srgbClr val="000000"/>
                      </a:solidFill>
                      <a:latin typeface="Garamond" panose="02020404030301010803" pitchFamily="18" charset="0"/>
                      <a:cs typeface="Tahoma" panose="020B0604030504040204" pitchFamily="34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b="1">
                      <a:solidFill>
                        <a:srgbClr val="000000"/>
                      </a:solidFill>
                      <a:latin typeface="Garamond" panose="02020404030301010803" pitchFamily="18" charset="0"/>
                      <a:cs typeface="Tahoma" panose="020B0604030504040204" pitchFamily="34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b="1">
                      <a:solidFill>
                        <a:srgbClr val="000000"/>
                      </a:solidFill>
                      <a:latin typeface="Garamond" panose="02020404030301010803" pitchFamily="18" charset="0"/>
                      <a:cs typeface="Tahoma" panose="020B0604030504040204" pitchFamily="34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b="1">
                      <a:solidFill>
                        <a:srgbClr val="000000"/>
                      </a:solidFill>
                      <a:latin typeface="Garamond" panose="02020404030301010803" pitchFamily="18" charset="0"/>
                      <a:cs typeface="Tahoma" panose="020B0604030504040204" pitchFamily="34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b="1">
                      <a:solidFill>
                        <a:srgbClr val="000000"/>
                      </a:solidFill>
                      <a:latin typeface="Garamond" panose="02020404030301010803" pitchFamily="18" charset="0"/>
                      <a:cs typeface="Tahoma" panose="020B0604030504040204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b="1">
                      <a:solidFill>
                        <a:srgbClr val="000000"/>
                      </a:solidFill>
                      <a:latin typeface="Garamond" panose="02020404030301010803" pitchFamily="18" charset="0"/>
                      <a:cs typeface="Tahoma" panose="020B0604030504040204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b="1">
                      <a:solidFill>
                        <a:srgbClr val="000000"/>
                      </a:solidFill>
                      <a:latin typeface="Garamond" panose="02020404030301010803" pitchFamily="18" charset="0"/>
                      <a:cs typeface="Tahoma" panose="020B0604030504040204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b="1">
                      <a:solidFill>
                        <a:srgbClr val="000000"/>
                      </a:solidFill>
                      <a:latin typeface="Garamond" panose="02020404030301010803" pitchFamily="18" charset="0"/>
                      <a:cs typeface="Tahoma" panose="020B0604030504040204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b="1">
                      <a:solidFill>
                        <a:srgbClr val="000000"/>
                      </a:solidFill>
                      <a:latin typeface="Garamond" panose="02020404030301010803" pitchFamily="18" charset="0"/>
                      <a:cs typeface="Tahoma" panose="020B0604030504040204" pitchFamily="34" charset="0"/>
                    </a:defRPr>
                  </a:lvl9pPr>
                </a:lstStyle>
                <a:p>
                  <a:pPr algn="ctr">
                    <a:buClrTx/>
                    <a:buFontTx/>
                    <a:buNone/>
                  </a:pPr>
                  <a:r>
                    <a:rPr lang="en-GB" altLang="en-US" sz="1100">
                      <a:solidFill>
                        <a:srgbClr val="00007D"/>
                      </a:solidFill>
                      <a:latin typeface="Comic Sans MS" panose="030F0702030302020204" pitchFamily="66" charset="0"/>
                    </a:rPr>
                    <a:t>OB2: </a:t>
                  </a:r>
                  <a:r>
                    <a:rPr lang="en-GB" altLang="en-US" sz="1200" b="0">
                      <a:solidFill>
                        <a:srgbClr val="00007D"/>
                      </a:solidFill>
                      <a:latin typeface="Arial" panose="020B0604020202020204" pitchFamily="34" charset="0"/>
                    </a:rPr>
                    <a:t>Documento</a:t>
                  </a:r>
                </a:p>
              </p:txBody>
            </p:sp>
            <p:sp>
              <p:nvSpPr>
                <p:cNvPr id="14347" name="Line 11">
                  <a:extLst>
                    <a:ext uri="{FF2B5EF4-FFF2-40B4-BE49-F238E27FC236}">
                      <a16:creationId xmlns:a16="http://schemas.microsoft.com/office/drawing/2014/main" id="{637DEF19-CB94-4948-90DE-DA19020AAD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628" y="2891"/>
                  <a:ext cx="0" cy="480"/>
                </a:xfrm>
                <a:prstGeom prst="line">
                  <a:avLst/>
                </a:prstGeom>
                <a:noFill/>
                <a:ln w="9360" cap="rnd">
                  <a:solidFill>
                    <a:srgbClr val="000000"/>
                  </a:solidFill>
                  <a:prstDash val="sysDot"/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48" name="Line 12">
                  <a:extLst>
                    <a:ext uri="{FF2B5EF4-FFF2-40B4-BE49-F238E27FC236}">
                      <a16:creationId xmlns:a16="http://schemas.microsoft.com/office/drawing/2014/main" id="{4F814550-6179-4DD1-8C67-D59A89E3B2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51" y="2891"/>
                  <a:ext cx="0" cy="480"/>
                </a:xfrm>
                <a:prstGeom prst="line">
                  <a:avLst/>
                </a:prstGeom>
                <a:noFill/>
                <a:ln w="9360" cap="rnd">
                  <a:solidFill>
                    <a:srgbClr val="000000"/>
                  </a:solidFill>
                  <a:prstDash val="sysDot"/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349" name="Text Box 13">
                <a:extLst>
                  <a:ext uri="{FF2B5EF4-FFF2-40B4-BE49-F238E27FC236}">
                    <a16:creationId xmlns:a16="http://schemas.microsoft.com/office/drawing/2014/main" id="{7D765D49-8F20-4345-B3F1-B57B685918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5" y="1756"/>
                <a:ext cx="747" cy="18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b="1">
                    <a:solidFill>
                      <a:srgbClr val="000000"/>
                    </a:solidFill>
                    <a:latin typeface="Garamond" panose="02020404030301010803" pitchFamily="18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b="1">
                    <a:solidFill>
                      <a:srgbClr val="000000"/>
                    </a:solidFill>
                    <a:latin typeface="Garamond" panose="02020404030301010803" pitchFamily="18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b="1">
                    <a:solidFill>
                      <a:srgbClr val="000000"/>
                    </a:solidFill>
                    <a:latin typeface="Garamond" panose="02020404030301010803" pitchFamily="18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b="1">
                    <a:solidFill>
                      <a:srgbClr val="000000"/>
                    </a:solidFill>
                    <a:latin typeface="Garamond" panose="02020404030301010803" pitchFamily="18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b="1">
                    <a:solidFill>
                      <a:srgbClr val="000000"/>
                    </a:solidFill>
                    <a:latin typeface="Garamond" panose="02020404030301010803" pitchFamily="18" charset="0"/>
                    <a:cs typeface="Tahoma" panose="020B060403050404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b="1">
                    <a:solidFill>
                      <a:srgbClr val="000000"/>
                    </a:solidFill>
                    <a:latin typeface="Garamond" panose="02020404030301010803" pitchFamily="18" charset="0"/>
                    <a:cs typeface="Tahoma" panose="020B060403050404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b="1">
                    <a:solidFill>
                      <a:srgbClr val="000000"/>
                    </a:solidFill>
                    <a:latin typeface="Garamond" panose="02020404030301010803" pitchFamily="18" charset="0"/>
                    <a:cs typeface="Tahoma" panose="020B060403050404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b="1">
                    <a:solidFill>
                      <a:srgbClr val="000000"/>
                    </a:solidFill>
                    <a:latin typeface="Garamond" panose="02020404030301010803" pitchFamily="18" charset="0"/>
                    <a:cs typeface="Tahoma" panose="020B060403050404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b="1">
                    <a:solidFill>
                      <a:srgbClr val="000000"/>
                    </a:solidFill>
                    <a:latin typeface="Garamond" panose="02020404030301010803" pitchFamily="18" charset="0"/>
                    <a:cs typeface="Tahoma" panose="020B0604030504040204" pitchFamily="34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GB" altLang="en-US" sz="1200">
                    <a:solidFill>
                      <a:srgbClr val="00007D"/>
                    </a:solidFill>
                    <a:latin typeface="Arial" panose="020B0604020202020204" pitchFamily="34" charset="0"/>
                  </a:rPr>
                  <a:t>CLASSE</a:t>
                </a:r>
              </a:p>
            </p:txBody>
          </p:sp>
          <p:sp>
            <p:nvSpPr>
              <p:cNvPr id="14350" name="Text Box 14">
                <a:extLst>
                  <a:ext uri="{FF2B5EF4-FFF2-40B4-BE49-F238E27FC236}">
                    <a16:creationId xmlns:a16="http://schemas.microsoft.com/office/drawing/2014/main" id="{A9CADE23-8A26-444C-938D-8DADB5D038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6" y="2187"/>
                <a:ext cx="747" cy="18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b="1">
                    <a:solidFill>
                      <a:srgbClr val="000000"/>
                    </a:solidFill>
                    <a:latin typeface="Garamond" panose="02020404030301010803" pitchFamily="18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b="1">
                    <a:solidFill>
                      <a:srgbClr val="000000"/>
                    </a:solidFill>
                    <a:latin typeface="Garamond" panose="02020404030301010803" pitchFamily="18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b="1">
                    <a:solidFill>
                      <a:srgbClr val="000000"/>
                    </a:solidFill>
                    <a:latin typeface="Garamond" panose="02020404030301010803" pitchFamily="18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b="1">
                    <a:solidFill>
                      <a:srgbClr val="000000"/>
                    </a:solidFill>
                    <a:latin typeface="Garamond" panose="02020404030301010803" pitchFamily="18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b="1">
                    <a:solidFill>
                      <a:srgbClr val="000000"/>
                    </a:solidFill>
                    <a:latin typeface="Garamond" panose="02020404030301010803" pitchFamily="18" charset="0"/>
                    <a:cs typeface="Tahoma" panose="020B060403050404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b="1">
                    <a:solidFill>
                      <a:srgbClr val="000000"/>
                    </a:solidFill>
                    <a:latin typeface="Garamond" panose="02020404030301010803" pitchFamily="18" charset="0"/>
                    <a:cs typeface="Tahoma" panose="020B060403050404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b="1">
                    <a:solidFill>
                      <a:srgbClr val="000000"/>
                    </a:solidFill>
                    <a:latin typeface="Garamond" panose="02020404030301010803" pitchFamily="18" charset="0"/>
                    <a:cs typeface="Tahoma" panose="020B060403050404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b="1">
                    <a:solidFill>
                      <a:srgbClr val="000000"/>
                    </a:solidFill>
                    <a:latin typeface="Garamond" panose="02020404030301010803" pitchFamily="18" charset="0"/>
                    <a:cs typeface="Tahoma" panose="020B060403050404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b="1">
                    <a:solidFill>
                      <a:srgbClr val="000000"/>
                    </a:solidFill>
                    <a:latin typeface="Garamond" panose="02020404030301010803" pitchFamily="18" charset="0"/>
                    <a:cs typeface="Tahoma" panose="020B0604030504040204" pitchFamily="34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GB" altLang="en-US" sz="1200">
                    <a:solidFill>
                      <a:srgbClr val="00007D"/>
                    </a:solidFill>
                    <a:latin typeface="Arial" panose="020B0604020202020204" pitchFamily="34" charset="0"/>
                  </a:rPr>
                  <a:t>Atributos</a:t>
                </a:r>
              </a:p>
            </p:txBody>
          </p:sp>
          <p:sp>
            <p:nvSpPr>
              <p:cNvPr id="14351" name="Text Box 15">
                <a:extLst>
                  <a:ext uri="{FF2B5EF4-FFF2-40B4-BE49-F238E27FC236}">
                    <a16:creationId xmlns:a16="http://schemas.microsoft.com/office/drawing/2014/main" id="{3E25CB13-CF4A-4236-8D47-460AFA4AA7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6" y="2612"/>
                <a:ext cx="747" cy="18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b="1">
                    <a:solidFill>
                      <a:srgbClr val="000000"/>
                    </a:solidFill>
                    <a:latin typeface="Garamond" panose="02020404030301010803" pitchFamily="18" charset="0"/>
                    <a:cs typeface="Tahoma" panose="020B0604030504040204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b="1">
                    <a:solidFill>
                      <a:srgbClr val="000000"/>
                    </a:solidFill>
                    <a:latin typeface="Garamond" panose="02020404030301010803" pitchFamily="18" charset="0"/>
                    <a:cs typeface="Tahoma" panose="020B0604030504040204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b="1">
                    <a:solidFill>
                      <a:srgbClr val="000000"/>
                    </a:solidFill>
                    <a:latin typeface="Garamond" panose="02020404030301010803" pitchFamily="18" charset="0"/>
                    <a:cs typeface="Tahoma" panose="020B0604030504040204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b="1">
                    <a:solidFill>
                      <a:srgbClr val="000000"/>
                    </a:solidFill>
                    <a:latin typeface="Garamond" panose="02020404030301010803" pitchFamily="18" charset="0"/>
                    <a:cs typeface="Tahoma" panose="020B0604030504040204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b="1">
                    <a:solidFill>
                      <a:srgbClr val="000000"/>
                    </a:solidFill>
                    <a:latin typeface="Garamond" panose="02020404030301010803" pitchFamily="18" charset="0"/>
                    <a:cs typeface="Tahoma" panose="020B060403050404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b="1">
                    <a:solidFill>
                      <a:srgbClr val="000000"/>
                    </a:solidFill>
                    <a:latin typeface="Garamond" panose="02020404030301010803" pitchFamily="18" charset="0"/>
                    <a:cs typeface="Tahoma" panose="020B060403050404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b="1">
                    <a:solidFill>
                      <a:srgbClr val="000000"/>
                    </a:solidFill>
                    <a:latin typeface="Garamond" panose="02020404030301010803" pitchFamily="18" charset="0"/>
                    <a:cs typeface="Tahoma" panose="020B060403050404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b="1">
                    <a:solidFill>
                      <a:srgbClr val="000000"/>
                    </a:solidFill>
                    <a:latin typeface="Garamond" panose="02020404030301010803" pitchFamily="18" charset="0"/>
                    <a:cs typeface="Tahoma" panose="020B060403050404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b="1">
                    <a:solidFill>
                      <a:srgbClr val="000000"/>
                    </a:solidFill>
                    <a:latin typeface="Garamond" panose="02020404030301010803" pitchFamily="18" charset="0"/>
                    <a:cs typeface="Tahoma" panose="020B0604030504040204" pitchFamily="34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GB" altLang="en-US" sz="1200">
                    <a:solidFill>
                      <a:srgbClr val="00007D"/>
                    </a:solidFill>
                    <a:latin typeface="Arial" panose="020B0604020202020204" pitchFamily="34" charset="0"/>
                  </a:rPr>
                  <a:t>Funções</a:t>
                </a:r>
              </a:p>
            </p:txBody>
          </p:sp>
        </p:grpSp>
        <p:sp>
          <p:nvSpPr>
            <p:cNvPr id="14352" name="AutoShape 16">
              <a:extLst>
                <a:ext uri="{FF2B5EF4-FFF2-40B4-BE49-F238E27FC236}">
                  <a16:creationId xmlns:a16="http://schemas.microsoft.com/office/drawing/2014/main" id="{24AA55CB-8ABE-4BB7-99CB-E5DE0E259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" y="1756"/>
              <a:ext cx="102" cy="189"/>
            </a:xfrm>
            <a:prstGeom prst="rightBrace">
              <a:avLst>
                <a:gd name="adj1" fmla="val 15441"/>
                <a:gd name="adj2" fmla="val 50000"/>
              </a:avLst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3" name="AutoShape 17">
              <a:extLst>
                <a:ext uri="{FF2B5EF4-FFF2-40B4-BE49-F238E27FC236}">
                  <a16:creationId xmlns:a16="http://schemas.microsoft.com/office/drawing/2014/main" id="{C9C990CD-4350-4A2F-A88B-A02B35274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" y="2173"/>
              <a:ext cx="102" cy="189"/>
            </a:xfrm>
            <a:prstGeom prst="rightBrace">
              <a:avLst>
                <a:gd name="adj1" fmla="val 15441"/>
                <a:gd name="adj2" fmla="val 50000"/>
              </a:avLst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4" name="AutoShape 18">
              <a:extLst>
                <a:ext uri="{FF2B5EF4-FFF2-40B4-BE49-F238E27FC236}">
                  <a16:creationId xmlns:a16="http://schemas.microsoft.com/office/drawing/2014/main" id="{5B8207C5-360E-43B7-81AD-F22350407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" y="2612"/>
              <a:ext cx="102" cy="189"/>
            </a:xfrm>
            <a:prstGeom prst="rightBrace">
              <a:avLst>
                <a:gd name="adj1" fmla="val 15441"/>
                <a:gd name="adj2" fmla="val 50000"/>
              </a:avLst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>
            <a:extLst>
              <a:ext uri="{FF2B5EF4-FFF2-40B4-BE49-F238E27FC236}">
                <a16:creationId xmlns:a16="http://schemas.microsoft.com/office/drawing/2014/main" id="{B8AED5F8-DAC5-462F-9B6D-CC3D35649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6C783E99-0D35-4FF3-9FA7-1226C381DFA8}" type="slidenum">
              <a:rPr lang="pt-BR" altLang="en-US" sz="140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13</a:t>
            </a:fld>
            <a:endParaRPr lang="pt-BR" altLang="en-US" sz="1400">
              <a:latin typeface="Arial" panose="020B0604020202020204" pitchFamily="34" charset="0"/>
            </a:endParaRPr>
          </a:p>
        </p:txBody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id="{EF51AE95-1BF9-4E9A-8DB8-87BAA3E1F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135813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Orientação a Objetos em Java – Classe em Java  </a:t>
            </a:r>
            <a:r>
              <a:rPr lang="en-GB" altLang="en-US" sz="20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(13/33)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52CB388-0213-409B-A1DA-73ED0990F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1916113"/>
            <a:ext cx="7788275" cy="463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73977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39775" indent="-280988">
              <a:tabLst>
                <a:tab pos="73977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indent="-227013">
              <a:tabLst>
                <a:tab pos="73977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indent="-227013">
              <a:tabLst>
                <a:tab pos="73977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73977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977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977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977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9775" algn="l"/>
                <a:tab pos="906463" algn="l"/>
                <a:tab pos="1820863" algn="l"/>
                <a:tab pos="2735263" algn="l"/>
                <a:tab pos="3649663" algn="l"/>
                <a:tab pos="4564063" algn="l"/>
                <a:tab pos="5478463" algn="l"/>
                <a:tab pos="6392863" algn="l"/>
                <a:tab pos="7307263" algn="l"/>
                <a:tab pos="8221663" algn="l"/>
                <a:tab pos="9136063" algn="l"/>
                <a:tab pos="10050463" algn="l"/>
                <a:tab pos="10328275" algn="l"/>
                <a:tab pos="10777538" algn="l"/>
                <a:tab pos="10780713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lvl="1">
              <a:spcBef>
                <a:spcPts val="350"/>
              </a:spcBef>
              <a:buClrTx/>
              <a:buFontTx/>
              <a:buNone/>
            </a:pPr>
            <a:r>
              <a:rPr lang="en-GB" altLang="en-US" sz="2800" b="0">
                <a:latin typeface="Arial" panose="020B0604020202020204" pitchFamily="34" charset="0"/>
              </a:rPr>
              <a:t>	</a:t>
            </a:r>
            <a:r>
              <a:rPr lang="en-GB" altLang="en-US" sz="1400" b="0">
                <a:latin typeface="Arial" panose="020B0604020202020204" pitchFamily="34" charset="0"/>
              </a:rPr>
              <a:t>Qualificador_de_acesso class Nome_Da_Classe</a:t>
            </a:r>
          </a:p>
          <a:p>
            <a:pPr lvl="1">
              <a:spcBef>
                <a:spcPts val="350"/>
              </a:spcBef>
              <a:buClrTx/>
              <a:buFontTx/>
              <a:buNone/>
            </a:pPr>
            <a:r>
              <a:rPr lang="en-GB" altLang="en-US" sz="1400" b="0">
                <a:latin typeface="Arial" panose="020B0604020202020204" pitchFamily="34" charset="0"/>
              </a:rPr>
              <a:t>	{		</a:t>
            </a:r>
          </a:p>
          <a:p>
            <a:pPr lvl="1">
              <a:spcBef>
                <a:spcPts val="350"/>
              </a:spcBef>
              <a:buClrTx/>
              <a:buFontTx/>
              <a:buNone/>
            </a:pPr>
            <a:r>
              <a:rPr lang="en-GB" altLang="en-US" sz="1400" b="0">
                <a:latin typeface="Arial" panose="020B0604020202020204" pitchFamily="34" charset="0"/>
              </a:rPr>
              <a:t>		// atributos da classe</a:t>
            </a:r>
          </a:p>
          <a:p>
            <a:pPr lvl="1">
              <a:spcBef>
                <a:spcPts val="350"/>
              </a:spcBef>
              <a:buClrTx/>
              <a:buFontTx/>
              <a:buNone/>
            </a:pPr>
            <a:r>
              <a:rPr lang="en-GB" altLang="en-US" sz="1400" b="0">
                <a:latin typeface="Arial" panose="020B0604020202020204" pitchFamily="34" charset="0"/>
              </a:rPr>
              <a:t>  		// métodos da classe</a:t>
            </a:r>
          </a:p>
          <a:p>
            <a:pPr lvl="1">
              <a:spcBef>
                <a:spcPts val="350"/>
              </a:spcBef>
              <a:buClrTx/>
              <a:buFontTx/>
              <a:buNone/>
            </a:pPr>
            <a:r>
              <a:rPr lang="en-GB" altLang="en-US" sz="1400" b="0">
                <a:latin typeface="Arial" panose="020B0604020202020204" pitchFamily="34" charset="0"/>
              </a:rPr>
              <a:t>	}</a:t>
            </a:r>
          </a:p>
          <a:p>
            <a:pPr lvl="1">
              <a:spcBef>
                <a:spcPts val="350"/>
              </a:spcBef>
              <a:buClrTx/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	</a:t>
            </a:r>
          </a:p>
          <a:p>
            <a:pPr lvl="2">
              <a:spcBef>
                <a:spcPts val="350"/>
              </a:spcBef>
              <a:buClrTx/>
              <a:buFontTx/>
              <a:buNone/>
            </a:pPr>
            <a:r>
              <a:rPr lang="en-GB" altLang="en-US" sz="1400" b="0">
                <a:latin typeface="Arial" panose="020B0604020202020204" pitchFamily="34" charset="0"/>
              </a:rPr>
              <a:t>// Class Lampada</a:t>
            </a:r>
          </a:p>
          <a:p>
            <a:pPr lvl="2">
              <a:spcBef>
                <a:spcPts val="350"/>
              </a:spcBef>
              <a:buClrTx/>
              <a:buFontTx/>
              <a:buNone/>
            </a:pPr>
            <a:r>
              <a:rPr lang="en-GB" altLang="en-US" sz="1400" b="0">
                <a:latin typeface="Arial" panose="020B0604020202020204" pitchFamily="34" charset="0"/>
              </a:rPr>
              <a:t>public class Lampada</a:t>
            </a:r>
          </a:p>
          <a:p>
            <a:pPr lvl="2">
              <a:spcBef>
                <a:spcPts val="350"/>
              </a:spcBef>
              <a:buClrTx/>
              <a:buFontTx/>
              <a:buNone/>
            </a:pPr>
            <a:r>
              <a:rPr lang="en-GB" altLang="en-US" sz="1400" b="0">
                <a:latin typeface="Arial" panose="020B0604020202020204" pitchFamily="34" charset="0"/>
              </a:rPr>
              <a:t>{</a:t>
            </a:r>
          </a:p>
          <a:p>
            <a:pPr lvl="3">
              <a:spcBef>
                <a:spcPts val="350"/>
              </a:spcBef>
              <a:buClrTx/>
              <a:buFontTx/>
              <a:buNone/>
            </a:pPr>
            <a:r>
              <a:rPr lang="en-GB" altLang="en-US" sz="1400" b="0">
                <a:latin typeface="Arial" panose="020B0604020202020204" pitchFamily="34" charset="0"/>
              </a:rPr>
              <a:t>// Atributos</a:t>
            </a:r>
          </a:p>
          <a:p>
            <a:pPr lvl="3">
              <a:spcBef>
                <a:spcPts val="350"/>
              </a:spcBef>
              <a:buClrTx/>
              <a:buFontTx/>
              <a:buNone/>
            </a:pPr>
            <a:r>
              <a:rPr lang="en-GB" altLang="en-US" sz="1400" b="0">
                <a:latin typeface="Arial" panose="020B0604020202020204" pitchFamily="34" charset="0"/>
              </a:rPr>
              <a:t>boolean acesa;</a:t>
            </a:r>
          </a:p>
          <a:p>
            <a:pPr lvl="3">
              <a:spcBef>
                <a:spcPts val="350"/>
              </a:spcBef>
              <a:buClrTx/>
              <a:buFontTx/>
              <a:buNone/>
            </a:pPr>
            <a:r>
              <a:rPr lang="en-GB" altLang="en-US" sz="1400" b="0">
                <a:latin typeface="Arial" panose="020B0604020202020204" pitchFamily="34" charset="0"/>
              </a:rPr>
              <a:t>// Métodos</a:t>
            </a:r>
          </a:p>
          <a:p>
            <a:pPr lvl="3">
              <a:spcBef>
                <a:spcPts val="350"/>
              </a:spcBef>
              <a:buClrTx/>
              <a:buFontTx/>
              <a:buNone/>
            </a:pPr>
            <a:r>
              <a:rPr lang="en-GB" altLang="en-US" sz="1400" b="0">
                <a:latin typeface="Arial" panose="020B0604020202020204" pitchFamily="34" charset="0"/>
              </a:rPr>
              <a:t>public void ligar()</a:t>
            </a:r>
          </a:p>
          <a:p>
            <a:pPr lvl="3">
              <a:spcBef>
                <a:spcPts val="350"/>
              </a:spcBef>
              <a:buClrTx/>
              <a:buFontTx/>
              <a:buNone/>
            </a:pPr>
            <a:r>
              <a:rPr lang="en-GB" altLang="en-US" sz="1400" b="0">
                <a:latin typeface="Arial" panose="020B0604020202020204" pitchFamily="34" charset="0"/>
              </a:rPr>
              <a:t>{   acesa = true;   }</a:t>
            </a:r>
          </a:p>
          <a:p>
            <a:pPr lvl="3">
              <a:spcBef>
                <a:spcPts val="350"/>
              </a:spcBef>
              <a:buClrTx/>
              <a:buFontTx/>
              <a:buNone/>
            </a:pPr>
            <a:r>
              <a:rPr lang="en-GB" altLang="en-US" sz="1400" b="0">
                <a:latin typeface="Arial" panose="020B0604020202020204" pitchFamily="34" charset="0"/>
              </a:rPr>
              <a:t>public void desligar()</a:t>
            </a:r>
          </a:p>
          <a:p>
            <a:pPr lvl="3">
              <a:spcBef>
                <a:spcPts val="350"/>
              </a:spcBef>
              <a:buClrTx/>
              <a:buFontTx/>
              <a:buNone/>
            </a:pPr>
            <a:r>
              <a:rPr lang="en-GB" altLang="en-US" sz="1400" b="0">
                <a:latin typeface="Arial" panose="020B0604020202020204" pitchFamily="34" charset="0"/>
              </a:rPr>
              <a:t>{   acesa = false;  }</a:t>
            </a:r>
          </a:p>
          <a:p>
            <a:pPr lvl="2">
              <a:spcBef>
                <a:spcPts val="350"/>
              </a:spcBef>
              <a:buClrTx/>
              <a:buFontTx/>
              <a:buNone/>
            </a:pPr>
            <a:r>
              <a:rPr lang="en-GB" altLang="en-US" sz="1400" b="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5364" name="Line 4">
            <a:extLst>
              <a:ext uri="{FF2B5EF4-FFF2-40B4-BE49-F238E27FC236}">
                <a16:creationId xmlns:a16="http://schemas.microsoft.com/office/drawing/2014/main" id="{1C921231-CD55-4985-B2EE-E709E67E0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3521075"/>
            <a:ext cx="738028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A5AB6F0A-B91C-4BB1-9AF2-2EF86B10E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57A1F33A-79CE-4EE1-87E5-1AFD28CE7677}" type="slidenum">
              <a:rPr lang="pt-BR" altLang="en-US" sz="140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14</a:t>
            </a:fld>
            <a:endParaRPr lang="pt-BR" altLang="en-US" sz="1400">
              <a:latin typeface="Arial" panose="020B0604020202020204" pitchFamily="34" charset="0"/>
            </a:endParaRPr>
          </a:p>
        </p:txBody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D7B05697-7332-4CDF-A7CE-E1587FA32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135813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0" i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Orientação a Objetos em Java – Classe em Java  </a:t>
            </a:r>
            <a:r>
              <a:rPr lang="en-GB" altLang="en-US" sz="2000" b="0" i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(14/33)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02B31FD-5E8D-45F3-B306-3FE57168A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573213"/>
            <a:ext cx="8229600" cy="393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t">
            <a:spAutoFit/>
          </a:bodyPr>
          <a:lstStyle>
            <a:lvl1pPr marL="333375" indent="-331788">
              <a:tabLst>
                <a:tab pos="333375" algn="l"/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333375" algn="l"/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333375" algn="l"/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333375" algn="l"/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333375" algn="l"/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indent="-331470">
              <a:lnSpc>
                <a:spcPct val="93000"/>
              </a:lnSpc>
              <a:spcBef>
                <a:spcPts val="800"/>
              </a:spcBef>
              <a:buClrTx/>
              <a:buSzPct val="75000"/>
            </a:pPr>
            <a:r>
              <a:rPr lang="en-GB" altLang="en-US" sz="2000" b="0" dirty="0">
                <a:latin typeface="Arial"/>
                <a:cs typeface="Tahoma"/>
              </a:rPr>
              <a:t>class</a:t>
            </a:r>
            <a:r>
              <a:rPr lang="en-GB" altLang="en-US" sz="2000" dirty="0">
                <a:latin typeface="Arial"/>
                <a:cs typeface="Tahoma"/>
              </a:rPr>
              <a:t> </a:t>
            </a:r>
            <a:r>
              <a:rPr lang="en-GB" altLang="en-US" sz="2000" dirty="0" err="1">
                <a:latin typeface="Arial"/>
                <a:cs typeface="Tahoma"/>
              </a:rPr>
              <a:t>Pedido</a:t>
            </a:r>
            <a:r>
              <a:rPr lang="en-GB" altLang="en-US" sz="2000" b="0" dirty="0">
                <a:latin typeface="Arial"/>
                <a:cs typeface="Tahoma"/>
              </a:rPr>
              <a:t>{</a:t>
            </a:r>
            <a:endParaRPr lang="en-US" dirty="0">
              <a:latin typeface="Arial"/>
              <a:cs typeface="Tahoma"/>
            </a:endParaRPr>
          </a:p>
          <a:p>
            <a:pPr indent="-331470">
              <a:lnSpc>
                <a:spcPct val="93000"/>
              </a:lnSpc>
              <a:spcBef>
                <a:spcPts val="800"/>
              </a:spcBef>
              <a:buClrTx/>
              <a:buSzPct val="75000"/>
            </a:pPr>
            <a:r>
              <a:rPr lang="en-GB" altLang="en-US" sz="2000" dirty="0">
                <a:latin typeface="Arial"/>
                <a:cs typeface="Tahoma"/>
              </a:rPr>
              <a:t>       </a:t>
            </a:r>
            <a:r>
              <a:rPr lang="en-GB" altLang="en-US" sz="2000" b="0" dirty="0">
                <a:latin typeface="Arial"/>
                <a:cs typeface="Tahoma"/>
              </a:rPr>
              <a:t>int</a:t>
            </a:r>
            <a:r>
              <a:rPr lang="en-GB" altLang="en-US" sz="2000" dirty="0">
                <a:latin typeface="Arial"/>
                <a:cs typeface="Tahoma"/>
              </a:rPr>
              <a:t> </a:t>
            </a:r>
            <a:r>
              <a:rPr lang="en-GB" altLang="en-US" sz="2000" dirty="0" err="1">
                <a:latin typeface="Arial"/>
                <a:cs typeface="Tahoma"/>
              </a:rPr>
              <a:t>codigo</a:t>
            </a:r>
            <a:r>
              <a:rPr lang="en-GB" altLang="en-US" sz="2000" dirty="0">
                <a:latin typeface="Arial"/>
                <a:cs typeface="Tahoma"/>
              </a:rPr>
              <a:t>= 123;</a:t>
            </a:r>
          </a:p>
          <a:p>
            <a:pPr indent="-331470">
              <a:lnSpc>
                <a:spcPct val="93000"/>
              </a:lnSpc>
              <a:spcBef>
                <a:spcPts val="800"/>
              </a:spcBef>
              <a:buClrTx/>
              <a:buSzPct val="75000"/>
            </a:pPr>
            <a:r>
              <a:rPr lang="en-GB" altLang="en-US" sz="2000" dirty="0">
                <a:latin typeface="Arial"/>
                <a:cs typeface="Tahoma"/>
              </a:rPr>
              <a:t>       double </a:t>
            </a:r>
            <a:r>
              <a:rPr lang="en-GB" altLang="en-US" sz="2000" dirty="0" err="1">
                <a:latin typeface="Arial"/>
                <a:cs typeface="Tahoma"/>
              </a:rPr>
              <a:t>frete</a:t>
            </a:r>
            <a:r>
              <a:rPr lang="en-GB" altLang="en-US" sz="2000" dirty="0">
                <a:latin typeface="Arial"/>
                <a:cs typeface="Tahoma"/>
              </a:rPr>
              <a:t> = 10.30;</a:t>
            </a:r>
          </a:p>
          <a:p>
            <a:pPr indent="-331470">
              <a:lnSpc>
                <a:spcPct val="140000"/>
              </a:lnSpc>
              <a:spcBef>
                <a:spcPts val="800"/>
              </a:spcBef>
              <a:buClrTx/>
              <a:buSzPct val="75000"/>
            </a:pPr>
            <a:r>
              <a:rPr lang="en-GB" altLang="en-US" sz="2000" dirty="0">
                <a:latin typeface="Arial"/>
                <a:cs typeface="Tahoma"/>
              </a:rPr>
              <a:t>       </a:t>
            </a:r>
            <a:r>
              <a:rPr lang="en-GB" altLang="en-US" sz="800" dirty="0">
                <a:latin typeface="Arial"/>
                <a:cs typeface="Tahoma"/>
              </a:rPr>
              <a:t> </a:t>
            </a:r>
            <a:r>
              <a:rPr lang="en-GB" altLang="en-US" sz="2000" b="0" dirty="0">
                <a:latin typeface="Arial"/>
                <a:cs typeface="Tahoma"/>
              </a:rPr>
              <a:t>void</a:t>
            </a:r>
            <a:r>
              <a:rPr lang="en-GB" altLang="en-US" sz="2000" dirty="0">
                <a:latin typeface="Arial"/>
                <a:cs typeface="Tahoma"/>
              </a:rPr>
              <a:t> </a:t>
            </a:r>
            <a:r>
              <a:rPr lang="en-GB" altLang="en-US" sz="2000" dirty="0" err="1">
                <a:latin typeface="Arial"/>
                <a:cs typeface="Tahoma"/>
              </a:rPr>
              <a:t>freteGratis</a:t>
            </a:r>
            <a:r>
              <a:rPr lang="en-GB" altLang="en-US" sz="2000" dirty="0">
                <a:latin typeface="Arial"/>
                <a:cs typeface="Tahoma"/>
              </a:rPr>
              <a:t>() {</a:t>
            </a:r>
          </a:p>
          <a:p>
            <a:pPr indent="-331470">
              <a:lnSpc>
                <a:spcPct val="93000"/>
              </a:lnSpc>
              <a:spcBef>
                <a:spcPts val="800"/>
              </a:spcBef>
              <a:buClrTx/>
              <a:buSzPct val="75000"/>
            </a:pPr>
            <a:r>
              <a:rPr lang="en-GB" altLang="en-US" sz="2000" dirty="0">
                <a:latin typeface="Arial"/>
                <a:cs typeface="Tahoma"/>
              </a:rPr>
              <a:t>            </a:t>
            </a:r>
            <a:r>
              <a:rPr lang="en-GB" altLang="en-US" sz="2000" dirty="0" err="1">
                <a:latin typeface="Arial"/>
                <a:cs typeface="Tahoma"/>
              </a:rPr>
              <a:t>frete</a:t>
            </a:r>
            <a:r>
              <a:rPr lang="en-GB" altLang="en-US" sz="2000" dirty="0">
                <a:latin typeface="Arial"/>
                <a:cs typeface="Tahoma"/>
              </a:rPr>
              <a:t> = 0;</a:t>
            </a:r>
            <a:endParaRPr lang="en-GB" altLang="en-US" sz="2000" dirty="0">
              <a:latin typeface="Arial" panose="020B0604020202020204" pitchFamily="34" charset="0"/>
            </a:endParaRPr>
          </a:p>
          <a:p>
            <a:pPr indent="-331470">
              <a:lnSpc>
                <a:spcPct val="93000"/>
              </a:lnSpc>
              <a:spcBef>
                <a:spcPts val="800"/>
              </a:spcBef>
              <a:buClrTx/>
              <a:buSzPct val="75000"/>
            </a:pPr>
            <a:r>
              <a:rPr lang="en-GB" altLang="en-US" sz="2000" dirty="0">
                <a:latin typeface="Arial"/>
                <a:cs typeface="Tahoma"/>
              </a:rPr>
              <a:t>       }</a:t>
            </a:r>
          </a:p>
          <a:p>
            <a:pPr indent="-331470">
              <a:lnSpc>
                <a:spcPct val="93000"/>
              </a:lnSpc>
              <a:spcBef>
                <a:spcPts val="800"/>
              </a:spcBef>
              <a:buClrTx/>
              <a:buSzPct val="75000"/>
            </a:pPr>
            <a:r>
              <a:rPr lang="en-GB" altLang="en-US" sz="2000" dirty="0">
                <a:latin typeface="Arial"/>
                <a:cs typeface="Tahoma"/>
              </a:rPr>
              <a:t>       </a:t>
            </a:r>
            <a:r>
              <a:rPr lang="en-GB" altLang="en-US" sz="2000" b="0" dirty="0">
                <a:latin typeface="Arial"/>
                <a:cs typeface="Tahoma"/>
              </a:rPr>
              <a:t>void</a:t>
            </a:r>
            <a:r>
              <a:rPr lang="en-GB" altLang="en-US" sz="2000" dirty="0">
                <a:latin typeface="Arial"/>
                <a:cs typeface="Tahoma"/>
              </a:rPr>
              <a:t> </a:t>
            </a:r>
            <a:r>
              <a:rPr lang="en-GB" altLang="en-US" sz="2000" dirty="0" err="1">
                <a:latin typeface="Arial"/>
                <a:cs typeface="Tahoma"/>
              </a:rPr>
              <a:t>acrescimoFrete</a:t>
            </a:r>
            <a:r>
              <a:rPr lang="en-GB" altLang="en-US" sz="2000" dirty="0">
                <a:latin typeface="Arial"/>
                <a:cs typeface="Tahoma"/>
              </a:rPr>
              <a:t>(</a:t>
            </a:r>
            <a:r>
              <a:rPr lang="en-GB" altLang="en-US" sz="2000" b="0" dirty="0">
                <a:latin typeface="Arial"/>
                <a:cs typeface="Tahoma"/>
              </a:rPr>
              <a:t>double</a:t>
            </a:r>
            <a:r>
              <a:rPr lang="en-GB" altLang="en-US" sz="2000" dirty="0">
                <a:latin typeface="Arial"/>
                <a:cs typeface="Tahoma"/>
              </a:rPr>
              <a:t> </a:t>
            </a:r>
            <a:r>
              <a:rPr lang="en-GB" altLang="en-US" sz="2000" dirty="0" err="1">
                <a:latin typeface="Arial"/>
                <a:cs typeface="Tahoma"/>
              </a:rPr>
              <a:t>incremento</a:t>
            </a:r>
            <a:r>
              <a:rPr lang="en-GB" altLang="en-US" sz="2000" dirty="0">
                <a:latin typeface="Arial"/>
                <a:cs typeface="Tahoma"/>
              </a:rPr>
              <a:t>) {</a:t>
            </a:r>
          </a:p>
          <a:p>
            <a:pPr indent="-331470">
              <a:lnSpc>
                <a:spcPct val="93000"/>
              </a:lnSpc>
              <a:spcBef>
                <a:spcPts val="800"/>
              </a:spcBef>
              <a:buClrTx/>
              <a:buSzPct val="75000"/>
            </a:pPr>
            <a:r>
              <a:rPr lang="en-GB" altLang="en-US" sz="2000" dirty="0">
                <a:latin typeface="Arial"/>
                <a:cs typeface="Tahoma"/>
              </a:rPr>
              <a:t>            </a:t>
            </a:r>
            <a:r>
              <a:rPr lang="en-GB" altLang="en-US" sz="2000" dirty="0" err="1">
                <a:latin typeface="Arial"/>
                <a:cs typeface="Tahoma"/>
              </a:rPr>
              <a:t>frete</a:t>
            </a:r>
            <a:r>
              <a:rPr lang="en-GB" altLang="en-US" sz="2000" dirty="0">
                <a:latin typeface="Arial"/>
                <a:cs typeface="Tahoma"/>
              </a:rPr>
              <a:t> = </a:t>
            </a:r>
            <a:r>
              <a:rPr lang="en-GB" altLang="en-US" sz="2000" dirty="0" err="1">
                <a:latin typeface="Arial"/>
                <a:cs typeface="Tahoma"/>
              </a:rPr>
              <a:t>frete</a:t>
            </a:r>
            <a:r>
              <a:rPr lang="en-GB" altLang="en-US" sz="2000" dirty="0">
                <a:latin typeface="Arial"/>
                <a:cs typeface="Tahoma"/>
              </a:rPr>
              <a:t> + </a:t>
            </a:r>
            <a:r>
              <a:rPr lang="en-GB" altLang="en-US" sz="2000" dirty="0" err="1">
                <a:latin typeface="Arial"/>
                <a:cs typeface="Tahoma"/>
              </a:rPr>
              <a:t>incremento</a:t>
            </a:r>
            <a:r>
              <a:rPr lang="en-GB" altLang="en-US" sz="2000" dirty="0">
                <a:latin typeface="Arial"/>
                <a:cs typeface="Tahoma"/>
              </a:rPr>
              <a:t>;</a:t>
            </a:r>
            <a:endParaRPr lang="en-GB" altLang="en-US" sz="2000" dirty="0">
              <a:latin typeface="Arial" panose="020B0604020202020204" pitchFamily="34" charset="0"/>
            </a:endParaRPr>
          </a:p>
          <a:p>
            <a:pPr indent="-331470">
              <a:lnSpc>
                <a:spcPct val="93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 sz="2000" dirty="0">
                <a:latin typeface="Arial" panose="020B0604020202020204" pitchFamily="34" charset="0"/>
              </a:rPr>
              <a:t>       }</a:t>
            </a:r>
          </a:p>
          <a:p>
            <a:pPr indent="-331470">
              <a:lnSpc>
                <a:spcPct val="93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 sz="2000" dirty="0">
                <a:latin typeface="Arial"/>
                <a:cs typeface="Tahoma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>
            <a:extLst>
              <a:ext uri="{FF2B5EF4-FFF2-40B4-BE49-F238E27FC236}">
                <a16:creationId xmlns:a16="http://schemas.microsoft.com/office/drawing/2014/main" id="{4189A1D7-A579-49BE-80FB-AF7FF1557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A98E7F29-EAD8-4EF4-8E02-3A09D45AFC3F}" type="slidenum">
              <a:rPr lang="pt-BR" altLang="en-US" sz="140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15</a:t>
            </a:fld>
            <a:endParaRPr lang="pt-BR" altLang="en-US" sz="1400">
              <a:latin typeface="Arial" panose="020B0604020202020204" pitchFamily="34" charset="0"/>
            </a:endParaRPr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9BEDCA0E-D4B7-4BEB-BED8-0F1021E6D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135813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Orientação a Objetos em Java – Criando objetos com Java </a:t>
            </a:r>
            <a:r>
              <a:rPr lang="en-GB" altLang="en-US" sz="20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(15/33)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54A9E0D-1BAB-42B0-BFC4-2347C25B8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81200"/>
            <a:ext cx="8229600" cy="4580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t">
            <a:spAutoFit/>
          </a:bodyPr>
          <a:lstStyle>
            <a:lvl1pPr marL="338138" indent="-338138"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33425" indent="-274638"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marL="337820" indent="-337820">
              <a:lnSpc>
                <a:spcPct val="8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•"/>
            </a:pPr>
            <a:r>
              <a:rPr lang="en-GB" altLang="en-US" sz="2000" b="0" dirty="0">
                <a:latin typeface="Arial"/>
                <a:cs typeface="Tahoma"/>
              </a:rPr>
              <a:t>Para </a:t>
            </a:r>
            <a:r>
              <a:rPr lang="en-GB" altLang="en-US" sz="2000" b="0" dirty="0" err="1">
                <a:latin typeface="Arial"/>
                <a:cs typeface="Tahoma"/>
              </a:rPr>
              <a:t>instanciarmos</a:t>
            </a:r>
            <a:r>
              <a:rPr lang="en-GB" altLang="en-US" sz="2000" b="0" dirty="0">
                <a:latin typeface="Arial"/>
                <a:cs typeface="Tahoma"/>
              </a:rPr>
              <a:t> um novo </a:t>
            </a:r>
            <a:r>
              <a:rPr lang="en-GB" altLang="en-US" sz="2000" b="0" dirty="0" err="1">
                <a:latin typeface="Arial"/>
                <a:cs typeface="Tahoma"/>
              </a:rPr>
              <a:t>objeto</a:t>
            </a:r>
            <a:r>
              <a:rPr lang="en-GB" altLang="en-US" sz="2000" b="0" dirty="0">
                <a:latin typeface="Arial"/>
                <a:cs typeface="Tahoma"/>
              </a:rPr>
              <a:t> </a:t>
            </a:r>
            <a:r>
              <a:rPr lang="en-GB" altLang="en-US" sz="2000" b="0" dirty="0" err="1">
                <a:latin typeface="Arial"/>
                <a:cs typeface="Tahoma"/>
              </a:rPr>
              <a:t>devemos</a:t>
            </a:r>
            <a:r>
              <a:rPr lang="en-GB" altLang="en-US" sz="2000" b="0" dirty="0">
                <a:latin typeface="Arial"/>
                <a:cs typeface="Tahoma"/>
              </a:rPr>
              <a:t> </a:t>
            </a:r>
            <a:r>
              <a:rPr lang="en-GB" altLang="en-US" sz="2000" b="0" dirty="0" err="1">
                <a:latin typeface="Arial"/>
                <a:cs typeface="Tahoma"/>
              </a:rPr>
              <a:t>utilizar</a:t>
            </a:r>
            <a:r>
              <a:rPr lang="en-GB" altLang="en-US" sz="2000" b="0" dirty="0">
                <a:latin typeface="Arial"/>
                <a:cs typeface="Tahoma"/>
              </a:rPr>
              <a:t> o </a:t>
            </a:r>
            <a:r>
              <a:rPr lang="en-GB" altLang="en-US" sz="2000" b="0" dirty="0" err="1">
                <a:latin typeface="Arial"/>
                <a:cs typeface="Tahoma"/>
              </a:rPr>
              <a:t>operador</a:t>
            </a:r>
            <a:r>
              <a:rPr lang="en-GB" altLang="en-US" sz="2000" b="0" dirty="0">
                <a:latin typeface="Arial"/>
                <a:cs typeface="Tahoma"/>
              </a:rPr>
              <a:t> </a:t>
            </a:r>
            <a:r>
              <a:rPr lang="en-GB" altLang="en-US" sz="2000" b="0" i="1" dirty="0">
                <a:latin typeface="Arial"/>
                <a:cs typeface="Tahoma"/>
              </a:rPr>
              <a:t>new</a:t>
            </a:r>
            <a:r>
              <a:rPr lang="en-GB" altLang="en-US" sz="2000" b="0" dirty="0">
                <a:latin typeface="Arial"/>
                <a:cs typeface="Tahoma"/>
              </a:rPr>
              <a:t>, </a:t>
            </a:r>
            <a:r>
              <a:rPr lang="en-GB" altLang="en-US" sz="2000" b="0" dirty="0" err="1">
                <a:latin typeface="Arial"/>
                <a:cs typeface="Tahoma"/>
              </a:rPr>
              <a:t>conforme</a:t>
            </a:r>
            <a:r>
              <a:rPr lang="en-GB" altLang="en-US" sz="2000" b="0" dirty="0">
                <a:latin typeface="Arial"/>
                <a:cs typeface="Tahoma"/>
              </a:rPr>
              <a:t> </a:t>
            </a:r>
            <a:r>
              <a:rPr lang="en-GB" altLang="en-US" sz="2000" b="0" dirty="0" err="1">
                <a:latin typeface="Arial"/>
                <a:cs typeface="Tahoma"/>
              </a:rPr>
              <a:t>modelo</a:t>
            </a:r>
            <a:r>
              <a:rPr lang="en-GB" altLang="en-US" sz="2000" b="0" dirty="0">
                <a:latin typeface="Arial"/>
                <a:cs typeface="Tahoma"/>
              </a:rPr>
              <a:t> </a:t>
            </a:r>
            <a:r>
              <a:rPr lang="en-GB" altLang="en-US" sz="2000" b="0" dirty="0" err="1">
                <a:latin typeface="Arial"/>
                <a:cs typeface="Tahoma"/>
              </a:rPr>
              <a:t>abaixo</a:t>
            </a:r>
            <a:r>
              <a:rPr lang="en-GB" altLang="en-US" sz="2000" b="0" dirty="0">
                <a:latin typeface="Arial"/>
                <a:cs typeface="Tahoma"/>
              </a:rPr>
              <a:t>:</a:t>
            </a:r>
            <a:endParaRPr lang="en-US">
              <a:latin typeface="Arial"/>
              <a:cs typeface="Tahoma"/>
            </a:endParaRPr>
          </a:p>
          <a:p>
            <a:pPr marL="339725" indent="-337820">
              <a:lnSpc>
                <a:spcPct val="80000"/>
              </a:lnSpc>
              <a:spcBef>
                <a:spcPts val="600"/>
              </a:spcBef>
              <a:buClrTx/>
              <a:buSzPct val="75000"/>
              <a:buFontTx/>
              <a:buNone/>
            </a:pPr>
            <a:endParaRPr lang="en-GB" altLang="en-US" sz="2000" b="0">
              <a:latin typeface="Arial" panose="020B0604020202020204" pitchFamily="34" charset="0"/>
            </a:endParaRPr>
          </a:p>
          <a:p>
            <a:pPr marL="339725" indent="-337820" algn="ctr">
              <a:lnSpc>
                <a:spcPct val="80000"/>
              </a:lnSpc>
              <a:spcBef>
                <a:spcPts val="600"/>
              </a:spcBef>
              <a:buClrTx/>
              <a:buSzPct val="75000"/>
              <a:buFontTx/>
              <a:buNone/>
            </a:pPr>
            <a:r>
              <a:rPr lang="en-GB" altLang="en-US" b="0" dirty="0" err="1">
                <a:latin typeface="Arial"/>
                <a:cs typeface="Tahoma"/>
              </a:rPr>
              <a:t>NomeDaClasse</a:t>
            </a:r>
            <a:r>
              <a:rPr lang="en-GB" altLang="en-US" b="0" dirty="0">
                <a:latin typeface="Arial"/>
                <a:cs typeface="Tahoma"/>
              </a:rPr>
              <a:t> </a:t>
            </a:r>
            <a:r>
              <a:rPr lang="en-GB" altLang="en-US" b="0" dirty="0" err="1">
                <a:latin typeface="Arial"/>
                <a:cs typeface="Tahoma"/>
              </a:rPr>
              <a:t>nomeDoObjeto</a:t>
            </a:r>
            <a:r>
              <a:rPr lang="en-GB" altLang="en-US" b="0" dirty="0">
                <a:latin typeface="Arial"/>
                <a:cs typeface="Tahoma"/>
              </a:rPr>
              <a:t> = new </a:t>
            </a:r>
            <a:r>
              <a:rPr lang="en-GB" altLang="en-US" b="0" dirty="0" err="1">
                <a:latin typeface="Arial"/>
                <a:cs typeface="Tahoma"/>
              </a:rPr>
              <a:t>NomeDaClasse</a:t>
            </a:r>
            <a:r>
              <a:rPr lang="en-GB" altLang="en-US" b="0" dirty="0">
                <a:latin typeface="Arial"/>
                <a:cs typeface="Tahoma"/>
              </a:rPr>
              <a:t>();</a:t>
            </a:r>
          </a:p>
          <a:p>
            <a:pPr marL="339725" indent="-337820" algn="ctr">
              <a:lnSpc>
                <a:spcPct val="80000"/>
              </a:lnSpc>
              <a:spcBef>
                <a:spcPts val="600"/>
              </a:spcBef>
              <a:buClrTx/>
              <a:buSzPct val="75000"/>
            </a:pPr>
            <a:r>
              <a:rPr lang="en-GB" altLang="en-US" b="0" dirty="0" err="1">
                <a:latin typeface="Arial"/>
                <a:cs typeface="Tahoma"/>
              </a:rPr>
              <a:t>Lampada</a:t>
            </a:r>
            <a:r>
              <a:rPr lang="en-GB" altLang="en-US" b="0" dirty="0">
                <a:latin typeface="Arial"/>
                <a:cs typeface="Tahoma"/>
              </a:rPr>
              <a:t> lamp1 = new </a:t>
            </a:r>
            <a:r>
              <a:rPr lang="en-GB" altLang="en-US" b="0" dirty="0" err="1">
                <a:latin typeface="Arial"/>
                <a:cs typeface="Tahoma"/>
              </a:rPr>
              <a:t>Lampada</a:t>
            </a:r>
            <a:r>
              <a:rPr lang="en-GB" altLang="en-US" b="0" dirty="0">
                <a:latin typeface="Arial"/>
                <a:cs typeface="Tahoma"/>
              </a:rPr>
              <a:t>(); </a:t>
            </a:r>
            <a:endParaRPr lang="en-GB" altLang="en-US" b="0" dirty="0">
              <a:latin typeface="Arial" panose="020B0604020202020204" pitchFamily="34" charset="0"/>
            </a:endParaRPr>
          </a:p>
          <a:p>
            <a:pPr marL="339725" indent="-337820" algn="ctr">
              <a:lnSpc>
                <a:spcPct val="80000"/>
              </a:lnSpc>
              <a:spcBef>
                <a:spcPts val="600"/>
              </a:spcBef>
              <a:buClrTx/>
              <a:buSzPct val="75000"/>
              <a:buFontTx/>
              <a:buNone/>
            </a:pPr>
            <a:r>
              <a:rPr lang="en-GB" altLang="en-US" b="0" dirty="0" err="1">
                <a:latin typeface="Arial"/>
                <a:cs typeface="Tahoma"/>
              </a:rPr>
              <a:t>Lampada</a:t>
            </a:r>
            <a:r>
              <a:rPr lang="en-GB" altLang="en-US" b="0" dirty="0">
                <a:latin typeface="Arial"/>
                <a:cs typeface="Tahoma"/>
              </a:rPr>
              <a:t> lamp2 = new </a:t>
            </a:r>
            <a:r>
              <a:rPr lang="en-GB" altLang="en-US" b="0" dirty="0" err="1">
                <a:latin typeface="Arial"/>
                <a:cs typeface="Tahoma"/>
              </a:rPr>
              <a:t>Lampada</a:t>
            </a:r>
            <a:r>
              <a:rPr lang="en-GB" altLang="en-US" b="0" dirty="0">
                <a:latin typeface="Arial"/>
                <a:cs typeface="Tahoma"/>
              </a:rPr>
              <a:t>();</a:t>
            </a:r>
          </a:p>
          <a:p>
            <a:pPr marL="339725" indent="-337820">
              <a:lnSpc>
                <a:spcPct val="93000"/>
              </a:lnSpc>
              <a:spcBef>
                <a:spcPts val="800"/>
              </a:spcBef>
              <a:buClrTx/>
              <a:buSzPct val="75000"/>
              <a:buFontTx/>
              <a:buNone/>
            </a:pPr>
            <a:endParaRPr lang="en-GB" altLang="en-US" sz="2000">
              <a:latin typeface="Arial" panose="020B0604020202020204" pitchFamily="34" charset="0"/>
            </a:endParaRPr>
          </a:p>
          <a:p>
            <a:pPr marL="337820" indent="-33782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altLang="en-US" sz="2000" dirty="0" err="1">
                <a:latin typeface="Arial"/>
                <a:cs typeface="Tahoma"/>
              </a:rPr>
              <a:t>Criando</a:t>
            </a:r>
            <a:r>
              <a:rPr lang="en-GB" altLang="en-US" sz="2000" dirty="0">
                <a:latin typeface="Arial"/>
                <a:cs typeface="Tahoma"/>
              </a:rPr>
              <a:t> </a:t>
            </a:r>
            <a:r>
              <a:rPr lang="en-GB" altLang="en-US" sz="2000" dirty="0" err="1">
                <a:latin typeface="Arial"/>
                <a:cs typeface="Tahoma"/>
              </a:rPr>
              <a:t>dois</a:t>
            </a:r>
            <a:r>
              <a:rPr lang="en-GB" altLang="en-US" sz="2000" dirty="0">
                <a:latin typeface="Arial"/>
                <a:cs typeface="Tahoma"/>
              </a:rPr>
              <a:t> </a:t>
            </a:r>
            <a:r>
              <a:rPr lang="en-GB" altLang="en-US" sz="2000" dirty="0" err="1">
                <a:latin typeface="Arial"/>
                <a:cs typeface="Tahoma"/>
              </a:rPr>
              <a:t>objetos</a:t>
            </a:r>
            <a:r>
              <a:rPr lang="en-GB" altLang="en-US" sz="2000" dirty="0">
                <a:latin typeface="Arial"/>
                <a:cs typeface="Tahoma"/>
              </a:rPr>
              <a:t> </a:t>
            </a:r>
            <a:r>
              <a:rPr lang="en-GB" altLang="en-US" sz="2000" dirty="0" err="1">
                <a:latin typeface="Arial"/>
                <a:cs typeface="Tahoma"/>
              </a:rPr>
              <a:t>pedido</a:t>
            </a:r>
            <a:r>
              <a:rPr lang="en-GB" altLang="en-US" sz="2000" dirty="0">
                <a:latin typeface="Arial"/>
                <a:cs typeface="Tahoma"/>
              </a:rPr>
              <a:t>:</a:t>
            </a:r>
          </a:p>
          <a:p>
            <a:pPr lvl="1" indent="-274320">
              <a:lnSpc>
                <a:spcPct val="93000"/>
              </a:lnSpc>
              <a:spcBef>
                <a:spcPts val="700"/>
              </a:spcBef>
              <a:buClrTx/>
              <a:buSzPct val="80000"/>
            </a:pPr>
            <a:r>
              <a:rPr lang="en-GB" altLang="en-US" dirty="0" err="1">
                <a:solidFill>
                  <a:srgbClr val="0000FF"/>
                </a:solidFill>
                <a:latin typeface="Arial"/>
                <a:cs typeface="Tahoma"/>
              </a:rPr>
              <a:t>Pedido</a:t>
            </a:r>
            <a:r>
              <a:rPr lang="en-GB" altLang="en-US" dirty="0">
                <a:solidFill>
                  <a:srgbClr val="0000FF"/>
                </a:solidFill>
                <a:latin typeface="Arial"/>
                <a:cs typeface="Tahoma"/>
              </a:rPr>
              <a:t> pedido1 </a:t>
            </a:r>
            <a:r>
              <a:rPr lang="en-GB" altLang="en-US" dirty="0">
                <a:latin typeface="Arial"/>
                <a:cs typeface="Tahoma"/>
              </a:rPr>
              <a:t>= </a:t>
            </a:r>
            <a:r>
              <a:rPr lang="en-GB" altLang="en-US" b="0" dirty="0">
                <a:latin typeface="Arial"/>
                <a:cs typeface="Tahoma"/>
              </a:rPr>
              <a:t>new</a:t>
            </a:r>
            <a:r>
              <a:rPr lang="en-GB" altLang="en-US" dirty="0">
                <a:latin typeface="Arial"/>
                <a:cs typeface="Tahoma"/>
              </a:rPr>
              <a:t> </a:t>
            </a:r>
            <a:r>
              <a:rPr lang="en-GB" altLang="en-US" dirty="0" err="1">
                <a:latin typeface="Arial"/>
                <a:cs typeface="Tahoma"/>
              </a:rPr>
              <a:t>Pedido</a:t>
            </a:r>
            <a:r>
              <a:rPr lang="en-GB" altLang="en-US" dirty="0">
                <a:latin typeface="Arial"/>
                <a:cs typeface="Tahoma"/>
              </a:rPr>
              <a:t>();</a:t>
            </a:r>
          </a:p>
          <a:p>
            <a:pPr lvl="1" indent="-274320">
              <a:lnSpc>
                <a:spcPct val="93000"/>
              </a:lnSpc>
              <a:spcBef>
                <a:spcPts val="700"/>
              </a:spcBef>
              <a:buClrTx/>
              <a:buSzPct val="80000"/>
            </a:pPr>
            <a:r>
              <a:rPr lang="en-GB" altLang="en-US" dirty="0" err="1">
                <a:solidFill>
                  <a:srgbClr val="008000"/>
                </a:solidFill>
                <a:latin typeface="Arial"/>
                <a:cs typeface="Tahoma"/>
              </a:rPr>
              <a:t>Pedido</a:t>
            </a:r>
            <a:r>
              <a:rPr lang="en-GB" altLang="en-US" dirty="0">
                <a:solidFill>
                  <a:srgbClr val="008000"/>
                </a:solidFill>
                <a:latin typeface="Arial"/>
                <a:cs typeface="Tahoma"/>
              </a:rPr>
              <a:t> pedido2 </a:t>
            </a:r>
            <a:r>
              <a:rPr lang="en-GB" altLang="en-US" dirty="0">
                <a:latin typeface="Arial"/>
                <a:cs typeface="Tahoma"/>
              </a:rPr>
              <a:t>= </a:t>
            </a:r>
            <a:r>
              <a:rPr lang="en-GB" altLang="en-US" b="0" dirty="0">
                <a:latin typeface="Arial"/>
                <a:cs typeface="Tahoma"/>
              </a:rPr>
              <a:t>new</a:t>
            </a:r>
            <a:r>
              <a:rPr lang="en-GB" altLang="en-US" dirty="0">
                <a:latin typeface="Arial"/>
                <a:cs typeface="Tahoma"/>
              </a:rPr>
              <a:t> </a:t>
            </a:r>
            <a:r>
              <a:rPr lang="en-GB" altLang="en-US" dirty="0" err="1">
                <a:latin typeface="Arial"/>
                <a:cs typeface="Tahoma"/>
              </a:rPr>
              <a:t>Pedido</a:t>
            </a:r>
            <a:r>
              <a:rPr lang="en-GB" altLang="en-US" dirty="0">
                <a:latin typeface="Arial"/>
                <a:cs typeface="Tahoma"/>
              </a:rPr>
              <a:t>();</a:t>
            </a:r>
          </a:p>
          <a:p>
            <a:pPr lvl="1" indent="-274320">
              <a:lnSpc>
                <a:spcPct val="93000"/>
              </a:lnSpc>
              <a:spcBef>
                <a:spcPts val="700"/>
              </a:spcBef>
              <a:buClrTx/>
              <a:buSzPct val="80000"/>
              <a:buFontTx/>
              <a:buNone/>
            </a:pPr>
            <a:endParaRPr lang="en-GB" altLang="en-US">
              <a:latin typeface="Arial" panose="020B0604020202020204" pitchFamily="34" charset="0"/>
            </a:endParaRPr>
          </a:p>
          <a:p>
            <a:pPr marL="337820" indent="-33782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altLang="en-US" sz="2000" dirty="0" err="1">
                <a:latin typeface="Arial"/>
                <a:cs typeface="Tahoma"/>
              </a:rPr>
              <a:t>Invocando</a:t>
            </a:r>
            <a:r>
              <a:rPr lang="en-GB" altLang="en-US" sz="2000" dirty="0">
                <a:latin typeface="Arial"/>
                <a:cs typeface="Tahoma"/>
              </a:rPr>
              <a:t> </a:t>
            </a:r>
            <a:r>
              <a:rPr lang="en-GB" altLang="en-US" sz="2000" dirty="0" err="1">
                <a:latin typeface="Arial"/>
                <a:cs typeface="Tahoma"/>
              </a:rPr>
              <a:t>seus</a:t>
            </a:r>
            <a:r>
              <a:rPr lang="en-GB" altLang="en-US" sz="2000" dirty="0">
                <a:latin typeface="Arial"/>
                <a:cs typeface="Tahoma"/>
              </a:rPr>
              <a:t> </a:t>
            </a:r>
            <a:r>
              <a:rPr lang="en-GB" altLang="en-US" sz="2000" dirty="0" err="1">
                <a:latin typeface="Arial"/>
                <a:cs typeface="Tahoma"/>
              </a:rPr>
              <a:t>métodos</a:t>
            </a:r>
            <a:r>
              <a:rPr lang="en-GB" altLang="en-US" sz="2000" dirty="0">
                <a:latin typeface="Arial"/>
                <a:cs typeface="Tahoma"/>
              </a:rPr>
              <a:t>:</a:t>
            </a:r>
          </a:p>
          <a:p>
            <a:pPr lvl="1" indent="-274320">
              <a:lnSpc>
                <a:spcPct val="93000"/>
              </a:lnSpc>
              <a:spcBef>
                <a:spcPts val="700"/>
              </a:spcBef>
              <a:buClrTx/>
              <a:buSzPct val="80000"/>
              <a:buFontTx/>
              <a:buNone/>
            </a:pPr>
            <a:r>
              <a:rPr lang="en-GB" altLang="en-US" dirty="0">
                <a:solidFill>
                  <a:srgbClr val="0000FF"/>
                </a:solidFill>
                <a:latin typeface="Arial"/>
                <a:cs typeface="Tahoma"/>
              </a:rPr>
              <a:t>pedido1</a:t>
            </a:r>
            <a:r>
              <a:rPr lang="en-GB" altLang="en-US" dirty="0">
                <a:latin typeface="Arial"/>
                <a:cs typeface="Tahoma"/>
              </a:rPr>
              <a:t>.freteGratis();</a:t>
            </a:r>
          </a:p>
          <a:p>
            <a:pPr lvl="1" indent="-274320">
              <a:lnSpc>
                <a:spcPct val="93000"/>
              </a:lnSpc>
              <a:spcBef>
                <a:spcPts val="700"/>
              </a:spcBef>
              <a:buClrTx/>
              <a:buSzPct val="80000"/>
              <a:buFontTx/>
              <a:buNone/>
            </a:pPr>
            <a:r>
              <a:rPr lang="en-GB" altLang="en-US" dirty="0">
                <a:solidFill>
                  <a:srgbClr val="008000"/>
                </a:solidFill>
                <a:latin typeface="Arial"/>
                <a:cs typeface="Tahoma"/>
              </a:rPr>
              <a:t>pedido2</a:t>
            </a:r>
            <a:r>
              <a:rPr lang="en-GB" altLang="en-US" dirty="0">
                <a:latin typeface="Arial"/>
                <a:cs typeface="Tahoma"/>
              </a:rPr>
              <a:t>.acrescimoFrete(5.0);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77D2936C-4F3B-4E8F-9A2F-E9FDD9ED0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3D95F5BF-4DF3-4C58-A5F4-C13B7CC0A27B}" type="slidenum">
              <a:rPr lang="pt-BR" altLang="en-US" sz="140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16</a:t>
            </a:fld>
            <a:endParaRPr lang="pt-BR" altLang="en-US" sz="1400">
              <a:latin typeface="Arial" panose="020B0604020202020204" pitchFamily="34" charset="0"/>
            </a:endParaRPr>
          </a:p>
        </p:txBody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BDB8EDF7-85C4-40C7-B7F5-B9646B60A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1358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Orientação a Objetos em Java – Resumo </a:t>
            </a:r>
            <a:r>
              <a:rPr lang="en-GB" altLang="en-US" sz="20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(16/33)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614CF70-BCCC-4ED9-ABD3-352028881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28788"/>
            <a:ext cx="8181975" cy="4326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t">
            <a:spAutoFit/>
          </a:bodyPr>
          <a:lstStyle>
            <a:lvl1pPr marL="339725" indent="-339725"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800"/>
              </a:spcBef>
              <a:buFont typeface="Arial" panose="020B0604020202020204" pitchFamily="34" charset="0"/>
              <a:buNone/>
            </a:pPr>
            <a:endParaRPr lang="en-GB" altLang="en-US" sz="3200">
              <a:latin typeface="Arial" panose="020B0604020202020204" pitchFamily="34" charset="0"/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altLang="en-US" sz="2000" dirty="0">
                <a:latin typeface="Arial"/>
                <a:cs typeface="Tahoma"/>
              </a:rPr>
              <a:t>A classe provê a estrutura para a construção de objetos.</a:t>
            </a:r>
          </a:p>
          <a:p>
            <a:pPr marL="340995">
              <a:spcBef>
                <a:spcPts val="500"/>
              </a:spcBef>
              <a:buClrTx/>
              <a:buFontTx/>
              <a:buNone/>
            </a:pPr>
            <a:endParaRPr lang="pt-BR" altLang="en-US" sz="2000">
              <a:latin typeface="Arial" panose="020B0604020202020204" pitchFamily="34" charset="0"/>
            </a:endParaRPr>
          </a:p>
          <a:p>
            <a:pPr marL="340995">
              <a:spcBef>
                <a:spcPts val="500"/>
              </a:spcBef>
              <a:buClrTx/>
              <a:buFontTx/>
              <a:buNone/>
            </a:pPr>
            <a:endParaRPr lang="pt-BR" altLang="en-US" sz="2000">
              <a:latin typeface="Arial" panose="020B0604020202020204" pitchFamily="34" charset="0"/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altLang="en-US" sz="2000" dirty="0">
                <a:latin typeface="Arial"/>
                <a:cs typeface="Tahoma"/>
              </a:rPr>
              <a:t>Um objeto é uma instância de uma classe. Ele contém um estado (valores de seus atributos) e expõe o seu comportamento através de métodos (funções).</a:t>
            </a:r>
          </a:p>
          <a:p>
            <a:pPr marL="340995">
              <a:spcBef>
                <a:spcPts val="500"/>
              </a:spcBef>
              <a:buClrTx/>
              <a:buFontTx/>
              <a:buNone/>
            </a:pPr>
            <a:endParaRPr lang="pt-BR" altLang="en-US" sz="2000">
              <a:latin typeface="Arial" panose="020B0604020202020204" pitchFamily="34" charset="0"/>
            </a:endParaRPr>
          </a:p>
          <a:p>
            <a:pPr marL="340995">
              <a:spcBef>
                <a:spcPts val="500"/>
              </a:spcBef>
              <a:buClrTx/>
              <a:buFontTx/>
              <a:buNone/>
            </a:pPr>
            <a:endParaRPr lang="pt-BR" altLang="en-US" sz="2000">
              <a:latin typeface="Arial" panose="020B0604020202020204" pitchFamily="34" charset="0"/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altLang="en-US" sz="2000" dirty="0">
                <a:latin typeface="Arial"/>
                <a:cs typeface="Tahoma"/>
              </a:rPr>
              <a:t>Ex. Pedido: </a:t>
            </a:r>
            <a:r>
              <a:rPr lang="pt-BR" altLang="en-US" sz="2000" b="0" dirty="0">
                <a:solidFill>
                  <a:srgbClr val="FF0000"/>
                </a:solidFill>
                <a:latin typeface="Arial"/>
                <a:cs typeface="Tahoma"/>
              </a:rPr>
              <a:t>ESTADO</a:t>
            </a:r>
            <a:r>
              <a:rPr lang="pt-BR" altLang="en-US" sz="2000" dirty="0">
                <a:latin typeface="Arial"/>
                <a:cs typeface="Tahoma"/>
              </a:rPr>
              <a:t> – valores dos atributos </a:t>
            </a:r>
            <a:r>
              <a:rPr lang="pt-BR" altLang="en-US" sz="2000" dirty="0" err="1">
                <a:latin typeface="Arial"/>
                <a:cs typeface="Tahoma"/>
              </a:rPr>
              <a:t>codigo</a:t>
            </a:r>
            <a:r>
              <a:rPr lang="pt-BR" altLang="en-US" sz="2000" dirty="0">
                <a:latin typeface="Arial"/>
                <a:cs typeface="Tahoma"/>
              </a:rPr>
              <a:t> e frete;     </a:t>
            </a:r>
            <a:r>
              <a:rPr lang="pt-BR" altLang="en-US" sz="2000" b="0" dirty="0">
                <a:solidFill>
                  <a:srgbClr val="FF0000"/>
                </a:solidFill>
                <a:latin typeface="Arial"/>
                <a:cs typeface="Tahoma"/>
              </a:rPr>
              <a:t>COMPORTAMENTO</a:t>
            </a:r>
            <a:r>
              <a:rPr lang="pt-BR" altLang="en-US" sz="2000" dirty="0">
                <a:latin typeface="Arial"/>
                <a:cs typeface="Tahoma"/>
              </a:rPr>
              <a:t> – exposto pelos métodos </a:t>
            </a:r>
            <a:r>
              <a:rPr lang="pt-BR" altLang="en-US" sz="2000" dirty="0" err="1">
                <a:solidFill>
                  <a:srgbClr val="003300"/>
                </a:solidFill>
                <a:latin typeface="Arial"/>
                <a:cs typeface="Tahoma"/>
              </a:rPr>
              <a:t>freteGratis</a:t>
            </a:r>
            <a:r>
              <a:rPr lang="pt-BR" altLang="en-US" sz="2000" dirty="0">
                <a:latin typeface="Arial"/>
                <a:cs typeface="Tahoma"/>
              </a:rPr>
              <a:t>, </a:t>
            </a:r>
            <a:r>
              <a:rPr lang="pt-BR" altLang="en-US" sz="2000" dirty="0" err="1">
                <a:solidFill>
                  <a:srgbClr val="003300"/>
                </a:solidFill>
                <a:latin typeface="Arial"/>
                <a:cs typeface="Tahoma"/>
              </a:rPr>
              <a:t>acrescimoFrete</a:t>
            </a:r>
            <a:r>
              <a:rPr lang="pt-BR" altLang="en-US" sz="2000" dirty="0">
                <a:solidFill>
                  <a:srgbClr val="FF0000"/>
                </a:solidFill>
                <a:latin typeface="Arial"/>
                <a:cs typeface="Tahoma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>
            <a:extLst>
              <a:ext uri="{FF2B5EF4-FFF2-40B4-BE49-F238E27FC236}">
                <a16:creationId xmlns:a16="http://schemas.microsoft.com/office/drawing/2014/main" id="{0AD0BB4A-F10B-4307-804C-8006E3946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5C413C00-1E0C-44BD-ACB0-48DD09B077E1}" type="slidenum">
              <a:rPr lang="pt-BR" altLang="en-US" sz="140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17</a:t>
            </a:fld>
            <a:endParaRPr lang="pt-BR" altLang="en-US" sz="1400">
              <a:latin typeface="Arial" panose="020B0604020202020204" pitchFamily="34" charset="0"/>
            </a:endParaRPr>
          </a:p>
        </p:txBody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3AA27D2C-AEC3-436D-BF42-AB18A7CFC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1358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Orientação a Objetos em Java – Resumo </a:t>
            </a:r>
            <a:r>
              <a:rPr lang="en-GB" altLang="en-US" sz="20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(17/33)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9524163-138F-49CC-9BD0-15E017E1C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28788"/>
            <a:ext cx="8181975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39725" indent="-339725"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39775" indent="-282575"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800"/>
              </a:spcBef>
              <a:buFont typeface="Arial" panose="020B0604020202020204" pitchFamily="34" charset="0"/>
              <a:buNone/>
            </a:pPr>
            <a:endParaRPr lang="en-GB" altLang="en-US" sz="3200">
              <a:latin typeface="Arial" panose="020B0604020202020204" pitchFamily="34" charset="0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altLang="en-US" sz="2400">
                <a:latin typeface="Arial" panose="020B0604020202020204" pitchFamily="34" charset="0"/>
              </a:rPr>
              <a:t>É um princípio fundamental da OO: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endParaRPr lang="pt-BR" altLang="en-US" sz="2400">
              <a:latin typeface="Arial" panose="020B0604020202020204" pitchFamily="34" charset="0"/>
            </a:endParaRPr>
          </a:p>
          <a:p>
            <a:pPr lvl="1"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Char char="–"/>
            </a:pPr>
            <a:r>
              <a:rPr lang="pt-BR" altLang="en-US" sz="2000" b="0">
                <a:solidFill>
                  <a:srgbClr val="FF0000"/>
                </a:solidFill>
                <a:latin typeface="Arial" panose="020B0604020202020204" pitchFamily="34" charset="0"/>
              </a:rPr>
              <a:t>Esconder o estado interno</a:t>
            </a:r>
            <a:r>
              <a:rPr lang="pt-BR" altLang="en-US" sz="2000">
                <a:latin typeface="Arial" panose="020B0604020202020204" pitchFamily="34" charset="0"/>
              </a:rPr>
              <a:t> (valores dos atributos). 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None/>
            </a:pPr>
            <a:endParaRPr lang="pt-BR" altLang="en-US" sz="2000">
              <a:latin typeface="Arial" panose="020B0604020202020204" pitchFamily="34" charset="0"/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pt-BR" altLang="en-US" sz="2000">
                <a:latin typeface="Arial" panose="020B0604020202020204" pitchFamily="34" charset="0"/>
              </a:rPr>
              <a:t>Obrigar que </a:t>
            </a:r>
            <a:r>
              <a:rPr lang="pt-BR" altLang="en-US" sz="2000" b="0">
                <a:solidFill>
                  <a:srgbClr val="FF0000"/>
                </a:solidFill>
                <a:latin typeface="Arial" panose="020B0604020202020204" pitchFamily="34" charset="0"/>
              </a:rPr>
              <a:t>interações com os atributos sejam executadas através de métodos</a:t>
            </a:r>
            <a:r>
              <a:rPr lang="pt-BR" altLang="en-US" sz="2000">
                <a:latin typeface="Arial" panose="020B0604020202020204" pitchFamily="34" charset="0"/>
              </a:rPr>
              <a:t>. 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None/>
            </a:pPr>
            <a:endParaRPr lang="pt-BR" altLang="en-US" sz="2000">
              <a:latin typeface="Arial" panose="020B0604020202020204" pitchFamily="34" charset="0"/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None/>
            </a:pPr>
            <a:endParaRPr lang="pt-BR" altLang="en-US" sz="2000">
              <a:latin typeface="Arial" panose="020B0604020202020204" pitchFamily="34" charset="0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altLang="en-US" sz="2400">
                <a:latin typeface="Arial" panose="020B0604020202020204" pitchFamily="34" charset="0"/>
              </a:rPr>
              <a:t>Com o encapsulamento um objeto determina a permissão que outros objetos terão para acessar seus atributos (estado).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>
            <a:extLst>
              <a:ext uri="{FF2B5EF4-FFF2-40B4-BE49-F238E27FC236}">
                <a16:creationId xmlns:a16="http://schemas.microsoft.com/office/drawing/2014/main" id="{81188934-5E3D-4811-9649-BDF64B64F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C93565CD-3BAB-4ED6-8786-94EBC07E9531}" type="slidenum">
              <a:rPr lang="pt-BR" altLang="en-US" sz="140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18</a:t>
            </a:fld>
            <a:endParaRPr lang="pt-BR" altLang="en-US" sz="1400">
              <a:latin typeface="Arial" panose="020B0604020202020204" pitchFamily="34" charset="0"/>
            </a:endParaRPr>
          </a:p>
        </p:txBody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BD768FCF-74EC-4380-B867-26D989D4C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135813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Orientação a Objetos em Java – Encapsulamento dos Dados </a:t>
            </a:r>
            <a:r>
              <a:rPr lang="en-GB" altLang="en-US" sz="20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(18/33)</a:t>
            </a:r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B8B6B01A-0C0D-4AC6-B96F-D5F8021B8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2060575"/>
            <a:ext cx="3921125" cy="289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4" name="AutoShape 4">
            <a:extLst>
              <a:ext uri="{FF2B5EF4-FFF2-40B4-BE49-F238E27FC236}">
                <a16:creationId xmlns:a16="http://schemas.microsoft.com/office/drawing/2014/main" id="{54121C0A-E640-4305-83CE-50B8F1F61455}"/>
              </a:ext>
            </a:extLst>
          </p:cNvPr>
          <p:cNvSpPr>
            <a:spLocks/>
          </p:cNvSpPr>
          <p:nvPr/>
        </p:nvSpPr>
        <p:spPr bwMode="auto">
          <a:xfrm>
            <a:off x="4371975" y="2708275"/>
            <a:ext cx="796925" cy="576263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 cap="sq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85605891-9E3F-491A-B193-456FA6932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513" y="2781300"/>
            <a:ext cx="279082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ts val="1500"/>
              </a:spcBef>
              <a:buClrTx/>
              <a:buFontTx/>
              <a:buNone/>
            </a:pPr>
            <a:r>
              <a:rPr lang="en-GB" altLang="en-US" sz="2400">
                <a:solidFill>
                  <a:srgbClr val="0000FF"/>
                </a:solidFill>
                <a:latin typeface="Arial" panose="020B0604020202020204" pitchFamily="34" charset="0"/>
              </a:rPr>
              <a:t>Proteger os atributos</a:t>
            </a:r>
          </a:p>
        </p:txBody>
      </p:sp>
      <p:sp>
        <p:nvSpPr>
          <p:cNvPr id="20486" name="AutoShape 6">
            <a:extLst>
              <a:ext uri="{FF2B5EF4-FFF2-40B4-BE49-F238E27FC236}">
                <a16:creationId xmlns:a16="http://schemas.microsoft.com/office/drawing/2014/main" id="{A5DFB5B8-5A7C-4000-8F87-979223A73A46}"/>
              </a:ext>
            </a:extLst>
          </p:cNvPr>
          <p:cNvSpPr>
            <a:spLocks/>
          </p:cNvSpPr>
          <p:nvPr/>
        </p:nvSpPr>
        <p:spPr bwMode="auto">
          <a:xfrm>
            <a:off x="4438650" y="3429000"/>
            <a:ext cx="796925" cy="1223963"/>
          </a:xfrm>
          <a:prstGeom prst="rightBrace">
            <a:avLst>
              <a:gd name="adj1" fmla="val 12799"/>
              <a:gd name="adj2" fmla="val 50000"/>
            </a:avLst>
          </a:prstGeom>
          <a:noFill/>
          <a:ln w="12600" cap="sq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5B911D87-AFEF-445A-BDF6-F4E44403F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513" y="3789363"/>
            <a:ext cx="2790825" cy="145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ts val="1500"/>
              </a:spcBef>
              <a:buClrTx/>
              <a:buFontTx/>
              <a:buNone/>
            </a:pPr>
            <a:r>
              <a:rPr lang="en-GB" altLang="en-US" sz="2400">
                <a:solidFill>
                  <a:srgbClr val="0000FF"/>
                </a:solidFill>
                <a:latin typeface="Arial" panose="020B0604020202020204" pitchFamily="34" charset="0"/>
              </a:rPr>
              <a:t>Permitir acesso aos atributos através dos métodos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>
            <a:extLst>
              <a:ext uri="{FF2B5EF4-FFF2-40B4-BE49-F238E27FC236}">
                <a16:creationId xmlns:a16="http://schemas.microsoft.com/office/drawing/2014/main" id="{6501AF9A-9DDE-4C77-80EB-8EC4250C2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3A31014A-15FE-4154-9D4D-27D2EB94EC38}" type="slidenum">
              <a:rPr lang="pt-BR" altLang="en-US" sz="140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19</a:t>
            </a:fld>
            <a:endParaRPr lang="pt-BR" altLang="en-US" sz="1400">
              <a:latin typeface="Arial" panose="020B0604020202020204" pitchFamily="34" charset="0"/>
            </a:endParaRPr>
          </a:p>
        </p:txBody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F4868374-FC6B-4766-A004-4C504F227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1358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Orientação a Objetos em Java – Herança </a:t>
            </a:r>
            <a:r>
              <a:rPr lang="en-GB" altLang="en-US" sz="20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(19/33)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0C3B1DD-01C4-449F-ADE7-11F417927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28788"/>
            <a:ext cx="8181975" cy="2714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t">
            <a:spAutoFit/>
          </a:bodyPr>
          <a:lstStyle>
            <a:lvl1pPr marL="339725" indent="-339725"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39775" indent="-282575"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800"/>
              </a:spcBef>
              <a:buFont typeface="Arial" panose="020B0604020202020204" pitchFamily="34" charset="0"/>
              <a:buNone/>
            </a:pPr>
            <a:endParaRPr lang="en-GB" altLang="en-US" sz="3200">
              <a:latin typeface="Arial" panose="020B0604020202020204" pitchFamily="34" charset="0"/>
            </a:endParaRPr>
          </a:p>
          <a:p>
            <a:pPr>
              <a:lnSpc>
                <a:spcPct val="93000"/>
              </a:lnSpc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Blip>
                <a:blip r:embed="rId3"/>
              </a:buBlip>
            </a:pPr>
            <a:r>
              <a:rPr lang="en-GB" altLang="en-US" dirty="0">
                <a:latin typeface="Arial"/>
                <a:cs typeface="Tahoma"/>
              </a:rPr>
              <a:t>Permite a </a:t>
            </a:r>
            <a:r>
              <a:rPr lang="en-GB" altLang="en-US" dirty="0" err="1">
                <a:latin typeface="Arial"/>
                <a:cs typeface="Tahoma"/>
              </a:rPr>
              <a:t>uma</a:t>
            </a:r>
            <a:r>
              <a:rPr lang="en-GB" altLang="en-US" dirty="0">
                <a:latin typeface="Arial"/>
                <a:cs typeface="Tahoma"/>
              </a:rPr>
              <a:t> </a:t>
            </a:r>
            <a:r>
              <a:rPr lang="en-GB" altLang="en-US" dirty="0" err="1">
                <a:latin typeface="Arial"/>
                <a:cs typeface="Tahoma"/>
              </a:rPr>
              <a:t>classe</a:t>
            </a:r>
            <a:r>
              <a:rPr lang="en-GB" altLang="en-US" dirty="0">
                <a:latin typeface="Arial"/>
                <a:cs typeface="Tahoma"/>
              </a:rPr>
              <a:t> </a:t>
            </a:r>
            <a:r>
              <a:rPr lang="en-GB" altLang="en-US" dirty="0" err="1">
                <a:solidFill>
                  <a:srgbClr val="FF0000"/>
                </a:solidFill>
                <a:latin typeface="Arial"/>
                <a:cs typeface="Tahoma"/>
              </a:rPr>
              <a:t>herdar</a:t>
            </a:r>
            <a:r>
              <a:rPr lang="en-GB" altLang="en-US" dirty="0">
                <a:solidFill>
                  <a:srgbClr val="FF0000"/>
                </a:solidFill>
                <a:latin typeface="Arial"/>
                <a:cs typeface="Tahoma"/>
              </a:rPr>
              <a:t> o </a:t>
            </a:r>
            <a:r>
              <a:rPr lang="en-GB" altLang="en-US" dirty="0" err="1">
                <a:solidFill>
                  <a:srgbClr val="FF0000"/>
                </a:solidFill>
                <a:latin typeface="Arial"/>
                <a:cs typeface="Tahoma"/>
              </a:rPr>
              <a:t>estado</a:t>
            </a:r>
            <a:r>
              <a:rPr lang="en-GB" altLang="en-US" dirty="0">
                <a:solidFill>
                  <a:srgbClr val="FF0000"/>
                </a:solidFill>
                <a:latin typeface="Arial"/>
                <a:cs typeface="Tahoma"/>
              </a:rPr>
              <a:t> (</a:t>
            </a:r>
            <a:r>
              <a:rPr lang="en-GB" altLang="en-US" dirty="0" err="1">
                <a:solidFill>
                  <a:srgbClr val="FF0000"/>
                </a:solidFill>
                <a:latin typeface="Arial"/>
                <a:cs typeface="Tahoma"/>
              </a:rPr>
              <a:t>atributos</a:t>
            </a:r>
            <a:r>
              <a:rPr lang="en-GB" altLang="en-US" dirty="0">
                <a:solidFill>
                  <a:srgbClr val="FF0000"/>
                </a:solidFill>
                <a:latin typeface="Arial"/>
                <a:cs typeface="Tahoma"/>
              </a:rPr>
              <a:t>) e o </a:t>
            </a:r>
            <a:r>
              <a:rPr lang="en-GB" altLang="en-US" dirty="0" err="1">
                <a:solidFill>
                  <a:srgbClr val="FF0000"/>
                </a:solidFill>
                <a:latin typeface="Arial"/>
                <a:cs typeface="Tahoma"/>
              </a:rPr>
              <a:t>comportamento</a:t>
            </a:r>
            <a:r>
              <a:rPr lang="en-GB" altLang="en-US" dirty="0">
                <a:solidFill>
                  <a:srgbClr val="FF0000"/>
                </a:solidFill>
                <a:latin typeface="Arial"/>
                <a:cs typeface="Tahoma"/>
              </a:rPr>
              <a:t> (</a:t>
            </a:r>
            <a:r>
              <a:rPr lang="en-GB" altLang="en-US" dirty="0" err="1">
                <a:solidFill>
                  <a:srgbClr val="FF0000"/>
                </a:solidFill>
                <a:latin typeface="Arial"/>
                <a:cs typeface="Tahoma"/>
              </a:rPr>
              <a:t>métodos</a:t>
            </a:r>
            <a:r>
              <a:rPr lang="en-GB" altLang="en-US" dirty="0">
                <a:solidFill>
                  <a:srgbClr val="FF0000"/>
                </a:solidFill>
                <a:latin typeface="Arial"/>
                <a:cs typeface="Tahoma"/>
              </a:rPr>
              <a:t>) de </a:t>
            </a:r>
            <a:r>
              <a:rPr lang="en-GB" altLang="en-US" dirty="0" err="1">
                <a:solidFill>
                  <a:srgbClr val="FF0000"/>
                </a:solidFill>
                <a:latin typeface="Arial"/>
                <a:cs typeface="Tahoma"/>
              </a:rPr>
              <a:t>outra</a:t>
            </a:r>
            <a:r>
              <a:rPr lang="en-GB" altLang="en-US" dirty="0">
                <a:solidFill>
                  <a:srgbClr val="FF0000"/>
                </a:solidFill>
                <a:latin typeface="Arial"/>
                <a:cs typeface="Tahoma"/>
              </a:rPr>
              <a:t> </a:t>
            </a:r>
            <a:r>
              <a:rPr lang="en-GB" altLang="en-US" dirty="0" err="1">
                <a:solidFill>
                  <a:srgbClr val="FF0000"/>
                </a:solidFill>
                <a:latin typeface="Arial"/>
                <a:cs typeface="Tahoma"/>
              </a:rPr>
              <a:t>classe</a:t>
            </a:r>
            <a:r>
              <a:rPr lang="en-GB" altLang="en-US" dirty="0">
                <a:latin typeface="Arial"/>
                <a:cs typeface="Tahoma"/>
              </a:rPr>
              <a:t>.</a:t>
            </a:r>
          </a:p>
          <a:p>
            <a:pPr>
              <a:lnSpc>
                <a:spcPct val="93000"/>
              </a:lnSpc>
              <a:spcBef>
                <a:spcPts val="8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en-GB" altLang="en-US">
              <a:latin typeface="Arial" panose="020B0604020202020204" pitchFamily="34" charset="0"/>
            </a:endParaRPr>
          </a:p>
          <a:p>
            <a:pPr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GB" altLang="en-US" b="0" dirty="0" err="1">
                <a:latin typeface="Arial"/>
                <a:cs typeface="Tahoma"/>
              </a:rPr>
              <a:t>Herança</a:t>
            </a:r>
            <a:r>
              <a:rPr lang="en-GB" altLang="en-US" b="0" dirty="0">
                <a:latin typeface="Arial"/>
                <a:cs typeface="Tahoma"/>
              </a:rPr>
              <a:t> </a:t>
            </a:r>
            <a:r>
              <a:rPr lang="en-GB" altLang="en-US" dirty="0">
                <a:latin typeface="Arial"/>
                <a:cs typeface="Tahoma"/>
              </a:rPr>
              <a:t>: entre </a:t>
            </a:r>
            <a:r>
              <a:rPr lang="en-GB" altLang="en-US" dirty="0" err="1">
                <a:latin typeface="Arial"/>
                <a:cs typeface="Tahoma"/>
              </a:rPr>
              <a:t>diferentes</a:t>
            </a:r>
            <a:r>
              <a:rPr lang="en-GB" altLang="en-US" dirty="0">
                <a:latin typeface="Arial"/>
                <a:cs typeface="Tahoma"/>
              </a:rPr>
              <a:t> classes </a:t>
            </a:r>
            <a:r>
              <a:rPr lang="en-GB" altLang="en-US" dirty="0" err="1">
                <a:latin typeface="Arial"/>
                <a:cs typeface="Tahoma"/>
              </a:rPr>
              <a:t>podem</a:t>
            </a:r>
            <a:r>
              <a:rPr lang="en-GB" altLang="en-US" dirty="0">
                <a:latin typeface="Arial"/>
                <a:cs typeface="Tahoma"/>
              </a:rPr>
              <a:t> </a:t>
            </a:r>
            <a:r>
              <a:rPr lang="en-GB" altLang="en-US" dirty="0" err="1">
                <a:latin typeface="Arial"/>
                <a:cs typeface="Tahoma"/>
              </a:rPr>
              <a:t>existir</a:t>
            </a:r>
            <a:r>
              <a:rPr lang="en-GB" altLang="en-US" dirty="0">
                <a:latin typeface="Arial"/>
                <a:cs typeface="Tahoma"/>
              </a:rPr>
              <a:t> </a:t>
            </a:r>
            <a:r>
              <a:rPr lang="en-GB" altLang="en-US" dirty="0" err="1">
                <a:latin typeface="Arial"/>
                <a:cs typeface="Tahoma"/>
              </a:rPr>
              <a:t>diversas</a:t>
            </a:r>
            <a:r>
              <a:rPr lang="en-GB" altLang="en-US" dirty="0">
                <a:latin typeface="Arial"/>
                <a:cs typeface="Tahoma"/>
              </a:rPr>
              <a:t> </a:t>
            </a:r>
            <a:r>
              <a:rPr lang="en-GB" altLang="en-US" dirty="0" err="1">
                <a:latin typeface="Arial"/>
                <a:cs typeface="Tahoma"/>
              </a:rPr>
              <a:t>semelhanças</a:t>
            </a:r>
            <a:r>
              <a:rPr lang="en-GB" altLang="en-US" dirty="0">
                <a:latin typeface="Arial"/>
                <a:cs typeface="Tahoma"/>
              </a:rPr>
              <a:t>, </a:t>
            </a:r>
            <a:r>
              <a:rPr lang="en-GB" altLang="en-US" dirty="0" err="1">
                <a:latin typeface="Arial"/>
                <a:cs typeface="Tahoma"/>
              </a:rPr>
              <a:t>ou</a:t>
            </a:r>
            <a:r>
              <a:rPr lang="en-GB" altLang="en-US" dirty="0">
                <a:latin typeface="Arial"/>
                <a:cs typeface="Tahoma"/>
              </a:rPr>
              <a:t> </a:t>
            </a:r>
            <a:r>
              <a:rPr lang="en-GB" altLang="en-US" dirty="0" err="1">
                <a:latin typeface="Arial"/>
                <a:cs typeface="Tahoma"/>
              </a:rPr>
              <a:t>seja</a:t>
            </a:r>
            <a:r>
              <a:rPr lang="en-GB" altLang="en-US" dirty="0">
                <a:latin typeface="Arial"/>
                <a:cs typeface="Tahoma"/>
              </a:rPr>
              <a:t>, </a:t>
            </a:r>
            <a:r>
              <a:rPr lang="en-GB" altLang="en-US" dirty="0" err="1">
                <a:latin typeface="Arial"/>
                <a:cs typeface="Tahoma"/>
              </a:rPr>
              <a:t>duas</a:t>
            </a:r>
            <a:r>
              <a:rPr lang="en-GB" altLang="en-US" dirty="0">
                <a:latin typeface="Arial"/>
                <a:cs typeface="Tahoma"/>
              </a:rPr>
              <a:t> </a:t>
            </a:r>
            <a:r>
              <a:rPr lang="en-GB" altLang="en-US" dirty="0" err="1">
                <a:latin typeface="Arial"/>
                <a:cs typeface="Tahoma"/>
              </a:rPr>
              <a:t>ou</a:t>
            </a:r>
            <a:r>
              <a:rPr lang="en-GB" altLang="en-US" dirty="0">
                <a:latin typeface="Arial"/>
                <a:cs typeface="Tahoma"/>
              </a:rPr>
              <a:t> </a:t>
            </a:r>
            <a:r>
              <a:rPr lang="en-GB" altLang="en-US" dirty="0" err="1">
                <a:latin typeface="Arial"/>
                <a:cs typeface="Tahoma"/>
              </a:rPr>
              <a:t>mais</a:t>
            </a:r>
            <a:r>
              <a:rPr lang="en-GB" altLang="en-US" dirty="0">
                <a:latin typeface="Arial"/>
                <a:cs typeface="Tahoma"/>
              </a:rPr>
              <a:t> classes </a:t>
            </a:r>
            <a:r>
              <a:rPr lang="en-GB" altLang="en-US" dirty="0" err="1">
                <a:latin typeface="Arial"/>
                <a:cs typeface="Tahoma"/>
              </a:rPr>
              <a:t>poderão</a:t>
            </a:r>
            <a:r>
              <a:rPr lang="en-GB" altLang="en-US" dirty="0">
                <a:latin typeface="Arial"/>
                <a:cs typeface="Tahoma"/>
              </a:rPr>
              <a:t> </a:t>
            </a:r>
            <a:r>
              <a:rPr lang="en-GB" altLang="en-US" dirty="0" err="1">
                <a:latin typeface="Arial"/>
                <a:cs typeface="Tahoma"/>
              </a:rPr>
              <a:t>compartilhar</a:t>
            </a:r>
            <a:r>
              <a:rPr lang="en-GB" altLang="en-US" dirty="0">
                <a:latin typeface="Arial"/>
                <a:cs typeface="Tahoma"/>
              </a:rPr>
              <a:t> </a:t>
            </a:r>
            <a:r>
              <a:rPr lang="en-GB" altLang="en-US" dirty="0" err="1">
                <a:latin typeface="Arial"/>
                <a:cs typeface="Tahoma"/>
              </a:rPr>
              <a:t>os</a:t>
            </a:r>
            <a:r>
              <a:rPr lang="en-GB" altLang="en-US" dirty="0">
                <a:latin typeface="Arial"/>
                <a:cs typeface="Tahoma"/>
              </a:rPr>
              <a:t> </a:t>
            </a:r>
            <a:r>
              <a:rPr lang="en-GB" altLang="en-US" dirty="0" err="1">
                <a:latin typeface="Arial"/>
                <a:cs typeface="Tahoma"/>
              </a:rPr>
              <a:t>mesmos</a:t>
            </a:r>
            <a:r>
              <a:rPr lang="en-GB" altLang="en-US" dirty="0">
                <a:latin typeface="Arial"/>
                <a:cs typeface="Tahoma"/>
              </a:rPr>
              <a:t> </a:t>
            </a:r>
            <a:r>
              <a:rPr lang="en-GB" altLang="en-US" dirty="0" err="1">
                <a:latin typeface="Arial"/>
                <a:cs typeface="Tahoma"/>
              </a:rPr>
              <a:t>atributos</a:t>
            </a:r>
            <a:r>
              <a:rPr lang="en-GB" altLang="en-US" dirty="0">
                <a:latin typeface="Arial"/>
                <a:cs typeface="Tahoma"/>
              </a:rPr>
              <a:t> e/</a:t>
            </a:r>
            <a:r>
              <a:rPr lang="en-GB" altLang="en-US" dirty="0" err="1">
                <a:latin typeface="Arial"/>
                <a:cs typeface="Tahoma"/>
              </a:rPr>
              <a:t>ou</a:t>
            </a:r>
            <a:r>
              <a:rPr lang="en-GB" altLang="en-US" dirty="0">
                <a:latin typeface="Arial"/>
                <a:cs typeface="Tahoma"/>
              </a:rPr>
              <a:t> </a:t>
            </a:r>
            <a:r>
              <a:rPr lang="en-GB" altLang="en-US" dirty="0" err="1">
                <a:latin typeface="Arial"/>
                <a:cs typeface="Tahoma"/>
              </a:rPr>
              <a:t>os</a:t>
            </a:r>
            <a:r>
              <a:rPr lang="en-GB" altLang="en-US" dirty="0">
                <a:latin typeface="Arial"/>
                <a:cs typeface="Tahoma"/>
              </a:rPr>
              <a:t> </a:t>
            </a:r>
            <a:r>
              <a:rPr lang="en-GB" altLang="en-US" dirty="0" err="1">
                <a:latin typeface="Arial"/>
                <a:cs typeface="Tahoma"/>
              </a:rPr>
              <a:t>mesmos</a:t>
            </a:r>
            <a:r>
              <a:rPr lang="en-GB" altLang="en-US" dirty="0">
                <a:latin typeface="Arial"/>
                <a:cs typeface="Tahoma"/>
              </a:rPr>
              <a:t> </a:t>
            </a:r>
            <a:r>
              <a:rPr lang="en-GB" altLang="en-US" dirty="0" err="1">
                <a:latin typeface="Arial"/>
                <a:cs typeface="Tahoma"/>
              </a:rPr>
              <a:t>métodos</a:t>
            </a:r>
          </a:p>
          <a:p>
            <a:pPr lvl="1">
              <a:spcBef>
                <a:spcPts val="600"/>
              </a:spcBef>
              <a:buClrTx/>
              <a:buFont typeface="Arial" panose="020B0604020202020204" pitchFamily="34" charset="0"/>
              <a:buChar char="–"/>
            </a:pPr>
            <a:endParaRPr lang="en-GB" altLang="en-US" sz="1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B738132D-588D-46A0-9C27-E513C9D95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D0238D4E-7712-4F5A-BC5C-493F2000D9E0}" type="slidenum">
              <a:rPr lang="pt-BR" altLang="en-US" sz="140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2</a:t>
            </a:fld>
            <a:endParaRPr lang="pt-BR" altLang="en-US" sz="1400">
              <a:latin typeface="Arial" panose="020B0604020202020204" pitchFamily="34" charset="0"/>
            </a:endParaRPr>
          </a:p>
        </p:txBody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C51DD9A0-4EFA-4107-8968-2E33F9F7D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1358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Orientação a Objetos em Java  </a:t>
            </a:r>
            <a:r>
              <a:rPr lang="en-GB" altLang="en-US" sz="20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(1/33)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0A340A6-3626-48C0-92BB-54491D64C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12838"/>
            <a:ext cx="8229600" cy="579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38138" indent="-338138"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O ser humano se relaciona com o mundo através do conceito de</a:t>
            </a:r>
            <a:r>
              <a:rPr lang="en-GB" altLang="en-US" sz="240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2400" b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objetos</a:t>
            </a:r>
            <a:r>
              <a:rPr lang="en-GB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39725">
              <a:spcBef>
                <a:spcPts val="400"/>
              </a:spcBef>
              <a:buClrTx/>
              <a:buFontTx/>
              <a:buNone/>
            </a:pPr>
            <a:endParaRPr lang="en-GB" altLang="en-US" sz="24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339725">
              <a:spcBef>
                <a:spcPts val="400"/>
              </a:spcBef>
              <a:buClrTx/>
              <a:buFontTx/>
              <a:buNone/>
            </a:pPr>
            <a:endParaRPr lang="en-GB" altLang="en-US" sz="24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339725">
              <a:spcBef>
                <a:spcPts val="400"/>
              </a:spcBef>
              <a:buClrTx/>
              <a:buFontTx/>
              <a:buNone/>
            </a:pPr>
            <a:endParaRPr lang="en-GB" altLang="en-US" sz="24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Estamos sempre</a:t>
            </a:r>
            <a:r>
              <a:rPr lang="en-GB" altLang="en-US" sz="2400" b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identificando</a:t>
            </a:r>
            <a:r>
              <a:rPr lang="en-GB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qualquer objeto ao nosso redor. </a:t>
            </a:r>
          </a:p>
          <a:p>
            <a:pPr marL="339725">
              <a:spcBef>
                <a:spcPts val="400"/>
              </a:spcBef>
              <a:buClrTx/>
              <a:buFontTx/>
              <a:buNone/>
            </a:pPr>
            <a:endParaRPr lang="en-GB" altLang="en-US" sz="24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339725">
              <a:spcBef>
                <a:spcPts val="400"/>
              </a:spcBef>
              <a:buClrTx/>
              <a:buFontTx/>
              <a:buNone/>
            </a:pPr>
            <a:endParaRPr lang="en-GB" altLang="en-US" sz="24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339725">
              <a:spcBef>
                <a:spcPts val="400"/>
              </a:spcBef>
              <a:buClrTx/>
              <a:buFontTx/>
              <a:buNone/>
            </a:pPr>
            <a:endParaRPr lang="en-GB" altLang="en-US" sz="24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Para isso lhe</a:t>
            </a:r>
            <a:r>
              <a:rPr lang="en-GB" altLang="en-US" sz="240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2400" b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damos nomes</a:t>
            </a:r>
            <a:r>
              <a:rPr lang="en-GB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, e de acordo com suas características lhes </a:t>
            </a:r>
            <a:r>
              <a:rPr lang="en-GB" altLang="en-US" sz="2400" b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classificamos em grupos</a:t>
            </a:r>
            <a:r>
              <a:rPr lang="en-GB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, ou seja, </a:t>
            </a:r>
            <a:r>
              <a:rPr lang="en-GB" altLang="en-US" sz="2400" b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classes</a:t>
            </a:r>
            <a:r>
              <a:rPr lang="en-GB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39725">
              <a:spcBef>
                <a:spcPts val="600"/>
              </a:spcBef>
              <a:buClrTx/>
              <a:buFontTx/>
              <a:buNone/>
            </a:pPr>
            <a:endParaRPr lang="en-GB" altLang="en-US" sz="24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>
            <a:extLst>
              <a:ext uri="{FF2B5EF4-FFF2-40B4-BE49-F238E27FC236}">
                <a16:creationId xmlns:a16="http://schemas.microsoft.com/office/drawing/2014/main" id="{EA53DB55-6B1E-42BC-A6FE-072DCCCFA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76BEB8CB-FD24-4394-A475-D546F7A418A1}" type="slidenum">
              <a:rPr lang="pt-BR" altLang="en-US" sz="140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20</a:t>
            </a:fld>
            <a:endParaRPr lang="pt-BR" altLang="en-US" sz="1400">
              <a:latin typeface="Arial" panose="020B0604020202020204" pitchFamily="34" charset="0"/>
            </a:endParaRPr>
          </a:p>
        </p:txBody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2BA9D12F-0233-4AE3-90EB-94E033385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1358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Orientação a Objetos em Java – Herança </a:t>
            </a:r>
            <a:r>
              <a:rPr lang="en-GB" altLang="en-US" sz="20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(21/33)</a:t>
            </a:r>
          </a:p>
        </p:txBody>
      </p:sp>
      <p:pic>
        <p:nvPicPr>
          <p:cNvPr id="23555" name="Picture 3">
            <a:extLst>
              <a:ext uri="{FF2B5EF4-FFF2-40B4-BE49-F238E27FC236}">
                <a16:creationId xmlns:a16="http://schemas.microsoft.com/office/drawing/2014/main" id="{46AAF9A8-7F2F-4B8B-A4B1-C7754EFF7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1619250"/>
            <a:ext cx="4287837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56" name="Picture 4">
            <a:extLst>
              <a:ext uri="{FF2B5EF4-FFF2-40B4-BE49-F238E27FC236}">
                <a16:creationId xmlns:a16="http://schemas.microsoft.com/office/drawing/2014/main" id="{853C18FF-2EA5-4963-A3C6-D210A66DD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1641475"/>
            <a:ext cx="4287838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>
            <a:extLst>
              <a:ext uri="{FF2B5EF4-FFF2-40B4-BE49-F238E27FC236}">
                <a16:creationId xmlns:a16="http://schemas.microsoft.com/office/drawing/2014/main" id="{74CF5327-5AAB-407A-B88D-827BAC54B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D276F4A0-2E01-449E-9938-78D5E845EF5E}" type="slidenum">
              <a:rPr lang="pt-BR" altLang="en-US" sz="140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21</a:t>
            </a:fld>
            <a:endParaRPr lang="pt-BR" altLang="en-US" sz="1400">
              <a:latin typeface="Arial" panose="020B0604020202020204" pitchFamily="34" charset="0"/>
            </a:endParaRPr>
          </a:p>
        </p:txBody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239F3A79-CCF8-4DEA-BED9-07A743D39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1358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Orientação a Objetos em Java – Herança </a:t>
            </a:r>
            <a:r>
              <a:rPr lang="en-GB" altLang="en-US" sz="20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(22/33)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28977B6E-862C-4BE6-90CA-D06D4C734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1728788"/>
            <a:ext cx="4287837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312E2C4F-E1A0-48EE-8020-EA84A818D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1749425"/>
            <a:ext cx="4287838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81" name="AutoShape 5">
            <a:extLst>
              <a:ext uri="{FF2B5EF4-FFF2-40B4-BE49-F238E27FC236}">
                <a16:creationId xmlns:a16="http://schemas.microsoft.com/office/drawing/2014/main" id="{2E8FA2CE-1184-488E-BD4C-673539E43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8" y="2627313"/>
            <a:ext cx="8805862" cy="720725"/>
          </a:xfrm>
          <a:prstGeom prst="roundRect">
            <a:avLst>
              <a:gd name="adj" fmla="val 218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36000" cap="sq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AutoShape 6">
            <a:extLst>
              <a:ext uri="{FF2B5EF4-FFF2-40B4-BE49-F238E27FC236}">
                <a16:creationId xmlns:a16="http://schemas.microsoft.com/office/drawing/2014/main" id="{6C52CF94-6D92-4003-8426-AF45278D6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8" y="3851275"/>
            <a:ext cx="8805862" cy="1476375"/>
          </a:xfrm>
          <a:prstGeom prst="roundRect">
            <a:avLst>
              <a:gd name="adj" fmla="val 106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36000" cap="sq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>
            <a:extLst>
              <a:ext uri="{FF2B5EF4-FFF2-40B4-BE49-F238E27FC236}">
                <a16:creationId xmlns:a16="http://schemas.microsoft.com/office/drawing/2014/main" id="{742D1E7E-C9A5-476C-96CD-41F11C3E2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5B53B4C8-95F8-4E08-A8FC-CCBDE9714670}" type="slidenum">
              <a:rPr lang="pt-BR" altLang="en-US" sz="140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22</a:t>
            </a:fld>
            <a:endParaRPr lang="pt-BR" altLang="en-US" sz="1400">
              <a:latin typeface="Arial" panose="020B0604020202020204" pitchFamily="34" charset="0"/>
            </a:endParaRPr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4CC0124E-D214-4AAA-BB0A-8C3C2C10E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1358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Orientação a Objetos em Java – Herança </a:t>
            </a:r>
            <a:r>
              <a:rPr lang="en-GB" altLang="en-US" sz="20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(23/33)</a:t>
            </a:r>
          </a:p>
        </p:txBody>
      </p:sp>
      <p:pic>
        <p:nvPicPr>
          <p:cNvPr id="25603" name="Picture 3">
            <a:extLst>
              <a:ext uri="{FF2B5EF4-FFF2-40B4-BE49-F238E27FC236}">
                <a16:creationId xmlns:a16="http://schemas.microsoft.com/office/drawing/2014/main" id="{D5D3E365-5BEC-49D0-9305-8C60A5D91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647825"/>
            <a:ext cx="7808913" cy="49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>
            <a:extLst>
              <a:ext uri="{FF2B5EF4-FFF2-40B4-BE49-F238E27FC236}">
                <a16:creationId xmlns:a16="http://schemas.microsoft.com/office/drawing/2014/main" id="{DAD14B34-5D01-4CEC-BC51-E7FCF2B05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95133D18-562A-4759-B03F-8795473E50A9}" type="slidenum">
              <a:rPr lang="pt-BR" altLang="en-US" sz="140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23</a:t>
            </a:fld>
            <a:endParaRPr lang="pt-BR" altLang="en-US" sz="1400">
              <a:latin typeface="Arial" panose="020B0604020202020204" pitchFamily="34" charset="0"/>
            </a:endParaRPr>
          </a:p>
        </p:txBody>
      </p:sp>
      <p:sp>
        <p:nvSpPr>
          <p:cNvPr id="26626" name="Text Box 2">
            <a:extLst>
              <a:ext uri="{FF2B5EF4-FFF2-40B4-BE49-F238E27FC236}">
                <a16:creationId xmlns:a16="http://schemas.microsoft.com/office/drawing/2014/main" id="{54AFA6E0-BD9C-40D9-A452-6E43D6680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1358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Orientação a Objetos em Java – Herança </a:t>
            </a:r>
            <a:r>
              <a:rPr lang="en-GB" altLang="en-US" sz="20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(24/33)</a:t>
            </a:r>
          </a:p>
        </p:txBody>
      </p:sp>
      <p:pic>
        <p:nvPicPr>
          <p:cNvPr id="26627" name="Picture 3">
            <a:extLst>
              <a:ext uri="{FF2B5EF4-FFF2-40B4-BE49-F238E27FC236}">
                <a16:creationId xmlns:a16="http://schemas.microsoft.com/office/drawing/2014/main" id="{91EFE996-CF7F-4590-B1D1-0B424409B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630363"/>
            <a:ext cx="3508375" cy="484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28" name="Rectangle 4">
            <a:extLst>
              <a:ext uri="{FF2B5EF4-FFF2-40B4-BE49-F238E27FC236}">
                <a16:creationId xmlns:a16="http://schemas.microsoft.com/office/drawing/2014/main" id="{9628B1C7-BED0-422F-A0AE-2ECA699A3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3" y="2773363"/>
            <a:ext cx="2981325" cy="107950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A5E72C91-B8EB-4812-BE5F-40EEB58E8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188" y="2994025"/>
            <a:ext cx="2871787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ts val="1125"/>
              </a:spcBef>
              <a:buClrTx/>
              <a:buFontTx/>
              <a:buNone/>
            </a:pPr>
            <a:r>
              <a:rPr lang="en-GB" altLang="en-US" b="0">
                <a:solidFill>
                  <a:srgbClr val="00007D"/>
                </a:solidFill>
                <a:latin typeface="Arial" panose="020B0604020202020204" pitchFamily="34" charset="0"/>
              </a:rPr>
              <a:t>João</a:t>
            </a:r>
          </a:p>
          <a:p>
            <a:pPr>
              <a:lnSpc>
                <a:spcPct val="50000"/>
              </a:lnSpc>
              <a:spcBef>
                <a:spcPts val="1125"/>
              </a:spcBef>
              <a:buClrTx/>
              <a:buFontTx/>
              <a:buNone/>
            </a:pPr>
            <a:r>
              <a:rPr lang="en-GB" altLang="en-US" b="0">
                <a:solidFill>
                  <a:srgbClr val="00007D"/>
                </a:solidFill>
                <a:latin typeface="Arial" panose="020B0604020202020204" pitchFamily="34" charset="0"/>
              </a:rPr>
              <a:t>25</a:t>
            </a:r>
          </a:p>
          <a:p>
            <a:pPr>
              <a:lnSpc>
                <a:spcPct val="50000"/>
              </a:lnSpc>
              <a:spcBef>
                <a:spcPts val="1125"/>
              </a:spcBef>
              <a:buClrTx/>
              <a:buFontTx/>
              <a:buNone/>
            </a:pPr>
            <a:r>
              <a:rPr lang="en-GB" altLang="en-US" b="0">
                <a:solidFill>
                  <a:srgbClr val="00007D"/>
                </a:solidFill>
                <a:latin typeface="Arial" panose="020B0604020202020204" pitchFamily="34" charset="0"/>
              </a:rPr>
              <a:t>Sistemas de Informação</a:t>
            </a:r>
          </a:p>
        </p:txBody>
      </p:sp>
      <p:sp>
        <p:nvSpPr>
          <p:cNvPr id="26630" name="Text Box 6">
            <a:extLst>
              <a:ext uri="{FF2B5EF4-FFF2-40B4-BE49-F238E27FC236}">
                <a16:creationId xmlns:a16="http://schemas.microsoft.com/office/drawing/2014/main" id="{CD65FB1A-E47F-457F-9FC0-CE29F4A2C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1836738"/>
            <a:ext cx="31369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ts val="1125"/>
              </a:spcBef>
              <a:buClrTx/>
              <a:buFontTx/>
              <a:buNone/>
            </a:pPr>
            <a:endParaRPr lang="en-GB" altLang="en-US" sz="2600" b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ts val="1125"/>
              </a:spcBef>
              <a:buClrTx/>
              <a:buFontTx/>
              <a:buNone/>
            </a:pPr>
            <a:r>
              <a:rPr lang="en-GB" altLang="en-US" sz="2600" b="0">
                <a:solidFill>
                  <a:srgbClr val="FF0000"/>
                </a:solidFill>
                <a:latin typeface="Arial" panose="020B0604020202020204" pitchFamily="34" charset="0"/>
              </a:rPr>
              <a:t>Instâncias de</a:t>
            </a:r>
          </a:p>
          <a:p>
            <a:pPr>
              <a:lnSpc>
                <a:spcPct val="50000"/>
              </a:lnSpc>
              <a:spcBef>
                <a:spcPts val="1125"/>
              </a:spcBef>
              <a:buClrTx/>
              <a:buFontTx/>
              <a:buNone/>
            </a:pPr>
            <a:r>
              <a:rPr lang="en-GB" altLang="en-US" sz="2600" b="0">
                <a:solidFill>
                  <a:srgbClr val="FF0000"/>
                </a:solidFill>
                <a:latin typeface="Arial" panose="020B0604020202020204" pitchFamily="34" charset="0"/>
              </a:rPr>
              <a:t> Aluno</a:t>
            </a:r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7F05AA8B-9F50-428C-AE96-508C28826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3" y="4032250"/>
            <a:ext cx="2968625" cy="107950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Text Box 8">
            <a:extLst>
              <a:ext uri="{FF2B5EF4-FFF2-40B4-BE49-F238E27FC236}">
                <a16:creationId xmlns:a16="http://schemas.microsoft.com/office/drawing/2014/main" id="{0EBC2DF3-C364-4E68-9652-5D1A361C5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188" y="4183063"/>
            <a:ext cx="2871787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ts val="1125"/>
              </a:spcBef>
              <a:buClrTx/>
              <a:buFontTx/>
              <a:buNone/>
            </a:pPr>
            <a:r>
              <a:rPr lang="en-GB" altLang="en-US" b="0">
                <a:solidFill>
                  <a:srgbClr val="00007D"/>
                </a:solidFill>
                <a:latin typeface="Arial" panose="020B0604020202020204" pitchFamily="34" charset="0"/>
              </a:rPr>
              <a:t>Maria</a:t>
            </a:r>
          </a:p>
          <a:p>
            <a:pPr>
              <a:lnSpc>
                <a:spcPct val="50000"/>
              </a:lnSpc>
              <a:spcBef>
                <a:spcPts val="1125"/>
              </a:spcBef>
              <a:buClrTx/>
              <a:buFontTx/>
              <a:buNone/>
            </a:pPr>
            <a:r>
              <a:rPr lang="en-GB" altLang="en-US" b="0">
                <a:solidFill>
                  <a:srgbClr val="00007D"/>
                </a:solidFill>
                <a:latin typeface="Arial" panose="020B0604020202020204" pitchFamily="34" charset="0"/>
              </a:rPr>
              <a:t>20</a:t>
            </a:r>
          </a:p>
          <a:p>
            <a:pPr>
              <a:lnSpc>
                <a:spcPct val="50000"/>
              </a:lnSpc>
              <a:spcBef>
                <a:spcPts val="1125"/>
              </a:spcBef>
              <a:buClrTx/>
              <a:buFontTx/>
              <a:buNone/>
            </a:pPr>
            <a:r>
              <a:rPr lang="en-GB" altLang="en-US" b="0">
                <a:solidFill>
                  <a:srgbClr val="00007D"/>
                </a:solidFill>
                <a:latin typeface="Arial" panose="020B0604020202020204" pitchFamily="34" charset="0"/>
              </a:rPr>
              <a:t>Sistemas de Informação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>
            <a:extLst>
              <a:ext uri="{FF2B5EF4-FFF2-40B4-BE49-F238E27FC236}">
                <a16:creationId xmlns:a16="http://schemas.microsoft.com/office/drawing/2014/main" id="{1292B126-084D-4010-AD04-83909864A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B01A83C9-8AFB-42CB-BD85-6DCD0C1A633B}" type="slidenum">
              <a:rPr lang="pt-BR" altLang="en-US" sz="140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24</a:t>
            </a:fld>
            <a:endParaRPr lang="pt-BR" altLang="en-US" sz="1400">
              <a:latin typeface="Arial" panose="020B0604020202020204" pitchFamily="34" charset="0"/>
            </a:endParaRPr>
          </a:p>
        </p:txBody>
      </p:sp>
      <p:sp>
        <p:nvSpPr>
          <p:cNvPr id="27650" name="Text Box 2">
            <a:extLst>
              <a:ext uri="{FF2B5EF4-FFF2-40B4-BE49-F238E27FC236}">
                <a16:creationId xmlns:a16="http://schemas.microsoft.com/office/drawing/2014/main" id="{0E12745B-B6D7-4749-831C-ED3A98D93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1358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Orientação a Objetos em Java – Herança </a:t>
            </a:r>
            <a:r>
              <a:rPr lang="en-GB" altLang="en-US" sz="20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(25/33)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73F8299A-E643-4E29-8A96-20C08C996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1800225"/>
            <a:ext cx="8101013" cy="454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41363" algn="l"/>
                <a:tab pos="1655763" algn="l"/>
                <a:tab pos="2570163" algn="l"/>
                <a:tab pos="3484563" algn="l"/>
                <a:tab pos="4398963" algn="l"/>
                <a:tab pos="5313363" algn="l"/>
                <a:tab pos="6227763" algn="l"/>
                <a:tab pos="7142163" algn="l"/>
                <a:tab pos="8056563" algn="l"/>
                <a:tab pos="8970963" algn="l"/>
                <a:tab pos="9885363" algn="l"/>
                <a:tab pos="10799763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1363" indent="-282575">
              <a:tabLst>
                <a:tab pos="741363" algn="l"/>
                <a:tab pos="1655763" algn="l"/>
                <a:tab pos="2570163" algn="l"/>
                <a:tab pos="3484563" algn="l"/>
                <a:tab pos="4398963" algn="l"/>
                <a:tab pos="5313363" algn="l"/>
                <a:tab pos="6227763" algn="l"/>
                <a:tab pos="7142163" algn="l"/>
                <a:tab pos="8056563" algn="l"/>
                <a:tab pos="8970963" algn="l"/>
                <a:tab pos="9885363" algn="l"/>
                <a:tab pos="10799763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741363" algn="l"/>
                <a:tab pos="1655763" algn="l"/>
                <a:tab pos="2570163" algn="l"/>
                <a:tab pos="3484563" algn="l"/>
                <a:tab pos="4398963" algn="l"/>
                <a:tab pos="5313363" algn="l"/>
                <a:tab pos="6227763" algn="l"/>
                <a:tab pos="7142163" algn="l"/>
                <a:tab pos="8056563" algn="l"/>
                <a:tab pos="8970963" algn="l"/>
                <a:tab pos="9885363" algn="l"/>
                <a:tab pos="10799763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indent="-227013">
              <a:tabLst>
                <a:tab pos="741363" algn="l"/>
                <a:tab pos="1655763" algn="l"/>
                <a:tab pos="2570163" algn="l"/>
                <a:tab pos="3484563" algn="l"/>
                <a:tab pos="4398963" algn="l"/>
                <a:tab pos="5313363" algn="l"/>
                <a:tab pos="6227763" algn="l"/>
                <a:tab pos="7142163" algn="l"/>
                <a:tab pos="8056563" algn="l"/>
                <a:tab pos="8970963" algn="l"/>
                <a:tab pos="9885363" algn="l"/>
                <a:tab pos="10799763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741363" algn="l"/>
                <a:tab pos="1655763" algn="l"/>
                <a:tab pos="2570163" algn="l"/>
                <a:tab pos="3484563" algn="l"/>
                <a:tab pos="4398963" algn="l"/>
                <a:tab pos="5313363" algn="l"/>
                <a:tab pos="6227763" algn="l"/>
                <a:tab pos="7142163" algn="l"/>
                <a:tab pos="8056563" algn="l"/>
                <a:tab pos="8970963" algn="l"/>
                <a:tab pos="9885363" algn="l"/>
                <a:tab pos="10799763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1363" algn="l"/>
                <a:tab pos="1655763" algn="l"/>
                <a:tab pos="2570163" algn="l"/>
                <a:tab pos="3484563" algn="l"/>
                <a:tab pos="4398963" algn="l"/>
                <a:tab pos="5313363" algn="l"/>
                <a:tab pos="6227763" algn="l"/>
                <a:tab pos="7142163" algn="l"/>
                <a:tab pos="8056563" algn="l"/>
                <a:tab pos="8970963" algn="l"/>
                <a:tab pos="9885363" algn="l"/>
                <a:tab pos="10799763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1363" algn="l"/>
                <a:tab pos="1655763" algn="l"/>
                <a:tab pos="2570163" algn="l"/>
                <a:tab pos="3484563" algn="l"/>
                <a:tab pos="4398963" algn="l"/>
                <a:tab pos="5313363" algn="l"/>
                <a:tab pos="6227763" algn="l"/>
                <a:tab pos="7142163" algn="l"/>
                <a:tab pos="8056563" algn="l"/>
                <a:tab pos="8970963" algn="l"/>
                <a:tab pos="9885363" algn="l"/>
                <a:tab pos="10799763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1363" algn="l"/>
                <a:tab pos="1655763" algn="l"/>
                <a:tab pos="2570163" algn="l"/>
                <a:tab pos="3484563" algn="l"/>
                <a:tab pos="4398963" algn="l"/>
                <a:tab pos="5313363" algn="l"/>
                <a:tab pos="6227763" algn="l"/>
                <a:tab pos="7142163" algn="l"/>
                <a:tab pos="8056563" algn="l"/>
                <a:tab pos="8970963" algn="l"/>
                <a:tab pos="9885363" algn="l"/>
                <a:tab pos="10799763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1363" algn="l"/>
                <a:tab pos="1655763" algn="l"/>
                <a:tab pos="2570163" algn="l"/>
                <a:tab pos="3484563" algn="l"/>
                <a:tab pos="4398963" algn="l"/>
                <a:tab pos="5313363" algn="l"/>
                <a:tab pos="6227763" algn="l"/>
                <a:tab pos="7142163" algn="l"/>
                <a:tab pos="8056563" algn="l"/>
                <a:tab pos="8970963" algn="l"/>
                <a:tab pos="9885363" algn="l"/>
                <a:tab pos="10799763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lvl="1">
              <a:lnSpc>
                <a:spcPct val="81000"/>
              </a:lnSpc>
              <a:spcBef>
                <a:spcPts val="700"/>
              </a:spcBef>
              <a:buClrTx/>
              <a:buFontTx/>
              <a:buNone/>
            </a:pPr>
            <a:r>
              <a:rPr lang="en-GB" altLang="en-US" sz="2000" b="0">
                <a:latin typeface="Tahoma" panose="020B0604030504040204" pitchFamily="34" charset="0"/>
              </a:rPr>
              <a:t>// </a:t>
            </a:r>
            <a:r>
              <a:rPr lang="en-GB" altLang="en-US" b="0">
                <a:latin typeface="Tahoma" panose="020B0604030504040204" pitchFamily="34" charset="0"/>
              </a:rPr>
              <a:t>SuperClass.java</a:t>
            </a:r>
          </a:p>
          <a:p>
            <a:pPr lvl="3">
              <a:lnSpc>
                <a:spcPct val="81000"/>
              </a:lnSpc>
              <a:spcBef>
                <a:spcPts val="700"/>
              </a:spcBef>
              <a:buClrTx/>
              <a:buFontTx/>
              <a:buNone/>
            </a:pPr>
            <a:r>
              <a:rPr lang="en-GB" altLang="en-US">
                <a:latin typeface="Tahoma" panose="020B0604030504040204" pitchFamily="34" charset="0"/>
              </a:rPr>
              <a:t>public class SuperClass </a:t>
            </a:r>
          </a:p>
          <a:p>
            <a:pPr lvl="3">
              <a:lnSpc>
                <a:spcPct val="81000"/>
              </a:lnSpc>
              <a:spcBef>
                <a:spcPts val="700"/>
              </a:spcBef>
              <a:buClrTx/>
              <a:buFontTx/>
              <a:buNone/>
            </a:pPr>
            <a:r>
              <a:rPr lang="en-GB" altLang="en-US">
                <a:latin typeface="Tahoma" panose="020B0604030504040204" pitchFamily="34" charset="0"/>
              </a:rPr>
              <a:t>{</a:t>
            </a:r>
          </a:p>
          <a:p>
            <a:pPr lvl="3">
              <a:lnSpc>
                <a:spcPct val="81000"/>
              </a:lnSpc>
              <a:spcBef>
                <a:spcPts val="700"/>
              </a:spcBef>
              <a:buClrTx/>
              <a:buFontTx/>
              <a:buNone/>
            </a:pPr>
            <a:r>
              <a:rPr lang="en-GB" altLang="en-US">
                <a:latin typeface="Tahoma" panose="020B0604030504040204" pitchFamily="34" charset="0"/>
              </a:rPr>
              <a:t>	// Atributos e métodos</a:t>
            </a:r>
          </a:p>
          <a:p>
            <a:pPr lvl="3">
              <a:lnSpc>
                <a:spcPct val="81000"/>
              </a:lnSpc>
              <a:spcBef>
                <a:spcPts val="700"/>
              </a:spcBef>
              <a:buClrTx/>
              <a:buFontTx/>
              <a:buNone/>
            </a:pPr>
            <a:r>
              <a:rPr lang="en-GB" altLang="en-US">
                <a:latin typeface="Tahoma" panose="020B0604030504040204" pitchFamily="34" charset="0"/>
              </a:rPr>
              <a:t>}</a:t>
            </a:r>
          </a:p>
          <a:p>
            <a:pPr lvl="1">
              <a:lnSpc>
                <a:spcPct val="81000"/>
              </a:lnSpc>
              <a:spcBef>
                <a:spcPts val="700"/>
              </a:spcBef>
              <a:buClrTx/>
              <a:buFontTx/>
              <a:buNone/>
            </a:pPr>
            <a:r>
              <a:rPr lang="en-GB" altLang="en-US" sz="2000" b="0">
                <a:latin typeface="Tahoma" panose="020B0604030504040204" pitchFamily="34" charset="0"/>
              </a:rPr>
              <a:t>//  </a:t>
            </a:r>
            <a:r>
              <a:rPr lang="en-GB" altLang="en-US" b="0">
                <a:latin typeface="Tahoma" panose="020B0604030504040204" pitchFamily="34" charset="0"/>
              </a:rPr>
              <a:t>SubClass.java</a:t>
            </a:r>
          </a:p>
          <a:p>
            <a:pPr lvl="3">
              <a:lnSpc>
                <a:spcPct val="81000"/>
              </a:lnSpc>
              <a:spcBef>
                <a:spcPts val="700"/>
              </a:spcBef>
              <a:buClrTx/>
              <a:buFontTx/>
              <a:buNone/>
            </a:pPr>
            <a:r>
              <a:rPr lang="en-GB" altLang="en-US">
                <a:latin typeface="Tahoma" panose="020B0604030504040204" pitchFamily="34" charset="0"/>
              </a:rPr>
              <a:t>public class SubClass </a:t>
            </a:r>
            <a:r>
              <a:rPr lang="en-GB" altLang="en-US" b="0">
                <a:latin typeface="Tahoma" panose="020B0604030504040204" pitchFamily="34" charset="0"/>
              </a:rPr>
              <a:t>EXTENDS</a:t>
            </a:r>
            <a:r>
              <a:rPr lang="en-GB" altLang="en-US">
                <a:latin typeface="Tahoma" panose="020B0604030504040204" pitchFamily="34" charset="0"/>
              </a:rPr>
              <a:t> SuperClass </a:t>
            </a:r>
          </a:p>
          <a:p>
            <a:pPr lvl="3">
              <a:lnSpc>
                <a:spcPct val="81000"/>
              </a:lnSpc>
              <a:spcBef>
                <a:spcPts val="700"/>
              </a:spcBef>
              <a:buClrTx/>
              <a:buFontTx/>
              <a:buNone/>
            </a:pPr>
            <a:r>
              <a:rPr lang="en-GB" altLang="en-US">
                <a:latin typeface="Tahoma" panose="020B0604030504040204" pitchFamily="34" charset="0"/>
              </a:rPr>
              <a:t>{</a:t>
            </a:r>
          </a:p>
          <a:p>
            <a:pPr lvl="3">
              <a:lnSpc>
                <a:spcPct val="81000"/>
              </a:lnSpc>
              <a:spcBef>
                <a:spcPts val="700"/>
              </a:spcBef>
              <a:buClrTx/>
              <a:buFontTx/>
              <a:buNone/>
            </a:pPr>
            <a:r>
              <a:rPr lang="en-GB" altLang="en-US">
                <a:latin typeface="Tahoma" panose="020B0604030504040204" pitchFamily="34" charset="0"/>
              </a:rPr>
              <a:t>	// Atributos e métodos</a:t>
            </a:r>
          </a:p>
          <a:p>
            <a:pPr lvl="3">
              <a:lnSpc>
                <a:spcPct val="81000"/>
              </a:lnSpc>
              <a:spcBef>
                <a:spcPts val="700"/>
              </a:spcBef>
              <a:buClrTx/>
              <a:buFontTx/>
              <a:buNone/>
            </a:pPr>
            <a:r>
              <a:rPr lang="en-GB" altLang="en-US">
                <a:latin typeface="Tahoma" panose="020B0604030504040204" pitchFamily="34" charset="0"/>
              </a:rPr>
              <a:t>}</a:t>
            </a:r>
          </a:p>
          <a:p>
            <a:pPr lvl="3">
              <a:lnSpc>
                <a:spcPct val="81000"/>
              </a:lnSpc>
              <a:spcBef>
                <a:spcPts val="700"/>
              </a:spcBef>
              <a:buClrTx/>
              <a:buFontTx/>
              <a:buNone/>
            </a:pPr>
            <a:endParaRPr lang="en-GB" altLang="en-US">
              <a:latin typeface="Tahoma" panose="020B0604030504040204" pitchFamily="34" charset="0"/>
            </a:endParaRPr>
          </a:p>
          <a:p>
            <a:pPr lvl="1">
              <a:lnSpc>
                <a:spcPct val="94000"/>
              </a:lnSpc>
              <a:spcBef>
                <a:spcPts val="800"/>
              </a:spcBef>
              <a:buClrTx/>
              <a:buSzPct val="80000"/>
              <a:buFontTx/>
              <a:buNone/>
            </a:pPr>
            <a:r>
              <a:rPr lang="en-GB" altLang="en-US" b="0">
                <a:latin typeface="Tahoma" panose="020B0604030504040204" pitchFamily="34" charset="0"/>
              </a:rPr>
              <a:t>class</a:t>
            </a:r>
            <a:r>
              <a:rPr lang="en-GB" altLang="en-US">
                <a:latin typeface="Tahoma" panose="020B0604030504040204" pitchFamily="34" charset="0"/>
              </a:rPr>
              <a:t> Aluno</a:t>
            </a:r>
            <a:r>
              <a:rPr lang="en-GB" altLang="en-US" b="0">
                <a:latin typeface="Tahoma" panose="020B0604030504040204" pitchFamily="34" charset="0"/>
              </a:rPr>
              <a:t> </a:t>
            </a:r>
            <a:r>
              <a:rPr lang="en-GB" altLang="en-US" b="0">
                <a:solidFill>
                  <a:srgbClr val="FF0000"/>
                </a:solidFill>
                <a:latin typeface="Tahoma" panose="020B0604030504040204" pitchFamily="34" charset="0"/>
              </a:rPr>
              <a:t>extends</a:t>
            </a:r>
            <a:r>
              <a:rPr lang="en-GB" altLang="en-US" b="0">
                <a:latin typeface="Tahoma" panose="020B0604030504040204" pitchFamily="34" charset="0"/>
              </a:rPr>
              <a:t> </a:t>
            </a:r>
            <a:r>
              <a:rPr lang="en-GB" altLang="en-US">
                <a:latin typeface="Tahoma" panose="020B0604030504040204" pitchFamily="34" charset="0"/>
              </a:rPr>
              <a:t>Pessoa </a:t>
            </a:r>
            <a:r>
              <a:rPr lang="en-GB" altLang="en-US" b="0">
                <a:latin typeface="Tahoma" panose="020B0604030504040204" pitchFamily="34" charset="0"/>
              </a:rPr>
              <a:t>{</a:t>
            </a:r>
          </a:p>
          <a:p>
            <a:pPr lvl="1">
              <a:lnSpc>
                <a:spcPct val="94000"/>
              </a:lnSpc>
              <a:spcBef>
                <a:spcPts val="800"/>
              </a:spcBef>
              <a:buClrTx/>
              <a:buSzPct val="80000"/>
              <a:buFontTx/>
              <a:buNone/>
            </a:pPr>
            <a:r>
              <a:rPr lang="en-GB" altLang="en-US" b="0">
                <a:latin typeface="Tahoma" panose="020B0604030504040204" pitchFamily="34" charset="0"/>
              </a:rPr>
              <a:t>...</a:t>
            </a:r>
          </a:p>
          <a:p>
            <a:pPr lvl="1">
              <a:lnSpc>
                <a:spcPct val="94000"/>
              </a:lnSpc>
              <a:spcBef>
                <a:spcPts val="800"/>
              </a:spcBef>
              <a:buClrTx/>
              <a:buSzPct val="80000"/>
              <a:buFontTx/>
              <a:buNone/>
            </a:pPr>
            <a:r>
              <a:rPr lang="en-GB" altLang="en-US" b="0">
                <a:latin typeface="Tahoma" panose="020B0604030504040204" pitchFamily="34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>
            <a:extLst>
              <a:ext uri="{FF2B5EF4-FFF2-40B4-BE49-F238E27FC236}">
                <a16:creationId xmlns:a16="http://schemas.microsoft.com/office/drawing/2014/main" id="{F9E5C574-FFC3-4966-8735-F72396BA4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095E57D1-693B-4538-A66F-88B8BC3EBFDB}" type="slidenum">
              <a:rPr lang="pt-BR" altLang="en-US" sz="140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25</a:t>
            </a:fld>
            <a:endParaRPr lang="pt-BR" altLang="en-US" sz="1400">
              <a:latin typeface="Arial" panose="020B0604020202020204" pitchFamily="34" charset="0"/>
            </a:endParaRPr>
          </a:p>
        </p:txBody>
      </p:sp>
      <p:sp>
        <p:nvSpPr>
          <p:cNvPr id="28674" name="Text Box 2">
            <a:extLst>
              <a:ext uri="{FF2B5EF4-FFF2-40B4-BE49-F238E27FC236}">
                <a16:creationId xmlns:a16="http://schemas.microsoft.com/office/drawing/2014/main" id="{E3807986-E361-4E3C-8330-5F6BD8FCA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1358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Orientação a Objetos em Java – Herança </a:t>
            </a:r>
            <a:r>
              <a:rPr lang="en-GB" altLang="en-US" sz="20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(26/33)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BDCD422-EF54-4C89-AC0B-73AF5F64B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3" y="1431925"/>
            <a:ext cx="3921125" cy="5141913"/>
          </a:xfrm>
          <a:prstGeom prst="rect">
            <a:avLst/>
          </a:prstGeom>
          <a:noFill/>
          <a:ln w="1260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33375" indent="-331788">
              <a:tabLst>
                <a:tab pos="333375" algn="l"/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333375" algn="l"/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333375" algn="l"/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333375" algn="l"/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333375" algn="l"/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endParaRPr lang="en-GB" altLang="en-US" sz="1400" b="0">
              <a:latin typeface="Arial" panose="020B0604020202020204" pitchFamily="34" charset="0"/>
            </a:endParaRP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 b="0">
                <a:latin typeface="Arial" panose="020B0604020202020204" pitchFamily="34" charset="0"/>
              </a:rPr>
              <a:t>class</a:t>
            </a:r>
            <a:r>
              <a:rPr lang="en-GB" altLang="en-US">
                <a:latin typeface="Arial" panose="020B0604020202020204" pitchFamily="34" charset="0"/>
              </a:rPr>
              <a:t> Pessoa {</a:t>
            </a: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	String 	nome;</a:t>
            </a: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	int		idade;</a:t>
            </a:r>
          </a:p>
          <a:p>
            <a:pPr>
              <a:lnSpc>
                <a:spcPct val="2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 	</a:t>
            </a: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	</a:t>
            </a:r>
            <a:r>
              <a:rPr lang="en-GB" altLang="en-US" b="0">
                <a:latin typeface="Arial" panose="020B0604020202020204" pitchFamily="34" charset="0"/>
              </a:rPr>
              <a:t>void</a:t>
            </a:r>
            <a:r>
              <a:rPr lang="en-GB" altLang="en-US">
                <a:latin typeface="Arial" panose="020B0604020202020204" pitchFamily="34" charset="0"/>
              </a:rPr>
              <a:t> definirNome(String valor) {</a:t>
            </a: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            nome = valor;</a:t>
            </a: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     }</a:t>
            </a:r>
          </a:p>
          <a:p>
            <a:pPr>
              <a:lnSpc>
                <a:spcPct val="25000"/>
              </a:lnSpc>
              <a:spcBef>
                <a:spcPts val="800"/>
              </a:spcBef>
              <a:buClrTx/>
              <a:buSzPct val="75000"/>
              <a:buFontTx/>
              <a:buNone/>
            </a:pPr>
            <a:endParaRPr lang="en-GB" altLang="en-US">
              <a:latin typeface="Arial" panose="020B0604020202020204" pitchFamily="34" charset="0"/>
            </a:endParaRP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	String retornarNome() {</a:t>
            </a: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            </a:t>
            </a:r>
            <a:r>
              <a:rPr lang="en-GB" altLang="en-US" b="0">
                <a:latin typeface="Arial" panose="020B0604020202020204" pitchFamily="34" charset="0"/>
              </a:rPr>
              <a:t>return</a:t>
            </a:r>
            <a:r>
              <a:rPr lang="en-GB" altLang="en-US">
                <a:latin typeface="Arial" panose="020B0604020202020204" pitchFamily="34" charset="0"/>
              </a:rPr>
              <a:t> nome;</a:t>
            </a: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 sz="3200">
                <a:latin typeface="Arial" panose="020B0604020202020204" pitchFamily="34" charset="0"/>
              </a:rPr>
              <a:t>     </a:t>
            </a:r>
            <a:r>
              <a:rPr lang="en-GB" altLang="en-US"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25000"/>
              </a:lnSpc>
              <a:spcBef>
                <a:spcPts val="800"/>
              </a:spcBef>
              <a:buClrTx/>
              <a:buSzPct val="75000"/>
              <a:buFontTx/>
              <a:buNone/>
            </a:pPr>
            <a:endParaRPr lang="en-GB" altLang="en-US">
              <a:latin typeface="Arial" panose="020B0604020202020204" pitchFamily="34" charset="0"/>
            </a:endParaRP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	</a:t>
            </a:r>
            <a:r>
              <a:rPr lang="en-GB" altLang="en-US" b="0">
                <a:latin typeface="Arial" panose="020B0604020202020204" pitchFamily="34" charset="0"/>
              </a:rPr>
              <a:t>void</a:t>
            </a:r>
            <a:r>
              <a:rPr lang="en-GB" altLang="en-US">
                <a:latin typeface="Arial" panose="020B0604020202020204" pitchFamily="34" charset="0"/>
              </a:rPr>
              <a:t> definirIdade(int valor) {</a:t>
            </a: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            idade = valor;</a:t>
            </a: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     }</a:t>
            </a:r>
          </a:p>
          <a:p>
            <a:pPr>
              <a:lnSpc>
                <a:spcPct val="25000"/>
              </a:lnSpc>
              <a:spcBef>
                <a:spcPts val="800"/>
              </a:spcBef>
              <a:buClrTx/>
              <a:buSzPct val="75000"/>
              <a:buFontTx/>
              <a:buNone/>
            </a:pPr>
            <a:endParaRPr lang="en-GB" altLang="en-US">
              <a:latin typeface="Arial" panose="020B0604020202020204" pitchFamily="34" charset="0"/>
            </a:endParaRP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	int retornarIdade() {</a:t>
            </a: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            </a:t>
            </a:r>
            <a:r>
              <a:rPr lang="en-GB" altLang="en-US" b="0">
                <a:latin typeface="Arial" panose="020B0604020202020204" pitchFamily="34" charset="0"/>
              </a:rPr>
              <a:t>return</a:t>
            </a:r>
            <a:r>
              <a:rPr lang="en-GB" altLang="en-US">
                <a:latin typeface="Arial" panose="020B0604020202020204" pitchFamily="34" charset="0"/>
              </a:rPr>
              <a:t> idade;</a:t>
            </a: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     }</a:t>
            </a: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691F9C84-D703-49B9-8BC2-6FB48A2F3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275" y="1436688"/>
            <a:ext cx="3921125" cy="4916487"/>
          </a:xfrm>
          <a:prstGeom prst="rect">
            <a:avLst/>
          </a:prstGeom>
          <a:noFill/>
          <a:ln w="1260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3375" indent="-331788">
              <a:tabLst>
                <a:tab pos="333375" algn="l"/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333375" algn="l"/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333375" algn="l"/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333375" algn="l"/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333375" algn="l"/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endParaRPr lang="en-GB" altLang="en-US" sz="2000" b="0">
              <a:latin typeface="Arial" panose="020B0604020202020204" pitchFamily="34" charset="0"/>
            </a:endParaRP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endParaRPr lang="en-GB" altLang="en-US" sz="2000" b="0">
              <a:latin typeface="Arial" panose="020B0604020202020204" pitchFamily="34" charset="0"/>
            </a:endParaRP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endParaRPr lang="en-GB" altLang="en-US" sz="2000" b="0">
              <a:latin typeface="Arial" panose="020B0604020202020204" pitchFamily="34" charset="0"/>
            </a:endParaRP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 b="0">
                <a:latin typeface="Arial" panose="020B0604020202020204" pitchFamily="34" charset="0"/>
              </a:rPr>
              <a:t>class</a:t>
            </a:r>
            <a:r>
              <a:rPr lang="en-GB" altLang="en-US">
                <a:latin typeface="Arial" panose="020B0604020202020204" pitchFamily="34" charset="0"/>
              </a:rPr>
              <a:t> Aluno </a:t>
            </a:r>
            <a:r>
              <a:rPr lang="en-GB" altLang="en-US" b="0">
                <a:solidFill>
                  <a:srgbClr val="FF0000"/>
                </a:solidFill>
                <a:latin typeface="Arial" panose="020B0604020202020204" pitchFamily="34" charset="0"/>
              </a:rPr>
              <a:t>extends</a:t>
            </a:r>
            <a:r>
              <a:rPr lang="en-GB" altLang="en-US">
                <a:latin typeface="Arial" panose="020B0604020202020204" pitchFamily="34" charset="0"/>
              </a:rPr>
              <a:t> Pessoa {</a:t>
            </a: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	String 	curso;</a:t>
            </a: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	</a:t>
            </a: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	</a:t>
            </a:r>
            <a:r>
              <a:rPr lang="en-GB" altLang="en-US" b="0">
                <a:latin typeface="Arial" panose="020B0604020202020204" pitchFamily="34" charset="0"/>
              </a:rPr>
              <a:t>void</a:t>
            </a:r>
            <a:r>
              <a:rPr lang="en-GB" altLang="en-US">
                <a:latin typeface="Arial" panose="020B0604020202020204" pitchFamily="34" charset="0"/>
              </a:rPr>
              <a:t> definirCurso(String valor) {</a:t>
            </a: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            curso = valor;</a:t>
            </a: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     }</a:t>
            </a:r>
          </a:p>
          <a:p>
            <a:pPr>
              <a:lnSpc>
                <a:spcPct val="25000"/>
              </a:lnSpc>
              <a:spcBef>
                <a:spcPts val="800"/>
              </a:spcBef>
              <a:buClrTx/>
              <a:buSzPct val="75000"/>
              <a:buFontTx/>
              <a:buNone/>
            </a:pPr>
            <a:endParaRPr lang="en-GB" altLang="en-US">
              <a:latin typeface="Arial" panose="020B0604020202020204" pitchFamily="34" charset="0"/>
            </a:endParaRP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	String retornarCurso() {</a:t>
            </a: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            </a:t>
            </a:r>
            <a:r>
              <a:rPr lang="en-GB" altLang="en-US" b="0">
                <a:latin typeface="Arial" panose="020B0604020202020204" pitchFamily="34" charset="0"/>
              </a:rPr>
              <a:t>return</a:t>
            </a:r>
            <a:r>
              <a:rPr lang="en-GB" altLang="en-US">
                <a:latin typeface="Arial" panose="020B0604020202020204" pitchFamily="34" charset="0"/>
              </a:rPr>
              <a:t> curso;</a:t>
            </a: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     }</a:t>
            </a:r>
          </a:p>
          <a:p>
            <a:pPr>
              <a:lnSpc>
                <a:spcPct val="25000"/>
              </a:lnSpc>
              <a:spcBef>
                <a:spcPts val="800"/>
              </a:spcBef>
              <a:buClrTx/>
              <a:buSzPct val="75000"/>
              <a:buFontTx/>
              <a:buNone/>
            </a:pPr>
            <a:endParaRPr lang="en-GB" altLang="en-US">
              <a:latin typeface="Arial" panose="020B0604020202020204" pitchFamily="34" charset="0"/>
            </a:endParaRP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>
            <a:extLst>
              <a:ext uri="{FF2B5EF4-FFF2-40B4-BE49-F238E27FC236}">
                <a16:creationId xmlns:a16="http://schemas.microsoft.com/office/drawing/2014/main" id="{57FEF9EC-67F8-45D4-8827-648688E16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F4DA3657-74D3-4CCA-BA47-16D6A2568639}" type="slidenum">
              <a:rPr lang="pt-BR" altLang="en-US" sz="140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26</a:t>
            </a:fld>
            <a:endParaRPr lang="pt-BR" altLang="en-US" sz="1400">
              <a:latin typeface="Arial" panose="020B0604020202020204" pitchFamily="34" charset="0"/>
            </a:endParaRPr>
          </a:p>
        </p:txBody>
      </p:sp>
      <p:sp>
        <p:nvSpPr>
          <p:cNvPr id="29698" name="Text Box 2">
            <a:extLst>
              <a:ext uri="{FF2B5EF4-FFF2-40B4-BE49-F238E27FC236}">
                <a16:creationId xmlns:a16="http://schemas.microsoft.com/office/drawing/2014/main" id="{AC7B2A0A-C677-468D-AE55-2A001DE82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1358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Orientação a Objetos em Java – Herança </a:t>
            </a:r>
            <a:r>
              <a:rPr lang="en-GB" altLang="en-US" sz="20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(27/33)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4F56152F-5AF1-456B-A2D3-B70FD0360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68413"/>
            <a:ext cx="4167188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3375" indent="-331788">
              <a:tabLst>
                <a:tab pos="333375" algn="l"/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333375" algn="l"/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333375" algn="l"/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333375" algn="l"/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333375" algn="l"/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1247775" algn="l"/>
                <a:tab pos="2162175" algn="l"/>
                <a:tab pos="3076575" algn="l"/>
                <a:tab pos="3990975" algn="l"/>
                <a:tab pos="4905375" algn="l"/>
                <a:tab pos="5819775" algn="l"/>
                <a:tab pos="6734175" algn="l"/>
                <a:tab pos="7648575" algn="l"/>
                <a:tab pos="8562975" algn="l"/>
                <a:tab pos="9477375" algn="l"/>
                <a:tab pos="1039177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endParaRPr lang="en-GB" altLang="en-US" sz="2000" b="0">
              <a:latin typeface="Arial" panose="020B0604020202020204" pitchFamily="34" charset="0"/>
            </a:endParaRP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endParaRPr lang="en-GB" altLang="en-US" sz="2000" b="0">
              <a:latin typeface="Arial" panose="020B0604020202020204" pitchFamily="34" charset="0"/>
            </a:endParaRP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 sz="2000" b="0">
                <a:latin typeface="Arial" panose="020B0604020202020204" pitchFamily="34" charset="0"/>
              </a:rPr>
              <a:t>Aluno joao = new Aluno();</a:t>
            </a: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 sz="2000" b="0">
                <a:latin typeface="Arial" panose="020B0604020202020204" pitchFamily="34" charset="0"/>
              </a:rPr>
              <a:t>joao.definirNome(“João”);</a:t>
            </a: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 sz="2000" b="0">
                <a:latin typeface="Arial" panose="020B0604020202020204" pitchFamily="34" charset="0"/>
              </a:rPr>
              <a:t>joao.definirIdade(25);</a:t>
            </a: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 sz="2000" b="0">
                <a:latin typeface="Arial" panose="020B0604020202020204" pitchFamily="34" charset="0"/>
              </a:rPr>
              <a:t>joao.definirCurso(“Sistemas de</a:t>
            </a: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 sz="2000" b="0">
                <a:latin typeface="Arial" panose="020B0604020202020204" pitchFamily="34" charset="0"/>
              </a:rPr>
              <a:t>Informação”);</a:t>
            </a: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endParaRPr lang="en-GB" altLang="en-US" sz="2000" b="0">
              <a:latin typeface="Arial" panose="020B0604020202020204" pitchFamily="34" charset="0"/>
            </a:endParaRP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endParaRPr lang="en-GB" altLang="en-US" sz="2000" b="0">
              <a:latin typeface="Arial" panose="020B0604020202020204" pitchFamily="34" charset="0"/>
            </a:endParaRP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 sz="2000" b="0">
                <a:latin typeface="Arial" panose="020B0604020202020204" pitchFamily="34" charset="0"/>
              </a:rPr>
              <a:t>Aluno maria = new Aluno();</a:t>
            </a: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 sz="2000" b="0">
                <a:latin typeface="Arial" panose="020B0604020202020204" pitchFamily="34" charset="0"/>
              </a:rPr>
              <a:t>maria.definirNome(“Maria”);</a:t>
            </a: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 sz="2000" b="0">
                <a:latin typeface="Arial" panose="020B0604020202020204" pitchFamily="34" charset="0"/>
              </a:rPr>
              <a:t>maria.definirIdade(20);</a:t>
            </a: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 sz="2000" b="0">
                <a:latin typeface="Arial" panose="020B0604020202020204" pitchFamily="34" charset="0"/>
              </a:rPr>
              <a:t>maria.definirCurso(“Sistemas de</a:t>
            </a: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 sz="2000" b="0">
                <a:latin typeface="Arial" panose="020B0604020202020204" pitchFamily="34" charset="0"/>
              </a:rPr>
              <a:t>Informação”);</a:t>
            </a: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endParaRPr lang="en-GB" altLang="en-US" sz="2000" b="0">
              <a:latin typeface="Arial" panose="020B0604020202020204" pitchFamily="34" charset="0"/>
            </a:endParaRPr>
          </a:p>
        </p:txBody>
      </p:sp>
      <p:grpSp>
        <p:nvGrpSpPr>
          <p:cNvPr id="29700" name="Group 4">
            <a:extLst>
              <a:ext uri="{FF2B5EF4-FFF2-40B4-BE49-F238E27FC236}">
                <a16:creationId xmlns:a16="http://schemas.microsoft.com/office/drawing/2014/main" id="{9D859653-AAFE-4759-B03E-CF217C542B8E}"/>
              </a:ext>
            </a:extLst>
          </p:cNvPr>
          <p:cNvGrpSpPr>
            <a:grpSpLocks/>
          </p:cNvGrpSpPr>
          <p:nvPr/>
        </p:nvGrpSpPr>
        <p:grpSpPr bwMode="auto">
          <a:xfrm>
            <a:off x="5302250" y="1844675"/>
            <a:ext cx="3146425" cy="1076325"/>
            <a:chOff x="3340" y="1162"/>
            <a:chExt cx="1982" cy="678"/>
          </a:xfrm>
        </p:grpSpPr>
        <p:sp>
          <p:nvSpPr>
            <p:cNvPr id="29701" name="Rectangle 5">
              <a:extLst>
                <a:ext uri="{FF2B5EF4-FFF2-40B4-BE49-F238E27FC236}">
                  <a16:creationId xmlns:a16="http://schemas.microsoft.com/office/drawing/2014/main" id="{6BE54A30-1F4F-4A39-9AD1-53856C7A9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" y="1162"/>
              <a:ext cx="1869" cy="678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Text Box 6">
              <a:extLst>
                <a:ext uri="{FF2B5EF4-FFF2-40B4-BE49-F238E27FC236}">
                  <a16:creationId xmlns:a16="http://schemas.microsoft.com/office/drawing/2014/main" id="{1E189E89-967D-4D37-96CD-5B3BB8E66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8" y="1301"/>
              <a:ext cx="1923" cy="4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lnSpc>
                  <a:spcPct val="50000"/>
                </a:lnSpc>
                <a:spcBef>
                  <a:spcPts val="1125"/>
                </a:spcBef>
                <a:buClrTx/>
                <a:buFontTx/>
                <a:buNone/>
              </a:pPr>
              <a:r>
                <a:rPr lang="en-GB" altLang="en-US" b="0">
                  <a:solidFill>
                    <a:srgbClr val="00007D"/>
                  </a:solidFill>
                  <a:latin typeface="Arial" panose="020B0604020202020204" pitchFamily="34" charset="0"/>
                </a:rPr>
                <a:t>João</a:t>
              </a:r>
            </a:p>
            <a:p>
              <a:pPr>
                <a:lnSpc>
                  <a:spcPct val="50000"/>
                </a:lnSpc>
                <a:spcBef>
                  <a:spcPts val="1125"/>
                </a:spcBef>
                <a:buClrTx/>
                <a:buFontTx/>
                <a:buNone/>
              </a:pPr>
              <a:r>
                <a:rPr lang="en-GB" altLang="en-US" b="0">
                  <a:solidFill>
                    <a:srgbClr val="00007D"/>
                  </a:solidFill>
                  <a:latin typeface="Arial" panose="020B0604020202020204" pitchFamily="34" charset="0"/>
                </a:rPr>
                <a:t>25</a:t>
              </a:r>
            </a:p>
            <a:p>
              <a:pPr>
                <a:lnSpc>
                  <a:spcPct val="50000"/>
                </a:lnSpc>
                <a:spcBef>
                  <a:spcPts val="1125"/>
                </a:spcBef>
                <a:buClrTx/>
                <a:buFontTx/>
                <a:buNone/>
              </a:pPr>
              <a:r>
                <a:rPr lang="en-GB" altLang="en-US" b="0">
                  <a:solidFill>
                    <a:srgbClr val="00007D"/>
                  </a:solidFill>
                  <a:latin typeface="Arial" panose="020B0604020202020204" pitchFamily="34" charset="0"/>
                </a:rPr>
                <a:t>Sistemas de Informação</a:t>
              </a:r>
            </a:p>
          </p:txBody>
        </p:sp>
      </p:grpSp>
      <p:grpSp>
        <p:nvGrpSpPr>
          <p:cNvPr id="29703" name="Group 7">
            <a:extLst>
              <a:ext uri="{FF2B5EF4-FFF2-40B4-BE49-F238E27FC236}">
                <a16:creationId xmlns:a16="http://schemas.microsoft.com/office/drawing/2014/main" id="{28AC12E8-31FC-45FC-AA4D-0D7FBB0A1916}"/>
              </a:ext>
            </a:extLst>
          </p:cNvPr>
          <p:cNvGrpSpPr>
            <a:grpSpLocks/>
          </p:cNvGrpSpPr>
          <p:nvPr/>
        </p:nvGrpSpPr>
        <p:grpSpPr bwMode="auto">
          <a:xfrm>
            <a:off x="5302250" y="3789363"/>
            <a:ext cx="3146425" cy="1076325"/>
            <a:chOff x="3340" y="2387"/>
            <a:chExt cx="1982" cy="678"/>
          </a:xfrm>
        </p:grpSpPr>
        <p:sp>
          <p:nvSpPr>
            <p:cNvPr id="29704" name="Rectangle 8">
              <a:extLst>
                <a:ext uri="{FF2B5EF4-FFF2-40B4-BE49-F238E27FC236}">
                  <a16:creationId xmlns:a16="http://schemas.microsoft.com/office/drawing/2014/main" id="{EED617A8-A95A-42A2-B312-D4C236F46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" y="2387"/>
              <a:ext cx="1869" cy="678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Text Box 9">
              <a:extLst>
                <a:ext uri="{FF2B5EF4-FFF2-40B4-BE49-F238E27FC236}">
                  <a16:creationId xmlns:a16="http://schemas.microsoft.com/office/drawing/2014/main" id="{76C30981-4148-4E77-BF23-174AE342F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8" y="2482"/>
              <a:ext cx="1923" cy="4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lnSpc>
                  <a:spcPct val="50000"/>
                </a:lnSpc>
                <a:spcBef>
                  <a:spcPts val="1125"/>
                </a:spcBef>
                <a:buClrTx/>
                <a:buFontTx/>
                <a:buNone/>
              </a:pPr>
              <a:r>
                <a:rPr lang="en-GB" altLang="en-US" b="0">
                  <a:solidFill>
                    <a:srgbClr val="00007D"/>
                  </a:solidFill>
                  <a:latin typeface="Arial" panose="020B0604020202020204" pitchFamily="34" charset="0"/>
                </a:rPr>
                <a:t>Maria</a:t>
              </a:r>
            </a:p>
            <a:p>
              <a:pPr>
                <a:lnSpc>
                  <a:spcPct val="50000"/>
                </a:lnSpc>
                <a:spcBef>
                  <a:spcPts val="1125"/>
                </a:spcBef>
                <a:buClrTx/>
                <a:buFontTx/>
                <a:buNone/>
              </a:pPr>
              <a:r>
                <a:rPr lang="en-GB" altLang="en-US" b="0">
                  <a:solidFill>
                    <a:srgbClr val="00007D"/>
                  </a:solidFill>
                  <a:latin typeface="Arial" panose="020B0604020202020204" pitchFamily="34" charset="0"/>
                </a:rPr>
                <a:t>20</a:t>
              </a:r>
            </a:p>
            <a:p>
              <a:pPr>
                <a:lnSpc>
                  <a:spcPct val="50000"/>
                </a:lnSpc>
                <a:spcBef>
                  <a:spcPts val="1125"/>
                </a:spcBef>
                <a:buClrTx/>
                <a:buFontTx/>
                <a:buNone/>
              </a:pPr>
              <a:r>
                <a:rPr lang="en-GB" altLang="en-US" b="0">
                  <a:solidFill>
                    <a:srgbClr val="00007D"/>
                  </a:solidFill>
                  <a:latin typeface="Arial" panose="020B0604020202020204" pitchFamily="34" charset="0"/>
                </a:rPr>
                <a:t>Sistemas de Informação</a:t>
              </a:r>
            </a:p>
          </p:txBody>
        </p:sp>
      </p:grpSp>
      <p:sp>
        <p:nvSpPr>
          <p:cNvPr id="29706" name="AutoShape 10">
            <a:extLst>
              <a:ext uri="{FF2B5EF4-FFF2-40B4-BE49-F238E27FC236}">
                <a16:creationId xmlns:a16="http://schemas.microsoft.com/office/drawing/2014/main" id="{087058AA-F105-4E77-9F8B-4B0B4F024A95}"/>
              </a:ext>
            </a:extLst>
          </p:cNvPr>
          <p:cNvSpPr>
            <a:spLocks/>
          </p:cNvSpPr>
          <p:nvPr/>
        </p:nvSpPr>
        <p:spPr bwMode="auto">
          <a:xfrm>
            <a:off x="4373563" y="1700213"/>
            <a:ext cx="796925" cy="1441450"/>
          </a:xfrm>
          <a:prstGeom prst="rightBrace">
            <a:avLst>
              <a:gd name="adj1" fmla="val 15073"/>
              <a:gd name="adj2" fmla="val 4912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AutoShape 11">
            <a:extLst>
              <a:ext uri="{FF2B5EF4-FFF2-40B4-BE49-F238E27FC236}">
                <a16:creationId xmlns:a16="http://schemas.microsoft.com/office/drawing/2014/main" id="{FD6820A2-735D-43DD-9072-87A583F0981C}"/>
              </a:ext>
            </a:extLst>
          </p:cNvPr>
          <p:cNvSpPr>
            <a:spLocks/>
          </p:cNvSpPr>
          <p:nvPr/>
        </p:nvSpPr>
        <p:spPr bwMode="auto">
          <a:xfrm>
            <a:off x="4371975" y="3643313"/>
            <a:ext cx="796925" cy="1441450"/>
          </a:xfrm>
          <a:prstGeom prst="rightBrace">
            <a:avLst>
              <a:gd name="adj1" fmla="val 15073"/>
              <a:gd name="adj2" fmla="val 4912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>
            <a:extLst>
              <a:ext uri="{FF2B5EF4-FFF2-40B4-BE49-F238E27FC236}">
                <a16:creationId xmlns:a16="http://schemas.microsoft.com/office/drawing/2014/main" id="{4A24225A-432A-4AD8-B987-D704C041F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E555B112-9AD3-4FCC-B6AA-EDC179247605}" type="slidenum">
              <a:rPr lang="pt-BR" altLang="en-US" sz="140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27</a:t>
            </a:fld>
            <a:endParaRPr lang="pt-BR" altLang="en-US" sz="1400">
              <a:latin typeface="Arial" panose="020B0604020202020204" pitchFamily="34" charset="0"/>
            </a:endParaRPr>
          </a:p>
        </p:txBody>
      </p:sp>
      <p:sp>
        <p:nvSpPr>
          <p:cNvPr id="30722" name="Text Box 2">
            <a:extLst>
              <a:ext uri="{FF2B5EF4-FFF2-40B4-BE49-F238E27FC236}">
                <a16:creationId xmlns:a16="http://schemas.microsoft.com/office/drawing/2014/main" id="{CC0B4815-2CDF-4D6D-877A-A12069959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1358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Orientação a Objetos em Java – Herança </a:t>
            </a:r>
            <a:r>
              <a:rPr lang="en-GB" altLang="en-US" sz="20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(28/33)</a:t>
            </a:r>
          </a:p>
        </p:txBody>
      </p:sp>
      <p:grpSp>
        <p:nvGrpSpPr>
          <p:cNvPr id="30723" name="Group 3">
            <a:extLst>
              <a:ext uri="{FF2B5EF4-FFF2-40B4-BE49-F238E27FC236}">
                <a16:creationId xmlns:a16="http://schemas.microsoft.com/office/drawing/2014/main" id="{53FCECBD-2AB1-4415-996C-170D31D12C90}"/>
              </a:ext>
            </a:extLst>
          </p:cNvPr>
          <p:cNvGrpSpPr>
            <a:grpSpLocks/>
          </p:cNvGrpSpPr>
          <p:nvPr/>
        </p:nvGrpSpPr>
        <p:grpSpPr bwMode="auto">
          <a:xfrm>
            <a:off x="941388" y="2887663"/>
            <a:ext cx="2921000" cy="2444750"/>
            <a:chOff x="593" y="1819"/>
            <a:chExt cx="1840" cy="1540"/>
          </a:xfrm>
        </p:grpSpPr>
        <p:sp>
          <p:nvSpPr>
            <p:cNvPr id="30724" name="Line 4">
              <a:extLst>
                <a:ext uri="{FF2B5EF4-FFF2-40B4-BE49-F238E27FC236}">
                  <a16:creationId xmlns:a16="http://schemas.microsoft.com/office/drawing/2014/main" id="{DD3B1CD3-5213-4074-9DE4-7A2453276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" y="2316"/>
              <a:ext cx="1839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5" name="Text Box 5">
              <a:extLst>
                <a:ext uri="{FF2B5EF4-FFF2-40B4-BE49-F238E27FC236}">
                  <a16:creationId xmlns:a16="http://schemas.microsoft.com/office/drawing/2014/main" id="{7DEAA665-97CA-4BC0-97D9-DAFC24B824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" y="2001"/>
              <a:ext cx="18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ts val="1125"/>
                </a:spcBef>
                <a:buClrTx/>
                <a:buFontTx/>
                <a:buNone/>
              </a:pPr>
              <a:r>
                <a:rPr lang="en-GB" altLang="en-US" b="0">
                  <a:latin typeface="Arial" panose="020B0604020202020204" pitchFamily="34" charset="0"/>
                </a:rPr>
                <a:t>ELETRODOMÉSTICO</a:t>
              </a:r>
            </a:p>
          </p:txBody>
        </p:sp>
        <p:sp>
          <p:nvSpPr>
            <p:cNvPr id="30726" name="Line 6">
              <a:extLst>
                <a:ext uri="{FF2B5EF4-FFF2-40B4-BE49-F238E27FC236}">
                  <a16:creationId xmlns:a16="http://schemas.microsoft.com/office/drawing/2014/main" id="{527415D2-A969-4476-B506-236EF57AE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" y="2862"/>
              <a:ext cx="1839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7" name="Text Box 7">
              <a:extLst>
                <a:ext uri="{FF2B5EF4-FFF2-40B4-BE49-F238E27FC236}">
                  <a16:creationId xmlns:a16="http://schemas.microsoft.com/office/drawing/2014/main" id="{50576FFE-4417-49AA-9A67-C05171A24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" y="2375"/>
              <a:ext cx="15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b="0">
                  <a:latin typeface="Arial" panose="020B0604020202020204" pitchFamily="34" charset="0"/>
                </a:rPr>
                <a:t>Voltagem</a:t>
              </a:r>
            </a:p>
            <a:p>
              <a:pPr>
                <a:buClrTx/>
                <a:buFontTx/>
                <a:buNone/>
              </a:pPr>
              <a:r>
                <a:rPr lang="en-GB" altLang="en-US" b="0">
                  <a:latin typeface="Arial" panose="020B0604020202020204" pitchFamily="34" charset="0"/>
                </a:rPr>
                <a:t>Garantia</a:t>
              </a:r>
            </a:p>
          </p:txBody>
        </p:sp>
        <p:sp>
          <p:nvSpPr>
            <p:cNvPr id="30728" name="Text Box 8">
              <a:extLst>
                <a:ext uri="{FF2B5EF4-FFF2-40B4-BE49-F238E27FC236}">
                  <a16:creationId xmlns:a16="http://schemas.microsoft.com/office/drawing/2014/main" id="{504E4ABA-61E4-408C-9B67-0F59AD9E1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" y="2918"/>
              <a:ext cx="154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b="0">
                  <a:latin typeface="Arial" panose="020B0604020202020204" pitchFamily="34" charset="0"/>
                </a:rPr>
                <a:t>Ligar</a:t>
              </a:r>
            </a:p>
            <a:p>
              <a:pPr>
                <a:buClrTx/>
                <a:buFontTx/>
                <a:buNone/>
              </a:pPr>
              <a:r>
                <a:rPr lang="en-GB" altLang="en-US" b="0">
                  <a:latin typeface="Arial" panose="020B0604020202020204" pitchFamily="34" charset="0"/>
                </a:rPr>
                <a:t>Desligar</a:t>
              </a:r>
            </a:p>
          </p:txBody>
        </p:sp>
        <p:sp>
          <p:nvSpPr>
            <p:cNvPr id="30729" name="Rectangle 9">
              <a:extLst>
                <a:ext uri="{FF2B5EF4-FFF2-40B4-BE49-F238E27FC236}">
                  <a16:creationId xmlns:a16="http://schemas.microsoft.com/office/drawing/2014/main" id="{FCF09F07-889F-4B31-BEA9-7A42EFDAA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" y="1819"/>
              <a:ext cx="1838" cy="1540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30" name="Line 10">
            <a:extLst>
              <a:ext uri="{FF2B5EF4-FFF2-40B4-BE49-F238E27FC236}">
                <a16:creationId xmlns:a16="http://schemas.microsoft.com/office/drawing/2014/main" id="{071AE387-4679-476F-B36C-A6834CADF8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5563" y="4111625"/>
            <a:ext cx="1662112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31" name="Group 11">
            <a:extLst>
              <a:ext uri="{FF2B5EF4-FFF2-40B4-BE49-F238E27FC236}">
                <a16:creationId xmlns:a16="http://schemas.microsoft.com/office/drawing/2014/main" id="{6E99B233-2FE1-4E73-9A47-1AB90DB3C3D3}"/>
              </a:ext>
            </a:extLst>
          </p:cNvPr>
          <p:cNvGrpSpPr>
            <a:grpSpLocks/>
          </p:cNvGrpSpPr>
          <p:nvPr/>
        </p:nvGrpSpPr>
        <p:grpSpPr bwMode="auto">
          <a:xfrm>
            <a:off x="5527675" y="2887663"/>
            <a:ext cx="2919413" cy="2444750"/>
            <a:chOff x="3482" y="1819"/>
            <a:chExt cx="1839" cy="1540"/>
          </a:xfrm>
        </p:grpSpPr>
        <p:sp>
          <p:nvSpPr>
            <p:cNvPr id="30732" name="Line 12">
              <a:extLst>
                <a:ext uri="{FF2B5EF4-FFF2-40B4-BE49-F238E27FC236}">
                  <a16:creationId xmlns:a16="http://schemas.microsoft.com/office/drawing/2014/main" id="{88AF79F7-3083-48EC-8D40-D4C1270CF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2" y="2316"/>
              <a:ext cx="1839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3" name="Text Box 13">
              <a:extLst>
                <a:ext uri="{FF2B5EF4-FFF2-40B4-BE49-F238E27FC236}">
                  <a16:creationId xmlns:a16="http://schemas.microsoft.com/office/drawing/2014/main" id="{93A66FC8-1DB1-48FF-A276-85656BB3A1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2" y="2001"/>
              <a:ext cx="18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ts val="1125"/>
                </a:spcBef>
                <a:buClrTx/>
                <a:buFontTx/>
                <a:buNone/>
              </a:pPr>
              <a:r>
                <a:rPr lang="en-GB" altLang="en-US" b="0">
                  <a:latin typeface="Arial" panose="020B0604020202020204" pitchFamily="34" charset="0"/>
                </a:rPr>
                <a:t>Liquidificador</a:t>
              </a:r>
            </a:p>
          </p:txBody>
        </p:sp>
        <p:sp>
          <p:nvSpPr>
            <p:cNvPr id="30734" name="Line 14">
              <a:extLst>
                <a:ext uri="{FF2B5EF4-FFF2-40B4-BE49-F238E27FC236}">
                  <a16:creationId xmlns:a16="http://schemas.microsoft.com/office/drawing/2014/main" id="{54AE092C-54C6-4F3A-BFB6-C2C6A4C76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2" y="2862"/>
              <a:ext cx="1839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5" name="Text Box 15">
              <a:extLst>
                <a:ext uri="{FF2B5EF4-FFF2-40B4-BE49-F238E27FC236}">
                  <a16:creationId xmlns:a16="http://schemas.microsoft.com/office/drawing/2014/main" id="{C00E4AA3-5955-484D-8F95-1842B6E45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6" y="2375"/>
              <a:ext cx="15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b="0">
                  <a:latin typeface="Arial" panose="020B0604020202020204" pitchFamily="34" charset="0"/>
                </a:rPr>
                <a:t>Fabricante</a:t>
              </a:r>
            </a:p>
            <a:p>
              <a:pPr>
                <a:buClrTx/>
                <a:buFontTx/>
                <a:buNone/>
              </a:pPr>
              <a:r>
                <a:rPr lang="en-GB" altLang="en-US" b="0">
                  <a:latin typeface="Arial" panose="020B0604020202020204" pitchFamily="34" charset="0"/>
                </a:rPr>
                <a:t>Cor</a:t>
              </a:r>
            </a:p>
          </p:txBody>
        </p:sp>
        <p:sp>
          <p:nvSpPr>
            <p:cNvPr id="30736" name="Text Box 16">
              <a:extLst>
                <a:ext uri="{FF2B5EF4-FFF2-40B4-BE49-F238E27FC236}">
                  <a16:creationId xmlns:a16="http://schemas.microsoft.com/office/drawing/2014/main" id="{0A7F5EF8-57E6-4239-87CD-AA9072D1C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6" y="2918"/>
              <a:ext cx="154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b="0">
                  <a:latin typeface="Arial" panose="020B0604020202020204" pitchFamily="34" charset="0"/>
                </a:rPr>
                <a:t>Auto Limpeza</a:t>
              </a:r>
            </a:p>
            <a:p>
              <a:pPr>
                <a:buClrTx/>
                <a:buFontTx/>
                <a:buNone/>
              </a:pPr>
              <a:r>
                <a:rPr lang="en-GB" altLang="en-US" b="0">
                  <a:latin typeface="Arial" panose="020B0604020202020204" pitchFamily="34" charset="0"/>
                </a:rPr>
                <a:t>Velocidade</a:t>
              </a:r>
            </a:p>
          </p:txBody>
        </p:sp>
        <p:sp>
          <p:nvSpPr>
            <p:cNvPr id="30737" name="Rectangle 17">
              <a:extLst>
                <a:ext uri="{FF2B5EF4-FFF2-40B4-BE49-F238E27FC236}">
                  <a16:creationId xmlns:a16="http://schemas.microsoft.com/office/drawing/2014/main" id="{27A3DB64-FE73-4978-8FB4-29FAF063C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2" y="1819"/>
              <a:ext cx="1838" cy="1540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38" name="WordArt 18">
            <a:extLst>
              <a:ext uri="{FF2B5EF4-FFF2-40B4-BE49-F238E27FC236}">
                <a16:creationId xmlns:a16="http://schemas.microsoft.com/office/drawing/2014/main" id="{0DE9B19F-5127-4B54-9EFD-1FECEEDB250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9020000">
            <a:off x="3381375" y="2465388"/>
            <a:ext cx="1470025" cy="79533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kern="10"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Superclasse</a:t>
            </a:r>
          </a:p>
        </p:txBody>
      </p:sp>
      <p:sp>
        <p:nvSpPr>
          <p:cNvPr id="30739" name="WordArt 19">
            <a:extLst>
              <a:ext uri="{FF2B5EF4-FFF2-40B4-BE49-F238E27FC236}">
                <a16:creationId xmlns:a16="http://schemas.microsoft.com/office/drawing/2014/main" id="{F8DDE730-D6D2-41A4-B031-A17FC7CC3F5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9260000">
            <a:off x="7786688" y="2606675"/>
            <a:ext cx="1427162" cy="7985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kern="10"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Subclasse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>
            <a:extLst>
              <a:ext uri="{FF2B5EF4-FFF2-40B4-BE49-F238E27FC236}">
                <a16:creationId xmlns:a16="http://schemas.microsoft.com/office/drawing/2014/main" id="{E0BA07B4-C620-4134-A655-9A9DAD273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223DCACF-C9CD-4E03-A9F3-2D6973FB3560}" type="slidenum">
              <a:rPr lang="pt-BR" altLang="en-US" sz="140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28</a:t>
            </a:fld>
            <a:endParaRPr lang="pt-BR" altLang="en-US" sz="1400">
              <a:latin typeface="Arial" panose="020B0604020202020204" pitchFamily="34" charset="0"/>
            </a:endParaRPr>
          </a:p>
        </p:txBody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65F42F3B-21C3-4674-88B0-6B18FC08D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1358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Orientação a Objetos em Java – Herança </a:t>
            </a:r>
            <a:r>
              <a:rPr lang="en-GB" altLang="en-US" sz="20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(29/33)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D6B7DC4-EA94-4635-8D0B-240D2FC3D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49438"/>
            <a:ext cx="8229600" cy="489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38138" indent="-338138"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38188" indent="-280988"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pt-BR" altLang="en-US">
                <a:latin typeface="Arial" panose="020B0604020202020204" pitchFamily="34" charset="0"/>
              </a:rPr>
              <a:t>Classes Abstratas X Classes Concretas</a:t>
            </a:r>
          </a:p>
          <a:p>
            <a:pPr lvl="1">
              <a:spcBef>
                <a:spcPts val="700"/>
              </a:spcBef>
              <a:buFont typeface="Arial" panose="020B0604020202020204" pitchFamily="34" charset="0"/>
              <a:buChar char="–"/>
            </a:pPr>
            <a:r>
              <a:rPr lang="pt-BR" altLang="en-US" sz="1600">
                <a:latin typeface="Arial" panose="020B0604020202020204" pitchFamily="34" charset="0"/>
              </a:rPr>
              <a:t>Uma </a:t>
            </a:r>
            <a:r>
              <a:rPr lang="pt-BR" altLang="en-US" sz="1600" b="0" i="1">
                <a:solidFill>
                  <a:srgbClr val="FF0000"/>
                </a:solidFill>
                <a:latin typeface="Arial" panose="020B0604020202020204" pitchFamily="34" charset="0"/>
              </a:rPr>
              <a:t>classe abstrata</a:t>
            </a:r>
            <a:r>
              <a:rPr lang="pt-BR" altLang="en-US" sz="1600">
                <a:latin typeface="Arial" panose="020B0604020202020204" pitchFamily="34" charset="0"/>
              </a:rPr>
              <a:t> é uma classe que </a:t>
            </a:r>
            <a:r>
              <a:rPr lang="pt-BR" altLang="en-US" sz="1600" b="0" i="1">
                <a:solidFill>
                  <a:srgbClr val="FF0000"/>
                </a:solidFill>
                <a:latin typeface="Arial" panose="020B0604020202020204" pitchFamily="34" charset="0"/>
              </a:rPr>
              <a:t>não tem instâncias diretas</a:t>
            </a:r>
            <a:r>
              <a:rPr lang="pt-BR" altLang="en-US" sz="1600">
                <a:latin typeface="Arial" panose="020B0604020202020204" pitchFamily="34" charset="0"/>
              </a:rPr>
              <a:t>, mas cujas classes descendentes podem ter instâncias diretas.</a:t>
            </a:r>
          </a:p>
          <a:p>
            <a:pPr lvl="1">
              <a:spcBef>
                <a:spcPts val="700"/>
              </a:spcBef>
              <a:buFont typeface="Arial" panose="020B0604020202020204" pitchFamily="34" charset="0"/>
              <a:buNone/>
            </a:pPr>
            <a:endParaRPr lang="pt-BR" altLang="en-US" sz="1600">
              <a:latin typeface="Arial" panose="020B0604020202020204" pitchFamily="34" charset="0"/>
            </a:endParaRPr>
          </a:p>
          <a:p>
            <a:pPr lvl="1">
              <a:spcBef>
                <a:spcPts val="700"/>
              </a:spcBef>
              <a:buFont typeface="Arial" panose="020B0604020202020204" pitchFamily="34" charset="0"/>
              <a:buChar char="–"/>
            </a:pPr>
            <a:r>
              <a:rPr lang="pt-BR" altLang="en-US" sz="1600">
                <a:latin typeface="Arial" panose="020B0604020202020204" pitchFamily="34" charset="0"/>
              </a:rPr>
              <a:t>Uma </a:t>
            </a:r>
            <a:r>
              <a:rPr lang="pt-BR" altLang="en-US" sz="1600" b="0" i="1">
                <a:solidFill>
                  <a:srgbClr val="FF0000"/>
                </a:solidFill>
                <a:latin typeface="Arial" panose="020B0604020202020204" pitchFamily="34" charset="0"/>
              </a:rPr>
              <a:t>classe concreta</a:t>
            </a:r>
            <a:r>
              <a:rPr lang="pt-BR" altLang="en-US" sz="1600">
                <a:latin typeface="Arial" panose="020B0604020202020204" pitchFamily="34" charset="0"/>
              </a:rPr>
              <a:t> é uma </a:t>
            </a:r>
            <a:r>
              <a:rPr lang="pt-BR" altLang="en-US" sz="1600" b="0" i="1">
                <a:solidFill>
                  <a:srgbClr val="FF0000"/>
                </a:solidFill>
                <a:latin typeface="Arial" panose="020B0604020202020204" pitchFamily="34" charset="0"/>
              </a:rPr>
              <a:t>classe que pode ser instanciada</a:t>
            </a:r>
            <a:r>
              <a:rPr lang="pt-BR" altLang="en-US" sz="1600">
                <a:latin typeface="Arial" panose="020B0604020202020204" pitchFamily="34" charset="0"/>
              </a:rPr>
              <a:t>.</a:t>
            </a:r>
          </a:p>
          <a:p>
            <a:pPr lvl="1">
              <a:spcBef>
                <a:spcPts val="700"/>
              </a:spcBef>
              <a:buFont typeface="Arial" panose="020B0604020202020204" pitchFamily="34" charset="0"/>
              <a:buNone/>
            </a:pPr>
            <a:endParaRPr lang="pt-BR" altLang="en-US" sz="1600">
              <a:latin typeface="Arial" panose="020B0604020202020204" pitchFamily="34" charset="0"/>
            </a:endParaRPr>
          </a:p>
          <a:p>
            <a:pPr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GB" altLang="en-US">
                <a:latin typeface="Arial" panose="020B0604020202020204" pitchFamily="34" charset="0"/>
              </a:rPr>
              <a:t>Classes Abstratas X Interfaces</a:t>
            </a: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</a:pPr>
            <a:endParaRPr lang="en-GB" altLang="en-US">
              <a:latin typeface="Arial" panose="020B0604020202020204" pitchFamily="34" charset="0"/>
            </a:endParaRPr>
          </a:p>
          <a:p>
            <a:pPr lvl="1">
              <a:spcBef>
                <a:spcPts val="400"/>
              </a:spcBef>
              <a:buClr>
                <a:srgbClr val="FF0000"/>
              </a:buClr>
              <a:buFont typeface="Arial" panose="020B0604020202020204" pitchFamily="34" charset="0"/>
              <a:buChar char="–"/>
            </a:pPr>
            <a:r>
              <a:rPr lang="en-GB" altLang="en-US" sz="1600">
                <a:solidFill>
                  <a:srgbClr val="FF0000"/>
                </a:solidFill>
                <a:latin typeface="Arial" panose="020B0604020202020204" pitchFamily="34" charset="0"/>
              </a:rPr>
              <a:t>A </a:t>
            </a:r>
            <a:r>
              <a:rPr lang="en-GB" altLang="en-US" sz="1600" b="0" i="1">
                <a:solidFill>
                  <a:srgbClr val="FF0000"/>
                </a:solidFill>
                <a:latin typeface="Arial" panose="020B0604020202020204" pitchFamily="34" charset="0"/>
              </a:rPr>
              <a:t>classe abstrata</a:t>
            </a:r>
            <a:r>
              <a:rPr lang="en-GB" altLang="en-US" sz="1600">
                <a:solidFill>
                  <a:srgbClr val="FF0000"/>
                </a:solidFill>
                <a:latin typeface="Arial" panose="020B0604020202020204" pitchFamily="34" charset="0"/>
              </a:rPr>
              <a:t> pode possuir métodos não abstratos</a:t>
            </a:r>
            <a:r>
              <a:rPr lang="en-GB" altLang="en-US" sz="1600">
                <a:latin typeface="Arial" panose="020B0604020202020204" pitchFamily="34" charset="0"/>
              </a:rPr>
              <a:t>, bastando ter apenas um método abstrato para ser considerada como tal.</a:t>
            </a:r>
          </a:p>
          <a:p>
            <a:pPr lvl="1">
              <a:spcBef>
                <a:spcPts val="400"/>
              </a:spcBef>
              <a:buFont typeface="Arial" panose="020B0604020202020204" pitchFamily="34" charset="0"/>
              <a:buNone/>
            </a:pPr>
            <a:endParaRPr lang="en-GB" altLang="en-US" sz="1600">
              <a:latin typeface="Arial" panose="020B0604020202020204" pitchFamily="34" charset="0"/>
            </a:endParaRPr>
          </a:p>
          <a:p>
            <a:pPr lvl="1"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en-GB" altLang="en-US" sz="1600">
                <a:latin typeface="Arial" panose="020B0604020202020204" pitchFamily="34" charset="0"/>
              </a:rPr>
              <a:t>Um </a:t>
            </a:r>
            <a:r>
              <a:rPr lang="en-GB" altLang="en-US" sz="1600" b="0">
                <a:solidFill>
                  <a:srgbClr val="FF0000"/>
                </a:solidFill>
                <a:latin typeface="Arial" panose="020B0604020202020204" pitchFamily="34" charset="0"/>
              </a:rPr>
              <a:t>interface</a:t>
            </a:r>
            <a:r>
              <a:rPr lang="en-GB" altLang="en-US" sz="1600">
                <a:latin typeface="Arial" panose="020B0604020202020204" pitchFamily="34" charset="0"/>
              </a:rPr>
              <a:t> </a:t>
            </a:r>
            <a:r>
              <a:rPr lang="en-GB" altLang="en-US" sz="1600" i="1">
                <a:solidFill>
                  <a:srgbClr val="FF0000"/>
                </a:solidFill>
                <a:latin typeface="Arial" panose="020B0604020202020204" pitchFamily="34" charset="0"/>
              </a:rPr>
              <a:t>apenas propõe os métodos que devem ser implementados</a:t>
            </a:r>
            <a:r>
              <a:rPr lang="en-GB" altLang="en-US" sz="1600">
                <a:latin typeface="Arial" panose="020B0604020202020204" pitchFamily="34" charset="0"/>
              </a:rPr>
              <a:t> pelas classes que desejarem.</a:t>
            </a:r>
          </a:p>
          <a:p>
            <a:pPr lvl="1">
              <a:spcBef>
                <a:spcPts val="400"/>
              </a:spcBef>
              <a:buFont typeface="Arial" panose="020B0604020202020204" pitchFamily="34" charset="0"/>
              <a:buNone/>
            </a:pPr>
            <a:endParaRPr lang="en-GB" altLang="en-US" sz="1600">
              <a:latin typeface="Arial" panose="020B0604020202020204" pitchFamily="34" charset="0"/>
            </a:endParaRPr>
          </a:p>
          <a:p>
            <a:pPr lvl="1">
              <a:spcBef>
                <a:spcPts val="400"/>
              </a:spcBef>
              <a:buClr>
                <a:srgbClr val="FF0000"/>
              </a:buClr>
              <a:buFont typeface="Arial" panose="020B0604020202020204" pitchFamily="34" charset="0"/>
              <a:buChar char="–"/>
            </a:pPr>
            <a:r>
              <a:rPr lang="en-GB" altLang="en-US" sz="1600">
                <a:solidFill>
                  <a:srgbClr val="FF0000"/>
                </a:solidFill>
                <a:latin typeface="Arial" panose="020B0604020202020204" pitchFamily="34" charset="0"/>
              </a:rPr>
              <a:t>Uma interface define um tipo.</a:t>
            </a:r>
          </a:p>
          <a:p>
            <a:pPr lvl="1">
              <a:spcBef>
                <a:spcPts val="700"/>
              </a:spcBef>
              <a:buClr>
                <a:srgbClr val="FF0000"/>
              </a:buClr>
              <a:buFont typeface="Arial" panose="020B0604020202020204" pitchFamily="34" charset="0"/>
              <a:buNone/>
            </a:pPr>
            <a:endParaRPr lang="en-GB" altLang="en-US" sz="16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>
            <a:extLst>
              <a:ext uri="{FF2B5EF4-FFF2-40B4-BE49-F238E27FC236}">
                <a16:creationId xmlns:a16="http://schemas.microsoft.com/office/drawing/2014/main" id="{C49B50E9-13E0-4F18-8F3E-F49944814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CA5C0BF3-9C91-452E-A341-130D980F9904}" type="slidenum">
              <a:rPr lang="pt-BR" altLang="en-US" sz="140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29</a:t>
            </a:fld>
            <a:endParaRPr lang="pt-BR" altLang="en-US" sz="1400">
              <a:latin typeface="Arial" panose="020B0604020202020204" pitchFamily="34" charset="0"/>
            </a:endParaRPr>
          </a:p>
        </p:txBody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336F2277-B9D3-4EA1-845A-224955A91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1358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Orientação a Objetos em Java – Herança </a:t>
            </a:r>
            <a:r>
              <a:rPr lang="en-GB" altLang="en-US" sz="20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(30/33)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F9AF3A71-2176-4D63-996A-FD995DA49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1727200"/>
            <a:ext cx="8356600" cy="4572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07933" dir="2700000" algn="ctr" rotWithShape="0">
              <a:srgbClr val="4D4D4D">
                <a:alpha val="50027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F4D7AD64-48A4-47F7-952F-014FA5D90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49438"/>
            <a:ext cx="8229600" cy="444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39725" indent="-338138"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89000"/>
              </a:lnSpc>
              <a:spcBef>
                <a:spcPts val="350"/>
              </a:spcBef>
              <a:buClrTx/>
              <a:buSzPct val="112000"/>
              <a:buFontTx/>
              <a:buNone/>
            </a:pPr>
            <a:r>
              <a:rPr lang="en-GB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Empregado {</a:t>
            </a:r>
          </a:p>
          <a:p>
            <a:pPr>
              <a:lnSpc>
                <a:spcPct val="89000"/>
              </a:lnSpc>
              <a:spcBef>
                <a:spcPts val="350"/>
              </a:spcBef>
              <a:buClrTx/>
              <a:buSzPct val="112000"/>
              <a:buFontTx/>
              <a:buNone/>
            </a:pPr>
            <a:r>
              <a:rPr lang="en-GB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public Empregado (String nome, double salario) {		      this.numero = ++contador;</a:t>
            </a:r>
          </a:p>
          <a:p>
            <a:pPr>
              <a:lnSpc>
                <a:spcPct val="89000"/>
              </a:lnSpc>
              <a:spcBef>
                <a:spcPts val="350"/>
              </a:spcBef>
              <a:buClrTx/>
              <a:buSzPct val="112000"/>
              <a:buFontTx/>
              <a:buNone/>
            </a:pPr>
            <a:r>
              <a:rPr lang="en-GB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this.nome = nome;</a:t>
            </a:r>
          </a:p>
          <a:p>
            <a:pPr>
              <a:lnSpc>
                <a:spcPct val="89000"/>
              </a:lnSpc>
              <a:spcBef>
                <a:spcPts val="350"/>
              </a:spcBef>
              <a:buClrTx/>
              <a:buSzPct val="112000"/>
              <a:buFontTx/>
              <a:buNone/>
            </a:pPr>
            <a:r>
              <a:rPr lang="en-GB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this.salario = salario; }</a:t>
            </a:r>
          </a:p>
          <a:p>
            <a:pPr>
              <a:lnSpc>
                <a:spcPct val="89000"/>
              </a:lnSpc>
              <a:spcBef>
                <a:spcPts val="350"/>
              </a:spcBef>
              <a:buClrTx/>
              <a:buSzPct val="112000"/>
              <a:buFontTx/>
              <a:buNone/>
            </a:pPr>
            <a:endParaRPr lang="en-GB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9000"/>
              </a:lnSpc>
              <a:spcBef>
                <a:spcPts val="350"/>
              </a:spcBef>
              <a:buClrTx/>
              <a:buSzPct val="112000"/>
              <a:buFontTx/>
              <a:buNone/>
            </a:pPr>
            <a:r>
              <a:rPr lang="en-GB" altLang="en-US" sz="1400" b="0" i="1">
                <a:latin typeface="Courier New" panose="02070309020205020404" pitchFamily="49" charset="0"/>
                <a:cs typeface="Courier New" panose="02070309020205020404" pitchFamily="49" charset="0"/>
              </a:rPr>
              <a:t>public abstract void aumentaSalario(double percentual);</a:t>
            </a:r>
          </a:p>
          <a:p>
            <a:pPr>
              <a:lnSpc>
                <a:spcPct val="89000"/>
              </a:lnSpc>
              <a:spcBef>
                <a:spcPts val="350"/>
              </a:spcBef>
              <a:buClrTx/>
              <a:buSzPct val="112000"/>
              <a:buFontTx/>
              <a:buNone/>
            </a:pPr>
            <a:r>
              <a:rPr lang="en-GB" altLang="en-US" sz="1400" b="0" i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9000"/>
              </a:lnSpc>
              <a:spcBef>
                <a:spcPts val="350"/>
              </a:spcBef>
              <a:buClrTx/>
              <a:buSzPct val="112000"/>
              <a:buFontTx/>
              <a:buNone/>
            </a:pPr>
            <a:endParaRPr lang="en-GB" altLang="en-US" sz="1400" b="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9000"/>
              </a:lnSpc>
              <a:spcBef>
                <a:spcPts val="350"/>
              </a:spcBef>
              <a:buClrTx/>
              <a:buSzPct val="112000"/>
              <a:buFontTx/>
              <a:buNone/>
            </a:pPr>
            <a:r>
              <a:rPr lang="en-GB" altLang="en-US" sz="1400" b="0" i="1">
                <a:latin typeface="Courier New" panose="02070309020205020404" pitchFamily="49" charset="0"/>
                <a:cs typeface="Courier New" panose="02070309020205020404" pitchFamily="49" charset="0"/>
              </a:rPr>
              <a:t>public class Vendedor extends Empregado{ </a:t>
            </a:r>
          </a:p>
          <a:p>
            <a:pPr>
              <a:lnSpc>
                <a:spcPct val="89000"/>
              </a:lnSpc>
              <a:spcBef>
                <a:spcPts val="350"/>
              </a:spcBef>
              <a:buClrTx/>
              <a:buSzPct val="112000"/>
              <a:buFontTx/>
              <a:buNone/>
            </a:pPr>
            <a:r>
              <a:rPr lang="en-GB" altLang="en-US" sz="1400" b="0" i="1">
                <a:latin typeface="Courier New" panose="02070309020205020404" pitchFamily="49" charset="0"/>
                <a:cs typeface="Courier New" panose="02070309020205020404" pitchFamily="49" charset="0"/>
              </a:rPr>
              <a:t>  public void aumentaSalario (double percentualDeAumento)</a:t>
            </a:r>
          </a:p>
          <a:p>
            <a:pPr>
              <a:lnSpc>
                <a:spcPct val="89000"/>
              </a:lnSpc>
              <a:spcBef>
                <a:spcPts val="350"/>
              </a:spcBef>
              <a:buClrTx/>
              <a:buSzPct val="112000"/>
              <a:buFontTx/>
              <a:buNone/>
            </a:pPr>
            <a:r>
              <a:rPr lang="en-GB" altLang="en-US" sz="1400" b="0" i="1">
                <a:latin typeface="Courier New" panose="02070309020205020404" pitchFamily="49" charset="0"/>
                <a:cs typeface="Courier New" panose="02070309020205020404" pitchFamily="49" charset="0"/>
              </a:rPr>
              <a:t>  { percComissao = percComissao * (1+percentualDeAumento/100);}</a:t>
            </a:r>
          </a:p>
          <a:p>
            <a:pPr>
              <a:lnSpc>
                <a:spcPct val="89000"/>
              </a:lnSpc>
              <a:spcBef>
                <a:spcPts val="350"/>
              </a:spcBef>
              <a:buClrTx/>
              <a:buSzPct val="112000"/>
              <a:buFontTx/>
              <a:buNone/>
            </a:pPr>
            <a:r>
              <a:rPr lang="en-GB" altLang="en-US" sz="1400" b="0" i="1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GB" altLang="en-US" sz="1400">
                <a:latin typeface="Arial" panose="020B0604020202020204" pitchFamily="34" charset="0"/>
              </a:rPr>
              <a:t>  </a:t>
            </a:r>
          </a:p>
          <a:p>
            <a:pPr>
              <a:lnSpc>
                <a:spcPct val="89000"/>
              </a:lnSpc>
              <a:spcBef>
                <a:spcPts val="350"/>
              </a:spcBef>
              <a:buClrTx/>
              <a:buSzPct val="112000"/>
              <a:buFontTx/>
              <a:buNone/>
            </a:pPr>
            <a:endParaRPr lang="en-GB" altLang="en-US" sz="1400">
              <a:latin typeface="Arial" panose="020B0604020202020204" pitchFamily="34" charset="0"/>
            </a:endParaRPr>
          </a:p>
          <a:p>
            <a:pPr>
              <a:lnSpc>
                <a:spcPct val="89000"/>
              </a:lnSpc>
              <a:spcBef>
                <a:spcPts val="350"/>
              </a:spcBef>
              <a:buClrTx/>
              <a:buSzPct val="112000"/>
              <a:buFontTx/>
              <a:buNone/>
            </a:pPr>
            <a:r>
              <a:rPr lang="en-GB" altLang="en-US" sz="1400" b="0" i="1">
                <a:latin typeface="Courier New" panose="02070309020205020404" pitchFamily="49" charset="0"/>
                <a:cs typeface="Courier New" panose="02070309020205020404" pitchFamily="49" charset="0"/>
              </a:rPr>
              <a:t>public class Gerente extends Empregado { </a:t>
            </a:r>
          </a:p>
          <a:p>
            <a:pPr>
              <a:lnSpc>
                <a:spcPct val="89000"/>
              </a:lnSpc>
              <a:spcBef>
                <a:spcPts val="350"/>
              </a:spcBef>
              <a:buClrTx/>
              <a:buSzPct val="112000"/>
              <a:buFontTx/>
              <a:buNone/>
            </a:pPr>
            <a:r>
              <a:rPr lang="en-GB" altLang="en-US" sz="1400" b="0" i="1">
                <a:latin typeface="Courier New" panose="02070309020205020404" pitchFamily="49" charset="0"/>
                <a:cs typeface="Courier New" panose="02070309020205020404" pitchFamily="49" charset="0"/>
              </a:rPr>
              <a:t>  public void aumentaSalario(double percentual) {</a:t>
            </a:r>
          </a:p>
          <a:p>
            <a:pPr>
              <a:lnSpc>
                <a:spcPct val="89000"/>
              </a:lnSpc>
              <a:spcBef>
                <a:spcPts val="350"/>
              </a:spcBef>
              <a:buClrTx/>
              <a:buSzPct val="112000"/>
              <a:buFontTx/>
              <a:buNone/>
            </a:pPr>
            <a:r>
              <a:rPr lang="en-GB" altLang="en-US" sz="1400" b="0" i="1">
                <a:latin typeface="Courier New" panose="02070309020205020404" pitchFamily="49" charset="0"/>
                <a:cs typeface="Courier New" panose="02070309020205020404" pitchFamily="49" charset="0"/>
              </a:rPr>
              <a:t>	double novoSalario = getSalario() * (1+2 * percentual/100);</a:t>
            </a:r>
          </a:p>
          <a:p>
            <a:pPr>
              <a:lnSpc>
                <a:spcPct val="89000"/>
              </a:lnSpc>
              <a:spcBef>
                <a:spcPts val="350"/>
              </a:spcBef>
              <a:buClrTx/>
              <a:buSzPct val="112000"/>
              <a:buFontTx/>
              <a:buNone/>
            </a:pPr>
            <a:r>
              <a:rPr lang="en-GB" altLang="en-US" sz="1400" b="0" i="1">
                <a:latin typeface="Courier New" panose="02070309020205020404" pitchFamily="49" charset="0"/>
                <a:cs typeface="Courier New" panose="02070309020205020404" pitchFamily="49" charset="0"/>
              </a:rPr>
              <a:t>     setSalario(novoSalario); }</a:t>
            </a:r>
          </a:p>
          <a:p>
            <a:pPr>
              <a:lnSpc>
                <a:spcPct val="89000"/>
              </a:lnSpc>
              <a:spcBef>
                <a:spcPts val="350"/>
              </a:spcBef>
              <a:buClrTx/>
              <a:buSzPct val="112000"/>
              <a:buFontTx/>
              <a:buNone/>
            </a:pPr>
            <a:r>
              <a:rPr lang="en-GB" altLang="en-US" sz="1400" b="0" i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altLang="en-US" sz="140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2A65E637-660B-4ACC-9C5B-ABD98B704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10B0AD4D-2A78-47BC-B2B6-C2BF0958D9F7}" type="slidenum">
              <a:rPr lang="pt-BR" altLang="en-US" sz="140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3</a:t>
            </a:fld>
            <a:endParaRPr lang="pt-BR" altLang="en-US" sz="1400">
              <a:latin typeface="Arial" panose="020B0604020202020204" pitchFamily="34" charset="0"/>
            </a:endParaRP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23DE99B1-814E-4EA0-8EAE-758F29D9D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1358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Orientação a Objetos em Java  </a:t>
            </a:r>
            <a:r>
              <a:rPr lang="en-GB" altLang="en-US" sz="20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(3/33)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B3F6CA3-5BC6-4ED9-A920-0188EBCC6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988" y="1844675"/>
            <a:ext cx="2459037" cy="1296988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CE0538D8-7052-468C-B71C-7D6BDDC07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3813" y="2347913"/>
            <a:ext cx="24590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1625"/>
              </a:spcBef>
              <a:buClrTx/>
              <a:buFontTx/>
              <a:buNone/>
            </a:pPr>
            <a:r>
              <a:rPr lang="en-GB" altLang="en-US" sz="2600" b="0">
                <a:solidFill>
                  <a:srgbClr val="FF0000"/>
                </a:solidFill>
                <a:latin typeface="Arial" panose="020B0604020202020204" pitchFamily="34" charset="0"/>
              </a:rPr>
              <a:t>Classe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7F1B26CA-B517-4193-B2D6-5B1AE99A3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500" y="1787525"/>
            <a:ext cx="2459038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1625"/>
              </a:spcBef>
              <a:buClrTx/>
              <a:buFontTx/>
              <a:buNone/>
            </a:pPr>
            <a:r>
              <a:rPr lang="en-GB" altLang="en-US" sz="2600" b="0" dirty="0" err="1">
                <a:solidFill>
                  <a:srgbClr val="00007D"/>
                </a:solidFill>
                <a:latin typeface="Arial" panose="020B0604020202020204" pitchFamily="34" charset="0"/>
              </a:rPr>
              <a:t>Aluno</a:t>
            </a: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AA6D281F-6C44-4A35-9381-0BC3FB28C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400" y="2341563"/>
            <a:ext cx="2459038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ts val="1125"/>
              </a:spcBef>
              <a:buClrTx/>
              <a:buFontTx/>
              <a:buNone/>
            </a:pPr>
            <a:r>
              <a:rPr lang="en-GB" altLang="en-US" b="0">
                <a:solidFill>
                  <a:srgbClr val="00007D"/>
                </a:solidFill>
                <a:latin typeface="Arial" panose="020B0604020202020204" pitchFamily="34" charset="0"/>
              </a:rPr>
              <a:t>Nome</a:t>
            </a:r>
          </a:p>
          <a:p>
            <a:pPr>
              <a:lnSpc>
                <a:spcPct val="50000"/>
              </a:lnSpc>
              <a:spcBef>
                <a:spcPts val="1125"/>
              </a:spcBef>
              <a:buClrTx/>
              <a:buFontTx/>
              <a:buNone/>
            </a:pPr>
            <a:r>
              <a:rPr lang="en-GB" altLang="en-US" b="0">
                <a:solidFill>
                  <a:srgbClr val="00007D"/>
                </a:solidFill>
                <a:latin typeface="Arial" panose="020B0604020202020204" pitchFamily="34" charset="0"/>
              </a:rPr>
              <a:t>Matrícula</a:t>
            </a:r>
          </a:p>
          <a:p>
            <a:pPr>
              <a:lnSpc>
                <a:spcPct val="50000"/>
              </a:lnSpc>
              <a:spcBef>
                <a:spcPts val="1125"/>
              </a:spcBef>
              <a:buClrTx/>
              <a:buFontTx/>
              <a:buNone/>
            </a:pPr>
            <a:r>
              <a:rPr lang="en-GB" altLang="en-US" b="0">
                <a:solidFill>
                  <a:srgbClr val="00007D"/>
                </a:solidFill>
                <a:latin typeface="Arial" panose="020B0604020202020204" pitchFamily="34" charset="0"/>
              </a:rPr>
              <a:t>Nota Média</a:t>
            </a:r>
          </a:p>
        </p:txBody>
      </p:sp>
      <p:sp>
        <p:nvSpPr>
          <p:cNvPr id="5127" name="Line 7">
            <a:extLst>
              <a:ext uri="{FF2B5EF4-FFF2-40B4-BE49-F238E27FC236}">
                <a16:creationId xmlns:a16="http://schemas.microsoft.com/office/drawing/2014/main" id="{16437B12-2DF1-4C4B-91E0-A43C84ECFC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1400" y="2205038"/>
            <a:ext cx="2460625" cy="1587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28" name="Group 8">
            <a:extLst>
              <a:ext uri="{FF2B5EF4-FFF2-40B4-BE49-F238E27FC236}">
                <a16:creationId xmlns:a16="http://schemas.microsoft.com/office/drawing/2014/main" id="{B6D2F9E0-2320-495B-9FDD-ECAA153F1B15}"/>
              </a:ext>
            </a:extLst>
          </p:cNvPr>
          <p:cNvGrpSpPr>
            <a:grpSpLocks/>
          </p:cNvGrpSpPr>
          <p:nvPr/>
        </p:nvGrpSpPr>
        <p:grpSpPr bwMode="auto">
          <a:xfrm>
            <a:off x="784225" y="4064000"/>
            <a:ext cx="5776913" cy="1089025"/>
            <a:chOff x="494" y="2560"/>
            <a:chExt cx="3639" cy="686"/>
          </a:xfrm>
        </p:grpSpPr>
        <p:sp>
          <p:nvSpPr>
            <p:cNvPr id="5129" name="Rectangle 9">
              <a:extLst>
                <a:ext uri="{FF2B5EF4-FFF2-40B4-BE49-F238E27FC236}">
                  <a16:creationId xmlns:a16="http://schemas.microsoft.com/office/drawing/2014/main" id="{3B84C6BF-6B33-46CD-808F-B5E02DADD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" y="2569"/>
              <a:ext cx="1548" cy="677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Text Box 10">
              <a:extLst>
                <a:ext uri="{FF2B5EF4-FFF2-40B4-BE49-F238E27FC236}">
                  <a16:creationId xmlns:a16="http://schemas.microsoft.com/office/drawing/2014/main" id="{25BF2820-0687-41B9-B86D-F7EA1E9F8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" y="2680"/>
              <a:ext cx="1548" cy="4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lnSpc>
                  <a:spcPct val="50000"/>
                </a:lnSpc>
                <a:spcBef>
                  <a:spcPts val="1125"/>
                </a:spcBef>
                <a:buClrTx/>
                <a:buFontTx/>
                <a:buNone/>
              </a:pPr>
              <a:r>
                <a:rPr lang="en-GB" altLang="en-US" b="0">
                  <a:solidFill>
                    <a:srgbClr val="00007D"/>
                  </a:solidFill>
                  <a:latin typeface="Arial" panose="020B0604020202020204" pitchFamily="34" charset="0"/>
                </a:rPr>
                <a:t>João</a:t>
              </a:r>
            </a:p>
            <a:p>
              <a:pPr>
                <a:lnSpc>
                  <a:spcPct val="50000"/>
                </a:lnSpc>
                <a:spcBef>
                  <a:spcPts val="1125"/>
                </a:spcBef>
                <a:buClrTx/>
                <a:buFontTx/>
                <a:buNone/>
              </a:pPr>
              <a:r>
                <a:rPr lang="en-GB" altLang="en-US" b="0">
                  <a:solidFill>
                    <a:srgbClr val="00007D"/>
                  </a:solidFill>
                  <a:latin typeface="Arial" panose="020B0604020202020204" pitchFamily="34" charset="0"/>
                </a:rPr>
                <a:t>193.31.098-7</a:t>
              </a:r>
            </a:p>
            <a:p>
              <a:pPr>
                <a:lnSpc>
                  <a:spcPct val="50000"/>
                </a:lnSpc>
                <a:spcBef>
                  <a:spcPts val="1125"/>
                </a:spcBef>
                <a:buClrTx/>
                <a:buFontTx/>
                <a:buNone/>
              </a:pPr>
              <a:r>
                <a:rPr lang="en-GB" altLang="en-US" b="0">
                  <a:solidFill>
                    <a:srgbClr val="00007D"/>
                  </a:solidFill>
                  <a:latin typeface="Arial" panose="020B0604020202020204" pitchFamily="34" charset="0"/>
                </a:rPr>
                <a:t>7,6</a:t>
              </a:r>
            </a:p>
          </p:txBody>
        </p:sp>
        <p:sp>
          <p:nvSpPr>
            <p:cNvPr id="5131" name="Rectangle 11">
              <a:extLst>
                <a:ext uri="{FF2B5EF4-FFF2-40B4-BE49-F238E27FC236}">
                  <a16:creationId xmlns:a16="http://schemas.microsoft.com/office/drawing/2014/main" id="{A24301B1-30E7-4889-B36D-FF9568A12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560"/>
              <a:ext cx="1547" cy="677"/>
            </a:xfrm>
            <a:prstGeom prst="rect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Text Box 12">
              <a:extLst>
                <a:ext uri="{FF2B5EF4-FFF2-40B4-BE49-F238E27FC236}">
                  <a16:creationId xmlns:a16="http://schemas.microsoft.com/office/drawing/2014/main" id="{5F65988E-389C-42C8-AA03-1770F7EE4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5" y="2671"/>
              <a:ext cx="1547" cy="4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lnSpc>
                  <a:spcPct val="50000"/>
                </a:lnSpc>
                <a:spcBef>
                  <a:spcPts val="1125"/>
                </a:spcBef>
                <a:buClrTx/>
                <a:buFontTx/>
                <a:buNone/>
              </a:pPr>
              <a:r>
                <a:rPr lang="en-GB" altLang="en-US" b="0">
                  <a:solidFill>
                    <a:srgbClr val="00007D"/>
                  </a:solidFill>
                  <a:latin typeface="Arial" panose="020B0604020202020204" pitchFamily="34" charset="0"/>
                </a:rPr>
                <a:t>Maria</a:t>
              </a:r>
            </a:p>
            <a:p>
              <a:pPr>
                <a:lnSpc>
                  <a:spcPct val="50000"/>
                </a:lnSpc>
                <a:spcBef>
                  <a:spcPts val="1125"/>
                </a:spcBef>
                <a:buClrTx/>
                <a:buFontTx/>
                <a:buNone/>
              </a:pPr>
              <a:r>
                <a:rPr lang="en-GB" altLang="en-US" b="0">
                  <a:solidFill>
                    <a:srgbClr val="00007D"/>
                  </a:solidFill>
                  <a:latin typeface="Arial" panose="020B0604020202020204" pitchFamily="34" charset="0"/>
                </a:rPr>
                <a:t>195.31.022-5</a:t>
              </a:r>
            </a:p>
            <a:p>
              <a:pPr>
                <a:lnSpc>
                  <a:spcPct val="50000"/>
                </a:lnSpc>
                <a:spcBef>
                  <a:spcPts val="1125"/>
                </a:spcBef>
                <a:buClrTx/>
                <a:buFontTx/>
                <a:buNone/>
              </a:pPr>
              <a:r>
                <a:rPr lang="en-GB" altLang="en-US" b="0">
                  <a:solidFill>
                    <a:srgbClr val="00007D"/>
                  </a:solidFill>
                  <a:latin typeface="Arial" panose="020B0604020202020204" pitchFamily="34" charset="0"/>
                </a:rPr>
                <a:t>8,7</a:t>
              </a:r>
            </a:p>
          </p:txBody>
        </p:sp>
      </p:grpSp>
      <p:sp>
        <p:nvSpPr>
          <p:cNvPr id="5133" name="Text Box 13">
            <a:extLst>
              <a:ext uri="{FF2B5EF4-FFF2-40B4-BE49-F238E27FC236}">
                <a16:creationId xmlns:a16="http://schemas.microsoft.com/office/drawing/2014/main" id="{C7503CD0-2313-4CE0-B756-FE4AD6346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5303838"/>
            <a:ext cx="2459038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1625"/>
              </a:spcBef>
              <a:buClrTx/>
              <a:buFontTx/>
              <a:buNone/>
            </a:pPr>
            <a:r>
              <a:rPr lang="en-GB" altLang="en-US" sz="2600" b="0">
                <a:solidFill>
                  <a:srgbClr val="FF0000"/>
                </a:solidFill>
                <a:latin typeface="Arial" panose="020B0604020202020204" pitchFamily="34" charset="0"/>
              </a:rPr>
              <a:t>Objetos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>
            <a:extLst>
              <a:ext uri="{FF2B5EF4-FFF2-40B4-BE49-F238E27FC236}">
                <a16:creationId xmlns:a16="http://schemas.microsoft.com/office/drawing/2014/main" id="{387EE077-AE72-4320-9D95-F4CFA28A9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E8292F6C-19A9-4116-8BE4-5F389EF0AB67}" type="slidenum">
              <a:rPr lang="pt-BR" altLang="en-US" sz="140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30</a:t>
            </a:fld>
            <a:endParaRPr lang="pt-BR" altLang="en-US" sz="1400">
              <a:latin typeface="Arial" panose="020B0604020202020204" pitchFamily="34" charset="0"/>
            </a:endParaRPr>
          </a:p>
        </p:txBody>
      </p:sp>
      <p:sp>
        <p:nvSpPr>
          <p:cNvPr id="33794" name="Text Box 2">
            <a:extLst>
              <a:ext uri="{FF2B5EF4-FFF2-40B4-BE49-F238E27FC236}">
                <a16:creationId xmlns:a16="http://schemas.microsoft.com/office/drawing/2014/main" id="{27FE496F-6357-4A56-872C-05D530192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1358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Orientação a Objetos em Java – Herança </a:t>
            </a:r>
            <a:r>
              <a:rPr lang="en-GB" altLang="en-US" sz="20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(31/33)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368FE43-EBB6-4228-B002-2041504A3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1727200"/>
            <a:ext cx="8356600" cy="4572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07933" dir="2700000" algn="ctr" rotWithShape="0">
              <a:srgbClr val="4D4D4D">
                <a:alpha val="50027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F87EEE1F-490E-49E6-BCA7-1FA4E508E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49438"/>
            <a:ext cx="8229600" cy="425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39725" indent="-338138"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31450" algn="l"/>
                <a:tab pos="10780713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31450" algn="l"/>
                <a:tab pos="10780713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31450" algn="l"/>
                <a:tab pos="10780713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31450" algn="l"/>
                <a:tab pos="10780713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31450" algn="l"/>
                <a:tab pos="10780713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31450" algn="l"/>
                <a:tab pos="10780713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31450" algn="l"/>
                <a:tab pos="10780713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31450" algn="l"/>
                <a:tab pos="10780713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31450" algn="l"/>
                <a:tab pos="10780713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89000"/>
              </a:lnSpc>
              <a:spcBef>
                <a:spcPts val="350"/>
              </a:spcBef>
              <a:buClrTx/>
              <a:buSzPct val="112000"/>
              <a:buFontTx/>
              <a:buNone/>
            </a:pPr>
            <a:r>
              <a:rPr lang="en-GB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public interface Ordenavel {		</a:t>
            </a:r>
          </a:p>
          <a:p>
            <a:pPr>
              <a:lnSpc>
                <a:spcPct val="89000"/>
              </a:lnSpc>
              <a:spcBef>
                <a:spcPts val="350"/>
              </a:spcBef>
              <a:buClrTx/>
              <a:buSzPct val="112000"/>
              <a:buFontTx/>
              <a:buNone/>
            </a:pPr>
            <a:r>
              <a:rPr lang="en-GB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public int comparar(Ordenavel b);</a:t>
            </a:r>
          </a:p>
          <a:p>
            <a:pPr>
              <a:lnSpc>
                <a:spcPct val="89000"/>
              </a:lnSpc>
              <a:spcBef>
                <a:spcPts val="350"/>
              </a:spcBef>
              <a:buClrTx/>
              <a:buSzPct val="112000"/>
              <a:buFontTx/>
              <a:buNone/>
            </a:pPr>
            <a:r>
              <a:rPr lang="en-GB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9000"/>
              </a:lnSpc>
              <a:spcBef>
                <a:spcPts val="350"/>
              </a:spcBef>
              <a:buClrTx/>
              <a:buSzPct val="112000"/>
              <a:buFontTx/>
              <a:buNone/>
            </a:pPr>
            <a:endParaRPr lang="en-GB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9000"/>
              </a:lnSpc>
              <a:spcBef>
                <a:spcPts val="350"/>
              </a:spcBef>
              <a:buClrTx/>
              <a:buSzPct val="112000"/>
              <a:buFontTx/>
              <a:buNone/>
            </a:pPr>
            <a:r>
              <a:rPr lang="en-GB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public class Empregado implements Ordenavel {</a:t>
            </a:r>
          </a:p>
          <a:p>
            <a:pPr>
              <a:lnSpc>
                <a:spcPct val="89000"/>
              </a:lnSpc>
              <a:spcBef>
                <a:spcPts val="350"/>
              </a:spcBef>
              <a:buClrTx/>
              <a:buSzPct val="112000"/>
              <a:buFontTx/>
              <a:buNone/>
            </a:pPr>
            <a:r>
              <a:rPr lang="en-GB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pPr>
              <a:lnSpc>
                <a:spcPct val="89000"/>
              </a:lnSpc>
              <a:spcBef>
                <a:spcPts val="350"/>
              </a:spcBef>
              <a:buClrTx/>
              <a:buSzPct val="112000"/>
              <a:buFontTx/>
              <a:buNone/>
            </a:pPr>
            <a:r>
              <a:rPr lang="en-GB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1400" b="0" i="1">
                <a:latin typeface="Courier New" panose="02070309020205020404" pitchFamily="49" charset="0"/>
                <a:cs typeface="Courier New" panose="02070309020205020404" pitchFamily="49" charset="0"/>
              </a:rPr>
              <a:t>public int comparar(Ordenavel b) </a:t>
            </a:r>
            <a:r>
              <a:rPr lang="en-GB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9000"/>
              </a:lnSpc>
              <a:spcBef>
                <a:spcPts val="350"/>
              </a:spcBef>
              <a:buClrTx/>
              <a:buSzPct val="112000"/>
              <a:buFontTx/>
              <a:buNone/>
            </a:pPr>
            <a:r>
              <a:rPr lang="en-GB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Empregado e = (Empregado)b;</a:t>
            </a:r>
          </a:p>
          <a:p>
            <a:pPr>
              <a:lnSpc>
                <a:spcPct val="89000"/>
              </a:lnSpc>
              <a:spcBef>
                <a:spcPts val="350"/>
              </a:spcBef>
              <a:buClrTx/>
              <a:buSzPct val="112000"/>
              <a:buFontTx/>
              <a:buNone/>
            </a:pPr>
            <a:r>
              <a:rPr lang="en-GB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if (salario &lt; e.salario) return -1;</a:t>
            </a:r>
          </a:p>
          <a:p>
            <a:pPr>
              <a:lnSpc>
                <a:spcPct val="89000"/>
              </a:lnSpc>
              <a:spcBef>
                <a:spcPts val="350"/>
              </a:spcBef>
              <a:buClrTx/>
              <a:buSzPct val="112000"/>
              <a:buFontTx/>
              <a:buNone/>
            </a:pPr>
            <a:r>
              <a:rPr lang="en-GB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if (salario &gt; e.salario) return 1;</a:t>
            </a:r>
          </a:p>
          <a:p>
            <a:pPr>
              <a:lnSpc>
                <a:spcPct val="89000"/>
              </a:lnSpc>
              <a:spcBef>
                <a:spcPts val="350"/>
              </a:spcBef>
              <a:buClrTx/>
              <a:buSzPct val="112000"/>
              <a:buFontTx/>
              <a:buNone/>
            </a:pPr>
            <a:r>
              <a:rPr lang="en-GB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 return 0;      </a:t>
            </a:r>
          </a:p>
          <a:p>
            <a:pPr>
              <a:lnSpc>
                <a:spcPct val="89000"/>
              </a:lnSpc>
              <a:spcBef>
                <a:spcPts val="350"/>
              </a:spcBef>
              <a:buClrTx/>
              <a:buSzPct val="112000"/>
              <a:buFontTx/>
              <a:buNone/>
            </a:pPr>
            <a:r>
              <a:rPr lang="en-GB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	} ...</a:t>
            </a:r>
          </a:p>
          <a:p>
            <a:pPr>
              <a:lnSpc>
                <a:spcPct val="89000"/>
              </a:lnSpc>
              <a:spcBef>
                <a:spcPts val="350"/>
              </a:spcBef>
              <a:buClrTx/>
              <a:buSzPct val="112000"/>
              <a:buFontTx/>
              <a:buNone/>
            </a:pPr>
            <a:r>
              <a:rPr lang="en-GB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9000"/>
              </a:lnSpc>
              <a:spcBef>
                <a:spcPts val="350"/>
              </a:spcBef>
              <a:buClrTx/>
              <a:buSzPct val="112000"/>
              <a:buFontTx/>
              <a:buNone/>
            </a:pPr>
            <a:endParaRPr lang="en-GB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9000"/>
              </a:lnSpc>
              <a:spcBef>
                <a:spcPts val="350"/>
              </a:spcBef>
              <a:buClrTx/>
              <a:buSzPct val="112000"/>
              <a:buFontTx/>
              <a:buNone/>
            </a:pPr>
            <a:r>
              <a:rPr lang="en-GB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public class Ordenacao {  	</a:t>
            </a:r>
          </a:p>
          <a:p>
            <a:pPr>
              <a:lnSpc>
                <a:spcPct val="89000"/>
              </a:lnSpc>
              <a:spcBef>
                <a:spcPts val="350"/>
              </a:spcBef>
              <a:buClrTx/>
              <a:buSzPct val="112000"/>
              <a:buFontTx/>
              <a:buNone/>
            </a:pPr>
            <a:r>
              <a:rPr lang="en-GB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public static void ordena(Ordenavel[] a)</a:t>
            </a:r>
          </a:p>
          <a:p>
            <a:pPr>
              <a:lnSpc>
                <a:spcPct val="89000"/>
              </a:lnSpc>
              <a:spcBef>
                <a:spcPts val="350"/>
              </a:spcBef>
              <a:buClrTx/>
              <a:buSzPct val="112000"/>
              <a:buFontTx/>
              <a:buNone/>
            </a:pPr>
            <a:r>
              <a:rPr lang="en-GB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	{  ... if (a[i].comparar(a[i+]) &gt; ) ...}</a:t>
            </a:r>
          </a:p>
          <a:p>
            <a:pPr>
              <a:lnSpc>
                <a:spcPct val="89000"/>
              </a:lnSpc>
              <a:spcBef>
                <a:spcPts val="350"/>
              </a:spcBef>
              <a:buClrTx/>
              <a:buSzPct val="112000"/>
              <a:buFontTx/>
              <a:buNone/>
            </a:pPr>
            <a:r>
              <a:rPr lang="en-GB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>
            <a:extLst>
              <a:ext uri="{FF2B5EF4-FFF2-40B4-BE49-F238E27FC236}">
                <a16:creationId xmlns:a16="http://schemas.microsoft.com/office/drawing/2014/main" id="{373B4A0E-61FA-4BA5-9B5A-EB92E8EE0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63CA2EF0-8C15-4B3D-8B2A-87CB6D606009}" type="slidenum">
              <a:rPr lang="pt-BR" altLang="en-US" sz="140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31</a:t>
            </a:fld>
            <a:endParaRPr lang="pt-BR" altLang="en-US" sz="1400">
              <a:latin typeface="Arial" panose="020B0604020202020204" pitchFamily="34" charset="0"/>
            </a:endParaRPr>
          </a:p>
        </p:txBody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930C1035-AAE8-445B-9AAA-A91E8FF02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135813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Orientação a Objetos em Java – Polimorfismo </a:t>
            </a:r>
            <a:r>
              <a:rPr lang="en-GB" altLang="en-US" sz="20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(32/33)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F0DEDA9-D056-4574-8E92-6194C886F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49438"/>
            <a:ext cx="8229600" cy="365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38138" indent="-338138"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>
                <a:latin typeface="Arial" panose="020B0604020202020204" pitchFamily="34" charset="0"/>
              </a:rPr>
              <a:t>Em O.O., polimorfismo é o conceito que descreve a capacidade de um tipo A ser usado como um tipo B.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None/>
            </a:pPr>
            <a:endParaRPr lang="en-US" altLang="en-US">
              <a:latin typeface="Arial" panose="020B0604020202020204" pitchFamily="34" charset="0"/>
            </a:endParaRP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>
                <a:latin typeface="Arial" panose="020B0604020202020204" pitchFamily="34" charset="0"/>
              </a:rPr>
              <a:t>O objetivo do polimorfismo é implementar um estilo de programação baseado em passagem de mensagens no qual objetos de diferentes tipos definem uma mesma interface de operações.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None/>
            </a:pPr>
            <a:endParaRPr lang="en-US" altLang="en-US">
              <a:latin typeface="Arial" panose="020B0604020202020204" pitchFamily="34" charset="0"/>
            </a:endParaRP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>
                <a:latin typeface="Arial" panose="020B0604020202020204" pitchFamily="34" charset="0"/>
              </a:rPr>
              <a:t>Em linguagens fortemente tipadas o polimorfismo é implementado através de herança ou implementação de interfaces.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None/>
            </a:pPr>
            <a:endParaRPr lang="en-US" altLang="en-US" sz="1600">
              <a:latin typeface="Arial" panose="020B0604020202020204" pitchFamily="34" charset="0"/>
            </a:endParaRPr>
          </a:p>
          <a:p>
            <a:pPr>
              <a:spcBef>
                <a:spcPts val="800"/>
              </a:spcBef>
              <a:buFont typeface="Arial" panose="020B0604020202020204" pitchFamily="34" charset="0"/>
              <a:buNone/>
            </a:pPr>
            <a:endParaRPr lang="en-US" altLang="en-US" sz="16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>
            <a:extLst>
              <a:ext uri="{FF2B5EF4-FFF2-40B4-BE49-F238E27FC236}">
                <a16:creationId xmlns:a16="http://schemas.microsoft.com/office/drawing/2014/main" id="{841ACDAA-2A5F-4064-8221-49EBAFD70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08C27798-D587-453F-AB38-337188B0F930}" type="slidenum">
              <a:rPr lang="pt-BR" altLang="en-US" sz="140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32</a:t>
            </a:fld>
            <a:endParaRPr lang="pt-BR" altLang="en-US" sz="1400">
              <a:latin typeface="Arial" panose="020B0604020202020204" pitchFamily="34" charset="0"/>
            </a:endParaRPr>
          </a:p>
        </p:txBody>
      </p:sp>
      <p:sp>
        <p:nvSpPr>
          <p:cNvPr id="36866" name="Text Box 2">
            <a:extLst>
              <a:ext uri="{FF2B5EF4-FFF2-40B4-BE49-F238E27FC236}">
                <a16:creationId xmlns:a16="http://schemas.microsoft.com/office/drawing/2014/main" id="{6876CB95-F177-40AA-A6C0-396D1244E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135813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0" i="1" u="sng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Tahoma"/>
              </a:rPr>
              <a:t>Orientação</a:t>
            </a:r>
            <a:r>
              <a:rPr lang="en-GB" altLang="en-US" sz="2800" b="0" i="1" u="sng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Tahoma"/>
              </a:rPr>
              <a:t> a Objetos </a:t>
            </a:r>
            <a:r>
              <a:rPr lang="en-GB" altLang="en-US" sz="2800" b="0" i="1" u="sng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Tahoma"/>
              </a:rPr>
              <a:t>em</a:t>
            </a:r>
            <a:r>
              <a:rPr lang="en-GB" altLang="en-US" sz="2800" b="0" i="1" u="sng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Tahoma"/>
              </a:rPr>
              <a:t> Java – </a:t>
            </a:r>
            <a:r>
              <a:rPr lang="en-GB" altLang="en-US" sz="2800" b="0" i="1" u="sng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Tahoma"/>
              </a:rPr>
              <a:t>Polimorfismo</a:t>
            </a:r>
            <a:endParaRPr lang="en-GB" altLang="en-US" sz="2000" b="0" i="1" u="sng" dirty="0" err="1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D153A57-8E99-4C38-9E90-3AC53C6D2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1758950"/>
            <a:ext cx="8229600" cy="101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 marL="338138" indent="-338138"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marL="337820" indent="-33782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pt-BR" altLang="en-US" sz="2000" dirty="0">
                <a:latin typeface="Arial"/>
                <a:cs typeface="Tahoma"/>
              </a:rPr>
              <a:t>Permite trabalhar com as classes mais abstratas de forma que o comportamento mude de acordo com os tipos dos objetos  instanciados.</a:t>
            </a:r>
            <a:endParaRPr lang="pt-BR" altLang="en-US" sz="2000" dirty="0">
              <a:latin typeface="Arial" panose="020B0604020202020204" pitchFamily="34" charset="0"/>
            </a:endParaRPr>
          </a:p>
        </p:txBody>
      </p:sp>
      <p:pic>
        <p:nvPicPr>
          <p:cNvPr id="2" name="Picture 2" descr="A close up of a sign&#10;&#10;Description generated with high confidence">
            <a:extLst>
              <a:ext uri="{FF2B5EF4-FFF2-40B4-BE49-F238E27FC236}">
                <a16:creationId xmlns:a16="http://schemas.microsoft.com/office/drawing/2014/main" id="{F68A699A-A237-4667-A012-A4DE7E672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67" y="2919665"/>
            <a:ext cx="7243312" cy="376474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>
            <a:extLst>
              <a:ext uri="{FF2B5EF4-FFF2-40B4-BE49-F238E27FC236}">
                <a16:creationId xmlns:a16="http://schemas.microsoft.com/office/drawing/2014/main" id="{6AC502AB-B23E-496B-AE74-C95D2B701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D0A716D2-BC3B-4898-8E92-D401F5D13DDB}" type="slidenum">
              <a:rPr lang="pt-BR" altLang="en-US" sz="140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33</a:t>
            </a:fld>
            <a:endParaRPr lang="pt-BR" altLang="en-US" sz="1400">
              <a:latin typeface="Arial" panose="020B0604020202020204" pitchFamily="34" charset="0"/>
            </a:endParaRPr>
          </a:p>
        </p:txBody>
      </p:sp>
      <p:sp>
        <p:nvSpPr>
          <p:cNvPr id="37890" name="Text Box 2">
            <a:extLst>
              <a:ext uri="{FF2B5EF4-FFF2-40B4-BE49-F238E27FC236}">
                <a16:creationId xmlns:a16="http://schemas.microsoft.com/office/drawing/2014/main" id="{CD213C7C-D67F-4028-A98A-8D6D5CFF2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1358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Modificadores de Acesso </a:t>
            </a:r>
            <a:r>
              <a:rPr lang="en-GB" altLang="en-US" sz="20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(1/5)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2B0B399-52AD-4773-BB9A-A09508187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49438"/>
            <a:ext cx="82296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38138" indent="-338138"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38188" indent="-280988"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indent="-227013"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Determinam se atributos e métodos poderão ser acessados por outras classes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endParaRPr lang="en-GB" altLang="en-US" sz="24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GB" altLang="en-US" sz="2400" b="0">
                <a:latin typeface="Arial" panose="020B0604020202020204" pitchFamily="34" charset="0"/>
                <a:cs typeface="Times New Roman" panose="02020603050405020304" pitchFamily="18" charset="0"/>
              </a:rPr>
              <a:t>public</a:t>
            </a:r>
            <a:r>
              <a:rPr lang="en-GB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(público)</a:t>
            </a:r>
          </a:p>
          <a:p>
            <a:pPr lvl="2">
              <a:spcBef>
                <a:spcPts val="600"/>
              </a:spcBef>
              <a:buClrTx/>
              <a:buFontTx/>
              <a:buNone/>
            </a:pPr>
            <a:endParaRPr lang="en-GB" altLang="en-US" sz="2400" i="1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GB" altLang="en-US" sz="2400" b="0">
                <a:latin typeface="Arial" panose="020B0604020202020204" pitchFamily="34" charset="0"/>
                <a:cs typeface="Times New Roman" panose="02020603050405020304" pitchFamily="18" charset="0"/>
              </a:rPr>
              <a:t>private</a:t>
            </a:r>
            <a:r>
              <a:rPr lang="en-GB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(privado)</a:t>
            </a:r>
          </a:p>
          <a:p>
            <a:pPr lvl="2">
              <a:spcBef>
                <a:spcPts val="600"/>
              </a:spcBef>
              <a:buClrTx/>
              <a:buFontTx/>
              <a:buNone/>
            </a:pPr>
            <a:endParaRPr lang="en-GB" altLang="en-US" sz="2400" i="1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GB" altLang="en-US" sz="2400" b="0">
                <a:latin typeface="Arial" panose="020B0604020202020204" pitchFamily="34" charset="0"/>
                <a:cs typeface="Times New Roman" panose="02020603050405020304" pitchFamily="18" charset="0"/>
              </a:rPr>
              <a:t>protected</a:t>
            </a:r>
            <a:r>
              <a:rPr lang="en-GB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(protegido)</a:t>
            </a:r>
          </a:p>
          <a:p>
            <a:pPr lvl="2">
              <a:spcBef>
                <a:spcPts val="600"/>
              </a:spcBef>
              <a:buClrTx/>
              <a:buFontTx/>
              <a:buNone/>
            </a:pPr>
            <a:endParaRPr lang="en-GB" altLang="en-US" sz="24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GB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modificador não explícito (package-private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>
            <a:extLst>
              <a:ext uri="{FF2B5EF4-FFF2-40B4-BE49-F238E27FC236}">
                <a16:creationId xmlns:a16="http://schemas.microsoft.com/office/drawing/2014/main" id="{CCB6A852-9A43-4800-BB16-6EE6C7D44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D86EBA7B-0C95-4AB7-958C-4E02514BE4DB}" type="slidenum">
              <a:rPr lang="pt-BR" altLang="en-US" sz="140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34</a:t>
            </a:fld>
            <a:endParaRPr lang="pt-BR" altLang="en-US" sz="1400">
              <a:latin typeface="Arial" panose="020B0604020202020204" pitchFamily="34" charset="0"/>
            </a:endParaRPr>
          </a:p>
        </p:txBody>
      </p:sp>
      <p:sp>
        <p:nvSpPr>
          <p:cNvPr id="38914" name="Text Box 2">
            <a:extLst>
              <a:ext uri="{FF2B5EF4-FFF2-40B4-BE49-F238E27FC236}">
                <a16:creationId xmlns:a16="http://schemas.microsoft.com/office/drawing/2014/main" id="{E77D0021-56BB-4D4B-A7B8-348B72033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1358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Modificadores de Acesso </a:t>
            </a:r>
            <a:r>
              <a:rPr lang="en-GB" altLang="en-US" sz="20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(2/5)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88CBB20-9F7D-4B50-AFAB-11E12B804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49438"/>
            <a:ext cx="8229600" cy="348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38138" indent="-338138"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38188" indent="-280988"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Uma classe pode ser:</a:t>
            </a:r>
          </a:p>
          <a:p>
            <a:pPr marL="339725">
              <a:spcBef>
                <a:spcPts val="600"/>
              </a:spcBef>
              <a:buClrTx/>
              <a:buFontTx/>
              <a:buNone/>
            </a:pPr>
            <a:endParaRPr lang="en-GB" altLang="en-US" sz="24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GB" altLang="en-US" sz="2400" b="0">
                <a:latin typeface="Arial" panose="020B0604020202020204" pitchFamily="34" charset="0"/>
                <a:cs typeface="Times New Roman" panose="02020603050405020304" pitchFamily="18" charset="0"/>
              </a:rPr>
              <a:t>public</a:t>
            </a:r>
            <a:r>
              <a:rPr lang="en-GB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– acessado por qualquer outra classe.</a:t>
            </a:r>
          </a:p>
          <a:p>
            <a:pPr marL="739775" lvl="1">
              <a:spcBef>
                <a:spcPts val="600"/>
              </a:spcBef>
              <a:buClrTx/>
              <a:buFontTx/>
              <a:buNone/>
            </a:pPr>
            <a:endParaRPr lang="en-GB" altLang="en-US" sz="24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739775" lvl="1">
              <a:spcBef>
                <a:spcPts val="600"/>
              </a:spcBef>
              <a:buClrTx/>
              <a:buFontTx/>
              <a:buNone/>
            </a:pPr>
            <a:endParaRPr lang="en-GB" altLang="en-US" sz="24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GB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nenhum modificador (package-private) – </a:t>
            </a:r>
            <a:r>
              <a:rPr lang="en-GB" altLang="en-US" sz="2400" i="1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acessada somente dentro do seu pacote</a:t>
            </a:r>
            <a:r>
              <a:rPr lang="en-GB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ts val="700"/>
              </a:spcBef>
              <a:buFont typeface="Arial" panose="020B0604020202020204" pitchFamily="34" charset="0"/>
              <a:buNone/>
            </a:pPr>
            <a:endParaRPr lang="en-GB" altLang="en-US" sz="24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>
            <a:extLst>
              <a:ext uri="{FF2B5EF4-FFF2-40B4-BE49-F238E27FC236}">
                <a16:creationId xmlns:a16="http://schemas.microsoft.com/office/drawing/2014/main" id="{4C85122B-71F1-4952-A189-A7EE509EA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B4D0D684-7AC7-4310-A9FA-2978B0C1EDDF}" type="slidenum">
              <a:rPr lang="pt-BR" altLang="en-US" sz="140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35</a:t>
            </a:fld>
            <a:endParaRPr lang="pt-BR" altLang="en-US" sz="1400">
              <a:latin typeface="Arial" panose="020B0604020202020204" pitchFamily="34" charset="0"/>
            </a:endParaRPr>
          </a:p>
        </p:txBody>
      </p:sp>
      <p:sp>
        <p:nvSpPr>
          <p:cNvPr id="39938" name="Text Box 2">
            <a:extLst>
              <a:ext uri="{FF2B5EF4-FFF2-40B4-BE49-F238E27FC236}">
                <a16:creationId xmlns:a16="http://schemas.microsoft.com/office/drawing/2014/main" id="{93561325-76DC-4BD0-81B8-CAAC95172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1358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Modificadores de Acesso </a:t>
            </a:r>
            <a:r>
              <a:rPr lang="en-GB" altLang="en-US" sz="20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(3/5)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185A32C-156C-4A70-9F80-615D5C04B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49438"/>
            <a:ext cx="8229600" cy="395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38138" indent="-338138"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38188" indent="-280988"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Atributos e métodos podem ser:</a:t>
            </a:r>
          </a:p>
          <a:p>
            <a:pPr marL="339725">
              <a:spcBef>
                <a:spcPts val="500"/>
              </a:spcBef>
              <a:buClrTx/>
              <a:buFontTx/>
              <a:buNone/>
            </a:pPr>
            <a:endParaRPr lang="pt-BR" altLang="en-US" sz="20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pt-BR" altLang="en-US" sz="2000" b="0">
                <a:latin typeface="Arial" panose="020B0604020202020204" pitchFamily="34" charset="0"/>
                <a:cs typeface="Times New Roman" panose="02020603050405020304" pitchFamily="18" charset="0"/>
              </a:rPr>
              <a:t>public</a:t>
            </a:r>
            <a:r>
              <a:rPr lang="pt-BR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– acessados por qualquer outra classe.</a:t>
            </a:r>
          </a:p>
          <a:p>
            <a:pPr marL="739775" lvl="1">
              <a:spcBef>
                <a:spcPts val="500"/>
              </a:spcBef>
              <a:buClrTx/>
              <a:buFontTx/>
              <a:buNone/>
            </a:pPr>
            <a:endParaRPr lang="pt-BR" altLang="en-US" sz="20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pt-BR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nenhum modificador (package-private) – acessados somente dentro do seu pacote</a:t>
            </a:r>
          </a:p>
          <a:p>
            <a:pPr marL="739775" lvl="1">
              <a:spcBef>
                <a:spcPts val="500"/>
              </a:spcBef>
              <a:buClrTx/>
              <a:buFontTx/>
              <a:buNone/>
            </a:pPr>
            <a:endParaRPr lang="pt-BR" altLang="en-US" sz="20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pt-BR" altLang="en-US" sz="2000" b="0">
                <a:latin typeface="Arial" panose="020B0604020202020204" pitchFamily="34" charset="0"/>
                <a:cs typeface="Times New Roman" panose="02020603050405020304" pitchFamily="18" charset="0"/>
              </a:rPr>
              <a:t>private</a:t>
            </a:r>
            <a:r>
              <a:rPr lang="pt-BR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– acessados somente dentro de suas próprias classes.</a:t>
            </a:r>
          </a:p>
          <a:p>
            <a:pPr marL="739775" lvl="1">
              <a:spcBef>
                <a:spcPts val="500"/>
              </a:spcBef>
              <a:buClrTx/>
              <a:buFontTx/>
              <a:buNone/>
            </a:pPr>
            <a:endParaRPr lang="pt-BR" altLang="en-US" sz="20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pt-BR" altLang="en-US" sz="2000" b="0">
                <a:latin typeface="Arial" panose="020B0604020202020204" pitchFamily="34" charset="0"/>
                <a:cs typeface="Times New Roman" panose="02020603050405020304" pitchFamily="18" charset="0"/>
              </a:rPr>
              <a:t>protected</a:t>
            </a:r>
            <a:r>
              <a:rPr lang="pt-BR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– acessados somente dentro do seus pacotes e por suas subclasses.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>
            <a:extLst>
              <a:ext uri="{FF2B5EF4-FFF2-40B4-BE49-F238E27FC236}">
                <a16:creationId xmlns:a16="http://schemas.microsoft.com/office/drawing/2014/main" id="{23FC1361-DE2F-4096-92BF-3D76FA9C0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D6708C6F-E675-4DFF-9ED1-198770165524}" type="slidenum">
              <a:rPr lang="pt-BR" altLang="en-US" sz="140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36</a:t>
            </a:fld>
            <a:endParaRPr lang="pt-BR" altLang="en-US" sz="1400">
              <a:latin typeface="Arial" panose="020B0604020202020204" pitchFamily="34" charset="0"/>
            </a:endParaRPr>
          </a:p>
        </p:txBody>
      </p:sp>
      <p:sp>
        <p:nvSpPr>
          <p:cNvPr id="40962" name="Text Box 2">
            <a:extLst>
              <a:ext uri="{FF2B5EF4-FFF2-40B4-BE49-F238E27FC236}">
                <a16:creationId xmlns:a16="http://schemas.microsoft.com/office/drawing/2014/main" id="{9F08A447-14F4-4F90-A270-3953112A8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1358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Modificadores de Acesso </a:t>
            </a:r>
            <a:r>
              <a:rPr lang="en-GB" altLang="en-US" sz="20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(4/5)</a:t>
            </a:r>
          </a:p>
        </p:txBody>
      </p:sp>
      <p:grpSp>
        <p:nvGrpSpPr>
          <p:cNvPr id="40963" name="Group 3">
            <a:extLst>
              <a:ext uri="{FF2B5EF4-FFF2-40B4-BE49-F238E27FC236}">
                <a16:creationId xmlns:a16="http://schemas.microsoft.com/office/drawing/2014/main" id="{08A46A1D-FD6D-48B7-9A46-EF0A3C80897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17700"/>
            <a:ext cx="8301038" cy="4224338"/>
            <a:chOff x="288" y="1208"/>
            <a:chExt cx="5229" cy="2661"/>
          </a:xfrm>
        </p:grpSpPr>
        <p:sp>
          <p:nvSpPr>
            <p:cNvPr id="40964" name="Rectangle 4">
              <a:extLst>
                <a:ext uri="{FF2B5EF4-FFF2-40B4-BE49-F238E27FC236}">
                  <a16:creationId xmlns:a16="http://schemas.microsoft.com/office/drawing/2014/main" id="{C87BA47F-2D84-44D3-90D8-D9C4CDBE1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3336"/>
              <a:ext cx="1045" cy="5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3200">
                  <a:latin typeface="Times New Roman" panose="02020603050405020304" pitchFamily="18" charset="0"/>
                </a:rPr>
                <a:t>Não</a:t>
              </a:r>
            </a:p>
          </p:txBody>
        </p:sp>
        <p:sp>
          <p:nvSpPr>
            <p:cNvPr id="40965" name="Rectangle 5">
              <a:extLst>
                <a:ext uri="{FF2B5EF4-FFF2-40B4-BE49-F238E27FC236}">
                  <a16:creationId xmlns:a16="http://schemas.microsoft.com/office/drawing/2014/main" id="{A38DC740-69E8-4D0F-831B-E1D525A07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6" y="3336"/>
              <a:ext cx="1045" cy="5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3200">
                  <a:latin typeface="Times New Roman" panose="02020603050405020304" pitchFamily="18" charset="0"/>
                </a:rPr>
                <a:t>Não</a:t>
              </a:r>
            </a:p>
          </p:txBody>
        </p:sp>
        <p:sp>
          <p:nvSpPr>
            <p:cNvPr id="40966" name="Rectangle 6">
              <a:extLst>
                <a:ext uri="{FF2B5EF4-FFF2-40B4-BE49-F238E27FC236}">
                  <a16:creationId xmlns:a16="http://schemas.microsoft.com/office/drawing/2014/main" id="{BFB15ECA-3B69-43C5-9E89-9BE38E94F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9" y="3336"/>
              <a:ext cx="1046" cy="5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3200">
                  <a:latin typeface="Times New Roman" panose="02020603050405020304" pitchFamily="18" charset="0"/>
                </a:rPr>
                <a:t>Não</a:t>
              </a:r>
            </a:p>
          </p:txBody>
        </p:sp>
        <p:sp>
          <p:nvSpPr>
            <p:cNvPr id="40967" name="Rectangle 7">
              <a:extLst>
                <a:ext uri="{FF2B5EF4-FFF2-40B4-BE49-F238E27FC236}">
                  <a16:creationId xmlns:a16="http://schemas.microsoft.com/office/drawing/2014/main" id="{622B07CF-2F46-4F92-86CF-66D832DEC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" y="3336"/>
              <a:ext cx="960" cy="5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3200">
                  <a:latin typeface="Times New Roman" panose="02020603050405020304" pitchFamily="18" charset="0"/>
                </a:rPr>
                <a:t>Sim</a:t>
              </a:r>
            </a:p>
          </p:txBody>
        </p:sp>
        <p:sp>
          <p:nvSpPr>
            <p:cNvPr id="40968" name="Rectangle 8">
              <a:extLst>
                <a:ext uri="{FF2B5EF4-FFF2-40B4-BE49-F238E27FC236}">
                  <a16:creationId xmlns:a16="http://schemas.microsoft.com/office/drawing/2014/main" id="{E9D9B462-B365-44BF-89B8-D027BAFF6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336"/>
              <a:ext cx="1130" cy="5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b="0">
                  <a:latin typeface="Times New Roman" panose="02020603050405020304" pitchFamily="18" charset="0"/>
                </a:rPr>
                <a:t>private</a:t>
              </a:r>
            </a:p>
          </p:txBody>
        </p:sp>
        <p:sp>
          <p:nvSpPr>
            <p:cNvPr id="40969" name="Rectangle 9">
              <a:extLst>
                <a:ext uri="{FF2B5EF4-FFF2-40B4-BE49-F238E27FC236}">
                  <a16:creationId xmlns:a16="http://schemas.microsoft.com/office/drawing/2014/main" id="{615C94C3-6692-4D72-A9DC-0FB78B674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2802"/>
              <a:ext cx="1045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3200">
                  <a:latin typeface="Times New Roman" panose="02020603050405020304" pitchFamily="18" charset="0"/>
                </a:rPr>
                <a:t>Não</a:t>
              </a:r>
            </a:p>
          </p:txBody>
        </p:sp>
        <p:sp>
          <p:nvSpPr>
            <p:cNvPr id="40970" name="Rectangle 10">
              <a:extLst>
                <a:ext uri="{FF2B5EF4-FFF2-40B4-BE49-F238E27FC236}">
                  <a16:creationId xmlns:a16="http://schemas.microsoft.com/office/drawing/2014/main" id="{BFD4CC30-D7E8-41DB-979E-DFF7F34C5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6" y="2802"/>
              <a:ext cx="1045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3200">
                  <a:latin typeface="Times New Roman" panose="02020603050405020304" pitchFamily="18" charset="0"/>
                </a:rPr>
                <a:t>Não</a:t>
              </a:r>
            </a:p>
          </p:txBody>
        </p:sp>
        <p:sp>
          <p:nvSpPr>
            <p:cNvPr id="40971" name="Rectangle 11">
              <a:extLst>
                <a:ext uri="{FF2B5EF4-FFF2-40B4-BE49-F238E27FC236}">
                  <a16:creationId xmlns:a16="http://schemas.microsoft.com/office/drawing/2014/main" id="{85857FDA-3201-4B19-B952-858E00292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9" y="2802"/>
              <a:ext cx="1046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3200">
                  <a:latin typeface="Times New Roman" panose="02020603050405020304" pitchFamily="18" charset="0"/>
                </a:rPr>
                <a:t>Sim</a:t>
              </a:r>
            </a:p>
          </p:txBody>
        </p:sp>
        <p:sp>
          <p:nvSpPr>
            <p:cNvPr id="40972" name="Rectangle 12">
              <a:extLst>
                <a:ext uri="{FF2B5EF4-FFF2-40B4-BE49-F238E27FC236}">
                  <a16:creationId xmlns:a16="http://schemas.microsoft.com/office/drawing/2014/main" id="{1B265D21-B801-43E5-8165-580161109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" y="2802"/>
              <a:ext cx="960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3200">
                  <a:latin typeface="Times New Roman" panose="02020603050405020304" pitchFamily="18" charset="0"/>
                </a:rPr>
                <a:t>Sim</a:t>
              </a:r>
            </a:p>
          </p:txBody>
        </p:sp>
        <p:sp>
          <p:nvSpPr>
            <p:cNvPr id="40973" name="Rectangle 13">
              <a:extLst>
                <a:ext uri="{FF2B5EF4-FFF2-40B4-BE49-F238E27FC236}">
                  <a16:creationId xmlns:a16="http://schemas.microsoft.com/office/drawing/2014/main" id="{3F270B82-C941-4851-ADA9-7331E801E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802"/>
              <a:ext cx="1130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b="0">
                  <a:latin typeface="Times New Roman" panose="02020603050405020304" pitchFamily="18" charset="0"/>
                </a:rPr>
                <a:t>nenhum</a:t>
              </a:r>
            </a:p>
          </p:txBody>
        </p:sp>
        <p:sp>
          <p:nvSpPr>
            <p:cNvPr id="40974" name="Rectangle 14">
              <a:extLst>
                <a:ext uri="{FF2B5EF4-FFF2-40B4-BE49-F238E27FC236}">
                  <a16:creationId xmlns:a16="http://schemas.microsoft.com/office/drawing/2014/main" id="{57170AE5-0411-4215-BD5D-3844BAC08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2270"/>
              <a:ext cx="1045" cy="5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3200">
                  <a:latin typeface="Times New Roman" panose="02020603050405020304" pitchFamily="18" charset="0"/>
                </a:rPr>
                <a:t>Não</a:t>
              </a:r>
            </a:p>
          </p:txBody>
        </p:sp>
        <p:sp>
          <p:nvSpPr>
            <p:cNvPr id="40975" name="Rectangle 15">
              <a:extLst>
                <a:ext uri="{FF2B5EF4-FFF2-40B4-BE49-F238E27FC236}">
                  <a16:creationId xmlns:a16="http://schemas.microsoft.com/office/drawing/2014/main" id="{6E0F466C-2CCE-449F-84B2-AEF46D55F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6" y="2270"/>
              <a:ext cx="1045" cy="5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3200">
                  <a:latin typeface="Times New Roman" panose="02020603050405020304" pitchFamily="18" charset="0"/>
                </a:rPr>
                <a:t>Sim</a:t>
              </a:r>
            </a:p>
          </p:txBody>
        </p:sp>
        <p:sp>
          <p:nvSpPr>
            <p:cNvPr id="40976" name="Rectangle 16">
              <a:extLst>
                <a:ext uri="{FF2B5EF4-FFF2-40B4-BE49-F238E27FC236}">
                  <a16:creationId xmlns:a16="http://schemas.microsoft.com/office/drawing/2014/main" id="{EB5EB3F6-AFCA-4C7F-AD0A-5FBD27BA9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9" y="2270"/>
              <a:ext cx="1046" cy="5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3200">
                  <a:latin typeface="Times New Roman" panose="02020603050405020304" pitchFamily="18" charset="0"/>
                </a:rPr>
                <a:t>Sim</a:t>
              </a:r>
            </a:p>
          </p:txBody>
        </p:sp>
        <p:sp>
          <p:nvSpPr>
            <p:cNvPr id="40977" name="Rectangle 17">
              <a:extLst>
                <a:ext uri="{FF2B5EF4-FFF2-40B4-BE49-F238E27FC236}">
                  <a16:creationId xmlns:a16="http://schemas.microsoft.com/office/drawing/2014/main" id="{499EB201-24AC-44BD-A6DB-E65235B6C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" y="2270"/>
              <a:ext cx="960" cy="5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3200">
                  <a:latin typeface="Times New Roman" panose="02020603050405020304" pitchFamily="18" charset="0"/>
                </a:rPr>
                <a:t>Sim</a:t>
              </a:r>
            </a:p>
          </p:txBody>
        </p:sp>
        <p:sp>
          <p:nvSpPr>
            <p:cNvPr id="40978" name="Rectangle 18">
              <a:extLst>
                <a:ext uri="{FF2B5EF4-FFF2-40B4-BE49-F238E27FC236}">
                  <a16:creationId xmlns:a16="http://schemas.microsoft.com/office/drawing/2014/main" id="{042E4B4E-A38C-4059-BCFB-A40DB5FE2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270"/>
              <a:ext cx="1130" cy="5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b="0">
                  <a:latin typeface="Times New Roman" panose="02020603050405020304" pitchFamily="18" charset="0"/>
                </a:rPr>
                <a:t>protected</a:t>
              </a:r>
            </a:p>
          </p:txBody>
        </p:sp>
        <p:sp>
          <p:nvSpPr>
            <p:cNvPr id="40979" name="Rectangle 19">
              <a:extLst>
                <a:ext uri="{FF2B5EF4-FFF2-40B4-BE49-F238E27FC236}">
                  <a16:creationId xmlns:a16="http://schemas.microsoft.com/office/drawing/2014/main" id="{2010C3EE-7E29-4D32-8117-823BED70D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1736"/>
              <a:ext cx="1045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3200">
                  <a:latin typeface="Times New Roman" panose="02020603050405020304" pitchFamily="18" charset="0"/>
                </a:rPr>
                <a:t>Sim</a:t>
              </a:r>
            </a:p>
          </p:txBody>
        </p:sp>
        <p:sp>
          <p:nvSpPr>
            <p:cNvPr id="40980" name="Rectangle 20">
              <a:extLst>
                <a:ext uri="{FF2B5EF4-FFF2-40B4-BE49-F238E27FC236}">
                  <a16:creationId xmlns:a16="http://schemas.microsoft.com/office/drawing/2014/main" id="{9BFFBFC1-30DB-4FB5-B944-126A91CCD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6" y="1736"/>
              <a:ext cx="1045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3200">
                  <a:latin typeface="Times New Roman" panose="02020603050405020304" pitchFamily="18" charset="0"/>
                </a:rPr>
                <a:t>Sim</a:t>
              </a:r>
            </a:p>
          </p:txBody>
        </p:sp>
        <p:sp>
          <p:nvSpPr>
            <p:cNvPr id="40981" name="Rectangle 21">
              <a:extLst>
                <a:ext uri="{FF2B5EF4-FFF2-40B4-BE49-F238E27FC236}">
                  <a16:creationId xmlns:a16="http://schemas.microsoft.com/office/drawing/2014/main" id="{0BBDEFE4-E516-45A4-81AA-C2F23AD92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9" y="1736"/>
              <a:ext cx="1046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3200">
                  <a:latin typeface="Times New Roman" panose="02020603050405020304" pitchFamily="18" charset="0"/>
                </a:rPr>
                <a:t>Sim</a:t>
              </a:r>
            </a:p>
          </p:txBody>
        </p:sp>
        <p:sp>
          <p:nvSpPr>
            <p:cNvPr id="40982" name="Rectangle 22">
              <a:extLst>
                <a:ext uri="{FF2B5EF4-FFF2-40B4-BE49-F238E27FC236}">
                  <a16:creationId xmlns:a16="http://schemas.microsoft.com/office/drawing/2014/main" id="{961EBAB4-960A-4E17-88B2-D633545DF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" y="1736"/>
              <a:ext cx="960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3200">
                  <a:latin typeface="Times New Roman" panose="02020603050405020304" pitchFamily="18" charset="0"/>
                </a:rPr>
                <a:t>Sim</a:t>
              </a:r>
            </a:p>
          </p:txBody>
        </p:sp>
        <p:sp>
          <p:nvSpPr>
            <p:cNvPr id="40983" name="Rectangle 23">
              <a:extLst>
                <a:ext uri="{FF2B5EF4-FFF2-40B4-BE49-F238E27FC236}">
                  <a16:creationId xmlns:a16="http://schemas.microsoft.com/office/drawing/2014/main" id="{3E50229A-962D-4064-BA45-19ED07A98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736"/>
              <a:ext cx="1130" cy="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b="0">
                  <a:latin typeface="Times New Roman" panose="02020603050405020304" pitchFamily="18" charset="0"/>
                </a:rPr>
                <a:t>public</a:t>
              </a:r>
            </a:p>
          </p:txBody>
        </p:sp>
        <p:sp>
          <p:nvSpPr>
            <p:cNvPr id="40984" name="Rectangle 24">
              <a:extLst>
                <a:ext uri="{FF2B5EF4-FFF2-40B4-BE49-F238E27FC236}">
                  <a16:creationId xmlns:a16="http://schemas.microsoft.com/office/drawing/2014/main" id="{B69B8A2A-33F0-4174-9D83-E19EC0C71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1208"/>
              <a:ext cx="1045" cy="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b="0">
                  <a:latin typeface="Times New Roman" panose="02020603050405020304" pitchFamily="18" charset="0"/>
                </a:rPr>
                <a:t>todos</a:t>
              </a:r>
            </a:p>
          </p:txBody>
        </p:sp>
        <p:sp>
          <p:nvSpPr>
            <p:cNvPr id="40985" name="Rectangle 25">
              <a:extLst>
                <a:ext uri="{FF2B5EF4-FFF2-40B4-BE49-F238E27FC236}">
                  <a16:creationId xmlns:a16="http://schemas.microsoft.com/office/drawing/2014/main" id="{A582898F-2DF1-47C7-A65F-97F2031C4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6" y="1208"/>
              <a:ext cx="1045" cy="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b="0">
                  <a:latin typeface="Times New Roman" panose="02020603050405020304" pitchFamily="18" charset="0"/>
                </a:rPr>
                <a:t>subclasse</a:t>
              </a:r>
            </a:p>
          </p:txBody>
        </p:sp>
        <p:sp>
          <p:nvSpPr>
            <p:cNvPr id="40986" name="Rectangle 26">
              <a:extLst>
                <a:ext uri="{FF2B5EF4-FFF2-40B4-BE49-F238E27FC236}">
                  <a16:creationId xmlns:a16="http://schemas.microsoft.com/office/drawing/2014/main" id="{87D9D1A7-B0D2-4DE6-A665-FF6269830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9" y="1208"/>
              <a:ext cx="1046" cy="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b="0">
                  <a:latin typeface="Times New Roman" panose="02020603050405020304" pitchFamily="18" charset="0"/>
                </a:rPr>
                <a:t>pacote</a:t>
              </a:r>
              <a:r>
                <a:rPr lang="en-GB" altLang="en-US" sz="3200" b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0987" name="Rectangle 27">
              <a:extLst>
                <a:ext uri="{FF2B5EF4-FFF2-40B4-BE49-F238E27FC236}">
                  <a16:creationId xmlns:a16="http://schemas.microsoft.com/office/drawing/2014/main" id="{8A3DB69B-491B-4A98-919E-9B82271D8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" y="1208"/>
              <a:ext cx="960" cy="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 algn="ctr">
                <a:buClrTx/>
                <a:buFontTx/>
                <a:buNone/>
              </a:pPr>
              <a:endParaRPr lang="en-GB" altLang="en-US" b="0">
                <a:latin typeface="Times New Roman" panose="02020603050405020304" pitchFamily="18" charset="0"/>
              </a:endParaRPr>
            </a:p>
            <a:p>
              <a:pPr algn="ctr">
                <a:buClrTx/>
                <a:buFontTx/>
                <a:buNone/>
              </a:pPr>
              <a:endParaRPr lang="en-GB" altLang="en-US" b="0">
                <a:latin typeface="Times New Roman" panose="02020603050405020304" pitchFamily="18" charset="0"/>
              </a:endParaRPr>
            </a:p>
            <a:p>
              <a:pPr algn="ctr">
                <a:buClrTx/>
                <a:buFontTx/>
                <a:buNone/>
              </a:pPr>
              <a:r>
                <a:rPr lang="en-GB" altLang="en-US" b="0">
                  <a:latin typeface="Times New Roman" panose="02020603050405020304" pitchFamily="18" charset="0"/>
                </a:rPr>
                <a:t>Classe/</a:t>
              </a:r>
            </a:p>
            <a:p>
              <a:pPr algn="ctr">
                <a:buClrTx/>
                <a:buFontTx/>
                <a:buNone/>
              </a:pPr>
              <a:r>
                <a:rPr lang="en-GB" altLang="en-US" b="0">
                  <a:latin typeface="Times New Roman" panose="02020603050405020304" pitchFamily="18" charset="0"/>
                </a:rPr>
                <a:t>Atributos ou métodos</a:t>
              </a:r>
            </a:p>
            <a:p>
              <a:pPr algn="ctr">
                <a:buClrTx/>
                <a:buFontTx/>
                <a:buNone/>
              </a:pPr>
              <a:r>
                <a:rPr lang="en-GB" altLang="en-US" sz="320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0988" name="Rectangle 28">
              <a:extLst>
                <a:ext uri="{FF2B5EF4-FFF2-40B4-BE49-F238E27FC236}">
                  <a16:creationId xmlns:a16="http://schemas.microsoft.com/office/drawing/2014/main" id="{3600914E-B0FB-46C5-A3B9-C2A6D21C9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208"/>
              <a:ext cx="1130" cy="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b="0">
                  <a:latin typeface="Times New Roman" panose="02020603050405020304" pitchFamily="18" charset="0"/>
                </a:rPr>
                <a:t>modificador </a:t>
              </a:r>
            </a:p>
          </p:txBody>
        </p:sp>
        <p:sp>
          <p:nvSpPr>
            <p:cNvPr id="40989" name="Line 29">
              <a:extLst>
                <a:ext uri="{FF2B5EF4-FFF2-40B4-BE49-F238E27FC236}">
                  <a16:creationId xmlns:a16="http://schemas.microsoft.com/office/drawing/2014/main" id="{759296CD-DE0F-40A5-8339-A62E68833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208"/>
              <a:ext cx="5228" cy="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0" name="Line 30">
              <a:extLst>
                <a:ext uri="{FF2B5EF4-FFF2-40B4-BE49-F238E27FC236}">
                  <a16:creationId xmlns:a16="http://schemas.microsoft.com/office/drawing/2014/main" id="{61C3F7C1-542A-481F-9191-AA950219D3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736"/>
              <a:ext cx="522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1" name="Line 31">
              <a:extLst>
                <a:ext uri="{FF2B5EF4-FFF2-40B4-BE49-F238E27FC236}">
                  <a16:creationId xmlns:a16="http://schemas.microsoft.com/office/drawing/2014/main" id="{29063449-9E7C-40C6-8A1B-717DE5285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270"/>
              <a:ext cx="522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2" name="Line 32">
              <a:extLst>
                <a:ext uri="{FF2B5EF4-FFF2-40B4-BE49-F238E27FC236}">
                  <a16:creationId xmlns:a16="http://schemas.microsoft.com/office/drawing/2014/main" id="{B8CE862E-F842-4C9F-AB29-5115450DA8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802"/>
              <a:ext cx="522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3" name="Line 33">
              <a:extLst>
                <a:ext uri="{FF2B5EF4-FFF2-40B4-BE49-F238E27FC236}">
                  <a16:creationId xmlns:a16="http://schemas.microsoft.com/office/drawing/2014/main" id="{8F22BA92-F9C0-45D0-B2FB-E4E65DAE7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336"/>
              <a:ext cx="5228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4" name="Line 34">
              <a:extLst>
                <a:ext uri="{FF2B5EF4-FFF2-40B4-BE49-F238E27FC236}">
                  <a16:creationId xmlns:a16="http://schemas.microsoft.com/office/drawing/2014/main" id="{86F13117-F360-4C8D-8860-A2D673347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869"/>
              <a:ext cx="5228" cy="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5" name="Line 35">
              <a:extLst>
                <a:ext uri="{FF2B5EF4-FFF2-40B4-BE49-F238E27FC236}">
                  <a16:creationId xmlns:a16="http://schemas.microsoft.com/office/drawing/2014/main" id="{B7840865-69EB-4087-9B6A-76B6337A47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208"/>
              <a:ext cx="0" cy="266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6" name="Line 36">
              <a:extLst>
                <a:ext uri="{FF2B5EF4-FFF2-40B4-BE49-F238E27FC236}">
                  <a16:creationId xmlns:a16="http://schemas.microsoft.com/office/drawing/2014/main" id="{D4657831-CC91-4B6E-81F8-112BC97F3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9" y="1208"/>
              <a:ext cx="0" cy="26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7" name="Line 37">
              <a:extLst>
                <a:ext uri="{FF2B5EF4-FFF2-40B4-BE49-F238E27FC236}">
                  <a16:creationId xmlns:a16="http://schemas.microsoft.com/office/drawing/2014/main" id="{5A05C9AA-910D-4569-A342-0131D51F2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9" y="1208"/>
              <a:ext cx="0" cy="26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8" name="Line 38">
              <a:extLst>
                <a:ext uri="{FF2B5EF4-FFF2-40B4-BE49-F238E27FC236}">
                  <a16:creationId xmlns:a16="http://schemas.microsoft.com/office/drawing/2014/main" id="{8A7742B1-F207-40AC-A215-ADF3ED1B9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6" y="1208"/>
              <a:ext cx="0" cy="26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9" name="Line 39">
              <a:extLst>
                <a:ext uri="{FF2B5EF4-FFF2-40B4-BE49-F238E27FC236}">
                  <a16:creationId xmlns:a16="http://schemas.microsoft.com/office/drawing/2014/main" id="{FAB3477F-88D7-4161-A56C-3451BF773B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2" y="1208"/>
              <a:ext cx="0" cy="26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0" name="Line 40">
              <a:extLst>
                <a:ext uri="{FF2B5EF4-FFF2-40B4-BE49-F238E27FC236}">
                  <a16:creationId xmlns:a16="http://schemas.microsoft.com/office/drawing/2014/main" id="{18F57101-6DFD-4F2F-938D-A88E3046C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7" y="1208"/>
              <a:ext cx="0" cy="266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>
            <a:extLst>
              <a:ext uri="{FF2B5EF4-FFF2-40B4-BE49-F238E27FC236}">
                <a16:creationId xmlns:a16="http://schemas.microsoft.com/office/drawing/2014/main" id="{71F5A53C-33DD-4196-88D8-3E611FBF7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2270E7AE-30BE-4CAE-AA90-7C3E08B62529}" type="slidenum">
              <a:rPr lang="pt-BR" altLang="en-US" sz="140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37</a:t>
            </a:fld>
            <a:endParaRPr lang="pt-BR" altLang="en-US" sz="1400">
              <a:latin typeface="Arial" panose="020B0604020202020204" pitchFamily="34" charset="0"/>
            </a:endParaRPr>
          </a:p>
        </p:txBody>
      </p:sp>
      <p:sp>
        <p:nvSpPr>
          <p:cNvPr id="43010" name="Text Box 2">
            <a:extLst>
              <a:ext uri="{FF2B5EF4-FFF2-40B4-BE49-F238E27FC236}">
                <a16:creationId xmlns:a16="http://schemas.microsoft.com/office/drawing/2014/main" id="{9E2A021D-42D4-4B27-9D92-75C8E3425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1358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Modificadores de Acesso </a:t>
            </a:r>
            <a:r>
              <a:rPr lang="en-GB" altLang="en-US" sz="20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(5/5)</a:t>
            </a:r>
          </a:p>
        </p:txBody>
      </p:sp>
      <p:grpSp>
        <p:nvGrpSpPr>
          <p:cNvPr id="43011" name="Group 3">
            <a:extLst>
              <a:ext uri="{FF2B5EF4-FFF2-40B4-BE49-F238E27FC236}">
                <a16:creationId xmlns:a16="http://schemas.microsoft.com/office/drawing/2014/main" id="{2DB9DB6F-E023-4B80-9D24-F442530C36C3}"/>
              </a:ext>
            </a:extLst>
          </p:cNvPr>
          <p:cNvGrpSpPr>
            <a:grpSpLocks/>
          </p:cNvGrpSpPr>
          <p:nvPr/>
        </p:nvGrpSpPr>
        <p:grpSpPr bwMode="auto">
          <a:xfrm>
            <a:off x="2024063" y="3444875"/>
            <a:ext cx="4989512" cy="2519363"/>
            <a:chOff x="1275" y="2170"/>
            <a:chExt cx="3143" cy="1587"/>
          </a:xfrm>
        </p:grpSpPr>
        <p:sp>
          <p:nvSpPr>
            <p:cNvPr id="43012" name="Rectangle 4">
              <a:extLst>
                <a:ext uri="{FF2B5EF4-FFF2-40B4-BE49-F238E27FC236}">
                  <a16:creationId xmlns:a16="http://schemas.microsoft.com/office/drawing/2014/main" id="{FAE89100-3102-445D-86DB-D8E9A627F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3438"/>
              <a:ext cx="786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ts val="400"/>
                </a:spcBef>
                <a:buClrTx/>
                <a:buFontTx/>
                <a:buNone/>
              </a:pPr>
              <a:r>
                <a:rPr lang="en-GB" altLang="en-US" sz="1600">
                  <a:latin typeface="Times New Roman" panose="02020603050405020304" pitchFamily="18" charset="0"/>
                </a:rPr>
                <a:t>Não</a:t>
              </a:r>
            </a:p>
          </p:txBody>
        </p:sp>
        <p:sp>
          <p:nvSpPr>
            <p:cNvPr id="43013" name="Rectangle 5">
              <a:extLst>
                <a:ext uri="{FF2B5EF4-FFF2-40B4-BE49-F238E27FC236}">
                  <a16:creationId xmlns:a16="http://schemas.microsoft.com/office/drawing/2014/main" id="{D73F7D2B-F213-401D-BFFB-4E4C79A0B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6" y="3438"/>
              <a:ext cx="695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ts val="400"/>
                </a:spcBef>
                <a:buClrTx/>
                <a:buFontTx/>
                <a:buNone/>
              </a:pPr>
              <a:r>
                <a:rPr lang="en-GB" altLang="en-US" sz="1600">
                  <a:latin typeface="Times New Roman" panose="02020603050405020304" pitchFamily="18" charset="0"/>
                </a:rPr>
                <a:t>Não</a:t>
              </a:r>
            </a:p>
          </p:txBody>
        </p:sp>
        <p:sp>
          <p:nvSpPr>
            <p:cNvPr id="43014" name="Rectangle 6">
              <a:extLst>
                <a:ext uri="{FF2B5EF4-FFF2-40B4-BE49-F238E27FC236}">
                  <a16:creationId xmlns:a16="http://schemas.microsoft.com/office/drawing/2014/main" id="{54BDF26B-C99B-4EA9-9F9F-3B63BB6E9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2" y="3438"/>
              <a:ext cx="413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ts val="400"/>
                </a:spcBef>
                <a:buClrTx/>
                <a:buFontTx/>
                <a:buNone/>
              </a:pPr>
              <a:r>
                <a:rPr lang="en-GB" altLang="en-US" sz="1600">
                  <a:latin typeface="Times New Roman" panose="02020603050405020304" pitchFamily="18" charset="0"/>
                </a:rPr>
                <a:t>Não</a:t>
              </a:r>
            </a:p>
            <a:p>
              <a:pPr algn="ctr">
                <a:spcBef>
                  <a:spcPts val="400"/>
                </a:spcBef>
                <a:buClrTx/>
                <a:buFontTx/>
                <a:buNone/>
              </a:pPr>
              <a:endParaRPr lang="en-GB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43015" name="Rectangle 7">
              <a:extLst>
                <a:ext uri="{FF2B5EF4-FFF2-40B4-BE49-F238E27FC236}">
                  <a16:creationId xmlns:a16="http://schemas.microsoft.com/office/drawing/2014/main" id="{39CE4AFB-CD03-42F5-9DA0-B73B1DFCB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3438"/>
              <a:ext cx="461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ts val="400"/>
                </a:spcBef>
                <a:buClrTx/>
                <a:buFontTx/>
                <a:buNone/>
              </a:pPr>
              <a:r>
                <a:rPr lang="en-GB" altLang="en-US" sz="1600">
                  <a:latin typeface="Times New Roman" panose="02020603050405020304" pitchFamily="18" charset="0"/>
                </a:rPr>
                <a:t>Sim</a:t>
              </a:r>
            </a:p>
          </p:txBody>
        </p:sp>
        <p:sp>
          <p:nvSpPr>
            <p:cNvPr id="43016" name="Rectangle 8">
              <a:extLst>
                <a:ext uri="{FF2B5EF4-FFF2-40B4-BE49-F238E27FC236}">
                  <a16:creationId xmlns:a16="http://schemas.microsoft.com/office/drawing/2014/main" id="{E6969B83-8FA7-4904-B604-389D87D8A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" y="3438"/>
              <a:ext cx="783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ts val="400"/>
                </a:spcBef>
                <a:buClrTx/>
                <a:buFontTx/>
                <a:buNone/>
              </a:pPr>
              <a:r>
                <a:rPr lang="en-GB" altLang="en-US" sz="1600" b="0">
                  <a:latin typeface="Times New Roman" panose="02020603050405020304" pitchFamily="18" charset="0"/>
                </a:rPr>
                <a:t>private</a:t>
              </a:r>
            </a:p>
          </p:txBody>
        </p:sp>
        <p:sp>
          <p:nvSpPr>
            <p:cNvPr id="43017" name="Rectangle 9">
              <a:extLst>
                <a:ext uri="{FF2B5EF4-FFF2-40B4-BE49-F238E27FC236}">
                  <a16:creationId xmlns:a16="http://schemas.microsoft.com/office/drawing/2014/main" id="{F420A29D-4C00-4613-AD06-20C19FE5A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3120"/>
              <a:ext cx="786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ts val="400"/>
                </a:spcBef>
                <a:buClrTx/>
                <a:buFontTx/>
                <a:buNone/>
              </a:pPr>
              <a:r>
                <a:rPr lang="en-GB" altLang="en-US" sz="1600">
                  <a:latin typeface="Times New Roman" panose="02020603050405020304" pitchFamily="18" charset="0"/>
                </a:rPr>
                <a:t>Não</a:t>
              </a:r>
            </a:p>
          </p:txBody>
        </p:sp>
        <p:sp>
          <p:nvSpPr>
            <p:cNvPr id="43018" name="Rectangle 10">
              <a:extLst>
                <a:ext uri="{FF2B5EF4-FFF2-40B4-BE49-F238E27FC236}">
                  <a16:creationId xmlns:a16="http://schemas.microsoft.com/office/drawing/2014/main" id="{955A042D-A8F9-4333-BB18-072C1F696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6" y="3120"/>
              <a:ext cx="695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ts val="400"/>
                </a:spcBef>
                <a:buClrTx/>
                <a:buFontTx/>
                <a:buNone/>
              </a:pPr>
              <a:r>
                <a:rPr lang="en-GB" altLang="en-US" sz="1600">
                  <a:latin typeface="Times New Roman" panose="02020603050405020304" pitchFamily="18" charset="0"/>
                </a:rPr>
                <a:t>Não</a:t>
              </a:r>
            </a:p>
          </p:txBody>
        </p:sp>
        <p:sp>
          <p:nvSpPr>
            <p:cNvPr id="43019" name="Rectangle 11">
              <a:extLst>
                <a:ext uri="{FF2B5EF4-FFF2-40B4-BE49-F238E27FC236}">
                  <a16:creationId xmlns:a16="http://schemas.microsoft.com/office/drawing/2014/main" id="{62CDE00E-3096-4294-8B59-A380538C9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2" y="3120"/>
              <a:ext cx="413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ts val="400"/>
                </a:spcBef>
                <a:buClrTx/>
                <a:buFontTx/>
                <a:buNone/>
              </a:pPr>
              <a:r>
                <a:rPr lang="en-GB" altLang="en-US" sz="1600">
                  <a:latin typeface="Times New Roman" panose="02020603050405020304" pitchFamily="18" charset="0"/>
                </a:rPr>
                <a:t>Sim</a:t>
              </a:r>
            </a:p>
          </p:txBody>
        </p:sp>
        <p:sp>
          <p:nvSpPr>
            <p:cNvPr id="43020" name="Rectangle 12">
              <a:extLst>
                <a:ext uri="{FF2B5EF4-FFF2-40B4-BE49-F238E27FC236}">
                  <a16:creationId xmlns:a16="http://schemas.microsoft.com/office/drawing/2014/main" id="{340BE408-C4B1-4528-9370-97986C1A0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3120"/>
              <a:ext cx="461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ts val="400"/>
                </a:spcBef>
                <a:buClrTx/>
                <a:buFontTx/>
                <a:buNone/>
              </a:pPr>
              <a:r>
                <a:rPr lang="en-GB" altLang="en-US" sz="1600">
                  <a:latin typeface="Times New Roman" panose="02020603050405020304" pitchFamily="18" charset="0"/>
                </a:rPr>
                <a:t>Sim</a:t>
              </a:r>
            </a:p>
          </p:txBody>
        </p:sp>
        <p:sp>
          <p:nvSpPr>
            <p:cNvPr id="43021" name="Rectangle 13">
              <a:extLst>
                <a:ext uri="{FF2B5EF4-FFF2-40B4-BE49-F238E27FC236}">
                  <a16:creationId xmlns:a16="http://schemas.microsoft.com/office/drawing/2014/main" id="{F7F32CA1-6A6F-4BAF-B06D-C97CE97BE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" y="3120"/>
              <a:ext cx="783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ts val="400"/>
                </a:spcBef>
                <a:buClrTx/>
                <a:buFontTx/>
                <a:buNone/>
              </a:pPr>
              <a:r>
                <a:rPr lang="en-GB" altLang="en-US" sz="1600" b="0">
                  <a:latin typeface="Times New Roman" panose="02020603050405020304" pitchFamily="18" charset="0"/>
                </a:rPr>
                <a:t>nenhum</a:t>
              </a:r>
            </a:p>
          </p:txBody>
        </p:sp>
        <p:sp>
          <p:nvSpPr>
            <p:cNvPr id="43022" name="Rectangle 14">
              <a:extLst>
                <a:ext uri="{FF2B5EF4-FFF2-40B4-BE49-F238E27FC236}">
                  <a16:creationId xmlns:a16="http://schemas.microsoft.com/office/drawing/2014/main" id="{0D21DE7D-55AB-4289-9E15-CA789EA5F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2803"/>
              <a:ext cx="786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ts val="400"/>
                </a:spcBef>
                <a:buClrTx/>
                <a:buFontTx/>
                <a:buNone/>
              </a:pPr>
              <a:r>
                <a:rPr lang="en-GB" altLang="en-US" sz="1600">
                  <a:latin typeface="Times New Roman" panose="02020603050405020304" pitchFamily="18" charset="0"/>
                </a:rPr>
                <a:t>Não</a:t>
              </a:r>
            </a:p>
          </p:txBody>
        </p:sp>
        <p:sp>
          <p:nvSpPr>
            <p:cNvPr id="43023" name="Rectangle 15">
              <a:extLst>
                <a:ext uri="{FF2B5EF4-FFF2-40B4-BE49-F238E27FC236}">
                  <a16:creationId xmlns:a16="http://schemas.microsoft.com/office/drawing/2014/main" id="{ECF8C36B-C353-4B8A-A843-60D9AA416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6" y="2803"/>
              <a:ext cx="695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ts val="400"/>
                </a:spcBef>
                <a:buClrTx/>
                <a:buFontTx/>
                <a:buNone/>
              </a:pPr>
              <a:r>
                <a:rPr lang="en-GB" altLang="en-US" sz="1600">
                  <a:latin typeface="Times New Roman" panose="02020603050405020304" pitchFamily="18" charset="0"/>
                </a:rPr>
                <a:t>Sim</a:t>
              </a:r>
            </a:p>
          </p:txBody>
        </p:sp>
        <p:sp>
          <p:nvSpPr>
            <p:cNvPr id="43024" name="Rectangle 16">
              <a:extLst>
                <a:ext uri="{FF2B5EF4-FFF2-40B4-BE49-F238E27FC236}">
                  <a16:creationId xmlns:a16="http://schemas.microsoft.com/office/drawing/2014/main" id="{77BD0D87-BEEC-4041-85D0-27D9AD05A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2" y="2803"/>
              <a:ext cx="413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ts val="400"/>
                </a:spcBef>
                <a:buClrTx/>
                <a:buFontTx/>
                <a:buNone/>
              </a:pPr>
              <a:r>
                <a:rPr lang="en-GB" altLang="en-US" sz="1600">
                  <a:latin typeface="Times New Roman" panose="02020603050405020304" pitchFamily="18" charset="0"/>
                </a:rPr>
                <a:t>Sim</a:t>
              </a:r>
            </a:p>
          </p:txBody>
        </p:sp>
        <p:sp>
          <p:nvSpPr>
            <p:cNvPr id="43025" name="Rectangle 17">
              <a:extLst>
                <a:ext uri="{FF2B5EF4-FFF2-40B4-BE49-F238E27FC236}">
                  <a16:creationId xmlns:a16="http://schemas.microsoft.com/office/drawing/2014/main" id="{97CFC0F1-0C2D-4FD4-A51E-4DA8F104A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803"/>
              <a:ext cx="461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ts val="400"/>
                </a:spcBef>
                <a:buClrTx/>
                <a:buFontTx/>
                <a:buNone/>
              </a:pPr>
              <a:r>
                <a:rPr lang="en-GB" altLang="en-US" sz="1600">
                  <a:latin typeface="Times New Roman" panose="02020603050405020304" pitchFamily="18" charset="0"/>
                </a:rPr>
                <a:t>Sim</a:t>
              </a:r>
            </a:p>
          </p:txBody>
        </p:sp>
        <p:sp>
          <p:nvSpPr>
            <p:cNvPr id="43026" name="Rectangle 18">
              <a:extLst>
                <a:ext uri="{FF2B5EF4-FFF2-40B4-BE49-F238E27FC236}">
                  <a16:creationId xmlns:a16="http://schemas.microsoft.com/office/drawing/2014/main" id="{25D5670E-4FE2-435F-B600-C9E19976A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" y="2803"/>
              <a:ext cx="783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ts val="400"/>
                </a:spcBef>
                <a:buClrTx/>
                <a:buFontTx/>
                <a:buNone/>
              </a:pPr>
              <a:r>
                <a:rPr lang="en-GB" altLang="en-US" sz="1600" b="0">
                  <a:latin typeface="Times New Roman" panose="02020603050405020304" pitchFamily="18" charset="0"/>
                </a:rPr>
                <a:t>protected</a:t>
              </a:r>
            </a:p>
          </p:txBody>
        </p:sp>
        <p:sp>
          <p:nvSpPr>
            <p:cNvPr id="43027" name="Rectangle 19">
              <a:extLst>
                <a:ext uri="{FF2B5EF4-FFF2-40B4-BE49-F238E27FC236}">
                  <a16:creationId xmlns:a16="http://schemas.microsoft.com/office/drawing/2014/main" id="{F66DC0DA-C5F7-454C-A445-0F9CC5711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2486"/>
              <a:ext cx="786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ts val="400"/>
                </a:spcBef>
                <a:buClrTx/>
                <a:buFontTx/>
                <a:buNone/>
              </a:pPr>
              <a:r>
                <a:rPr lang="en-GB" altLang="en-US" sz="1600">
                  <a:latin typeface="Times New Roman" panose="02020603050405020304" pitchFamily="18" charset="0"/>
                </a:rPr>
                <a:t>Sim</a:t>
              </a:r>
            </a:p>
          </p:txBody>
        </p:sp>
        <p:sp>
          <p:nvSpPr>
            <p:cNvPr id="43028" name="Rectangle 20">
              <a:extLst>
                <a:ext uri="{FF2B5EF4-FFF2-40B4-BE49-F238E27FC236}">
                  <a16:creationId xmlns:a16="http://schemas.microsoft.com/office/drawing/2014/main" id="{CEEBD2B4-6093-4B01-8065-45790F3A5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6" y="2486"/>
              <a:ext cx="695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ts val="400"/>
                </a:spcBef>
                <a:buClrTx/>
                <a:buFontTx/>
                <a:buNone/>
              </a:pPr>
              <a:r>
                <a:rPr lang="en-GB" altLang="en-US" sz="1600">
                  <a:latin typeface="Times New Roman" panose="02020603050405020304" pitchFamily="18" charset="0"/>
                </a:rPr>
                <a:t>Sim</a:t>
              </a:r>
            </a:p>
          </p:txBody>
        </p:sp>
        <p:sp>
          <p:nvSpPr>
            <p:cNvPr id="43029" name="Rectangle 21">
              <a:extLst>
                <a:ext uri="{FF2B5EF4-FFF2-40B4-BE49-F238E27FC236}">
                  <a16:creationId xmlns:a16="http://schemas.microsoft.com/office/drawing/2014/main" id="{DD2C4B08-ADF0-4F74-BFEB-F9921094B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2" y="2486"/>
              <a:ext cx="413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ts val="400"/>
                </a:spcBef>
                <a:buClrTx/>
                <a:buFontTx/>
                <a:buNone/>
              </a:pPr>
              <a:r>
                <a:rPr lang="en-GB" altLang="en-US" sz="1600">
                  <a:latin typeface="Times New Roman" panose="02020603050405020304" pitchFamily="18" charset="0"/>
                </a:rPr>
                <a:t>Sim</a:t>
              </a:r>
            </a:p>
          </p:txBody>
        </p:sp>
        <p:sp>
          <p:nvSpPr>
            <p:cNvPr id="43030" name="Rectangle 22">
              <a:extLst>
                <a:ext uri="{FF2B5EF4-FFF2-40B4-BE49-F238E27FC236}">
                  <a16:creationId xmlns:a16="http://schemas.microsoft.com/office/drawing/2014/main" id="{14303431-EBA7-4A21-AD30-50A0B75DC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486"/>
              <a:ext cx="461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ts val="400"/>
                </a:spcBef>
                <a:buClrTx/>
                <a:buFontTx/>
                <a:buNone/>
              </a:pPr>
              <a:r>
                <a:rPr lang="en-GB" altLang="en-US" sz="1600">
                  <a:latin typeface="Times New Roman" panose="02020603050405020304" pitchFamily="18" charset="0"/>
                </a:rPr>
                <a:t>Sim</a:t>
              </a:r>
            </a:p>
          </p:txBody>
        </p:sp>
        <p:sp>
          <p:nvSpPr>
            <p:cNvPr id="43031" name="Rectangle 23">
              <a:extLst>
                <a:ext uri="{FF2B5EF4-FFF2-40B4-BE49-F238E27FC236}">
                  <a16:creationId xmlns:a16="http://schemas.microsoft.com/office/drawing/2014/main" id="{897ED1AA-66D8-4F1E-A064-E78D90C3F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" y="2486"/>
              <a:ext cx="783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ts val="400"/>
                </a:spcBef>
                <a:buClrTx/>
                <a:buFontTx/>
                <a:buNone/>
              </a:pPr>
              <a:r>
                <a:rPr lang="en-GB" altLang="en-US" sz="1600" b="0">
                  <a:latin typeface="Times New Roman" panose="02020603050405020304" pitchFamily="18" charset="0"/>
                </a:rPr>
                <a:t>public</a:t>
              </a:r>
            </a:p>
          </p:txBody>
        </p:sp>
        <p:sp>
          <p:nvSpPr>
            <p:cNvPr id="43032" name="Rectangle 24">
              <a:extLst>
                <a:ext uri="{FF2B5EF4-FFF2-40B4-BE49-F238E27FC236}">
                  <a16:creationId xmlns:a16="http://schemas.microsoft.com/office/drawing/2014/main" id="{36B40AFF-F10C-45D7-8A3A-5D275C3AA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2170"/>
              <a:ext cx="786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ts val="400"/>
                </a:spcBef>
                <a:buClrTx/>
                <a:buFontTx/>
                <a:buNone/>
              </a:pPr>
              <a:r>
                <a:rPr lang="en-GB" altLang="en-US" sz="1600">
                  <a:latin typeface="Times New Roman" panose="02020603050405020304" pitchFamily="18" charset="0"/>
                </a:rPr>
                <a:t>Gamma</a:t>
              </a:r>
            </a:p>
          </p:txBody>
        </p:sp>
        <p:sp>
          <p:nvSpPr>
            <p:cNvPr id="43033" name="Rectangle 25">
              <a:extLst>
                <a:ext uri="{FF2B5EF4-FFF2-40B4-BE49-F238E27FC236}">
                  <a16:creationId xmlns:a16="http://schemas.microsoft.com/office/drawing/2014/main" id="{007A71CD-341A-46E6-9288-365AC307C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6" y="2170"/>
              <a:ext cx="695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ts val="400"/>
                </a:spcBef>
                <a:buClrTx/>
                <a:buFontTx/>
                <a:buNone/>
              </a:pPr>
              <a:r>
                <a:rPr lang="en-GB" altLang="en-US" sz="1600">
                  <a:latin typeface="Times New Roman" panose="02020603050405020304" pitchFamily="18" charset="0"/>
                </a:rPr>
                <a:t>AlphaSub</a:t>
              </a:r>
            </a:p>
          </p:txBody>
        </p:sp>
        <p:sp>
          <p:nvSpPr>
            <p:cNvPr id="43034" name="Rectangle 26">
              <a:extLst>
                <a:ext uri="{FF2B5EF4-FFF2-40B4-BE49-F238E27FC236}">
                  <a16:creationId xmlns:a16="http://schemas.microsoft.com/office/drawing/2014/main" id="{9FE87C3B-3BA1-457C-B3D0-0A058473E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2" y="2170"/>
              <a:ext cx="413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ts val="400"/>
                </a:spcBef>
                <a:buClrTx/>
                <a:buFontTx/>
                <a:buNone/>
              </a:pPr>
              <a:r>
                <a:rPr lang="en-GB" altLang="en-US" sz="1600">
                  <a:latin typeface="Times New Roman" panose="02020603050405020304" pitchFamily="18" charset="0"/>
                </a:rPr>
                <a:t>Beta</a:t>
              </a:r>
            </a:p>
          </p:txBody>
        </p:sp>
        <p:sp>
          <p:nvSpPr>
            <p:cNvPr id="43035" name="Rectangle 27">
              <a:extLst>
                <a:ext uri="{FF2B5EF4-FFF2-40B4-BE49-F238E27FC236}">
                  <a16:creationId xmlns:a16="http://schemas.microsoft.com/office/drawing/2014/main" id="{427ACFC0-9F2C-48AE-A896-AB4EEB63D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170"/>
              <a:ext cx="461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ts val="400"/>
                </a:spcBef>
                <a:buClrTx/>
                <a:buFontTx/>
                <a:buNone/>
              </a:pPr>
              <a:r>
                <a:rPr lang="en-GB" altLang="en-US" sz="1600">
                  <a:latin typeface="Times New Roman" panose="02020603050405020304" pitchFamily="18" charset="0"/>
                </a:rPr>
                <a:t>Alpha </a:t>
              </a:r>
            </a:p>
          </p:txBody>
        </p:sp>
        <p:sp>
          <p:nvSpPr>
            <p:cNvPr id="43036" name="Rectangle 28">
              <a:extLst>
                <a:ext uri="{FF2B5EF4-FFF2-40B4-BE49-F238E27FC236}">
                  <a16:creationId xmlns:a16="http://schemas.microsoft.com/office/drawing/2014/main" id="{BF218C17-4400-49C4-AD07-677A0500E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" y="2170"/>
              <a:ext cx="783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ts val="350"/>
                </a:spcBef>
                <a:buClrTx/>
                <a:buFontTx/>
                <a:buNone/>
              </a:pPr>
              <a:r>
                <a:rPr lang="en-GB" altLang="en-US" sz="1400">
                  <a:latin typeface="Times New Roman" panose="02020603050405020304" pitchFamily="18" charset="0"/>
                </a:rPr>
                <a:t>modificador </a:t>
              </a:r>
            </a:p>
          </p:txBody>
        </p:sp>
        <p:sp>
          <p:nvSpPr>
            <p:cNvPr id="43037" name="Line 29">
              <a:extLst>
                <a:ext uri="{FF2B5EF4-FFF2-40B4-BE49-F238E27FC236}">
                  <a16:creationId xmlns:a16="http://schemas.microsoft.com/office/drawing/2014/main" id="{8E49A000-653C-4D4E-9CBF-049E47088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5" y="2170"/>
              <a:ext cx="3141" cy="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8" name="Line 30">
              <a:extLst>
                <a:ext uri="{FF2B5EF4-FFF2-40B4-BE49-F238E27FC236}">
                  <a16:creationId xmlns:a16="http://schemas.microsoft.com/office/drawing/2014/main" id="{29618C10-BBD9-4638-BD92-4BBEBC6DD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5" y="2486"/>
              <a:ext cx="3141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9" name="Line 31">
              <a:extLst>
                <a:ext uri="{FF2B5EF4-FFF2-40B4-BE49-F238E27FC236}">
                  <a16:creationId xmlns:a16="http://schemas.microsoft.com/office/drawing/2014/main" id="{8E4A3576-D5F4-4E83-A24B-F8DE775897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5" y="2803"/>
              <a:ext cx="3141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0" name="Line 32">
              <a:extLst>
                <a:ext uri="{FF2B5EF4-FFF2-40B4-BE49-F238E27FC236}">
                  <a16:creationId xmlns:a16="http://schemas.microsoft.com/office/drawing/2014/main" id="{69A39619-79CF-445C-B4DB-66DBF832A8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5" y="3120"/>
              <a:ext cx="3141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1" name="Line 33">
              <a:extLst>
                <a:ext uri="{FF2B5EF4-FFF2-40B4-BE49-F238E27FC236}">
                  <a16:creationId xmlns:a16="http://schemas.microsoft.com/office/drawing/2014/main" id="{0CBFD37C-FB46-4379-93E3-4EFB45020E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5" y="3438"/>
              <a:ext cx="3141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2" name="Line 34">
              <a:extLst>
                <a:ext uri="{FF2B5EF4-FFF2-40B4-BE49-F238E27FC236}">
                  <a16:creationId xmlns:a16="http://schemas.microsoft.com/office/drawing/2014/main" id="{4DD2C443-E31D-4408-B65C-704604B260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5" y="3757"/>
              <a:ext cx="3141" cy="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3" name="Line 35">
              <a:extLst>
                <a:ext uri="{FF2B5EF4-FFF2-40B4-BE49-F238E27FC236}">
                  <a16:creationId xmlns:a16="http://schemas.microsoft.com/office/drawing/2014/main" id="{072FC5F8-1C4D-4B25-AFC3-9BAE818264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5" y="2170"/>
              <a:ext cx="0" cy="1585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4" name="Line 36">
              <a:extLst>
                <a:ext uri="{FF2B5EF4-FFF2-40B4-BE49-F238E27FC236}">
                  <a16:creationId xmlns:a16="http://schemas.microsoft.com/office/drawing/2014/main" id="{3A7EA71B-CB07-4F58-90C4-39C0738C08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9" y="2170"/>
              <a:ext cx="0" cy="158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5" name="Line 37">
              <a:extLst>
                <a:ext uri="{FF2B5EF4-FFF2-40B4-BE49-F238E27FC236}">
                  <a16:creationId xmlns:a16="http://schemas.microsoft.com/office/drawing/2014/main" id="{B8D0C1EB-4613-492D-B290-FE21DF2C89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2" y="2170"/>
              <a:ext cx="0" cy="158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6" name="Line 38">
              <a:extLst>
                <a:ext uri="{FF2B5EF4-FFF2-40B4-BE49-F238E27FC236}">
                  <a16:creationId xmlns:a16="http://schemas.microsoft.com/office/drawing/2014/main" id="{90B311EC-EFAD-45CB-A965-266740A298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6" y="2170"/>
              <a:ext cx="0" cy="158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7" name="Line 39">
              <a:extLst>
                <a:ext uri="{FF2B5EF4-FFF2-40B4-BE49-F238E27FC236}">
                  <a16:creationId xmlns:a16="http://schemas.microsoft.com/office/drawing/2014/main" id="{47C19949-660B-4FBD-A30C-510A88C7B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1" y="2170"/>
              <a:ext cx="0" cy="158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8" name="Line 40">
              <a:extLst>
                <a:ext uri="{FF2B5EF4-FFF2-40B4-BE49-F238E27FC236}">
                  <a16:creationId xmlns:a16="http://schemas.microsoft.com/office/drawing/2014/main" id="{7197AF26-929A-415C-8073-D00676FD1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8" y="2170"/>
              <a:ext cx="0" cy="1585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3049" name="Picture 41">
            <a:extLst>
              <a:ext uri="{FF2B5EF4-FFF2-40B4-BE49-F238E27FC236}">
                <a16:creationId xmlns:a16="http://schemas.microsoft.com/office/drawing/2014/main" id="{D32B3B28-E29B-45C0-9549-37DA2AA49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50" y="1366838"/>
            <a:ext cx="4122738" cy="196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>
            <a:extLst>
              <a:ext uri="{FF2B5EF4-FFF2-40B4-BE49-F238E27FC236}">
                <a16:creationId xmlns:a16="http://schemas.microsoft.com/office/drawing/2014/main" id="{38EB9DD1-CC61-4D5E-92E7-DDA23FEC1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761FC95B-CEA7-4695-881C-611A4574D6B4}" type="slidenum">
              <a:rPr lang="pt-BR" altLang="en-US" sz="140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38</a:t>
            </a:fld>
            <a:endParaRPr lang="pt-BR" altLang="en-US" sz="1400">
              <a:latin typeface="Arial" panose="020B0604020202020204" pitchFamily="34" charset="0"/>
            </a:endParaRPr>
          </a:p>
        </p:txBody>
      </p:sp>
      <p:sp>
        <p:nvSpPr>
          <p:cNvPr id="44034" name="Text Box 2">
            <a:extLst>
              <a:ext uri="{FF2B5EF4-FFF2-40B4-BE49-F238E27FC236}">
                <a16:creationId xmlns:a16="http://schemas.microsoft.com/office/drawing/2014/main" id="{AB841368-E842-483D-BA1F-C9F157B05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1358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Contrutores </a:t>
            </a:r>
            <a:r>
              <a:rPr lang="en-GB" altLang="en-US" sz="20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(1/4)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B22652C-02C8-4945-860D-867FF61E7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55738"/>
            <a:ext cx="8229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altLang="en-US" sz="3200">
                <a:latin typeface="Arial" panose="020B0604020202020204" pitchFamily="34" charset="0"/>
              </a:rPr>
              <a:t>Utilizados para a construção de objetos</a:t>
            </a: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75E84507-0761-41B5-ABDA-AF49ECB0C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3" y="2060575"/>
            <a:ext cx="4765675" cy="4275138"/>
          </a:xfrm>
          <a:prstGeom prst="rect">
            <a:avLst/>
          </a:prstGeom>
          <a:noFill/>
          <a:ln w="1260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4963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endParaRPr lang="en-GB" altLang="en-US" sz="800" b="0">
              <a:latin typeface="Arial" panose="020B0604020202020204" pitchFamily="34" charset="0"/>
            </a:endParaRP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 sz="2000" b="0">
                <a:latin typeface="Arial" panose="020B0604020202020204" pitchFamily="34" charset="0"/>
              </a:rPr>
              <a:t>class</a:t>
            </a:r>
            <a:r>
              <a:rPr lang="en-GB" altLang="en-US" sz="2000">
                <a:latin typeface="Arial" panose="020B0604020202020204" pitchFamily="34" charset="0"/>
              </a:rPr>
              <a:t> </a:t>
            </a:r>
            <a:r>
              <a:rPr lang="en-GB" altLang="en-US" sz="2000">
                <a:solidFill>
                  <a:srgbClr val="FF0000"/>
                </a:solidFill>
                <a:latin typeface="Arial" panose="020B0604020202020204" pitchFamily="34" charset="0"/>
              </a:rPr>
              <a:t>Pessoa</a:t>
            </a:r>
            <a:r>
              <a:rPr lang="en-GB" altLang="en-US" sz="2000">
                <a:latin typeface="Arial" panose="020B0604020202020204" pitchFamily="34" charset="0"/>
              </a:rPr>
              <a:t> {</a:t>
            </a: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	String 	nome;</a:t>
            </a: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	int		idade;</a:t>
            </a:r>
          </a:p>
          <a:p>
            <a:pPr>
              <a:lnSpc>
                <a:spcPct val="2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 	</a:t>
            </a: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	</a:t>
            </a:r>
            <a:r>
              <a:rPr lang="en-GB" altLang="en-US" sz="2000" b="0">
                <a:latin typeface="Arial" panose="020B0604020202020204" pitchFamily="34" charset="0"/>
              </a:rPr>
              <a:t>public</a:t>
            </a:r>
            <a:r>
              <a:rPr lang="en-GB" altLang="en-US" sz="2000">
                <a:latin typeface="Arial" panose="020B0604020202020204" pitchFamily="34" charset="0"/>
              </a:rPr>
              <a:t> </a:t>
            </a:r>
            <a:r>
              <a:rPr lang="en-GB" altLang="en-US" sz="2000">
                <a:solidFill>
                  <a:srgbClr val="FF0000"/>
                </a:solidFill>
                <a:latin typeface="Arial" panose="020B0604020202020204" pitchFamily="34" charset="0"/>
              </a:rPr>
              <a:t>Pessoa</a:t>
            </a:r>
            <a:r>
              <a:rPr lang="en-GB" altLang="en-US" sz="2000">
                <a:latin typeface="Arial" panose="020B0604020202020204" pitchFamily="34" charset="0"/>
              </a:rPr>
              <a:t> (String nome, int idade) {</a:t>
            </a: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             </a:t>
            </a:r>
            <a:r>
              <a:rPr lang="en-GB" altLang="en-US" sz="2000" b="0">
                <a:solidFill>
                  <a:srgbClr val="0000FF"/>
                </a:solidFill>
                <a:latin typeface="Arial" panose="020B0604020202020204" pitchFamily="34" charset="0"/>
              </a:rPr>
              <a:t>this</a:t>
            </a:r>
            <a:r>
              <a:rPr lang="en-GB" altLang="en-US" sz="2000">
                <a:latin typeface="Arial" panose="020B0604020202020204" pitchFamily="34" charset="0"/>
              </a:rPr>
              <a:t>.nome = nome;</a:t>
            </a: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	        </a:t>
            </a:r>
            <a:r>
              <a:rPr lang="en-GB" altLang="en-US" sz="2000" b="0">
                <a:solidFill>
                  <a:srgbClr val="0000FF"/>
                </a:solidFill>
                <a:latin typeface="Arial" panose="020B0604020202020204" pitchFamily="34" charset="0"/>
              </a:rPr>
              <a:t>this</a:t>
            </a:r>
            <a:r>
              <a:rPr lang="en-GB" altLang="en-US" sz="2000">
                <a:latin typeface="Arial" panose="020B0604020202020204" pitchFamily="34" charset="0"/>
              </a:rPr>
              <a:t>.idade = idade;</a:t>
            </a: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     }</a:t>
            </a: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endParaRPr lang="en-GB" altLang="en-US" sz="2000">
              <a:latin typeface="Arial" panose="020B0604020202020204" pitchFamily="34" charset="0"/>
            </a:endParaRP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	</a:t>
            </a:r>
            <a:r>
              <a:rPr lang="en-GB" altLang="en-US" sz="2000" b="0">
                <a:latin typeface="Arial" panose="020B0604020202020204" pitchFamily="34" charset="0"/>
              </a:rPr>
              <a:t>public</a:t>
            </a:r>
            <a:r>
              <a:rPr lang="en-GB" altLang="en-US" sz="2000">
                <a:latin typeface="Arial" panose="020B0604020202020204" pitchFamily="34" charset="0"/>
              </a:rPr>
              <a:t> </a:t>
            </a:r>
            <a:r>
              <a:rPr lang="en-GB" altLang="en-US" sz="2000">
                <a:solidFill>
                  <a:srgbClr val="FF0000"/>
                </a:solidFill>
                <a:latin typeface="Arial" panose="020B0604020202020204" pitchFamily="34" charset="0"/>
              </a:rPr>
              <a:t>Pessoa</a:t>
            </a:r>
            <a:r>
              <a:rPr lang="en-GB" altLang="en-US" sz="2000">
                <a:latin typeface="Arial" panose="020B0604020202020204" pitchFamily="34" charset="0"/>
              </a:rPr>
              <a:t> () {</a:t>
            </a: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             </a:t>
            </a:r>
            <a:r>
              <a:rPr lang="en-GB" altLang="en-US" sz="2000" b="0">
                <a:solidFill>
                  <a:srgbClr val="0000FF"/>
                </a:solidFill>
                <a:latin typeface="Arial" panose="020B0604020202020204" pitchFamily="34" charset="0"/>
              </a:rPr>
              <a:t>this</a:t>
            </a:r>
            <a:r>
              <a:rPr lang="en-GB" altLang="en-US" sz="2000">
                <a:latin typeface="Arial" panose="020B0604020202020204" pitchFamily="34" charset="0"/>
              </a:rPr>
              <a:t>.nome = “João”;</a:t>
            </a: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	        t</a:t>
            </a:r>
            <a:r>
              <a:rPr lang="en-GB" altLang="en-US" sz="2000" b="0">
                <a:solidFill>
                  <a:srgbClr val="0000FF"/>
                </a:solidFill>
                <a:latin typeface="Arial" panose="020B0604020202020204" pitchFamily="34" charset="0"/>
              </a:rPr>
              <a:t>his</a:t>
            </a:r>
            <a:r>
              <a:rPr lang="en-GB" altLang="en-US" sz="2000">
                <a:latin typeface="Arial" panose="020B0604020202020204" pitchFamily="34" charset="0"/>
              </a:rPr>
              <a:t>.idade = 25;</a:t>
            </a: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     }</a:t>
            </a:r>
          </a:p>
          <a:p>
            <a:pPr>
              <a:lnSpc>
                <a:spcPct val="25000"/>
              </a:lnSpc>
              <a:spcBef>
                <a:spcPts val="800"/>
              </a:spcBef>
              <a:buClrTx/>
              <a:buSzPct val="75000"/>
              <a:buFontTx/>
              <a:buNone/>
            </a:pPr>
            <a:endParaRPr lang="en-GB" altLang="en-US" sz="2000">
              <a:latin typeface="Arial" panose="020B0604020202020204" pitchFamily="34" charset="0"/>
            </a:endParaRP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EA8CD9E9-D1E0-46D2-9E38-1F3E14E0A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7163" y="2060575"/>
            <a:ext cx="3455987" cy="4276725"/>
          </a:xfrm>
          <a:prstGeom prst="rect">
            <a:avLst/>
          </a:prstGeom>
          <a:noFill/>
          <a:ln w="1260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4963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endParaRPr lang="en-GB" altLang="en-US" sz="2000" b="0">
              <a:latin typeface="Arial" panose="020B0604020202020204" pitchFamily="34" charset="0"/>
            </a:endParaRP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endParaRPr lang="en-GB" altLang="en-US" sz="2000" b="0">
              <a:latin typeface="Arial" panose="020B0604020202020204" pitchFamily="34" charset="0"/>
            </a:endParaRP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endParaRPr lang="en-GB" altLang="en-US" sz="2000" b="0">
              <a:latin typeface="Arial" panose="020B0604020202020204" pitchFamily="34" charset="0"/>
            </a:endParaRP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endParaRPr lang="en-GB" altLang="en-US" sz="2000" b="0">
              <a:latin typeface="Arial" panose="020B0604020202020204" pitchFamily="34" charset="0"/>
            </a:endParaRP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endParaRPr lang="en-GB" altLang="en-US" sz="2000" b="0">
              <a:latin typeface="Arial" panose="020B0604020202020204" pitchFamily="34" charset="0"/>
            </a:endParaRP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Pessoa maria = </a:t>
            </a: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	</a:t>
            </a:r>
            <a:r>
              <a:rPr lang="en-GB" altLang="en-US" sz="2000" b="0">
                <a:latin typeface="Arial" panose="020B0604020202020204" pitchFamily="34" charset="0"/>
              </a:rPr>
              <a:t>new</a:t>
            </a:r>
            <a:r>
              <a:rPr lang="en-GB" altLang="en-US" sz="2000">
                <a:latin typeface="Arial" panose="020B0604020202020204" pitchFamily="34" charset="0"/>
              </a:rPr>
              <a:t> Pessoa(“Maria”, 20);</a:t>
            </a: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endParaRPr lang="en-GB" altLang="en-US" sz="2000">
              <a:latin typeface="Arial" panose="020B0604020202020204" pitchFamily="34" charset="0"/>
            </a:endParaRP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Pessoa joao = </a:t>
            </a:r>
            <a:r>
              <a:rPr lang="en-GB" altLang="en-US" sz="2000" b="0">
                <a:latin typeface="Arial" panose="020B0604020202020204" pitchFamily="34" charset="0"/>
              </a:rPr>
              <a:t>new</a:t>
            </a:r>
            <a:r>
              <a:rPr lang="en-GB" altLang="en-US" sz="2000">
                <a:latin typeface="Arial" panose="020B0604020202020204" pitchFamily="34" charset="0"/>
              </a:rPr>
              <a:t> Pessoa();</a:t>
            </a:r>
          </a:p>
          <a:p>
            <a:pPr>
              <a:lnSpc>
                <a:spcPct val="55000"/>
              </a:lnSpc>
              <a:spcBef>
                <a:spcPts val="800"/>
              </a:spcBef>
              <a:buClrTx/>
              <a:buSzPct val="75000"/>
              <a:buFontTx/>
              <a:buNone/>
            </a:pPr>
            <a:endParaRPr lang="en-GB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>
            <a:extLst>
              <a:ext uri="{FF2B5EF4-FFF2-40B4-BE49-F238E27FC236}">
                <a16:creationId xmlns:a16="http://schemas.microsoft.com/office/drawing/2014/main" id="{F5401061-BD4C-428D-8A97-4A8CE8685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325EC4F0-7BBA-4988-9D07-1006A7C9D04A}" type="slidenum">
              <a:rPr lang="pt-BR" altLang="en-US" sz="140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39</a:t>
            </a:fld>
            <a:endParaRPr lang="pt-BR" altLang="en-US" sz="1400">
              <a:latin typeface="Arial" panose="020B0604020202020204" pitchFamily="34" charset="0"/>
            </a:endParaRPr>
          </a:p>
        </p:txBody>
      </p:sp>
      <p:sp>
        <p:nvSpPr>
          <p:cNvPr id="45058" name="Text Box 2">
            <a:extLst>
              <a:ext uri="{FF2B5EF4-FFF2-40B4-BE49-F238E27FC236}">
                <a16:creationId xmlns:a16="http://schemas.microsoft.com/office/drawing/2014/main" id="{BA4858F2-67E1-4ECF-82F8-BE391EB8A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1358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Contrutores </a:t>
            </a:r>
            <a:r>
              <a:rPr lang="en-GB" altLang="en-US" sz="20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(2/4)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88B2E18-CCB8-4B35-9039-5FFF45B5A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1501775"/>
            <a:ext cx="8229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en-US" sz="2400">
                <a:latin typeface="Arial" panose="020B0604020202020204" pitchFamily="34" charset="0"/>
              </a:rPr>
              <a:t>Devem ter o </a:t>
            </a:r>
            <a:r>
              <a:rPr lang="en-GB" altLang="en-US" sz="2400" b="0" i="1">
                <a:solidFill>
                  <a:srgbClr val="FF0000"/>
                </a:solidFill>
                <a:latin typeface="Arial" panose="020B0604020202020204" pitchFamily="34" charset="0"/>
              </a:rPr>
              <a:t>mesmo nome da classe</a:t>
            </a:r>
            <a:r>
              <a:rPr lang="en-GB" altLang="en-US" sz="2400">
                <a:latin typeface="Arial" panose="020B0604020202020204" pitchFamily="34" charset="0"/>
              </a:rPr>
              <a:t> que inicializam.</a:t>
            </a: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en-GB" altLang="en-US" sz="2400">
              <a:latin typeface="Arial" panose="020B060402020202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en-GB" altLang="en-US" sz="2400">
              <a:latin typeface="Arial" panose="020B0604020202020204" pitchFamily="34" charset="0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en-US" sz="2400">
                <a:latin typeface="Arial" panose="020B0604020202020204" pitchFamily="34" charset="0"/>
              </a:rPr>
              <a:t>Podem ter parâmetros.</a:t>
            </a: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en-GB" altLang="en-US" sz="2400">
              <a:latin typeface="Arial" panose="020B0604020202020204" pitchFamily="34" charset="0"/>
            </a:endParaRP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en-GB" altLang="en-US" sz="2400">
              <a:latin typeface="Arial" panose="020B0604020202020204" pitchFamily="34" charset="0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en-US" sz="2400">
                <a:latin typeface="Arial" panose="020B0604020202020204" pitchFamily="34" charset="0"/>
              </a:rPr>
              <a:t>Não tem retorno.</a:t>
            </a:r>
          </a:p>
          <a:p>
            <a:pPr marL="341313">
              <a:spcBef>
                <a:spcPts val="600"/>
              </a:spcBef>
              <a:buClrTx/>
              <a:buFontTx/>
              <a:buNone/>
            </a:pPr>
            <a:endParaRPr lang="en-GB" altLang="en-US" sz="2400">
              <a:latin typeface="Arial" panose="020B0604020202020204" pitchFamily="34" charset="0"/>
            </a:endParaRPr>
          </a:p>
          <a:p>
            <a:pPr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altLang="en-US" sz="2400" b="0" i="1">
                <a:solidFill>
                  <a:srgbClr val="FF0000"/>
                </a:solidFill>
                <a:latin typeface="Arial" panose="020B0604020202020204" pitchFamily="34" charset="0"/>
              </a:rPr>
              <a:t>Se não é declarado nenhum construtor, a linguagem provê um construtor padrão sem argumentos que não faz nada</a:t>
            </a:r>
            <a:r>
              <a:rPr lang="en-GB" altLang="en-US" sz="2400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B87136A2-8DDE-4CB0-8C57-CB6459789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BA88B40A-1BCD-4263-8086-B98FA933FA20}" type="slidenum">
              <a:rPr lang="pt-BR" altLang="en-US" sz="140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4</a:t>
            </a:fld>
            <a:endParaRPr lang="pt-BR" altLang="en-US" sz="1400">
              <a:latin typeface="Arial" panose="020B0604020202020204" pitchFamily="34" charset="0"/>
            </a:endParaRPr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637DE53B-75FB-4F73-B802-98C0FC858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1358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Orientação a Objetos em Java  </a:t>
            </a:r>
            <a:r>
              <a:rPr lang="en-GB" altLang="en-US" sz="20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(4/33)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B01927A-A568-4D83-894F-C2D813CF8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12838"/>
            <a:ext cx="8229600" cy="505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38138" indent="-338138"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39775" indent="-282575"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GB" altLang="en-US" sz="2800">
                <a:latin typeface="Arial" panose="020B0604020202020204" pitchFamily="34" charset="0"/>
                <a:cs typeface="Times New Roman" panose="02020603050405020304" pitchFamily="18" charset="0"/>
              </a:rPr>
              <a:t>Objetos do mundo real possuem duas características: </a:t>
            </a:r>
            <a:r>
              <a:rPr lang="en-GB" altLang="en-US" sz="280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estado</a:t>
            </a:r>
            <a:r>
              <a:rPr lang="en-GB" altLang="en-US" sz="2800">
                <a:latin typeface="Arial" panose="020B0604020202020204" pitchFamily="34" charset="0"/>
                <a:cs typeface="Times New Roman" panose="02020603050405020304" pitchFamily="18" charset="0"/>
              </a:rPr>
              <a:t> e </a:t>
            </a:r>
            <a:r>
              <a:rPr lang="en-GB" altLang="en-US" sz="280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comportamento.</a:t>
            </a:r>
          </a:p>
          <a:p>
            <a:pPr marL="339725">
              <a:spcBef>
                <a:spcPts val="700"/>
              </a:spcBef>
              <a:buClrTx/>
              <a:buFontTx/>
              <a:buNone/>
            </a:pPr>
            <a:endParaRPr lang="en-GB" altLang="en-US" sz="2800">
              <a:solidFill>
                <a:srgbClr val="FF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GB" altLang="en-US" sz="2800">
                <a:latin typeface="Arial" panose="020B0604020202020204" pitchFamily="34" charset="0"/>
                <a:cs typeface="Times New Roman" panose="02020603050405020304" pitchFamily="18" charset="0"/>
              </a:rPr>
              <a:t>Exemplos:</a:t>
            </a:r>
          </a:p>
          <a:p>
            <a:pPr lvl="1">
              <a:spcBef>
                <a:spcPts val="65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</a:pPr>
            <a:r>
              <a:rPr lang="en-GB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cachorros </a:t>
            </a:r>
            <a:r>
              <a:rPr lang="en-GB" altLang="en-US" sz="2400">
                <a:latin typeface="Wingdings" panose="05000000000000000000" pitchFamily="2" charset="2"/>
              </a:rPr>
              <a:t></a:t>
            </a:r>
            <a:r>
              <a:rPr lang="en-GB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240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estado</a:t>
            </a:r>
            <a:r>
              <a:rPr lang="en-GB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: nome, cor, raça</a:t>
            </a:r>
          </a:p>
          <a:p>
            <a:pPr marL="741363" lvl="1">
              <a:spcBef>
                <a:spcPts val="650"/>
              </a:spcBef>
              <a:buClrTx/>
              <a:buSzPct val="80000"/>
              <a:buFontTx/>
              <a:buNone/>
            </a:pPr>
            <a:r>
              <a:rPr lang="en-GB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			     </a:t>
            </a:r>
            <a:r>
              <a:rPr lang="en-GB" altLang="en-US" sz="240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comportamento</a:t>
            </a:r>
            <a:r>
              <a:rPr lang="en-GB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: latir, correr</a:t>
            </a:r>
          </a:p>
          <a:p>
            <a:pPr lvl="1">
              <a:spcBef>
                <a:spcPts val="65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</a:pPr>
            <a:r>
              <a:rPr lang="en-GB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Bicicletas </a:t>
            </a:r>
            <a:r>
              <a:rPr lang="en-GB" altLang="en-US" sz="2400">
                <a:latin typeface="Wingdings" panose="05000000000000000000" pitchFamily="2" charset="2"/>
              </a:rPr>
              <a:t></a:t>
            </a:r>
            <a:r>
              <a:rPr lang="en-GB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240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estado</a:t>
            </a:r>
            <a:r>
              <a:rPr lang="en-GB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: marcha atual, velocidade  atual</a:t>
            </a:r>
          </a:p>
          <a:p>
            <a:pPr marL="741363" lvl="1">
              <a:spcBef>
                <a:spcPts val="650"/>
              </a:spcBef>
              <a:buClrTx/>
              <a:buSzPct val="80000"/>
              <a:buFontTx/>
              <a:buNone/>
            </a:pPr>
            <a:r>
              <a:rPr lang="en-GB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			     </a:t>
            </a:r>
            <a:r>
              <a:rPr lang="en-GB" altLang="en-US" sz="240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comportamento</a:t>
            </a:r>
            <a:r>
              <a:rPr lang="en-GB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: trocar marcha, aplicar freios</a:t>
            </a:r>
          </a:p>
          <a:p>
            <a:pPr marL="741363" lvl="1">
              <a:spcBef>
                <a:spcPts val="650"/>
              </a:spcBef>
              <a:buClrTx/>
              <a:buSzPct val="80000"/>
              <a:buFontTx/>
              <a:buNone/>
            </a:pPr>
            <a:endParaRPr lang="en-GB" altLang="en-US" sz="24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339725">
              <a:spcBef>
                <a:spcPts val="800"/>
              </a:spcBef>
              <a:buClrTx/>
              <a:buFontTx/>
              <a:buNone/>
            </a:pPr>
            <a:endParaRPr lang="en-GB" altLang="en-US" sz="24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>
            <a:extLst>
              <a:ext uri="{FF2B5EF4-FFF2-40B4-BE49-F238E27FC236}">
                <a16:creationId xmlns:a16="http://schemas.microsoft.com/office/drawing/2014/main" id="{B633CC19-E9F7-4012-9180-EC5BEE70E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E1C67877-006D-4CE8-9BD6-207CCEFEDC26}" type="slidenum">
              <a:rPr lang="pt-BR" altLang="en-US" sz="1400" dirty="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40</a:t>
            </a:fld>
            <a:endParaRPr lang="pt-BR" altLang="en-US" sz="1400" dirty="0">
              <a:latin typeface="Arial" panose="020B0604020202020204" pitchFamily="34" charset="0"/>
            </a:endParaRPr>
          </a:p>
        </p:txBody>
      </p:sp>
      <p:sp>
        <p:nvSpPr>
          <p:cNvPr id="46082" name="Text Box 2">
            <a:extLst>
              <a:ext uri="{FF2B5EF4-FFF2-40B4-BE49-F238E27FC236}">
                <a16:creationId xmlns:a16="http://schemas.microsoft.com/office/drawing/2014/main" id="{83089A2A-8D1B-4934-A2C7-A369E24E7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1358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0" i="1" u="sng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Contrutores</a:t>
            </a:r>
            <a:r>
              <a:rPr lang="en-GB" altLang="en-US" sz="2800" b="0" i="1" u="sng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GB" altLang="en-US" sz="2000" b="0" i="1" u="sng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(3/4)</a:t>
            </a:r>
            <a:endParaRPr lang="en-GB" altLang="en-US" sz="2000" b="0" i="1" u="sng" dirty="0" err="1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6083" name="AutoShape 3">
            <a:extLst>
              <a:ext uri="{FF2B5EF4-FFF2-40B4-BE49-F238E27FC236}">
                <a16:creationId xmlns:a16="http://schemas.microsoft.com/office/drawing/2014/main" id="{2480C1BF-4C6D-4BAB-80BE-8D49DE5FA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2138363"/>
            <a:ext cx="4919663" cy="358775"/>
          </a:xfrm>
          <a:prstGeom prst="roundRect">
            <a:avLst>
              <a:gd name="adj" fmla="val 519"/>
            </a:avLst>
          </a:prstGeom>
          <a:solidFill>
            <a:srgbClr val="CCECFF"/>
          </a:solidFill>
          <a:ln w="9360" cap="sq">
            <a:solidFill>
              <a:srgbClr val="0099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AutoShape 4">
            <a:extLst>
              <a:ext uri="{FF2B5EF4-FFF2-40B4-BE49-F238E27FC236}">
                <a16:creationId xmlns:a16="http://schemas.microsoft.com/office/drawing/2014/main" id="{2A8FFA59-2047-4354-B9AA-359443E8E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2619375"/>
            <a:ext cx="4984750" cy="3260725"/>
          </a:xfrm>
          <a:prstGeom prst="roundRect">
            <a:avLst>
              <a:gd name="adj" fmla="val 93"/>
            </a:avLst>
          </a:prstGeom>
          <a:solidFill>
            <a:srgbClr val="CCECFF"/>
          </a:solidFill>
          <a:ln w="9360" cap="sq">
            <a:solidFill>
              <a:srgbClr val="0099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085" name="Group 5">
            <a:extLst>
              <a:ext uri="{FF2B5EF4-FFF2-40B4-BE49-F238E27FC236}">
                <a16:creationId xmlns:a16="http://schemas.microsoft.com/office/drawing/2014/main" id="{254BD8D7-7FAC-4B5C-8332-861275859583}"/>
              </a:ext>
            </a:extLst>
          </p:cNvPr>
          <p:cNvGrpSpPr>
            <a:grpSpLocks/>
          </p:cNvGrpSpPr>
          <p:nvPr/>
        </p:nvGrpSpPr>
        <p:grpSpPr bwMode="auto">
          <a:xfrm>
            <a:off x="1731963" y="1993900"/>
            <a:ext cx="6340476" cy="3994150"/>
            <a:chOff x="1091" y="1256"/>
            <a:chExt cx="3994" cy="2516"/>
          </a:xfrm>
        </p:grpSpPr>
        <p:sp>
          <p:nvSpPr>
            <p:cNvPr id="46086" name="AutoShape 6">
              <a:extLst>
                <a:ext uri="{FF2B5EF4-FFF2-40B4-BE49-F238E27FC236}">
                  <a16:creationId xmlns:a16="http://schemas.microsoft.com/office/drawing/2014/main" id="{C0783004-6B89-4963-B1B1-9C878B6AF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1256"/>
              <a:ext cx="3517" cy="2516"/>
            </a:xfrm>
            <a:prstGeom prst="roundRect">
              <a:avLst>
                <a:gd name="adj" fmla="val 3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7" name="Rectangle 7">
              <a:extLst>
                <a:ext uri="{FF2B5EF4-FFF2-40B4-BE49-F238E27FC236}">
                  <a16:creationId xmlns:a16="http://schemas.microsoft.com/office/drawing/2014/main" id="{BFF30AA9-EF02-4147-A604-B4DE4AA10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1262"/>
              <a:ext cx="28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lnSpc>
                  <a:spcPct val="93000"/>
                </a:lnSpc>
                <a:buClrTx/>
                <a:buFontTx/>
                <a:buNone/>
              </a:pPr>
              <a:r>
                <a:rPr lang="en-GB" altLang="en-US" sz="13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6088" name="Rectangle 8">
              <a:extLst>
                <a:ext uri="{FF2B5EF4-FFF2-40B4-BE49-F238E27FC236}">
                  <a16:creationId xmlns:a16="http://schemas.microsoft.com/office/drawing/2014/main" id="{EA53E78A-5FA7-4F73-8034-34B6B9FF0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1374"/>
              <a:ext cx="423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lnSpc>
                  <a:spcPct val="93000"/>
                </a:lnSpc>
                <a:buClrTx/>
                <a:buFontTx/>
                <a:buNone/>
              </a:pPr>
              <a:r>
                <a:rPr lang="en-GB" altLang="en-US" sz="1700" b="0">
                  <a:latin typeface="Arial" panose="020B0604020202020204" pitchFamily="34" charset="0"/>
                </a:rPr>
                <a:t>import</a:t>
              </a:r>
            </a:p>
          </p:txBody>
        </p:sp>
        <p:sp>
          <p:nvSpPr>
            <p:cNvPr id="46089" name="Rectangle 9">
              <a:extLst>
                <a:ext uri="{FF2B5EF4-FFF2-40B4-BE49-F238E27FC236}">
                  <a16:creationId xmlns:a16="http://schemas.microsoft.com/office/drawing/2014/main" id="{7001A50A-1045-4A70-BEFA-07970CC8B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" y="1374"/>
              <a:ext cx="627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lnSpc>
                  <a:spcPct val="93000"/>
                </a:lnSpc>
                <a:buClrTx/>
                <a:buFontTx/>
                <a:buNone/>
              </a:pPr>
              <a:r>
                <a:rPr lang="en-GB" altLang="en-US" sz="1700">
                  <a:latin typeface="Arial" panose="020B0604020202020204" pitchFamily="34" charset="0"/>
                </a:rPr>
                <a:t> java.util.*;</a:t>
              </a:r>
            </a:p>
          </p:txBody>
        </p:sp>
        <p:sp>
          <p:nvSpPr>
            <p:cNvPr id="46090" name="Rectangle 10">
              <a:extLst>
                <a:ext uri="{FF2B5EF4-FFF2-40B4-BE49-F238E27FC236}">
                  <a16:creationId xmlns:a16="http://schemas.microsoft.com/office/drawing/2014/main" id="{E68B3CED-6636-41A4-ADBB-40961265E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" y="1374"/>
              <a:ext cx="37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lnSpc>
                  <a:spcPct val="93000"/>
                </a:lnSpc>
                <a:buClrTx/>
                <a:buFontTx/>
                <a:buNone/>
              </a:pPr>
              <a:r>
                <a:rPr lang="en-GB" altLang="en-US" sz="17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6091" name="Rectangle 11">
              <a:extLst>
                <a:ext uri="{FF2B5EF4-FFF2-40B4-BE49-F238E27FC236}">
                  <a16:creationId xmlns:a16="http://schemas.microsoft.com/office/drawing/2014/main" id="{8C8C2228-8E05-47D0-9228-05BD2751E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" y="1540"/>
              <a:ext cx="37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lnSpc>
                  <a:spcPct val="93000"/>
                </a:lnSpc>
                <a:buClrTx/>
                <a:buFontTx/>
                <a:buNone/>
              </a:pPr>
              <a:r>
                <a:rPr lang="en-GB" altLang="en-US" sz="17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6092" name="Rectangle 12">
              <a:extLst>
                <a:ext uri="{FF2B5EF4-FFF2-40B4-BE49-F238E27FC236}">
                  <a16:creationId xmlns:a16="http://schemas.microsoft.com/office/drawing/2014/main" id="{1A6D0D99-144A-4F80-8A1C-BA97CD38F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" y="1700"/>
              <a:ext cx="779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lnSpc>
                  <a:spcPct val="93000"/>
                </a:lnSpc>
                <a:buClrTx/>
                <a:buFontTx/>
                <a:buNone/>
              </a:pPr>
              <a:r>
                <a:rPr lang="en-GB" altLang="en-US" sz="1700" b="0">
                  <a:latin typeface="Arial" panose="020B0604020202020204" pitchFamily="34" charset="0"/>
                </a:rPr>
                <a:t>public class</a:t>
              </a:r>
            </a:p>
          </p:txBody>
        </p:sp>
        <p:sp>
          <p:nvSpPr>
            <p:cNvPr id="46093" name="Rectangle 13">
              <a:extLst>
                <a:ext uri="{FF2B5EF4-FFF2-40B4-BE49-F238E27FC236}">
                  <a16:creationId xmlns:a16="http://schemas.microsoft.com/office/drawing/2014/main" id="{AA665F26-2CBF-4F20-B695-55F678FFC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1700"/>
              <a:ext cx="734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lnSpc>
                  <a:spcPct val="93000"/>
                </a:lnSpc>
                <a:buClrTx/>
                <a:buFontTx/>
                <a:buNone/>
              </a:pPr>
              <a:r>
                <a:rPr lang="en-GB" altLang="en-US" sz="1700">
                  <a:latin typeface="Arial" panose="020B0604020202020204" pitchFamily="34" charset="0"/>
                </a:rPr>
                <a:t> AloMundo {</a:t>
              </a:r>
            </a:p>
          </p:txBody>
        </p:sp>
        <p:sp>
          <p:nvSpPr>
            <p:cNvPr id="46094" name="Rectangle 14">
              <a:extLst>
                <a:ext uri="{FF2B5EF4-FFF2-40B4-BE49-F238E27FC236}">
                  <a16:creationId xmlns:a16="http://schemas.microsoft.com/office/drawing/2014/main" id="{D308770D-48D3-40C1-9E07-101E4C153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" y="1700"/>
              <a:ext cx="37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lnSpc>
                  <a:spcPct val="93000"/>
                </a:lnSpc>
                <a:buClrTx/>
                <a:buFontTx/>
                <a:buNone/>
              </a:pPr>
              <a:r>
                <a:rPr lang="en-GB" altLang="en-US" sz="17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6095" name="Rectangle 15">
              <a:extLst>
                <a:ext uri="{FF2B5EF4-FFF2-40B4-BE49-F238E27FC236}">
                  <a16:creationId xmlns:a16="http://schemas.microsoft.com/office/drawing/2014/main" id="{A0457BE7-DD1C-4548-995D-2B0869F16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" y="1866"/>
              <a:ext cx="37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lnSpc>
                  <a:spcPct val="93000"/>
                </a:lnSpc>
                <a:buClrTx/>
                <a:buFontTx/>
                <a:buNone/>
              </a:pPr>
              <a:r>
                <a:rPr lang="en-GB" altLang="en-US" sz="17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6096" name="Rectangle 16">
              <a:extLst>
                <a:ext uri="{FF2B5EF4-FFF2-40B4-BE49-F238E27FC236}">
                  <a16:creationId xmlns:a16="http://schemas.microsoft.com/office/drawing/2014/main" id="{07C74142-CD92-4976-A4B6-ECB3CCC7A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5" y="1866"/>
              <a:ext cx="149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lnSpc>
                  <a:spcPct val="93000"/>
                </a:lnSpc>
                <a:buClrTx/>
                <a:buFontTx/>
                <a:buNone/>
              </a:pPr>
              <a:r>
                <a:rPr lang="en-GB" altLang="en-US" sz="1700">
                  <a:latin typeface="Arial" panose="020B0604020202020204" pitchFamily="34" charset="0"/>
                </a:rPr>
                <a:t>    </a:t>
              </a:r>
            </a:p>
          </p:txBody>
        </p:sp>
        <p:sp>
          <p:nvSpPr>
            <p:cNvPr id="46097" name="Rectangle 17">
              <a:extLst>
                <a:ext uri="{FF2B5EF4-FFF2-40B4-BE49-F238E27FC236}">
                  <a16:creationId xmlns:a16="http://schemas.microsoft.com/office/drawing/2014/main" id="{3F66FDF2-C7D7-4B1B-9879-14628079D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8" y="1866"/>
              <a:ext cx="37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lnSpc>
                  <a:spcPct val="93000"/>
                </a:lnSpc>
                <a:buClrTx/>
                <a:buFontTx/>
                <a:buNone/>
              </a:pPr>
              <a:r>
                <a:rPr lang="en-GB" altLang="en-US" sz="17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6098" name="Rectangle 18">
              <a:extLst>
                <a:ext uri="{FF2B5EF4-FFF2-40B4-BE49-F238E27FC236}">
                  <a16:creationId xmlns:a16="http://schemas.microsoft.com/office/drawing/2014/main" id="{A672D7E9-C527-44E0-9DC2-40C48EE03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2031"/>
              <a:ext cx="149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lnSpc>
                  <a:spcPct val="93000"/>
                </a:lnSpc>
                <a:buClrTx/>
                <a:buFontTx/>
                <a:buNone/>
              </a:pPr>
              <a:r>
                <a:rPr lang="en-GB" altLang="en-US" sz="1700">
                  <a:latin typeface="Arial" panose="020B0604020202020204" pitchFamily="34" charset="0"/>
                </a:rPr>
                <a:t>    </a:t>
              </a:r>
            </a:p>
          </p:txBody>
        </p:sp>
        <p:sp>
          <p:nvSpPr>
            <p:cNvPr id="46099" name="Rectangle 19">
              <a:extLst>
                <a:ext uri="{FF2B5EF4-FFF2-40B4-BE49-F238E27FC236}">
                  <a16:creationId xmlns:a16="http://schemas.microsoft.com/office/drawing/2014/main" id="{C9896633-22AD-49C0-97C2-EEC319618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" y="2031"/>
              <a:ext cx="446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lnSpc>
                  <a:spcPct val="93000"/>
                </a:lnSpc>
                <a:buClrTx/>
                <a:buFontTx/>
                <a:buNone/>
              </a:pPr>
              <a:r>
                <a:rPr lang="en-GB" altLang="en-US" sz="1700" b="0">
                  <a:latin typeface="Arial" panose="020B0604020202020204" pitchFamily="34" charset="0"/>
                </a:rPr>
                <a:t>private</a:t>
              </a:r>
            </a:p>
          </p:txBody>
        </p:sp>
        <p:sp>
          <p:nvSpPr>
            <p:cNvPr id="46100" name="Rectangle 20">
              <a:extLst>
                <a:ext uri="{FF2B5EF4-FFF2-40B4-BE49-F238E27FC236}">
                  <a16:creationId xmlns:a16="http://schemas.microsoft.com/office/drawing/2014/main" id="{A84E3A15-63D4-4EC8-9542-C8AA3E016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031"/>
              <a:ext cx="1424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lnSpc>
                  <a:spcPct val="93000"/>
                </a:lnSpc>
                <a:buClrTx/>
                <a:buFontTx/>
                <a:buNone/>
              </a:pPr>
              <a:r>
                <a:rPr lang="en-GB" altLang="en-US" sz="1700">
                  <a:latin typeface="Arial" panose="020B0604020202020204" pitchFamily="34" charset="0"/>
                </a:rPr>
                <a:t> String mensagem = “ ”;</a:t>
              </a:r>
            </a:p>
          </p:txBody>
        </p:sp>
        <p:sp>
          <p:nvSpPr>
            <p:cNvPr id="46101" name="Rectangle 21">
              <a:extLst>
                <a:ext uri="{FF2B5EF4-FFF2-40B4-BE49-F238E27FC236}">
                  <a16:creationId xmlns:a16="http://schemas.microsoft.com/office/drawing/2014/main" id="{29CA7EDB-C130-4E08-B9C6-CE4FF1160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" y="2031"/>
              <a:ext cx="37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lnSpc>
                  <a:spcPct val="93000"/>
                </a:lnSpc>
                <a:buClrTx/>
                <a:buFontTx/>
                <a:buNone/>
              </a:pPr>
              <a:r>
                <a:rPr lang="en-GB" altLang="en-US" sz="17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6102" name="Rectangle 22">
              <a:extLst>
                <a:ext uri="{FF2B5EF4-FFF2-40B4-BE49-F238E27FC236}">
                  <a16:creationId xmlns:a16="http://schemas.microsoft.com/office/drawing/2014/main" id="{2ECC9174-D8F6-4CB9-A7E9-46F31ACC3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" y="2189"/>
              <a:ext cx="37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lnSpc>
                  <a:spcPct val="93000"/>
                </a:lnSpc>
                <a:buClrTx/>
                <a:buFontTx/>
                <a:buNone/>
              </a:pPr>
              <a:r>
                <a:rPr lang="en-GB" altLang="en-US" sz="17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6103" name="Rectangle 23">
              <a:extLst>
                <a:ext uri="{FF2B5EF4-FFF2-40B4-BE49-F238E27FC236}">
                  <a16:creationId xmlns:a16="http://schemas.microsoft.com/office/drawing/2014/main" id="{14466AE8-F87F-449D-84E6-7D2C73E13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2355"/>
              <a:ext cx="149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lnSpc>
                  <a:spcPct val="93000"/>
                </a:lnSpc>
                <a:buClrTx/>
                <a:buFontTx/>
                <a:buNone/>
              </a:pPr>
              <a:r>
                <a:rPr lang="en-GB" altLang="en-US" sz="1700">
                  <a:latin typeface="Arial" panose="020B0604020202020204" pitchFamily="34" charset="0"/>
                </a:rPr>
                <a:t>    </a:t>
              </a:r>
            </a:p>
          </p:txBody>
        </p:sp>
        <p:sp>
          <p:nvSpPr>
            <p:cNvPr id="46104" name="Rectangle 24">
              <a:extLst>
                <a:ext uri="{FF2B5EF4-FFF2-40B4-BE49-F238E27FC236}">
                  <a16:creationId xmlns:a16="http://schemas.microsoft.com/office/drawing/2014/main" id="{703F6432-2BF3-49BB-8426-44F6846F2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" y="2355"/>
              <a:ext cx="476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lnSpc>
                  <a:spcPct val="93000"/>
                </a:lnSpc>
                <a:buClrTx/>
                <a:buFontTx/>
                <a:buNone/>
              </a:pPr>
              <a:r>
                <a:rPr lang="en-GB" altLang="en-US" sz="1700" b="0">
                  <a:latin typeface="Arial" panose="020B0604020202020204" pitchFamily="34" charset="0"/>
                </a:rPr>
                <a:t>public  </a:t>
              </a:r>
            </a:p>
          </p:txBody>
        </p:sp>
        <p:sp>
          <p:nvSpPr>
            <p:cNvPr id="46105" name="Rectangle 25">
              <a:extLst>
                <a:ext uri="{FF2B5EF4-FFF2-40B4-BE49-F238E27FC236}">
                  <a16:creationId xmlns:a16="http://schemas.microsoft.com/office/drawing/2014/main" id="{534EBABC-7445-4D70-AF80-90C8259C9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2355"/>
              <a:ext cx="824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lnSpc>
                  <a:spcPct val="93000"/>
                </a:lnSpc>
                <a:buClrTx/>
                <a:buFontTx/>
                <a:buNone/>
              </a:pPr>
              <a:r>
                <a:rPr lang="en-GB" altLang="en-US" sz="1700">
                  <a:latin typeface="Arial" panose="020B0604020202020204" pitchFamily="34" charset="0"/>
                </a:rPr>
                <a:t>AloMundo () {</a:t>
              </a:r>
            </a:p>
          </p:txBody>
        </p:sp>
        <p:sp>
          <p:nvSpPr>
            <p:cNvPr id="46106" name="Rectangle 26">
              <a:extLst>
                <a:ext uri="{FF2B5EF4-FFF2-40B4-BE49-F238E27FC236}">
                  <a16:creationId xmlns:a16="http://schemas.microsoft.com/office/drawing/2014/main" id="{3DBD30C7-A44D-44BA-AF31-D98A6702C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" y="2355"/>
              <a:ext cx="37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lnSpc>
                  <a:spcPct val="93000"/>
                </a:lnSpc>
                <a:buClrTx/>
                <a:buFontTx/>
                <a:buNone/>
              </a:pPr>
              <a:r>
                <a:rPr lang="en-GB" altLang="en-US" sz="17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6107" name="Rectangle 27">
              <a:extLst>
                <a:ext uri="{FF2B5EF4-FFF2-40B4-BE49-F238E27FC236}">
                  <a16:creationId xmlns:a16="http://schemas.microsoft.com/office/drawing/2014/main" id="{A4197912-C4C4-49DA-97A6-9FEBA246E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2514"/>
              <a:ext cx="3039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lnSpc>
                  <a:spcPct val="93000"/>
                </a:lnSpc>
                <a:buClrTx/>
                <a:buFontTx/>
                <a:buNone/>
              </a:pPr>
              <a:r>
                <a:rPr lang="en-GB" altLang="en-US" sz="1700">
                  <a:latin typeface="Arial" panose="020B0604020202020204" pitchFamily="34" charset="0"/>
                </a:rPr>
                <a:t>        Date data = new Date();</a:t>
              </a:r>
            </a:p>
            <a:p>
              <a:pPr>
                <a:lnSpc>
                  <a:spcPct val="93000"/>
                </a:lnSpc>
                <a:buClrTx/>
                <a:buFontTx/>
                <a:buNone/>
              </a:pPr>
              <a:r>
                <a:rPr lang="en-GB" altLang="en-US" sz="1700">
                  <a:latin typeface="Arial" panose="020B0604020202020204" pitchFamily="34" charset="0"/>
                </a:rPr>
                <a:t>        mensagem =  "Alô, Mundo” + data.toString() ;</a:t>
              </a:r>
            </a:p>
            <a:p>
              <a:pPr>
                <a:lnSpc>
                  <a:spcPct val="93000"/>
                </a:lnSpc>
                <a:buClrTx/>
                <a:buFontTx/>
                <a:buNone/>
              </a:pPr>
              <a:endParaRPr lang="en-GB" altLang="en-US" sz="1700">
                <a:latin typeface="Arial" panose="020B0604020202020204" pitchFamily="34" charset="0"/>
              </a:endParaRPr>
            </a:p>
          </p:txBody>
        </p:sp>
        <p:sp>
          <p:nvSpPr>
            <p:cNvPr id="46108" name="Rectangle 28">
              <a:extLst>
                <a:ext uri="{FF2B5EF4-FFF2-40B4-BE49-F238E27FC236}">
                  <a16:creationId xmlns:a16="http://schemas.microsoft.com/office/drawing/2014/main" id="{44E13D06-3928-400F-80DB-000BF7C00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9" y="2514"/>
              <a:ext cx="37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lnSpc>
                  <a:spcPct val="93000"/>
                </a:lnSpc>
                <a:buClrTx/>
                <a:buFontTx/>
                <a:buNone/>
              </a:pPr>
              <a:r>
                <a:rPr lang="en-GB" altLang="en-US" sz="17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6109" name="Rectangle 29">
              <a:extLst>
                <a:ext uri="{FF2B5EF4-FFF2-40B4-BE49-F238E27FC236}">
                  <a16:creationId xmlns:a16="http://schemas.microsoft.com/office/drawing/2014/main" id="{DC2D47DE-682C-4A8E-8B59-3305364F9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2681"/>
              <a:ext cx="149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lnSpc>
                  <a:spcPct val="93000"/>
                </a:lnSpc>
                <a:buClrTx/>
                <a:buFontTx/>
                <a:buNone/>
              </a:pPr>
              <a:r>
                <a:rPr lang="en-GB" altLang="en-US" sz="1700">
                  <a:latin typeface="Arial" panose="020B0604020202020204" pitchFamily="34" charset="0"/>
                </a:rPr>
                <a:t>    </a:t>
              </a:r>
            </a:p>
          </p:txBody>
        </p:sp>
        <p:sp>
          <p:nvSpPr>
            <p:cNvPr id="46110" name="Rectangle 30">
              <a:extLst>
                <a:ext uri="{FF2B5EF4-FFF2-40B4-BE49-F238E27FC236}">
                  <a16:creationId xmlns:a16="http://schemas.microsoft.com/office/drawing/2014/main" id="{F79F66CC-73DE-41CC-9473-55304D075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" y="2782"/>
              <a:ext cx="45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lnSpc>
                  <a:spcPct val="93000"/>
                </a:lnSpc>
                <a:buClrTx/>
                <a:buFontTx/>
                <a:buNone/>
              </a:pPr>
              <a:r>
                <a:rPr lang="en-GB" altLang="en-US" sz="1700">
                  <a:latin typeface="Arial" panose="020B0604020202020204" pitchFamily="34" charset="0"/>
                </a:rPr>
                <a:t>}</a:t>
              </a:r>
            </a:p>
          </p:txBody>
        </p:sp>
        <p:sp>
          <p:nvSpPr>
            <p:cNvPr id="46111" name="Rectangle 31">
              <a:extLst>
                <a:ext uri="{FF2B5EF4-FFF2-40B4-BE49-F238E27FC236}">
                  <a16:creationId xmlns:a16="http://schemas.microsoft.com/office/drawing/2014/main" id="{E51A6D21-969F-4347-8672-2965E9EDA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2570"/>
              <a:ext cx="0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Rectangle 32">
              <a:extLst>
                <a:ext uri="{FF2B5EF4-FFF2-40B4-BE49-F238E27FC236}">
                  <a16:creationId xmlns:a16="http://schemas.microsoft.com/office/drawing/2014/main" id="{992FB810-3E22-4834-AA77-96C9C1722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" y="2840"/>
              <a:ext cx="37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lnSpc>
                  <a:spcPct val="93000"/>
                </a:lnSpc>
                <a:buClrTx/>
                <a:buFontTx/>
                <a:buNone/>
              </a:pPr>
              <a:r>
                <a:rPr lang="en-GB" altLang="en-US" sz="1700" b="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6113" name="Rectangle 33">
              <a:extLst>
                <a:ext uri="{FF2B5EF4-FFF2-40B4-BE49-F238E27FC236}">
                  <a16:creationId xmlns:a16="http://schemas.microsoft.com/office/drawing/2014/main" id="{8F0D3B35-E70D-4D5A-B5AE-1D84A28EF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" y="2840"/>
              <a:ext cx="37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lnSpc>
                  <a:spcPct val="93000"/>
                </a:lnSpc>
                <a:buClrTx/>
                <a:buFontTx/>
                <a:buNone/>
              </a:pPr>
              <a:r>
                <a:rPr lang="en-GB" altLang="en-US" sz="1700" b="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6114" name="Rectangle 34">
              <a:extLst>
                <a:ext uri="{FF2B5EF4-FFF2-40B4-BE49-F238E27FC236}">
                  <a16:creationId xmlns:a16="http://schemas.microsoft.com/office/drawing/2014/main" id="{6367D82C-0756-439D-AF39-11FB7F952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3004"/>
              <a:ext cx="149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lnSpc>
                  <a:spcPct val="93000"/>
                </a:lnSpc>
                <a:buClrTx/>
                <a:buFontTx/>
                <a:buNone/>
              </a:pPr>
              <a:r>
                <a:rPr lang="en-GB" altLang="en-US" sz="1700">
                  <a:latin typeface="Arial" panose="020B0604020202020204" pitchFamily="34" charset="0"/>
                </a:rPr>
                <a:t>    </a:t>
              </a:r>
            </a:p>
          </p:txBody>
        </p:sp>
        <p:sp>
          <p:nvSpPr>
            <p:cNvPr id="46115" name="Rectangle 35">
              <a:extLst>
                <a:ext uri="{FF2B5EF4-FFF2-40B4-BE49-F238E27FC236}">
                  <a16:creationId xmlns:a16="http://schemas.microsoft.com/office/drawing/2014/main" id="{8D7CE724-705A-4823-AF25-82B121D67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3004"/>
              <a:ext cx="719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lnSpc>
                  <a:spcPct val="93000"/>
                </a:lnSpc>
                <a:buClrTx/>
                <a:buFontTx/>
                <a:buNone/>
              </a:pPr>
              <a:r>
                <a:rPr lang="en-GB" altLang="en-US" sz="1700" b="0">
                  <a:latin typeface="Arial" panose="020B0604020202020204" pitchFamily="34" charset="0"/>
                </a:rPr>
                <a:t>public void</a:t>
              </a:r>
            </a:p>
          </p:txBody>
        </p:sp>
        <p:sp>
          <p:nvSpPr>
            <p:cNvPr id="46116" name="Rectangle 36">
              <a:extLst>
                <a:ext uri="{FF2B5EF4-FFF2-40B4-BE49-F238E27FC236}">
                  <a16:creationId xmlns:a16="http://schemas.microsoft.com/office/drawing/2014/main" id="{A1480859-12D5-4DBD-8733-32A45F8C0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6" y="3004"/>
              <a:ext cx="1419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lnSpc>
                  <a:spcPct val="93000"/>
                </a:lnSpc>
                <a:buClrTx/>
                <a:buFontTx/>
                <a:buNone/>
              </a:pPr>
              <a:r>
                <a:rPr lang="en-GB" altLang="en-US" sz="1700">
                  <a:latin typeface="Arial" panose="020B0604020202020204" pitchFamily="34" charset="0"/>
                </a:rPr>
                <a:t> mostrarMensagem ()  {</a:t>
              </a:r>
            </a:p>
          </p:txBody>
        </p:sp>
        <p:sp>
          <p:nvSpPr>
            <p:cNvPr id="46117" name="Rectangle 37">
              <a:extLst>
                <a:ext uri="{FF2B5EF4-FFF2-40B4-BE49-F238E27FC236}">
                  <a16:creationId xmlns:a16="http://schemas.microsoft.com/office/drawing/2014/main" id="{7809ADA0-7E23-4761-AB7C-A50E6584D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6" y="3004"/>
              <a:ext cx="37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lnSpc>
                  <a:spcPct val="93000"/>
                </a:lnSpc>
                <a:buClrTx/>
                <a:buFontTx/>
                <a:buNone/>
              </a:pPr>
              <a:r>
                <a:rPr lang="en-GB" altLang="en-US" sz="17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6118" name="Rectangle 38">
              <a:extLst>
                <a:ext uri="{FF2B5EF4-FFF2-40B4-BE49-F238E27FC236}">
                  <a16:creationId xmlns:a16="http://schemas.microsoft.com/office/drawing/2014/main" id="{69FAE0F4-9A21-44EA-B344-5F593B384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" y="3163"/>
              <a:ext cx="2265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lnSpc>
                  <a:spcPct val="93000"/>
                </a:lnSpc>
                <a:buClrTx/>
                <a:buFontTx/>
                <a:buNone/>
              </a:pPr>
              <a:r>
                <a:rPr lang="en-GB" altLang="en-US" sz="1700">
                  <a:latin typeface="Arial" panose="020B0604020202020204" pitchFamily="34" charset="0"/>
                </a:rPr>
                <a:t>        System.out.println( mensagem );</a:t>
              </a:r>
            </a:p>
          </p:txBody>
        </p:sp>
        <p:sp>
          <p:nvSpPr>
            <p:cNvPr id="46119" name="Rectangle 39">
              <a:extLst>
                <a:ext uri="{FF2B5EF4-FFF2-40B4-BE49-F238E27FC236}">
                  <a16:creationId xmlns:a16="http://schemas.microsoft.com/office/drawing/2014/main" id="{78B09FBC-2841-41E7-8E3E-7774A0118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" y="3163"/>
              <a:ext cx="37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lnSpc>
                  <a:spcPct val="93000"/>
                </a:lnSpc>
                <a:buClrTx/>
                <a:buFontTx/>
                <a:buNone/>
              </a:pPr>
              <a:r>
                <a:rPr lang="en-GB" altLang="en-US" sz="17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6120" name="Rectangle 40">
              <a:extLst>
                <a:ext uri="{FF2B5EF4-FFF2-40B4-BE49-F238E27FC236}">
                  <a16:creationId xmlns:a16="http://schemas.microsoft.com/office/drawing/2014/main" id="{5CFE0091-EBE3-4B8A-9735-53400D84D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" y="3329"/>
              <a:ext cx="194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lnSpc>
                  <a:spcPct val="93000"/>
                </a:lnSpc>
                <a:buClrTx/>
                <a:buFontTx/>
                <a:buNone/>
              </a:pPr>
              <a:r>
                <a:rPr lang="en-GB" altLang="en-US" sz="1700">
                  <a:latin typeface="Arial" panose="020B0604020202020204" pitchFamily="34" charset="0"/>
                </a:rPr>
                <a:t>    }</a:t>
              </a:r>
            </a:p>
          </p:txBody>
        </p:sp>
        <p:sp>
          <p:nvSpPr>
            <p:cNvPr id="46121" name="Rectangle 41">
              <a:extLst>
                <a:ext uri="{FF2B5EF4-FFF2-40B4-BE49-F238E27FC236}">
                  <a16:creationId xmlns:a16="http://schemas.microsoft.com/office/drawing/2014/main" id="{A47083BD-0E78-40A4-97D0-1815A2B5F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" y="3329"/>
              <a:ext cx="37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lnSpc>
                  <a:spcPct val="93000"/>
                </a:lnSpc>
                <a:buClrTx/>
                <a:buFontTx/>
                <a:buNone/>
              </a:pPr>
              <a:r>
                <a:rPr lang="en-GB" altLang="en-US" sz="17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6122" name="Rectangle 42">
              <a:extLst>
                <a:ext uri="{FF2B5EF4-FFF2-40B4-BE49-F238E27FC236}">
                  <a16:creationId xmlns:a16="http://schemas.microsoft.com/office/drawing/2014/main" id="{7E841FD5-5274-49D2-A7FF-5ACF3366D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3489"/>
              <a:ext cx="45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lnSpc>
                  <a:spcPct val="93000"/>
                </a:lnSpc>
                <a:buClrTx/>
                <a:buFontTx/>
                <a:buNone/>
              </a:pPr>
              <a:r>
                <a:rPr lang="en-GB" altLang="en-US" sz="1700">
                  <a:latin typeface="Arial" panose="020B0604020202020204" pitchFamily="34" charset="0"/>
                </a:rPr>
                <a:t>}</a:t>
              </a:r>
            </a:p>
          </p:txBody>
        </p:sp>
        <p:sp>
          <p:nvSpPr>
            <p:cNvPr id="46123" name="Rectangle 43">
              <a:extLst>
                <a:ext uri="{FF2B5EF4-FFF2-40B4-BE49-F238E27FC236}">
                  <a16:creationId xmlns:a16="http://schemas.microsoft.com/office/drawing/2014/main" id="{3B86FEA4-B2E6-4168-9454-D7B80CB76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" y="3489"/>
              <a:ext cx="37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lnSpc>
                  <a:spcPct val="93000"/>
                </a:lnSpc>
                <a:buClrTx/>
                <a:buFontTx/>
                <a:buNone/>
              </a:pPr>
              <a:r>
                <a:rPr lang="en-GB" altLang="en-US" sz="17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6124" name="Rectangle 44">
              <a:extLst>
                <a:ext uri="{FF2B5EF4-FFF2-40B4-BE49-F238E27FC236}">
                  <a16:creationId xmlns:a16="http://schemas.microsoft.com/office/drawing/2014/main" id="{7C51F553-AD89-4708-9BA5-DA5AD08A1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3655"/>
              <a:ext cx="32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b="1">
                  <a:solidFill>
                    <a:srgbClr val="000000"/>
                  </a:solidFill>
                  <a:latin typeface="Garamond" panose="02020404030301010803" pitchFamily="18" charset="0"/>
                  <a:cs typeface="Tahoma" panose="020B0604030504040204" pitchFamily="34" charset="0"/>
                </a:defRPr>
              </a:lvl9pPr>
            </a:lstStyle>
            <a:p>
              <a:pPr>
                <a:lnSpc>
                  <a:spcPct val="93000"/>
                </a:lnSpc>
                <a:buClrTx/>
                <a:buFontTx/>
                <a:buNone/>
              </a:pPr>
              <a:r>
                <a:rPr lang="en-GB" altLang="en-US" sz="1300"/>
                <a:t> </a:t>
              </a:r>
            </a:p>
          </p:txBody>
        </p:sp>
      </p:grpSp>
      <p:sp>
        <p:nvSpPr>
          <p:cNvPr id="46125" name="AutoShape 45">
            <a:extLst>
              <a:ext uri="{FF2B5EF4-FFF2-40B4-BE49-F238E27FC236}">
                <a16:creationId xmlns:a16="http://schemas.microsoft.com/office/drawing/2014/main" id="{4B1BC32F-773F-4F66-9F8B-F401A481F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775" y="3690938"/>
            <a:ext cx="4452938" cy="935037"/>
          </a:xfrm>
          <a:prstGeom prst="roundRect">
            <a:avLst>
              <a:gd name="adj" fmla="val 519"/>
            </a:avLst>
          </a:prstGeom>
          <a:solidFill>
            <a:srgbClr val="FFFF99">
              <a:alpha val="15999"/>
            </a:srgbClr>
          </a:solidFill>
          <a:ln w="9360" cap="sq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6" name="AutoShape 46">
            <a:extLst>
              <a:ext uri="{FF2B5EF4-FFF2-40B4-BE49-F238E27FC236}">
                <a16:creationId xmlns:a16="http://schemas.microsoft.com/office/drawing/2014/main" id="{F755545D-331A-44A9-BA58-3C01531CE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775" y="3146425"/>
            <a:ext cx="4494213" cy="419100"/>
          </a:xfrm>
          <a:prstGeom prst="roundRect">
            <a:avLst>
              <a:gd name="adj" fmla="val 148"/>
            </a:avLst>
          </a:prstGeom>
          <a:solidFill>
            <a:srgbClr val="FFFF99">
              <a:alpha val="14999"/>
            </a:srgbClr>
          </a:solidFill>
          <a:ln w="9360" cap="sq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7" name="Text Box 47">
            <a:extLst>
              <a:ext uri="{FF2B5EF4-FFF2-40B4-BE49-F238E27FC236}">
                <a16:creationId xmlns:a16="http://schemas.microsoft.com/office/drawing/2014/main" id="{7B59501D-96FF-4D89-BBE5-0887183DB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3360738"/>
            <a:ext cx="960438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97000"/>
              </a:lnSpc>
              <a:buClrTx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Classe</a:t>
            </a:r>
          </a:p>
        </p:txBody>
      </p:sp>
      <p:sp>
        <p:nvSpPr>
          <p:cNvPr id="46128" name="Text Box 48">
            <a:extLst>
              <a:ext uri="{FF2B5EF4-FFF2-40B4-BE49-F238E27FC236}">
                <a16:creationId xmlns:a16="http://schemas.microsoft.com/office/drawing/2014/main" id="{8D9FA4A8-DFE5-4318-A4CD-DD82198F5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992313"/>
            <a:ext cx="1101725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97000"/>
              </a:lnSpc>
              <a:buClrTx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Pacotes</a:t>
            </a:r>
          </a:p>
        </p:txBody>
      </p:sp>
      <p:sp>
        <p:nvSpPr>
          <p:cNvPr id="46129" name="Text Box 49">
            <a:extLst>
              <a:ext uri="{FF2B5EF4-FFF2-40B4-BE49-F238E27FC236}">
                <a16:creationId xmlns:a16="http://schemas.microsoft.com/office/drawing/2014/main" id="{084EEF3A-7BAF-45EC-8907-0BAD60F8D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0925" y="4295775"/>
            <a:ext cx="1157288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97000"/>
              </a:lnSpc>
              <a:buClrTx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Métodos</a:t>
            </a:r>
          </a:p>
        </p:txBody>
      </p:sp>
      <p:sp>
        <p:nvSpPr>
          <p:cNvPr id="46130" name="Text Box 50">
            <a:extLst>
              <a:ext uri="{FF2B5EF4-FFF2-40B4-BE49-F238E27FC236}">
                <a16:creationId xmlns:a16="http://schemas.microsoft.com/office/drawing/2014/main" id="{A024775E-EDBB-4270-9149-D03E50B61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0925" y="2497138"/>
            <a:ext cx="1228725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97000"/>
              </a:lnSpc>
              <a:buClrTx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Variáveis</a:t>
            </a:r>
          </a:p>
        </p:txBody>
      </p:sp>
      <p:sp>
        <p:nvSpPr>
          <p:cNvPr id="46131" name="Line 51">
            <a:extLst>
              <a:ext uri="{FF2B5EF4-FFF2-40B4-BE49-F238E27FC236}">
                <a16:creationId xmlns:a16="http://schemas.microsoft.com/office/drawing/2014/main" id="{EA8BD7B6-49A0-434E-AC7B-B3896982F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3500" y="2208213"/>
            <a:ext cx="730250" cy="144462"/>
          </a:xfrm>
          <a:prstGeom prst="line">
            <a:avLst/>
          </a:prstGeom>
          <a:noFill/>
          <a:ln w="9360" cap="sq">
            <a:solidFill>
              <a:srgbClr val="0099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2" name="Line 52">
            <a:extLst>
              <a:ext uri="{FF2B5EF4-FFF2-40B4-BE49-F238E27FC236}">
                <a16:creationId xmlns:a16="http://schemas.microsoft.com/office/drawing/2014/main" id="{4A95B9F6-BB80-48BC-B55A-8BA85A391CB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88" y="3792538"/>
            <a:ext cx="1263650" cy="576262"/>
          </a:xfrm>
          <a:prstGeom prst="line">
            <a:avLst/>
          </a:prstGeom>
          <a:noFill/>
          <a:ln w="9360" cap="sq">
            <a:solidFill>
              <a:srgbClr val="0099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3" name="Line 53">
            <a:extLst>
              <a:ext uri="{FF2B5EF4-FFF2-40B4-BE49-F238E27FC236}">
                <a16:creationId xmlns:a16="http://schemas.microsoft.com/office/drawing/2014/main" id="{0447F31A-4696-4B82-AA3E-743AB3533E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5250" y="4513263"/>
            <a:ext cx="942975" cy="574675"/>
          </a:xfrm>
          <a:prstGeom prst="line">
            <a:avLst/>
          </a:prstGeom>
          <a:noFill/>
          <a:ln w="9360" cap="sq">
            <a:solidFill>
              <a:srgbClr val="0099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4" name="Line 54">
            <a:extLst>
              <a:ext uri="{FF2B5EF4-FFF2-40B4-BE49-F238E27FC236}">
                <a16:creationId xmlns:a16="http://schemas.microsoft.com/office/drawing/2014/main" id="{941370C9-B95F-44CB-B77B-4CF0A96E91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46788" y="2786063"/>
            <a:ext cx="1406525" cy="584200"/>
          </a:xfrm>
          <a:prstGeom prst="line">
            <a:avLst/>
          </a:prstGeom>
          <a:noFill/>
          <a:ln w="9360" cap="sq">
            <a:solidFill>
              <a:srgbClr val="0099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5" name="Text Box 55">
            <a:extLst>
              <a:ext uri="{FF2B5EF4-FFF2-40B4-BE49-F238E27FC236}">
                <a16:creationId xmlns:a16="http://schemas.microsoft.com/office/drawing/2014/main" id="{7C29C12E-B00E-4FE2-8CCD-B2BF991CD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16275"/>
            <a:ext cx="164147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97000"/>
              </a:lnSpc>
              <a:buClrTx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Construtores</a:t>
            </a:r>
          </a:p>
        </p:txBody>
      </p:sp>
      <p:sp>
        <p:nvSpPr>
          <p:cNvPr id="46136" name="Line 56">
            <a:extLst>
              <a:ext uri="{FF2B5EF4-FFF2-40B4-BE49-F238E27FC236}">
                <a16:creationId xmlns:a16="http://schemas.microsoft.com/office/drawing/2014/main" id="{B61CBD52-F726-48A8-B774-EF3F0394EC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5225" y="3432175"/>
            <a:ext cx="1076325" cy="576263"/>
          </a:xfrm>
          <a:prstGeom prst="line">
            <a:avLst/>
          </a:prstGeom>
          <a:noFill/>
          <a:ln w="9360" cap="sq">
            <a:solidFill>
              <a:srgbClr val="0099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7" name="AutoShape 57">
            <a:extLst>
              <a:ext uri="{FF2B5EF4-FFF2-40B4-BE49-F238E27FC236}">
                <a16:creationId xmlns:a16="http://schemas.microsoft.com/office/drawing/2014/main" id="{3E64EDB1-1848-457C-A7D9-9A2A28431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775" y="4730750"/>
            <a:ext cx="4452938" cy="863600"/>
          </a:xfrm>
          <a:prstGeom prst="roundRect">
            <a:avLst>
              <a:gd name="adj" fmla="val 519"/>
            </a:avLst>
          </a:prstGeom>
          <a:solidFill>
            <a:srgbClr val="FFFF99">
              <a:alpha val="15999"/>
            </a:srgbClr>
          </a:solidFill>
          <a:ln w="9360" cap="sq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01C477-FB9D-4EE2-AB46-D508E461F882}"/>
              </a:ext>
            </a:extLst>
          </p:cNvPr>
          <p:cNvSpPr txBox="1"/>
          <p:nvPr/>
        </p:nvSpPr>
        <p:spPr>
          <a:xfrm>
            <a:off x="3200400" y="321477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Acoplamento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>
            <a:extLst>
              <a:ext uri="{FF2B5EF4-FFF2-40B4-BE49-F238E27FC236}">
                <a16:creationId xmlns:a16="http://schemas.microsoft.com/office/drawing/2014/main" id="{38EB9DD1-CC61-4D5E-92E7-DDA23FEC1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761FC95B-CEA7-4695-881C-611A4574D6B4}" type="slidenum">
              <a:rPr lang="pt-BR" altLang="en-US" sz="140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41</a:t>
            </a:fld>
            <a:endParaRPr lang="pt-BR" altLang="en-US" sz="1400">
              <a:latin typeface="Arial" panose="020B0604020202020204" pitchFamily="34" charset="0"/>
            </a:endParaRPr>
          </a:p>
        </p:txBody>
      </p:sp>
      <p:sp>
        <p:nvSpPr>
          <p:cNvPr id="44034" name="Text Box 2">
            <a:extLst>
              <a:ext uri="{FF2B5EF4-FFF2-40B4-BE49-F238E27FC236}">
                <a16:creationId xmlns:a16="http://schemas.microsoft.com/office/drawing/2014/main" id="{AB841368-E842-483D-BA1F-C9F157B05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1358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buClrTx/>
              <a:buFontTx/>
            </a:pPr>
            <a:r>
              <a:rPr lang="en-GB" altLang="en-US" sz="2800" b="0" i="1" u="sng" dirty="0" err="1">
                <a:solidFill>
                  <a:srgbClr val="A50021"/>
                </a:solidFill>
                <a:latin typeface="Arial"/>
                <a:cs typeface="Tahoma"/>
              </a:rPr>
              <a:t>Acoplamento</a:t>
            </a:r>
            <a:r>
              <a:rPr lang="en-GB" altLang="en-US" sz="2800" b="0" i="1" u="sng" dirty="0">
                <a:solidFill>
                  <a:srgbClr val="A50021"/>
                </a:solidFill>
                <a:latin typeface="Arial"/>
                <a:cs typeface="Tahoma"/>
              </a:rPr>
              <a:t> e </a:t>
            </a:r>
            <a:r>
              <a:rPr lang="en-GB" altLang="en-US" sz="2800" b="0" i="1" u="sng" dirty="0" err="1">
                <a:solidFill>
                  <a:srgbClr val="A50021"/>
                </a:solidFill>
                <a:latin typeface="Arial"/>
                <a:cs typeface="Tahoma"/>
              </a:rPr>
              <a:t>Coesão</a:t>
            </a:r>
            <a:endParaRPr lang="en-GB" altLang="en-US" sz="2800" b="0" i="1" u="sng" dirty="0" err="1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B22652C-02C8-4945-860D-867FF61E7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55738"/>
            <a:ext cx="8229600" cy="345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 marL="339725" indent="-339725"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altLang="en-US" sz="3200" dirty="0" err="1">
                <a:latin typeface="Arial"/>
                <a:cs typeface="Tahoma"/>
              </a:rPr>
              <a:t>Coesão</a:t>
            </a:r>
            <a:r>
              <a:rPr lang="en-GB" altLang="en-US" sz="3200" dirty="0">
                <a:latin typeface="Arial"/>
                <a:cs typeface="Tahoma"/>
              </a:rPr>
              <a:t>: </a:t>
            </a:r>
            <a:r>
              <a:rPr lang="en-GB" altLang="en-US" sz="3200" dirty="0" err="1">
                <a:latin typeface="Arial"/>
                <a:cs typeface="Tahoma"/>
              </a:rPr>
              <a:t>Responsabilidade</a:t>
            </a:r>
            <a:r>
              <a:rPr lang="en-GB" altLang="en-US" sz="3200" dirty="0">
                <a:latin typeface="Arial"/>
                <a:cs typeface="Tahoma"/>
              </a:rPr>
              <a:t> </a:t>
            </a:r>
            <a:r>
              <a:rPr lang="en-GB" altLang="en-US" sz="3200" dirty="0" err="1">
                <a:latin typeface="Arial"/>
                <a:cs typeface="Tahoma"/>
              </a:rPr>
              <a:t>Única</a:t>
            </a:r>
            <a:endParaRPr lang="en-US" dirty="0" err="1"/>
          </a:p>
          <a:p>
            <a:pPr marL="0" indent="0">
              <a:spcBef>
                <a:spcPts val="800"/>
              </a:spcBef>
            </a:pPr>
            <a:endParaRPr lang="en-GB" altLang="en-US" sz="3200" dirty="0">
              <a:latin typeface="Arial"/>
              <a:cs typeface="Tahoma"/>
            </a:endParaRP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altLang="en-US" sz="3200" dirty="0" err="1">
                <a:latin typeface="Arial"/>
                <a:cs typeface="Tahoma"/>
              </a:rPr>
              <a:t>Exemplo</a:t>
            </a:r>
            <a:r>
              <a:rPr lang="en-GB" altLang="en-US" sz="3200" dirty="0">
                <a:latin typeface="Arial"/>
                <a:cs typeface="Tahoma"/>
              </a:rPr>
              <a:t>: Classe </a:t>
            </a:r>
            <a:r>
              <a:rPr lang="en-GB" altLang="en-US" sz="3200" dirty="0" err="1">
                <a:latin typeface="Arial"/>
                <a:cs typeface="Tahoma"/>
              </a:rPr>
              <a:t>Pedido</a:t>
            </a:r>
            <a:r>
              <a:rPr lang="en-GB" altLang="en-US" sz="3200" dirty="0">
                <a:latin typeface="Arial"/>
                <a:cs typeface="Tahoma"/>
              </a:rPr>
              <a:t> com </a:t>
            </a:r>
            <a:r>
              <a:rPr lang="en-GB" altLang="en-US" sz="3200" dirty="0" err="1">
                <a:latin typeface="Arial"/>
                <a:cs typeface="Tahoma"/>
              </a:rPr>
              <a:t>ações</a:t>
            </a:r>
            <a:r>
              <a:rPr lang="en-GB" altLang="en-US" sz="3200" dirty="0">
                <a:latin typeface="Arial"/>
                <a:cs typeface="Tahoma"/>
              </a:rPr>
              <a:t> de </a:t>
            </a:r>
            <a:r>
              <a:rPr lang="en-GB" altLang="en-US" sz="3200" dirty="0" err="1">
                <a:latin typeface="Arial"/>
                <a:cs typeface="Tahoma"/>
              </a:rPr>
              <a:t>cadastro</a:t>
            </a:r>
            <a:r>
              <a:rPr lang="en-GB" altLang="en-US" sz="3200" dirty="0">
                <a:latin typeface="Arial"/>
                <a:cs typeface="Tahoma"/>
              </a:rPr>
              <a:t> de </a:t>
            </a:r>
            <a:r>
              <a:rPr lang="en-GB" altLang="en-US" sz="3200" dirty="0" err="1">
                <a:latin typeface="Arial"/>
                <a:cs typeface="Tahoma"/>
              </a:rPr>
              <a:t>cliente</a:t>
            </a:r>
            <a:r>
              <a:rPr lang="en-GB" altLang="en-US" sz="3200" dirty="0">
                <a:latin typeface="Arial"/>
                <a:cs typeface="Tahoma"/>
              </a:rPr>
              <a:t>.</a:t>
            </a:r>
          </a:p>
          <a:p>
            <a:pPr marL="0" indent="0">
              <a:spcBef>
                <a:spcPts val="800"/>
              </a:spcBef>
            </a:pPr>
            <a:endParaRPr lang="en-GB" altLang="en-US" sz="3200" dirty="0">
              <a:latin typeface="Arial"/>
            </a:endParaRP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GB" altLang="en-US" sz="32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24680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>
            <a:extLst>
              <a:ext uri="{FF2B5EF4-FFF2-40B4-BE49-F238E27FC236}">
                <a16:creationId xmlns:a16="http://schemas.microsoft.com/office/drawing/2014/main" id="{38EB9DD1-CC61-4D5E-92E7-DDA23FEC1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761FC95B-CEA7-4695-881C-611A4574D6B4}" type="slidenum">
              <a:rPr lang="pt-BR" altLang="en-US" sz="140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42</a:t>
            </a:fld>
            <a:endParaRPr lang="pt-BR" altLang="en-US" sz="1400">
              <a:latin typeface="Arial" panose="020B0604020202020204" pitchFamily="34" charset="0"/>
            </a:endParaRPr>
          </a:p>
        </p:txBody>
      </p:sp>
      <p:sp>
        <p:nvSpPr>
          <p:cNvPr id="44034" name="Text Box 2">
            <a:extLst>
              <a:ext uri="{FF2B5EF4-FFF2-40B4-BE49-F238E27FC236}">
                <a16:creationId xmlns:a16="http://schemas.microsoft.com/office/drawing/2014/main" id="{AB841368-E842-483D-BA1F-C9F157B05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1358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buClrTx/>
              <a:buFontTx/>
            </a:pPr>
            <a:r>
              <a:rPr lang="en-GB" altLang="en-US" sz="2800" b="0" i="1" u="sng" dirty="0" err="1">
                <a:solidFill>
                  <a:srgbClr val="A50021"/>
                </a:solidFill>
                <a:latin typeface="Arial"/>
                <a:cs typeface="Tahoma"/>
              </a:rPr>
              <a:t>Acoplamento</a:t>
            </a:r>
            <a:r>
              <a:rPr lang="en-GB" altLang="en-US" sz="2800" b="0" i="1" u="sng" dirty="0">
                <a:solidFill>
                  <a:srgbClr val="A50021"/>
                </a:solidFill>
                <a:latin typeface="Arial"/>
                <a:cs typeface="Tahoma"/>
              </a:rPr>
              <a:t> e </a:t>
            </a:r>
            <a:r>
              <a:rPr lang="en-GB" altLang="en-US" sz="2800" b="0" i="1" u="sng" dirty="0" err="1">
                <a:solidFill>
                  <a:srgbClr val="A50021"/>
                </a:solidFill>
                <a:latin typeface="Arial"/>
                <a:cs typeface="Tahoma"/>
              </a:rPr>
              <a:t>Coesão</a:t>
            </a:r>
            <a:endParaRPr lang="en-GB" altLang="en-US" sz="2800" b="0" i="1" u="sng" dirty="0" err="1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B22652C-02C8-4945-860D-867FF61E7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55738"/>
            <a:ext cx="8229600" cy="4936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 marL="339725" indent="-339725"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altLang="en-US" sz="3200" dirty="0" err="1">
                <a:latin typeface="Arial"/>
                <a:cs typeface="Tahoma"/>
              </a:rPr>
              <a:t>Acoplamento</a:t>
            </a:r>
            <a:r>
              <a:rPr lang="en-GB" altLang="en-US" sz="3200" dirty="0">
                <a:latin typeface="Arial"/>
                <a:cs typeface="Tahoma"/>
              </a:rPr>
              <a:t>: </a:t>
            </a:r>
            <a:r>
              <a:rPr lang="en-GB" altLang="en-US" sz="3200" dirty="0" err="1">
                <a:latin typeface="Arial"/>
                <a:cs typeface="Tahoma"/>
              </a:rPr>
              <a:t>Evitar</a:t>
            </a:r>
            <a:r>
              <a:rPr lang="en-GB" altLang="en-US" sz="3200" dirty="0">
                <a:latin typeface="Arial"/>
                <a:cs typeface="Tahoma"/>
              </a:rPr>
              <a:t> </a:t>
            </a:r>
            <a:r>
              <a:rPr lang="en-GB" altLang="en-US" sz="3200" dirty="0" err="1">
                <a:latin typeface="Arial"/>
                <a:cs typeface="Tahoma"/>
              </a:rPr>
              <a:t>acoplamento</a:t>
            </a:r>
            <a:r>
              <a:rPr lang="en-GB" altLang="en-US" sz="3200" dirty="0">
                <a:latin typeface="Arial"/>
                <a:cs typeface="Tahoma"/>
              </a:rPr>
              <a:t> entre classes </a:t>
            </a:r>
            <a:r>
              <a:rPr lang="en-GB" altLang="en-US" sz="3200" dirty="0" err="1">
                <a:latin typeface="Arial"/>
                <a:cs typeface="Tahoma"/>
              </a:rPr>
              <a:t>através</a:t>
            </a:r>
            <a:r>
              <a:rPr lang="en-GB" altLang="en-US" sz="3200" dirty="0">
                <a:latin typeface="Arial"/>
                <a:cs typeface="Tahoma"/>
              </a:rPr>
              <a:t> da </a:t>
            </a:r>
            <a:r>
              <a:rPr lang="en-GB" altLang="en-US" sz="3200" dirty="0" err="1">
                <a:latin typeface="Arial"/>
                <a:cs typeface="Tahoma"/>
              </a:rPr>
              <a:t>Inversão</a:t>
            </a:r>
            <a:r>
              <a:rPr lang="en-GB" altLang="en-US" sz="3200" dirty="0">
                <a:latin typeface="Arial"/>
                <a:cs typeface="Tahoma"/>
              </a:rPr>
              <a:t> de Controles.</a:t>
            </a:r>
            <a:endParaRPr lang="en-GB" altLang="en-US" sz="3200" dirty="0">
              <a:latin typeface="Arial"/>
            </a:endParaRPr>
          </a:p>
          <a:p>
            <a:pPr marL="0" indent="0">
              <a:spcBef>
                <a:spcPts val="800"/>
              </a:spcBef>
            </a:pPr>
            <a:endParaRPr lang="en-GB" altLang="en-US" sz="3200" dirty="0">
              <a:latin typeface="Arial"/>
              <a:cs typeface="Tahoma"/>
            </a:endParaRP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altLang="en-US" sz="3200" dirty="0" err="1">
                <a:latin typeface="Arial"/>
                <a:cs typeface="Tahoma"/>
              </a:rPr>
              <a:t>Exemplo</a:t>
            </a:r>
            <a:r>
              <a:rPr lang="en-GB" altLang="en-US" sz="3200" dirty="0">
                <a:latin typeface="Arial"/>
                <a:cs typeface="Tahoma"/>
              </a:rPr>
              <a:t>: Classe </a:t>
            </a:r>
            <a:r>
              <a:rPr lang="en-GB" altLang="en-US" sz="3200" dirty="0" err="1">
                <a:latin typeface="Arial"/>
                <a:cs typeface="Tahoma"/>
              </a:rPr>
              <a:t>Pedido</a:t>
            </a:r>
            <a:r>
              <a:rPr lang="en-GB" altLang="en-US" sz="3200" dirty="0">
                <a:latin typeface="Arial"/>
                <a:cs typeface="Tahoma"/>
              </a:rPr>
              <a:t> </a:t>
            </a:r>
            <a:r>
              <a:rPr lang="en-GB" altLang="en-US" sz="3200" dirty="0" err="1">
                <a:latin typeface="Arial"/>
                <a:cs typeface="Tahoma"/>
              </a:rPr>
              <a:t>depende</a:t>
            </a:r>
            <a:r>
              <a:rPr lang="en-GB" altLang="en-US" sz="3200" dirty="0">
                <a:latin typeface="Arial"/>
                <a:cs typeface="Tahoma"/>
              </a:rPr>
              <a:t> da </a:t>
            </a:r>
            <a:r>
              <a:rPr lang="en-GB" altLang="en-US" sz="3200" dirty="0" err="1">
                <a:latin typeface="Arial"/>
                <a:cs typeface="Tahoma"/>
              </a:rPr>
              <a:t>classe</a:t>
            </a:r>
            <a:r>
              <a:rPr lang="en-GB" altLang="en-US" sz="3200" dirty="0">
                <a:latin typeface="Arial"/>
                <a:cs typeface="Tahoma"/>
              </a:rPr>
              <a:t> Datasource que </a:t>
            </a:r>
            <a:r>
              <a:rPr lang="en-GB" altLang="en-US" sz="3200" dirty="0" err="1">
                <a:latin typeface="Arial"/>
                <a:cs typeface="Tahoma"/>
              </a:rPr>
              <a:t>depende</a:t>
            </a:r>
            <a:r>
              <a:rPr lang="en-GB" altLang="en-US" sz="3200" dirty="0">
                <a:latin typeface="Arial"/>
                <a:cs typeface="Tahoma"/>
              </a:rPr>
              <a:t> da </a:t>
            </a:r>
            <a:r>
              <a:rPr lang="en-GB" altLang="en-US" sz="3200" dirty="0" err="1">
                <a:latin typeface="Arial"/>
                <a:cs typeface="Tahoma"/>
              </a:rPr>
              <a:t>classe</a:t>
            </a:r>
            <a:r>
              <a:rPr lang="en-GB" altLang="en-US" sz="3200" dirty="0">
                <a:latin typeface="Arial"/>
                <a:cs typeface="Tahoma"/>
              </a:rPr>
              <a:t> </a:t>
            </a:r>
            <a:r>
              <a:rPr lang="en-GB" altLang="en-US" sz="3200" dirty="0" err="1">
                <a:latin typeface="Arial"/>
                <a:cs typeface="Tahoma"/>
              </a:rPr>
              <a:t>DBWrapper</a:t>
            </a:r>
            <a:r>
              <a:rPr lang="en-GB" altLang="en-US" sz="3200" dirty="0">
                <a:latin typeface="Arial"/>
                <a:cs typeface="Tahoma"/>
              </a:rPr>
              <a:t>.</a:t>
            </a:r>
          </a:p>
          <a:p>
            <a:pPr marL="0" indent="0">
              <a:spcBef>
                <a:spcPts val="800"/>
              </a:spcBef>
            </a:pPr>
            <a:endParaRPr lang="en-GB" altLang="en-US" sz="3200" dirty="0">
              <a:latin typeface="Arial"/>
            </a:endParaRP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GB" altLang="en-US" sz="32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96418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>
            <a:extLst>
              <a:ext uri="{FF2B5EF4-FFF2-40B4-BE49-F238E27FC236}">
                <a16:creationId xmlns:a16="http://schemas.microsoft.com/office/drawing/2014/main" id="{38EB9DD1-CC61-4D5E-92E7-DDA23FEC1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761FC95B-CEA7-4695-881C-611A4574D6B4}" type="slidenum">
              <a:rPr lang="pt-BR" altLang="en-US" sz="140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43</a:t>
            </a:fld>
            <a:endParaRPr lang="pt-BR" altLang="en-US" sz="1400">
              <a:latin typeface="Arial" panose="020B0604020202020204" pitchFamily="34" charset="0"/>
            </a:endParaRPr>
          </a:p>
        </p:txBody>
      </p:sp>
      <p:sp>
        <p:nvSpPr>
          <p:cNvPr id="44034" name="Text Box 2">
            <a:extLst>
              <a:ext uri="{FF2B5EF4-FFF2-40B4-BE49-F238E27FC236}">
                <a16:creationId xmlns:a16="http://schemas.microsoft.com/office/drawing/2014/main" id="{AB841368-E842-483D-BA1F-C9F157B05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1358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buClrTx/>
            </a:pPr>
            <a:r>
              <a:rPr lang="en-GB" altLang="en-US" sz="2800" b="0" i="1" u="sng" dirty="0" err="1">
                <a:solidFill>
                  <a:srgbClr val="A50021"/>
                </a:solidFill>
                <a:latin typeface="Arial"/>
                <a:cs typeface="Tahoma"/>
              </a:rPr>
              <a:t>Sobrecarga</a:t>
            </a:r>
            <a:r>
              <a:rPr lang="en-GB" altLang="en-US" sz="2800" b="0" i="1" u="sng" dirty="0">
                <a:solidFill>
                  <a:srgbClr val="A50021"/>
                </a:solidFill>
                <a:latin typeface="Arial"/>
                <a:cs typeface="Tahoma"/>
              </a:rPr>
              <a:t> e </a:t>
            </a:r>
            <a:r>
              <a:rPr lang="en-GB" altLang="en-US" sz="2800" b="0" i="1" u="sng" dirty="0" err="1">
                <a:solidFill>
                  <a:srgbClr val="A50021"/>
                </a:solidFill>
                <a:latin typeface="Arial"/>
                <a:cs typeface="Tahoma"/>
              </a:rPr>
              <a:t>Sobreescrita</a:t>
            </a:r>
            <a:r>
              <a:rPr lang="en-GB" altLang="en-US" sz="2800" b="0" i="1" u="sng" dirty="0">
                <a:solidFill>
                  <a:srgbClr val="A50021"/>
                </a:solidFill>
                <a:latin typeface="Arial"/>
                <a:cs typeface="Tahoma"/>
              </a:rPr>
              <a:t> de </a:t>
            </a:r>
            <a:r>
              <a:rPr lang="en-GB" altLang="en-US" sz="2800" b="0" i="1" u="sng" dirty="0" err="1">
                <a:solidFill>
                  <a:srgbClr val="A50021"/>
                </a:solidFill>
                <a:latin typeface="Arial"/>
                <a:cs typeface="Tahoma"/>
              </a:rPr>
              <a:t>Métodos</a:t>
            </a:r>
            <a:endParaRPr lang="en-US" dirty="0" err="1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B22652C-02C8-4945-860D-867FF61E7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55738"/>
            <a:ext cx="8229600" cy="3746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 marL="339725" indent="-339725"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altLang="en-US" sz="3200" dirty="0" err="1">
                <a:latin typeface="Arial"/>
                <a:cs typeface="Tahoma"/>
              </a:rPr>
              <a:t>Sobreescrita</a:t>
            </a:r>
            <a:r>
              <a:rPr lang="en-GB" altLang="en-US" sz="3200" dirty="0">
                <a:latin typeface="Arial"/>
                <a:cs typeface="Tahoma"/>
              </a:rPr>
              <a:t> (Override): </a:t>
            </a:r>
            <a:r>
              <a:rPr lang="en-GB" altLang="en-US" sz="3200" dirty="0" err="1">
                <a:latin typeface="Arial"/>
                <a:cs typeface="Tahoma"/>
              </a:rPr>
              <a:t>Alteração</a:t>
            </a:r>
            <a:r>
              <a:rPr lang="en-GB" altLang="en-US" sz="3200" dirty="0">
                <a:latin typeface="Arial"/>
                <a:cs typeface="Tahoma"/>
              </a:rPr>
              <a:t> do </a:t>
            </a:r>
            <a:r>
              <a:rPr lang="en-GB" altLang="en-US" sz="3200" dirty="0" err="1">
                <a:latin typeface="Arial"/>
                <a:cs typeface="Tahoma"/>
              </a:rPr>
              <a:t>comportamento</a:t>
            </a:r>
            <a:r>
              <a:rPr lang="en-GB" altLang="en-US" sz="3200" dirty="0">
                <a:latin typeface="Arial"/>
                <a:cs typeface="Tahoma"/>
              </a:rPr>
              <a:t> (</a:t>
            </a:r>
            <a:r>
              <a:rPr lang="en-GB" altLang="en-US" sz="3200" dirty="0" err="1">
                <a:latin typeface="Arial"/>
                <a:cs typeface="Tahoma"/>
              </a:rPr>
              <a:t>métodos</a:t>
            </a:r>
            <a:r>
              <a:rPr lang="en-GB" altLang="en-US" sz="3200" dirty="0">
                <a:latin typeface="Arial"/>
                <a:cs typeface="Tahoma"/>
              </a:rPr>
              <a:t>) das classes </a:t>
            </a:r>
            <a:r>
              <a:rPr lang="en-GB" altLang="en-US" sz="3200" dirty="0" err="1">
                <a:latin typeface="Arial"/>
                <a:cs typeface="Tahoma"/>
              </a:rPr>
              <a:t>através</a:t>
            </a:r>
            <a:r>
              <a:rPr lang="en-GB" altLang="en-US" sz="3200" dirty="0">
                <a:latin typeface="Arial"/>
                <a:cs typeface="Tahoma"/>
              </a:rPr>
              <a:t> de </a:t>
            </a:r>
            <a:r>
              <a:rPr lang="en-GB" altLang="en-US" sz="3200" dirty="0" err="1">
                <a:latin typeface="Arial"/>
                <a:cs typeface="Tahoma"/>
              </a:rPr>
              <a:t>suas</a:t>
            </a:r>
            <a:r>
              <a:rPr lang="en-GB" altLang="en-US" sz="3200" dirty="0">
                <a:latin typeface="Arial"/>
                <a:cs typeface="Tahoma"/>
              </a:rPr>
              <a:t> subclasses.</a:t>
            </a:r>
            <a:endParaRPr lang="en-GB" altLang="en-US" sz="3200" dirty="0">
              <a:latin typeface="Arial"/>
            </a:endParaRPr>
          </a:p>
          <a:p>
            <a:pPr marL="0" indent="0">
              <a:spcBef>
                <a:spcPts val="800"/>
              </a:spcBef>
            </a:pPr>
            <a:endParaRPr lang="en-GB" altLang="en-US" sz="3200" dirty="0">
              <a:latin typeface="Arial"/>
              <a:cs typeface="Tahoma"/>
            </a:endParaRP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altLang="en-US" sz="3200" dirty="0" err="1">
                <a:latin typeface="Arial"/>
                <a:cs typeface="Tahoma"/>
              </a:rPr>
              <a:t>Sobrecarga</a:t>
            </a:r>
            <a:r>
              <a:rPr lang="en-GB" altLang="en-US" sz="3200" dirty="0">
                <a:latin typeface="Arial"/>
                <a:cs typeface="Tahoma"/>
              </a:rPr>
              <a:t>: </a:t>
            </a:r>
            <a:r>
              <a:rPr lang="en-GB" altLang="en-US" sz="3200" dirty="0" err="1">
                <a:latin typeface="Arial"/>
                <a:cs typeface="Tahoma"/>
              </a:rPr>
              <a:t>Criação</a:t>
            </a:r>
            <a:r>
              <a:rPr lang="en-GB" altLang="en-US" sz="3200" dirty="0">
                <a:latin typeface="Arial"/>
                <a:cs typeface="Tahoma"/>
              </a:rPr>
              <a:t> de </a:t>
            </a:r>
            <a:r>
              <a:rPr lang="en-GB" altLang="en-US" sz="3200" dirty="0" err="1">
                <a:latin typeface="Arial"/>
                <a:cs typeface="Tahoma"/>
              </a:rPr>
              <a:t>métodos</a:t>
            </a:r>
            <a:r>
              <a:rPr lang="en-GB" altLang="en-US" sz="3200" dirty="0">
                <a:latin typeface="Arial"/>
                <a:cs typeface="Tahoma"/>
              </a:rPr>
              <a:t> com o </a:t>
            </a:r>
            <a:r>
              <a:rPr lang="en-GB" altLang="en-US" sz="3200" dirty="0" err="1">
                <a:latin typeface="Arial"/>
                <a:cs typeface="Tahoma"/>
              </a:rPr>
              <a:t>mesmo</a:t>
            </a:r>
            <a:r>
              <a:rPr lang="en-GB" altLang="en-US" sz="3200" dirty="0">
                <a:latin typeface="Arial"/>
                <a:cs typeface="Tahoma"/>
              </a:rPr>
              <a:t> </a:t>
            </a:r>
            <a:r>
              <a:rPr lang="en-GB" altLang="en-US" sz="3200" dirty="0" err="1">
                <a:latin typeface="Arial"/>
                <a:cs typeface="Tahoma"/>
              </a:rPr>
              <a:t>nome</a:t>
            </a:r>
            <a:r>
              <a:rPr lang="en-GB" altLang="en-US" sz="3200" dirty="0">
                <a:latin typeface="Arial"/>
                <a:cs typeface="Tahoma"/>
              </a:rPr>
              <a:t> mas que </a:t>
            </a:r>
            <a:r>
              <a:rPr lang="en-GB" altLang="en-US" sz="3200" dirty="0" err="1">
                <a:latin typeface="Arial"/>
                <a:cs typeface="Tahoma"/>
              </a:rPr>
              <a:t>possuem</a:t>
            </a:r>
            <a:r>
              <a:rPr lang="en-GB" altLang="en-US" sz="3200" dirty="0">
                <a:latin typeface="Arial"/>
                <a:cs typeface="Tahoma"/>
              </a:rPr>
              <a:t> </a:t>
            </a:r>
            <a:r>
              <a:rPr lang="en-GB" altLang="en-US" sz="3200" dirty="0" err="1">
                <a:latin typeface="Arial"/>
                <a:cs typeface="Tahoma"/>
              </a:rPr>
              <a:t>comportamentos</a:t>
            </a:r>
            <a:r>
              <a:rPr lang="en-GB" altLang="en-US" sz="3200" dirty="0">
                <a:latin typeface="Arial"/>
                <a:cs typeface="Tahoma"/>
              </a:rPr>
              <a:t> </a:t>
            </a:r>
            <a:r>
              <a:rPr lang="en-GB" altLang="en-US" sz="3200" dirty="0" err="1">
                <a:latin typeface="Arial"/>
                <a:cs typeface="Tahoma"/>
              </a:rPr>
              <a:t>diferentes</a:t>
            </a:r>
            <a:endParaRPr lang="en-GB" altLang="en-US" sz="3200" dirty="0" err="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2552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>
            <a:extLst>
              <a:ext uri="{FF2B5EF4-FFF2-40B4-BE49-F238E27FC236}">
                <a16:creationId xmlns:a16="http://schemas.microsoft.com/office/drawing/2014/main" id="{38EB9DD1-CC61-4D5E-92E7-DDA23FEC1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761FC95B-CEA7-4695-881C-611A4574D6B4}" type="slidenum">
              <a:rPr lang="pt-BR" altLang="en-US" sz="140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44</a:t>
            </a:fld>
            <a:endParaRPr lang="pt-BR" altLang="en-US" sz="1400">
              <a:latin typeface="Arial" panose="020B0604020202020204" pitchFamily="34" charset="0"/>
            </a:endParaRPr>
          </a:p>
        </p:txBody>
      </p:sp>
      <p:sp>
        <p:nvSpPr>
          <p:cNvPr id="44034" name="Text Box 2">
            <a:extLst>
              <a:ext uri="{FF2B5EF4-FFF2-40B4-BE49-F238E27FC236}">
                <a16:creationId xmlns:a16="http://schemas.microsoft.com/office/drawing/2014/main" id="{AB841368-E842-483D-BA1F-C9F157B05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1358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buClrTx/>
            </a:pPr>
            <a:r>
              <a:rPr lang="en-GB" altLang="en-US" sz="2800" b="0" i="1" u="sng" dirty="0" err="1">
                <a:solidFill>
                  <a:srgbClr val="A50021"/>
                </a:solidFill>
                <a:latin typeface="Arial"/>
                <a:cs typeface="Tahoma"/>
              </a:rPr>
              <a:t>Exceções</a:t>
            </a:r>
            <a:endParaRPr lang="en-US" dirty="0" err="1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B22652C-02C8-4945-860D-867FF61E7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55738"/>
            <a:ext cx="8229600" cy="5039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 marL="339725" indent="-339725"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altLang="en-US" sz="3200" dirty="0" err="1">
                <a:latin typeface="Arial"/>
                <a:cs typeface="Tahoma"/>
              </a:rPr>
              <a:t>Todo</a:t>
            </a:r>
            <a:r>
              <a:rPr lang="en-GB" altLang="en-US" sz="3200" dirty="0">
                <a:latin typeface="Arial"/>
                <a:cs typeface="Tahoma"/>
              </a:rPr>
              <a:t> </a:t>
            </a:r>
            <a:r>
              <a:rPr lang="en-GB" altLang="en-US" sz="3200" dirty="0" err="1">
                <a:latin typeface="Arial"/>
                <a:cs typeface="Tahoma"/>
              </a:rPr>
              <a:t>programa</a:t>
            </a:r>
            <a:r>
              <a:rPr lang="en-GB" altLang="en-US" sz="3200" dirty="0">
                <a:latin typeface="Arial"/>
                <a:cs typeface="Tahoma"/>
              </a:rPr>
              <a:t> java </a:t>
            </a:r>
            <a:r>
              <a:rPr lang="en-GB" altLang="en-US" sz="3200" dirty="0" err="1">
                <a:latin typeface="Arial"/>
                <a:cs typeface="Tahoma"/>
              </a:rPr>
              <a:t>pode</a:t>
            </a:r>
            <a:r>
              <a:rPr lang="en-GB" altLang="en-US" sz="3200" dirty="0">
                <a:latin typeface="Arial"/>
                <a:cs typeface="Tahoma"/>
              </a:rPr>
              <a:t> </a:t>
            </a:r>
            <a:r>
              <a:rPr lang="en-GB" altLang="en-US" sz="3200" dirty="0" err="1">
                <a:latin typeface="Arial"/>
                <a:cs typeface="Tahoma"/>
              </a:rPr>
              <a:t>gerar</a:t>
            </a:r>
            <a:r>
              <a:rPr lang="en-GB" altLang="en-US" sz="3200" dirty="0">
                <a:latin typeface="Arial"/>
                <a:cs typeface="Tahoma"/>
              </a:rPr>
              <a:t> </a:t>
            </a:r>
            <a:r>
              <a:rPr lang="en-GB" altLang="en-US" sz="3200" dirty="0" err="1">
                <a:latin typeface="Arial"/>
                <a:cs typeface="Tahoma"/>
              </a:rPr>
              <a:t>uma</a:t>
            </a:r>
            <a:r>
              <a:rPr lang="en-GB" altLang="en-US" sz="3200" dirty="0">
                <a:latin typeface="Arial"/>
                <a:cs typeface="Tahoma"/>
              </a:rPr>
              <a:t> </a:t>
            </a:r>
            <a:r>
              <a:rPr lang="en-GB" altLang="en-US" sz="3200" dirty="0" err="1">
                <a:latin typeface="Arial"/>
                <a:cs typeface="Tahoma"/>
              </a:rPr>
              <a:t>exceção</a:t>
            </a:r>
            <a:endParaRPr lang="en-GB" altLang="en-US" sz="3200" dirty="0" err="1">
              <a:latin typeface="Arial"/>
            </a:endParaRP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altLang="en-US" sz="3200" dirty="0" err="1">
                <a:latin typeface="Arial"/>
                <a:cs typeface="Tahoma"/>
              </a:rPr>
              <a:t>Exceções</a:t>
            </a:r>
            <a:r>
              <a:rPr lang="en-GB" altLang="en-US" sz="3200" dirty="0">
                <a:latin typeface="Arial"/>
                <a:cs typeface="Tahoma"/>
              </a:rPr>
              <a:t> </a:t>
            </a:r>
            <a:r>
              <a:rPr lang="en-GB" altLang="en-US" sz="3200" dirty="0" err="1">
                <a:latin typeface="Arial"/>
                <a:cs typeface="Tahoma"/>
              </a:rPr>
              <a:t>também</a:t>
            </a:r>
            <a:r>
              <a:rPr lang="en-GB" altLang="en-US" sz="3200" dirty="0">
                <a:latin typeface="Arial"/>
                <a:cs typeface="Tahoma"/>
              </a:rPr>
              <a:t> </a:t>
            </a:r>
            <a:r>
              <a:rPr lang="en-GB" altLang="en-US" sz="3200" dirty="0" err="1">
                <a:latin typeface="Arial"/>
                <a:cs typeface="Tahoma"/>
              </a:rPr>
              <a:t>são</a:t>
            </a:r>
            <a:r>
              <a:rPr lang="en-GB" altLang="en-US" sz="3200" dirty="0">
                <a:latin typeface="Arial"/>
                <a:cs typeface="Tahoma"/>
              </a:rPr>
              <a:t> </a:t>
            </a:r>
            <a:r>
              <a:rPr lang="en-GB" altLang="en-US" sz="3200" dirty="0" err="1">
                <a:latin typeface="Arial"/>
                <a:cs typeface="Tahoma"/>
              </a:rPr>
              <a:t>objetos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altLang="en-US" sz="3200" dirty="0">
                <a:latin typeface="Arial"/>
                <a:cs typeface="Tahoma"/>
              </a:rPr>
              <a:t>A </a:t>
            </a:r>
            <a:r>
              <a:rPr lang="en-GB" altLang="en-US" sz="3200" dirty="0" err="1">
                <a:latin typeface="Arial"/>
                <a:cs typeface="Tahoma"/>
              </a:rPr>
              <a:t>exceções</a:t>
            </a:r>
            <a:r>
              <a:rPr lang="en-GB" altLang="en-US" sz="3200" dirty="0">
                <a:latin typeface="Arial"/>
                <a:cs typeface="Tahoma"/>
              </a:rPr>
              <a:t> </a:t>
            </a:r>
            <a:r>
              <a:rPr lang="en-GB" altLang="en-US" sz="3200" dirty="0" err="1">
                <a:latin typeface="Arial"/>
                <a:cs typeface="Tahoma"/>
              </a:rPr>
              <a:t>devem</a:t>
            </a:r>
            <a:r>
              <a:rPr lang="en-GB" altLang="en-US" sz="3200" dirty="0">
                <a:latin typeface="Arial"/>
                <a:cs typeface="Tahoma"/>
              </a:rPr>
              <a:t> ser </a:t>
            </a:r>
            <a:r>
              <a:rPr lang="en-GB" altLang="en-US" sz="3200" dirty="0" err="1">
                <a:latin typeface="Arial"/>
                <a:cs typeface="Tahoma"/>
              </a:rPr>
              <a:t>tratadas</a:t>
            </a:r>
            <a:r>
              <a:rPr lang="en-GB" altLang="en-US" sz="3200" dirty="0">
                <a:latin typeface="Arial"/>
                <a:cs typeface="Tahoma"/>
              </a:rPr>
              <a:t> </a:t>
            </a:r>
            <a:r>
              <a:rPr lang="en-GB" altLang="en-US" sz="3200" dirty="0" err="1">
                <a:latin typeface="Arial"/>
                <a:cs typeface="Tahoma"/>
              </a:rPr>
              <a:t>em</a:t>
            </a:r>
            <a:r>
              <a:rPr lang="en-GB" altLang="en-US" sz="3200" dirty="0">
                <a:latin typeface="Arial"/>
                <a:cs typeface="Tahoma"/>
              </a:rPr>
              <a:t> </a:t>
            </a:r>
            <a:r>
              <a:rPr lang="en-GB" altLang="en-US" sz="3200" dirty="0" err="1">
                <a:latin typeface="Arial"/>
                <a:cs typeface="Tahoma"/>
              </a:rPr>
              <a:t>blocos</a:t>
            </a:r>
            <a:r>
              <a:rPr lang="en-GB" altLang="en-US" sz="3200" dirty="0">
                <a:latin typeface="Arial"/>
                <a:cs typeface="Tahoma"/>
              </a:rPr>
              <a:t> try-catch-finally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altLang="en-US" sz="3200" dirty="0" err="1">
                <a:latin typeface="Arial"/>
                <a:cs typeface="Tahoma"/>
              </a:rPr>
              <a:t>Existem</a:t>
            </a:r>
            <a:r>
              <a:rPr lang="en-GB" altLang="en-US" sz="3200" dirty="0">
                <a:latin typeface="Arial"/>
                <a:cs typeface="Tahoma"/>
              </a:rPr>
              <a:t> as Checked Exception e Unchecked Exceptions</a:t>
            </a:r>
          </a:p>
          <a:p>
            <a:pPr marL="0" indent="0">
              <a:spcBef>
                <a:spcPts val="800"/>
              </a:spcBef>
            </a:pPr>
            <a:endParaRPr lang="en-GB" altLang="en-US" sz="3200" dirty="0">
              <a:latin typeface="Arial"/>
              <a:cs typeface="Tahoma"/>
            </a:endParaRPr>
          </a:p>
          <a:p>
            <a:pPr marL="0" indent="0">
              <a:spcBef>
                <a:spcPts val="800"/>
              </a:spcBef>
            </a:pPr>
            <a:endParaRPr lang="en-GB" altLang="en-US" sz="3200" dirty="0">
              <a:latin typeface="Arial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121823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>
            <a:extLst>
              <a:ext uri="{FF2B5EF4-FFF2-40B4-BE49-F238E27FC236}">
                <a16:creationId xmlns:a16="http://schemas.microsoft.com/office/drawing/2014/main" id="{38EB9DD1-CC61-4D5E-92E7-DDA23FEC1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761FC95B-CEA7-4695-881C-611A4574D6B4}" type="slidenum">
              <a:rPr lang="pt-BR" altLang="en-US" sz="140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45</a:t>
            </a:fld>
            <a:endParaRPr lang="pt-BR" altLang="en-US" sz="1400">
              <a:latin typeface="Arial" panose="020B0604020202020204" pitchFamily="34" charset="0"/>
            </a:endParaRPr>
          </a:p>
        </p:txBody>
      </p:sp>
      <p:sp>
        <p:nvSpPr>
          <p:cNvPr id="44034" name="Text Box 2">
            <a:extLst>
              <a:ext uri="{FF2B5EF4-FFF2-40B4-BE49-F238E27FC236}">
                <a16:creationId xmlns:a16="http://schemas.microsoft.com/office/drawing/2014/main" id="{AB841368-E842-483D-BA1F-C9F157B05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1358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buClrTx/>
            </a:pPr>
            <a:r>
              <a:rPr lang="en-GB" altLang="en-US" sz="2800" b="0" i="1" u="sng" dirty="0" err="1">
                <a:solidFill>
                  <a:srgbClr val="A50021"/>
                </a:solidFill>
                <a:latin typeface="Arial"/>
                <a:cs typeface="Tahoma"/>
              </a:rPr>
              <a:t>Exceções</a:t>
            </a:r>
            <a:endParaRPr lang="en-US" dirty="0" err="1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92DFBB7-ACB5-4AB7-9757-1F8D6DB63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12" y="1070638"/>
            <a:ext cx="8019689" cy="509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334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>
            <a:extLst>
              <a:ext uri="{FF2B5EF4-FFF2-40B4-BE49-F238E27FC236}">
                <a16:creationId xmlns:a16="http://schemas.microsoft.com/office/drawing/2014/main" id="{38EB9DD1-CC61-4D5E-92E7-DDA23FEC1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761FC95B-CEA7-4695-881C-611A4574D6B4}" type="slidenum">
              <a:rPr lang="pt-BR" altLang="en-US" sz="140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46</a:t>
            </a:fld>
            <a:endParaRPr lang="pt-BR" altLang="en-US" sz="1400">
              <a:latin typeface="Arial" panose="020B0604020202020204" pitchFamily="34" charset="0"/>
            </a:endParaRPr>
          </a:p>
        </p:txBody>
      </p:sp>
      <p:sp>
        <p:nvSpPr>
          <p:cNvPr id="44034" name="Text Box 2">
            <a:extLst>
              <a:ext uri="{FF2B5EF4-FFF2-40B4-BE49-F238E27FC236}">
                <a16:creationId xmlns:a16="http://schemas.microsoft.com/office/drawing/2014/main" id="{AB841368-E842-483D-BA1F-C9F157B05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1358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buClrTx/>
            </a:pPr>
            <a:r>
              <a:rPr lang="en-GB" altLang="en-US" sz="2800" b="0" i="1" u="sng" dirty="0" err="1">
                <a:solidFill>
                  <a:srgbClr val="A50021"/>
                </a:solidFill>
                <a:latin typeface="Arial"/>
                <a:cs typeface="Tahoma"/>
              </a:rPr>
              <a:t>Comportamento</a:t>
            </a:r>
            <a:r>
              <a:rPr lang="en-GB" altLang="en-US" sz="2800" b="0" i="1" u="sng" dirty="0">
                <a:solidFill>
                  <a:srgbClr val="A50021"/>
                </a:solidFill>
                <a:latin typeface="Arial"/>
                <a:cs typeface="Tahoma"/>
              </a:rPr>
              <a:t> </a:t>
            </a:r>
            <a:r>
              <a:rPr lang="en-GB" altLang="en-US" sz="2800" b="0" i="1" u="sng" dirty="0" err="1">
                <a:solidFill>
                  <a:srgbClr val="A50021"/>
                </a:solidFill>
                <a:latin typeface="Arial"/>
                <a:cs typeface="Tahoma"/>
              </a:rPr>
              <a:t>Estático</a:t>
            </a:r>
            <a:endParaRPr lang="en-US" dirty="0" err="1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B22652C-02C8-4945-860D-867FF61E7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55738"/>
            <a:ext cx="8229600" cy="3356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 marL="339725" indent="-339725"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altLang="en-US" sz="3200" dirty="0" err="1">
                <a:latin typeface="Arial"/>
                <a:cs typeface="Tahoma"/>
              </a:rPr>
              <a:t>Métodos</a:t>
            </a:r>
            <a:r>
              <a:rPr lang="en-GB" altLang="en-US" sz="3200" dirty="0">
                <a:latin typeface="Arial"/>
                <a:cs typeface="Tahoma"/>
              </a:rPr>
              <a:t> e </a:t>
            </a:r>
            <a:r>
              <a:rPr lang="en-GB" altLang="en-US" sz="3200" dirty="0" err="1">
                <a:latin typeface="Arial"/>
                <a:cs typeface="Tahoma"/>
              </a:rPr>
              <a:t>Atributos</a:t>
            </a:r>
            <a:r>
              <a:rPr lang="en-GB" altLang="en-US" sz="3200" dirty="0">
                <a:latin typeface="Arial"/>
                <a:cs typeface="Tahoma"/>
              </a:rPr>
              <a:t> </a:t>
            </a:r>
            <a:r>
              <a:rPr lang="en-GB" altLang="en-US" sz="3200" dirty="0" err="1">
                <a:latin typeface="Arial"/>
                <a:cs typeface="Tahoma"/>
              </a:rPr>
              <a:t>podem</a:t>
            </a:r>
            <a:r>
              <a:rPr lang="en-GB" altLang="en-US" sz="3200" dirty="0">
                <a:latin typeface="Arial"/>
                <a:cs typeface="Tahoma"/>
              </a:rPr>
              <a:t> ser </a:t>
            </a:r>
            <a:r>
              <a:rPr lang="en-GB" altLang="en-US" sz="3200" dirty="0" err="1">
                <a:latin typeface="Arial"/>
                <a:cs typeface="Tahoma"/>
              </a:rPr>
              <a:t>estáticos</a:t>
            </a:r>
            <a:r>
              <a:rPr lang="en-GB" altLang="en-US" sz="3200" dirty="0">
                <a:latin typeface="Arial"/>
                <a:cs typeface="Tahoma"/>
              </a:rPr>
              <a:t> (static)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altLang="en-US" sz="3200" dirty="0">
                <a:latin typeface="Arial"/>
                <a:cs typeface="Tahoma"/>
              </a:rPr>
              <a:t>Esses </a:t>
            </a:r>
            <a:r>
              <a:rPr lang="en-GB" altLang="en-US" sz="3200" dirty="0" err="1">
                <a:latin typeface="Arial"/>
                <a:cs typeface="Tahoma"/>
              </a:rPr>
              <a:t>não</a:t>
            </a:r>
            <a:r>
              <a:rPr lang="en-GB" altLang="en-US" sz="3200" dirty="0">
                <a:latin typeface="Arial"/>
                <a:cs typeface="Tahoma"/>
              </a:rPr>
              <a:t> </a:t>
            </a:r>
            <a:r>
              <a:rPr lang="en-GB" altLang="en-US" sz="3200" dirty="0" err="1">
                <a:latin typeface="Arial"/>
                <a:cs typeface="Tahoma"/>
              </a:rPr>
              <a:t>precisam</a:t>
            </a:r>
            <a:r>
              <a:rPr lang="en-GB" altLang="en-US" sz="3200" dirty="0">
                <a:latin typeface="Arial"/>
                <a:cs typeface="Tahoma"/>
              </a:rPr>
              <a:t> de </a:t>
            </a:r>
            <a:r>
              <a:rPr lang="en-GB" altLang="en-US" sz="3200" dirty="0" err="1">
                <a:latin typeface="Arial"/>
                <a:cs typeface="Tahoma"/>
              </a:rPr>
              <a:t>instâncias</a:t>
            </a:r>
            <a:r>
              <a:rPr lang="en-GB" altLang="en-US" sz="3200" dirty="0">
                <a:latin typeface="Arial"/>
                <a:cs typeface="Tahoma"/>
              </a:rPr>
              <a:t> (</a:t>
            </a:r>
            <a:r>
              <a:rPr lang="en-GB" altLang="en-US" sz="3200" dirty="0" err="1">
                <a:latin typeface="Arial"/>
                <a:cs typeface="Tahoma"/>
              </a:rPr>
              <a:t>objetos</a:t>
            </a:r>
            <a:r>
              <a:rPr lang="en-GB" altLang="en-US" sz="3200" dirty="0">
                <a:latin typeface="Arial"/>
                <a:cs typeface="Tahoma"/>
              </a:rPr>
              <a:t>) para </a:t>
            </a:r>
            <a:r>
              <a:rPr lang="en-GB" altLang="en-US" sz="3200" dirty="0" err="1">
                <a:latin typeface="Arial"/>
                <a:cs typeface="Tahoma"/>
              </a:rPr>
              <a:t>serem</a:t>
            </a:r>
            <a:r>
              <a:rPr lang="en-GB" altLang="en-US" sz="3200" dirty="0">
                <a:latin typeface="Arial"/>
                <a:cs typeface="Tahoma"/>
              </a:rPr>
              <a:t> </a:t>
            </a:r>
            <a:r>
              <a:rPr lang="en-GB" altLang="en-US" sz="3200" dirty="0" err="1">
                <a:latin typeface="Arial"/>
                <a:cs typeface="Tahoma"/>
              </a:rPr>
              <a:t>usados</a:t>
            </a:r>
          </a:p>
          <a:p>
            <a:pPr marL="0" indent="0">
              <a:spcBef>
                <a:spcPts val="800"/>
              </a:spcBef>
            </a:pPr>
            <a:endParaRPr lang="en-GB" altLang="en-US" sz="3200" dirty="0">
              <a:latin typeface="Arial"/>
              <a:cs typeface="Tahoma"/>
            </a:endParaRPr>
          </a:p>
          <a:p>
            <a:pPr marL="0" indent="0">
              <a:spcBef>
                <a:spcPts val="800"/>
              </a:spcBef>
            </a:pPr>
            <a:endParaRPr lang="en-GB" altLang="en-US" sz="3200" dirty="0">
              <a:latin typeface="Arial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0311674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>
            <a:extLst>
              <a:ext uri="{FF2B5EF4-FFF2-40B4-BE49-F238E27FC236}">
                <a16:creationId xmlns:a16="http://schemas.microsoft.com/office/drawing/2014/main" id="{38EB9DD1-CC61-4D5E-92E7-DDA23FEC1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761FC95B-CEA7-4695-881C-611A4574D6B4}" type="slidenum">
              <a:rPr lang="pt-BR" altLang="en-US" sz="140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47</a:t>
            </a:fld>
            <a:endParaRPr lang="pt-BR" altLang="en-US" sz="1400">
              <a:latin typeface="Arial" panose="020B0604020202020204" pitchFamily="34" charset="0"/>
            </a:endParaRPr>
          </a:p>
        </p:txBody>
      </p:sp>
      <p:sp>
        <p:nvSpPr>
          <p:cNvPr id="44034" name="Text Box 2">
            <a:extLst>
              <a:ext uri="{FF2B5EF4-FFF2-40B4-BE49-F238E27FC236}">
                <a16:creationId xmlns:a16="http://schemas.microsoft.com/office/drawing/2014/main" id="{AB841368-E842-483D-BA1F-C9F157B05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1358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buClrTx/>
            </a:pPr>
            <a:r>
              <a:rPr lang="en-GB" altLang="en-US" sz="2800" b="0" i="1" u="sng" dirty="0">
                <a:solidFill>
                  <a:srgbClr val="A50021"/>
                </a:solidFill>
                <a:latin typeface="Arial"/>
                <a:cs typeface="Tahoma"/>
              </a:rPr>
              <a:t>Threads</a:t>
            </a:r>
            <a:endParaRPr lang="en-US" dirty="0" err="1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B22652C-02C8-4945-860D-867FF61E7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55738"/>
            <a:ext cx="8229600" cy="721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 marL="339725" indent="-339725"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altLang="en-US" sz="3200" dirty="0" err="1">
                <a:latin typeface="Arial"/>
                <a:cs typeface="Tahoma"/>
              </a:rPr>
              <a:t>Subdivisões</a:t>
            </a:r>
            <a:r>
              <a:rPr lang="en-GB" altLang="en-US" sz="3200" dirty="0">
                <a:latin typeface="Arial"/>
                <a:cs typeface="Tahoma"/>
              </a:rPr>
              <a:t> de </a:t>
            </a:r>
            <a:r>
              <a:rPr lang="en-GB" altLang="en-US" sz="3200" dirty="0" err="1">
                <a:latin typeface="Arial"/>
                <a:cs typeface="Tahoma"/>
              </a:rPr>
              <a:t>processos</a:t>
            </a:r>
            <a:endParaRPr lang="en-GB" altLang="en-US" sz="3200" dirty="0" err="1">
              <a:latin typeface="Arial"/>
            </a:endParaRP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altLang="en-US" sz="3200" dirty="0">
                <a:latin typeface="Arial"/>
                <a:cs typeface="Tahoma"/>
              </a:rPr>
              <a:t>Permite a </a:t>
            </a:r>
            <a:r>
              <a:rPr lang="en-GB" altLang="en-US" sz="3200" dirty="0" err="1">
                <a:latin typeface="Arial"/>
                <a:cs typeface="Tahoma"/>
              </a:rPr>
              <a:t>execução</a:t>
            </a:r>
            <a:r>
              <a:rPr lang="en-GB" altLang="en-US" sz="3200" dirty="0">
                <a:latin typeface="Arial"/>
                <a:cs typeface="Tahoma"/>
              </a:rPr>
              <a:t> </a:t>
            </a:r>
            <a:r>
              <a:rPr lang="en-GB" altLang="en-US" sz="3200" dirty="0" err="1">
                <a:latin typeface="Arial"/>
                <a:cs typeface="Tahoma"/>
              </a:rPr>
              <a:t>paralela</a:t>
            </a:r>
            <a:r>
              <a:rPr lang="en-GB" altLang="en-US" sz="3200" dirty="0">
                <a:latin typeface="Arial"/>
                <a:cs typeface="Tahoma"/>
              </a:rPr>
              <a:t> </a:t>
            </a:r>
            <a:r>
              <a:rPr lang="en-GB" altLang="en-US" sz="3200" dirty="0" err="1">
                <a:latin typeface="Arial"/>
                <a:cs typeface="Tahoma"/>
              </a:rPr>
              <a:t>destes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altLang="en-US" sz="3200" dirty="0" err="1">
                <a:latin typeface="Arial"/>
                <a:cs typeface="Tahoma"/>
              </a:rPr>
              <a:t>Em</a:t>
            </a:r>
            <a:r>
              <a:rPr lang="en-GB" altLang="en-US" sz="3200" dirty="0">
                <a:latin typeface="Arial"/>
                <a:cs typeface="Tahoma"/>
              </a:rPr>
              <a:t> Java a Thread Main </a:t>
            </a:r>
            <a:r>
              <a:rPr lang="en-GB" altLang="en-US" sz="3200" dirty="0" err="1">
                <a:latin typeface="Arial"/>
                <a:cs typeface="Tahoma"/>
              </a:rPr>
              <a:t>normalmente</a:t>
            </a:r>
            <a:r>
              <a:rPr lang="en-GB" altLang="en-US" sz="3200" dirty="0">
                <a:latin typeface="Arial"/>
                <a:cs typeface="Tahoma"/>
              </a:rPr>
              <a:t> é </a:t>
            </a:r>
            <a:r>
              <a:rPr lang="en-GB" altLang="en-US" sz="3200" dirty="0" err="1">
                <a:latin typeface="Arial"/>
                <a:cs typeface="Tahoma"/>
              </a:rPr>
              <a:t>usada</a:t>
            </a:r>
            <a:r>
              <a:rPr lang="en-GB" altLang="en-US" sz="3200" dirty="0">
                <a:latin typeface="Arial"/>
                <a:cs typeface="Tahoma"/>
              </a:rPr>
              <a:t> </a:t>
            </a:r>
            <a:r>
              <a:rPr lang="en-GB" altLang="en-US" sz="3200" dirty="0" err="1">
                <a:latin typeface="Arial"/>
                <a:cs typeface="Tahoma"/>
              </a:rPr>
              <a:t>em</a:t>
            </a:r>
            <a:r>
              <a:rPr lang="en-GB" altLang="en-US" sz="3200" dirty="0">
                <a:latin typeface="Arial"/>
                <a:cs typeface="Tahoma"/>
              </a:rPr>
              <a:t> um </a:t>
            </a:r>
            <a:r>
              <a:rPr lang="en-GB" altLang="en-US" sz="3200" dirty="0" err="1">
                <a:latin typeface="Arial"/>
                <a:cs typeface="Tahoma"/>
              </a:rPr>
              <a:t>programa</a:t>
            </a:r>
            <a:r>
              <a:rPr lang="en-GB" altLang="en-US" sz="3200" dirty="0">
                <a:latin typeface="Arial"/>
                <a:cs typeface="Tahoma"/>
              </a:rPr>
              <a:t> Single Thread.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altLang="en-US" sz="3200" dirty="0" err="1">
                <a:latin typeface="Arial"/>
                <a:cs typeface="Tahoma"/>
              </a:rPr>
              <a:t>Existem</a:t>
            </a:r>
            <a:r>
              <a:rPr lang="en-GB" altLang="en-US" sz="3200" dirty="0">
                <a:latin typeface="Arial"/>
                <a:cs typeface="Tahoma"/>
              </a:rPr>
              <a:t> </a:t>
            </a:r>
            <a:r>
              <a:rPr lang="en-GB" altLang="en-US" sz="3200" dirty="0" err="1">
                <a:latin typeface="Arial"/>
                <a:cs typeface="Tahoma"/>
              </a:rPr>
              <a:t>diversas</a:t>
            </a:r>
            <a:r>
              <a:rPr lang="en-GB" altLang="en-US" sz="3200" dirty="0">
                <a:latin typeface="Arial"/>
                <a:cs typeface="Tahoma"/>
              </a:rPr>
              <a:t> </a:t>
            </a:r>
            <a:r>
              <a:rPr lang="en-GB" altLang="en-US" sz="3200" dirty="0" err="1">
                <a:latin typeface="Arial"/>
                <a:cs typeface="Tahoma"/>
              </a:rPr>
              <a:t>formas</a:t>
            </a:r>
            <a:r>
              <a:rPr lang="en-GB" altLang="en-US" sz="3200" dirty="0">
                <a:latin typeface="Arial"/>
                <a:cs typeface="Tahoma"/>
              </a:rPr>
              <a:t> de </a:t>
            </a:r>
            <a:r>
              <a:rPr lang="en-GB" altLang="en-US" sz="3200" dirty="0" err="1">
                <a:latin typeface="Arial"/>
                <a:cs typeface="Tahoma"/>
              </a:rPr>
              <a:t>criar</a:t>
            </a:r>
            <a:r>
              <a:rPr lang="en-GB" altLang="en-US" sz="3200" dirty="0">
                <a:latin typeface="Arial"/>
                <a:cs typeface="Tahoma"/>
              </a:rPr>
              <a:t> Threads </a:t>
            </a:r>
            <a:r>
              <a:rPr lang="en-GB" altLang="en-US" sz="3200" dirty="0" err="1">
                <a:latin typeface="Arial"/>
                <a:cs typeface="Tahoma"/>
              </a:rPr>
              <a:t>em</a:t>
            </a:r>
            <a:r>
              <a:rPr lang="en-GB" altLang="en-US" sz="3200" dirty="0">
                <a:latin typeface="Arial"/>
                <a:cs typeface="Tahoma"/>
              </a:rPr>
              <a:t> Java, </a:t>
            </a:r>
            <a:r>
              <a:rPr lang="en-GB" altLang="en-US" sz="3200" dirty="0" err="1">
                <a:latin typeface="Arial"/>
                <a:cs typeface="Tahoma"/>
              </a:rPr>
              <a:t>uma</a:t>
            </a:r>
            <a:r>
              <a:rPr lang="en-GB" altLang="en-US" sz="3200" dirty="0">
                <a:latin typeface="Arial"/>
                <a:cs typeface="Tahoma"/>
              </a:rPr>
              <a:t> </a:t>
            </a:r>
            <a:r>
              <a:rPr lang="en-GB" altLang="en-US" sz="3200" dirty="0" err="1">
                <a:latin typeface="Arial"/>
                <a:cs typeface="Tahoma"/>
              </a:rPr>
              <a:t>delas</a:t>
            </a:r>
            <a:r>
              <a:rPr lang="en-GB" altLang="en-US" sz="3200" dirty="0">
                <a:latin typeface="Arial"/>
                <a:cs typeface="Tahoma"/>
              </a:rPr>
              <a:t> é a Runnable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altLang="en-US" sz="3200" dirty="0" err="1">
                <a:latin typeface="Arial"/>
                <a:cs typeface="Tahoma"/>
              </a:rPr>
              <a:t>Tenha</a:t>
            </a:r>
            <a:r>
              <a:rPr lang="en-GB" altLang="en-US" sz="3200" dirty="0">
                <a:latin typeface="Arial"/>
                <a:cs typeface="Tahoma"/>
              </a:rPr>
              <a:t> </a:t>
            </a:r>
            <a:r>
              <a:rPr lang="en-GB" altLang="en-US" sz="3200" dirty="0" err="1">
                <a:latin typeface="Arial"/>
                <a:cs typeface="Tahoma"/>
              </a:rPr>
              <a:t>muito</a:t>
            </a:r>
            <a:r>
              <a:rPr lang="en-GB" altLang="en-US" sz="3200" dirty="0">
                <a:latin typeface="Arial"/>
                <a:cs typeface="Tahoma"/>
              </a:rPr>
              <a:t> </a:t>
            </a:r>
            <a:r>
              <a:rPr lang="en-GB" altLang="en-US" sz="3200" dirty="0" err="1">
                <a:latin typeface="Arial"/>
                <a:cs typeface="Tahoma"/>
              </a:rPr>
              <a:t>cuidado</a:t>
            </a:r>
            <a:r>
              <a:rPr lang="en-GB" altLang="en-US" sz="3200" dirty="0">
                <a:latin typeface="Arial"/>
                <a:cs typeface="Tahoma"/>
              </a:rPr>
              <a:t> </a:t>
            </a:r>
            <a:r>
              <a:rPr lang="en-GB" altLang="en-US" sz="3200" dirty="0" err="1">
                <a:latin typeface="Arial"/>
                <a:cs typeface="Tahoma"/>
              </a:rPr>
              <a:t>ao</a:t>
            </a:r>
            <a:r>
              <a:rPr lang="en-GB" altLang="en-US" sz="3200" dirty="0">
                <a:latin typeface="Arial"/>
                <a:cs typeface="Tahoma"/>
              </a:rPr>
              <a:t> </a:t>
            </a:r>
            <a:r>
              <a:rPr lang="en-GB" altLang="en-US" sz="3200" dirty="0" err="1">
                <a:latin typeface="Arial"/>
                <a:cs typeface="Tahoma"/>
              </a:rPr>
              <a:t>usar</a:t>
            </a:r>
            <a:r>
              <a:rPr lang="en-GB" altLang="en-US" sz="3200" dirty="0">
                <a:latin typeface="Arial"/>
                <a:cs typeface="Tahoma"/>
              </a:rPr>
              <a:t> Threads, </a:t>
            </a:r>
            <a:r>
              <a:rPr lang="en-GB" altLang="en-US" sz="3200" dirty="0" err="1">
                <a:latin typeface="Arial"/>
                <a:cs typeface="Tahoma"/>
              </a:rPr>
              <a:t>elas</a:t>
            </a:r>
            <a:r>
              <a:rPr lang="en-GB" altLang="en-US" sz="3200" dirty="0">
                <a:latin typeface="Arial"/>
                <a:cs typeface="Tahoma"/>
              </a:rPr>
              <a:t> </a:t>
            </a:r>
            <a:r>
              <a:rPr lang="en-GB" altLang="en-US" sz="3200" dirty="0" err="1">
                <a:latin typeface="Arial"/>
                <a:cs typeface="Tahoma"/>
              </a:rPr>
              <a:t>podem</a:t>
            </a:r>
            <a:r>
              <a:rPr lang="en-GB" altLang="en-US" sz="3200" dirty="0">
                <a:latin typeface="Arial"/>
                <a:cs typeface="Tahoma"/>
              </a:rPr>
              <a:t> </a:t>
            </a:r>
            <a:r>
              <a:rPr lang="en-GB" altLang="en-US" sz="3200" dirty="0" err="1">
                <a:latin typeface="Arial"/>
                <a:cs typeface="Tahoma"/>
              </a:rPr>
              <a:t>trazem</a:t>
            </a:r>
            <a:r>
              <a:rPr lang="en-GB" altLang="en-US" sz="3200" dirty="0">
                <a:latin typeface="Arial"/>
                <a:cs typeface="Tahoma"/>
              </a:rPr>
              <a:t> </a:t>
            </a:r>
            <a:r>
              <a:rPr lang="en-GB" altLang="en-US" sz="3200" dirty="0" err="1">
                <a:latin typeface="Arial"/>
                <a:cs typeface="Tahoma"/>
              </a:rPr>
              <a:t>muita</a:t>
            </a:r>
            <a:r>
              <a:rPr lang="en-GB" altLang="en-US" sz="3200" dirty="0">
                <a:latin typeface="Arial"/>
                <a:cs typeface="Tahoma"/>
              </a:rPr>
              <a:t> </a:t>
            </a:r>
            <a:r>
              <a:rPr lang="en-GB" altLang="en-US" sz="3200" dirty="0" err="1">
                <a:latin typeface="Arial"/>
                <a:cs typeface="Tahoma"/>
              </a:rPr>
              <a:t>dor</a:t>
            </a:r>
            <a:r>
              <a:rPr lang="en-GB" altLang="en-US" sz="3200" dirty="0">
                <a:latin typeface="Arial"/>
                <a:cs typeface="Tahoma"/>
              </a:rPr>
              <a:t> de </a:t>
            </a:r>
            <a:r>
              <a:rPr lang="en-GB" altLang="en-US" sz="3200" dirty="0" err="1">
                <a:latin typeface="Arial"/>
                <a:cs typeface="Tahoma"/>
              </a:rPr>
              <a:t>cabeça</a:t>
            </a:r>
            <a:r>
              <a:rPr lang="en-GB" altLang="en-US" sz="3200" dirty="0">
                <a:latin typeface="Arial"/>
                <a:cs typeface="Tahoma"/>
              </a:rPr>
              <a:t> </a:t>
            </a:r>
            <a:r>
              <a:rPr lang="en-GB" altLang="en-US" sz="3200" dirty="0" err="1">
                <a:latin typeface="Arial"/>
                <a:cs typeface="Tahoma"/>
              </a:rPr>
              <a:t>quando</a:t>
            </a:r>
            <a:r>
              <a:rPr lang="en-GB" altLang="en-US" sz="3200" dirty="0">
                <a:latin typeface="Arial"/>
                <a:cs typeface="Tahoma"/>
              </a:rPr>
              <a:t> </a:t>
            </a:r>
            <a:r>
              <a:rPr lang="en-GB" altLang="en-US" sz="3200" dirty="0" err="1">
                <a:latin typeface="Arial"/>
                <a:cs typeface="Tahoma"/>
              </a:rPr>
              <a:t>usadas</a:t>
            </a:r>
            <a:r>
              <a:rPr lang="en-GB" altLang="en-US" sz="3200" dirty="0">
                <a:latin typeface="Arial"/>
                <a:cs typeface="Tahoma"/>
              </a:rPr>
              <a:t> de forma </a:t>
            </a:r>
            <a:r>
              <a:rPr lang="en-GB" altLang="en-US" sz="3200" dirty="0" err="1">
                <a:latin typeface="Arial"/>
                <a:cs typeface="Tahoma"/>
              </a:rPr>
              <a:t>errada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GB" altLang="en-US" sz="3200" dirty="0">
              <a:latin typeface="Arial"/>
              <a:cs typeface="Tahoma"/>
            </a:endParaRPr>
          </a:p>
          <a:p>
            <a:pPr marL="0" indent="0">
              <a:spcBef>
                <a:spcPts val="800"/>
              </a:spcBef>
            </a:pPr>
            <a:endParaRPr lang="en-GB" altLang="en-US" sz="3200" dirty="0">
              <a:latin typeface="Arial"/>
              <a:cs typeface="Tahoma"/>
            </a:endParaRPr>
          </a:p>
          <a:p>
            <a:pPr marL="0" indent="0">
              <a:spcBef>
                <a:spcPts val="800"/>
              </a:spcBef>
            </a:pPr>
            <a:endParaRPr lang="en-GB" altLang="en-US" sz="3200" dirty="0">
              <a:latin typeface="Arial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5464148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>
            <a:extLst>
              <a:ext uri="{FF2B5EF4-FFF2-40B4-BE49-F238E27FC236}">
                <a16:creationId xmlns:a16="http://schemas.microsoft.com/office/drawing/2014/main" id="{C21CFE42-9318-4398-ACDD-F7D81E4CD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1A9C3976-15A0-43A6-A56F-51CBFD787B44}" type="slidenum">
              <a:rPr lang="pt-BR" altLang="en-US" sz="140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5</a:t>
            </a:fld>
            <a:endParaRPr lang="pt-BR" altLang="en-US" sz="1400">
              <a:latin typeface="Arial" panose="020B0604020202020204" pitchFamily="34" charset="0"/>
            </a:endParaRPr>
          </a:p>
        </p:txBody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id="{45961ABF-1379-453D-8CA4-3C5738977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1358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Orientação a Objetos em Java  </a:t>
            </a:r>
            <a:r>
              <a:rPr lang="en-GB" altLang="en-US" sz="20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(5/33)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3172F6F-082A-42B4-8137-C3DB7C5AC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12838"/>
            <a:ext cx="8229600" cy="485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38138" indent="-338138"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39775" indent="-282575"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indent="-227013"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Identificar o </a:t>
            </a:r>
            <a:r>
              <a:rPr lang="pt-BR" altLang="en-US" sz="240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estado</a:t>
            </a:r>
            <a:r>
              <a:rPr lang="pt-BR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e o</a:t>
            </a:r>
            <a:r>
              <a:rPr lang="pt-BR" altLang="en-US" sz="240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comportamento</a:t>
            </a:r>
            <a:r>
              <a:rPr lang="pt-BR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 de objetos do mundo real é o primeiro passo para começar a pensar em programação OO.</a:t>
            </a:r>
          </a:p>
          <a:p>
            <a:pPr marL="339725">
              <a:spcBef>
                <a:spcPts val="600"/>
              </a:spcBef>
              <a:buClrTx/>
              <a:buFontTx/>
              <a:buNone/>
            </a:pPr>
            <a:endParaRPr lang="pt-BR" altLang="en-US" sz="24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339725">
              <a:spcBef>
                <a:spcPts val="600"/>
              </a:spcBef>
              <a:buClrTx/>
              <a:buFontTx/>
              <a:buNone/>
            </a:pPr>
            <a:endParaRPr lang="pt-BR" altLang="en-US" sz="24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Observe um Pedido de Venda e pergunte: 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endParaRPr lang="pt-BR" altLang="en-US" sz="24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</a:pPr>
            <a:r>
              <a:rPr lang="pt-BR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Quais os possíveis estados que esse objeto pode estar?</a:t>
            </a:r>
          </a:p>
          <a:p>
            <a:pPr lvl="1">
              <a:spcBef>
                <a:spcPts val="7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endParaRPr lang="pt-BR" altLang="en-US" sz="20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7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</a:pPr>
            <a:r>
              <a:rPr lang="pt-BR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Quais os possíveis comportamentos que ele pode executar?</a:t>
            </a:r>
          </a:p>
          <a:p>
            <a:pPr lvl="2">
              <a:spcBef>
                <a:spcPts val="600"/>
              </a:spcBef>
              <a:buClrTx/>
              <a:buSzPct val="65000"/>
              <a:buFontTx/>
              <a:buNone/>
            </a:pPr>
            <a:endParaRPr lang="pt-BR" altLang="en-US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741363" lvl="1">
              <a:spcBef>
                <a:spcPts val="700"/>
              </a:spcBef>
              <a:buClrTx/>
              <a:buSzPct val="80000"/>
              <a:buFontTx/>
              <a:buNone/>
            </a:pPr>
            <a:endParaRPr lang="pt-BR" altLang="en-US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C425A82E-9FDF-43C6-B212-E95841452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B3CD165A-C114-493B-B74E-2A92C080277C}" type="slidenum">
              <a:rPr lang="pt-BR" altLang="en-US" sz="140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6</a:t>
            </a:fld>
            <a:endParaRPr lang="pt-BR" altLang="en-US" sz="1400">
              <a:latin typeface="Arial" panose="020B0604020202020204" pitchFamily="34" charset="0"/>
            </a:endParaRPr>
          </a:p>
        </p:txBody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A6F6A038-F813-4023-A235-89ADDAA65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1358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Orientação a Objetos em Java  </a:t>
            </a:r>
            <a:r>
              <a:rPr lang="en-GB" altLang="en-US" sz="20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(6/33)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E3B1EAF-301E-49C3-B974-2732881BF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12838"/>
            <a:ext cx="8229600" cy="521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38138" indent="-338138"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39775" indent="-282575"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en-US" sz="2400">
                <a:latin typeface="Arial" panose="020B0604020202020204" pitchFamily="34" charset="0"/>
              </a:rPr>
              <a:t>A </a:t>
            </a:r>
            <a:r>
              <a:rPr lang="en-GB" altLang="en-US" sz="2400" i="1">
                <a:solidFill>
                  <a:srgbClr val="FF0000"/>
                </a:solidFill>
                <a:latin typeface="Arial" panose="020B0604020202020204" pitchFamily="34" charset="0"/>
              </a:rPr>
              <a:t>unidade fundamental</a:t>
            </a:r>
            <a:r>
              <a:rPr lang="en-GB" altLang="en-US" sz="2400">
                <a:latin typeface="Arial" panose="020B0604020202020204" pitchFamily="34" charset="0"/>
              </a:rPr>
              <a:t> de programação em orientação a objetos (POO) é a </a:t>
            </a:r>
            <a:r>
              <a:rPr lang="en-GB" altLang="en-US" sz="2400" b="0" i="1">
                <a:solidFill>
                  <a:srgbClr val="FF0000"/>
                </a:solidFill>
                <a:latin typeface="Arial" panose="020B0604020202020204" pitchFamily="34" charset="0"/>
              </a:rPr>
              <a:t>classe</a:t>
            </a:r>
            <a:r>
              <a:rPr lang="en-GB" altLang="en-US" sz="2400" b="0">
                <a:latin typeface="Arial" panose="020B0604020202020204" pitchFamily="34" charset="0"/>
              </a:rPr>
              <a:t>.</a:t>
            </a:r>
          </a:p>
          <a:p>
            <a:pPr marL="339725" algn="just">
              <a:lnSpc>
                <a:spcPct val="90000"/>
              </a:lnSpc>
              <a:spcBef>
                <a:spcPts val="400"/>
              </a:spcBef>
              <a:buClrTx/>
              <a:buSzPct val="75000"/>
              <a:buFontTx/>
              <a:buNone/>
            </a:pPr>
            <a:endParaRPr lang="en-GB" altLang="en-US" sz="2000">
              <a:latin typeface="Arial" panose="020B0604020202020204" pitchFamily="34" charset="0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en-US" sz="2400">
                <a:latin typeface="Arial" panose="020B0604020202020204" pitchFamily="34" charset="0"/>
              </a:rPr>
              <a:t>Classes contém:</a:t>
            </a:r>
          </a:p>
          <a:p>
            <a:pPr marL="339725">
              <a:spcBef>
                <a:spcPts val="600"/>
              </a:spcBef>
              <a:buClrTx/>
              <a:buFontTx/>
              <a:buNone/>
            </a:pPr>
            <a:endParaRPr lang="en-GB" altLang="en-US" sz="2400">
              <a:latin typeface="Arial" panose="020B0604020202020204" pitchFamily="34" charset="0"/>
            </a:endParaRPr>
          </a:p>
          <a:p>
            <a:pPr lvl="1">
              <a:spcBef>
                <a:spcPts val="700"/>
              </a:spcBef>
              <a:buClr>
                <a:srgbClr val="FF0000"/>
              </a:buClr>
              <a:buFont typeface="Arial" panose="020B0604020202020204" pitchFamily="34" charset="0"/>
              <a:buChar char="–"/>
            </a:pPr>
            <a:r>
              <a:rPr lang="en-GB" altLang="en-US" sz="2800" b="0" i="1">
                <a:solidFill>
                  <a:srgbClr val="FF0000"/>
                </a:solidFill>
                <a:latin typeface="Arial" panose="020B0604020202020204" pitchFamily="34" charset="0"/>
              </a:rPr>
              <a:t>Atributos</a:t>
            </a:r>
            <a:r>
              <a:rPr lang="en-GB" altLang="en-US" sz="2800" b="0">
                <a:latin typeface="Arial" panose="020B0604020202020204" pitchFamily="34" charset="0"/>
              </a:rPr>
              <a:t>:</a:t>
            </a:r>
            <a:r>
              <a:rPr lang="en-GB" altLang="en-US" sz="2800">
                <a:latin typeface="Arial" panose="020B0604020202020204" pitchFamily="34" charset="0"/>
              </a:rPr>
              <a:t>  determinam o </a:t>
            </a:r>
            <a:r>
              <a:rPr lang="en-GB" altLang="en-US" sz="2800" b="0" i="1">
                <a:solidFill>
                  <a:srgbClr val="FF0000"/>
                </a:solidFill>
                <a:latin typeface="Arial" panose="020B0604020202020204" pitchFamily="34" charset="0"/>
              </a:rPr>
              <a:t>estado</a:t>
            </a:r>
            <a:r>
              <a:rPr lang="en-GB" altLang="en-US" sz="2800">
                <a:latin typeface="Arial" panose="020B0604020202020204" pitchFamily="34" charset="0"/>
              </a:rPr>
              <a:t> do</a:t>
            </a:r>
            <a:r>
              <a:rPr lang="en-GB" altLang="en-US" sz="2800" b="0">
                <a:latin typeface="Arial" panose="020B0604020202020204" pitchFamily="34" charset="0"/>
              </a:rPr>
              <a:t> </a:t>
            </a:r>
            <a:r>
              <a:rPr lang="en-GB" altLang="en-US" sz="2800">
                <a:latin typeface="Arial" panose="020B0604020202020204" pitchFamily="34" charset="0"/>
              </a:rPr>
              <a:t>objeto;</a:t>
            </a:r>
            <a:r>
              <a:rPr lang="en-GB" altLang="en-US" sz="2800" b="0">
                <a:latin typeface="Arial" panose="020B0604020202020204" pitchFamily="34" charset="0"/>
              </a:rPr>
              <a:t> </a:t>
            </a:r>
          </a:p>
          <a:p>
            <a:pPr marL="741363" lvl="1">
              <a:spcBef>
                <a:spcPts val="700"/>
              </a:spcBef>
              <a:buClrTx/>
              <a:buFontTx/>
              <a:buNone/>
            </a:pPr>
            <a:endParaRPr lang="en-GB" altLang="en-US" sz="2800" b="0">
              <a:latin typeface="Arial" panose="020B0604020202020204" pitchFamily="34" charset="0"/>
            </a:endParaRPr>
          </a:p>
          <a:p>
            <a:pPr lvl="1">
              <a:spcBef>
                <a:spcPts val="900"/>
              </a:spcBef>
              <a:buClr>
                <a:srgbClr val="FF0000"/>
              </a:buClr>
              <a:buFont typeface="Arial" panose="020B0604020202020204" pitchFamily="34" charset="0"/>
              <a:buChar char="–"/>
            </a:pPr>
            <a:r>
              <a:rPr lang="en-GB" altLang="en-US" sz="2800" b="0" i="1">
                <a:solidFill>
                  <a:srgbClr val="FF0000"/>
                </a:solidFill>
                <a:latin typeface="Arial" panose="020B0604020202020204" pitchFamily="34" charset="0"/>
              </a:rPr>
              <a:t>Métodos</a:t>
            </a:r>
            <a:r>
              <a:rPr lang="en-GB" altLang="en-US" sz="2800">
                <a:latin typeface="Arial" panose="020B0604020202020204" pitchFamily="34" charset="0"/>
              </a:rPr>
              <a:t>: semelhantes a procedimentos em linguagens convencionais, são utilizados para </a:t>
            </a:r>
            <a:r>
              <a:rPr lang="en-GB" altLang="en-US" sz="2800" b="0" i="1">
                <a:solidFill>
                  <a:srgbClr val="FF0000"/>
                </a:solidFill>
                <a:latin typeface="Arial" panose="020B0604020202020204" pitchFamily="34" charset="0"/>
              </a:rPr>
              <a:t>manipular os atributos</a:t>
            </a:r>
            <a:r>
              <a:rPr lang="en-GB" altLang="en-US" sz="2800">
                <a:latin typeface="Arial" panose="020B0604020202020204" pitchFamily="34" charset="0"/>
              </a:rPr>
              <a:t>.</a:t>
            </a:r>
            <a:r>
              <a:rPr lang="en-GB" altLang="en-US" sz="3600">
                <a:latin typeface="Arial" panose="020B0604020202020204" pitchFamily="34" charset="0"/>
              </a:rPr>
              <a:t> </a:t>
            </a:r>
          </a:p>
          <a:p>
            <a:pPr marL="741363" lvl="1">
              <a:spcBef>
                <a:spcPts val="700"/>
              </a:spcBef>
              <a:buClrTx/>
              <a:buSzPct val="80000"/>
              <a:buFontTx/>
              <a:buNone/>
            </a:pPr>
            <a:endParaRPr lang="en-GB" altLang="en-US" sz="36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>
            <a:extLst>
              <a:ext uri="{FF2B5EF4-FFF2-40B4-BE49-F238E27FC236}">
                <a16:creationId xmlns:a16="http://schemas.microsoft.com/office/drawing/2014/main" id="{BC4374E0-F816-4F37-A9AF-6ED5D986F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F5E5A542-5C60-4D97-8DEE-54BCE18F7FD5}" type="slidenum">
              <a:rPr lang="pt-BR" altLang="en-US" sz="140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7</a:t>
            </a:fld>
            <a:endParaRPr lang="pt-BR" altLang="en-US" sz="1400">
              <a:latin typeface="Arial" panose="020B0604020202020204" pitchFamily="34" charset="0"/>
            </a:endParaRP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5D479595-4F6C-421F-9A0D-7CEF18D6D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1358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Orientação a Objetos em Java  </a:t>
            </a:r>
            <a:r>
              <a:rPr lang="en-GB" altLang="en-US" sz="20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(7/33)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90B2490-573E-4D06-9E68-4016CB523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73275"/>
            <a:ext cx="83677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39725" indent="-339725"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altLang="en-US" sz="2400">
                <a:latin typeface="Arial" panose="020B0604020202020204" pitchFamily="34" charset="0"/>
              </a:rPr>
              <a:t>As classes provêem a </a:t>
            </a:r>
            <a:r>
              <a:rPr lang="en-GB" altLang="en-US" sz="2400" i="1">
                <a:solidFill>
                  <a:srgbClr val="FF0000"/>
                </a:solidFill>
                <a:latin typeface="Arial" panose="020B0604020202020204" pitchFamily="34" charset="0"/>
              </a:rPr>
              <a:t>estrutura para a construção de </a:t>
            </a:r>
            <a:r>
              <a:rPr lang="en-GB" altLang="en-US" sz="2400" b="0" i="1">
                <a:solidFill>
                  <a:srgbClr val="FF0000"/>
                </a:solidFill>
                <a:latin typeface="Arial" panose="020B0604020202020204" pitchFamily="34" charset="0"/>
              </a:rPr>
              <a:t>objetos</a:t>
            </a:r>
            <a:r>
              <a:rPr lang="en-GB" altLang="en-US" sz="2400">
                <a:latin typeface="Arial" panose="020B0604020202020204" pitchFamily="34" charset="0"/>
              </a:rPr>
              <a:t> - estes são ditos </a:t>
            </a:r>
            <a:r>
              <a:rPr lang="en-GB" altLang="en-US" sz="2400" b="0">
                <a:solidFill>
                  <a:srgbClr val="FF0000"/>
                </a:solidFill>
                <a:latin typeface="Arial" panose="020B0604020202020204" pitchFamily="34" charset="0"/>
              </a:rPr>
              <a:t>instâncias</a:t>
            </a:r>
            <a:r>
              <a:rPr lang="en-GB" altLang="en-US" sz="24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GB" altLang="en-US" sz="2400">
                <a:latin typeface="Arial" panose="020B0604020202020204" pitchFamily="34" charset="0"/>
              </a:rPr>
              <a:t>das classes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8545CDF1-5FD0-4AF5-AAC3-EC9FBF2B4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325" y="3608388"/>
            <a:ext cx="2459038" cy="2447925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Text Box 5">
            <a:extLst>
              <a:ext uri="{FF2B5EF4-FFF2-40B4-BE49-F238E27FC236}">
                <a16:creationId xmlns:a16="http://schemas.microsoft.com/office/drawing/2014/main" id="{CDFE1C00-A979-4A80-B261-597068F45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675" y="3036888"/>
            <a:ext cx="2459038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1625"/>
              </a:spcBef>
              <a:buClrTx/>
              <a:buFontTx/>
              <a:buNone/>
            </a:pPr>
            <a:r>
              <a:rPr lang="en-GB" altLang="en-US" sz="2600" b="0">
                <a:solidFill>
                  <a:srgbClr val="FF0000"/>
                </a:solidFill>
                <a:latin typeface="Arial" panose="020B0604020202020204" pitchFamily="34" charset="0"/>
              </a:rPr>
              <a:t>Classe</a:t>
            </a:r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E76FA8A3-D2F6-4657-8573-00708CD20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425" y="3552825"/>
            <a:ext cx="2459038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1625"/>
              </a:spcBef>
              <a:buClrTx/>
              <a:buFontTx/>
              <a:buNone/>
            </a:pPr>
            <a:r>
              <a:rPr lang="en-GB" altLang="en-US" sz="2600" b="0" dirty="0" err="1">
                <a:solidFill>
                  <a:srgbClr val="00007D"/>
                </a:solidFill>
                <a:latin typeface="Arial"/>
                <a:cs typeface="Tahoma"/>
              </a:rPr>
              <a:t>Pedido</a:t>
            </a:r>
            <a:endParaRPr lang="en-GB" altLang="en-US" sz="2600" b="0" dirty="0" err="1">
              <a:solidFill>
                <a:srgbClr val="00007D"/>
              </a:solidFill>
              <a:latin typeface="Arial" panose="020B0604020202020204" pitchFamily="34" charset="0"/>
            </a:endParaRPr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B046F32C-1516-45B5-963A-949736AA5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325" y="4106863"/>
            <a:ext cx="2459038" cy="810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ts val="1125"/>
              </a:spcBef>
              <a:buClrTx/>
              <a:buNone/>
            </a:pPr>
            <a:r>
              <a:rPr lang="en-GB" altLang="en-US" b="0" dirty="0" err="1">
                <a:solidFill>
                  <a:srgbClr val="00007D"/>
                </a:solidFill>
                <a:latin typeface="Arial"/>
                <a:cs typeface="Tahoma"/>
              </a:rPr>
              <a:t>Codigo</a:t>
            </a:r>
          </a:p>
          <a:p>
            <a:pPr>
              <a:lnSpc>
                <a:spcPct val="50000"/>
              </a:lnSpc>
              <a:spcBef>
                <a:spcPts val="1125"/>
              </a:spcBef>
              <a:buClrTx/>
            </a:pPr>
            <a:r>
              <a:rPr lang="en-GB" altLang="en-US" b="0" dirty="0" err="1">
                <a:solidFill>
                  <a:srgbClr val="00007D"/>
                </a:solidFill>
                <a:latin typeface="Arial"/>
                <a:cs typeface="Tahoma"/>
              </a:rPr>
              <a:t>Cliente</a:t>
            </a:r>
          </a:p>
          <a:p>
            <a:pPr>
              <a:lnSpc>
                <a:spcPct val="50000"/>
              </a:lnSpc>
              <a:spcBef>
                <a:spcPts val="1125"/>
              </a:spcBef>
              <a:buClrTx/>
            </a:pPr>
            <a:r>
              <a:rPr lang="en-GB" altLang="en-US" b="0" dirty="0">
                <a:solidFill>
                  <a:srgbClr val="00007D"/>
                </a:solidFill>
                <a:latin typeface="Arial"/>
              </a:rPr>
              <a:t>Filial</a:t>
            </a:r>
          </a:p>
        </p:txBody>
      </p:sp>
      <p:sp>
        <p:nvSpPr>
          <p:cNvPr id="9224" name="Line 8">
            <a:extLst>
              <a:ext uri="{FF2B5EF4-FFF2-40B4-BE49-F238E27FC236}">
                <a16:creationId xmlns:a16="http://schemas.microsoft.com/office/drawing/2014/main" id="{EA4DB8D9-3854-40A1-8B4F-90CBB1D9A0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8325" y="3968750"/>
            <a:ext cx="2460625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Line 9">
            <a:extLst>
              <a:ext uri="{FF2B5EF4-FFF2-40B4-BE49-F238E27FC236}">
                <a16:creationId xmlns:a16="http://schemas.microsoft.com/office/drawing/2014/main" id="{6D2C670B-1D04-440F-8CFD-569EDDADE2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6738" y="4968875"/>
            <a:ext cx="2460625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Text Box 10">
            <a:extLst>
              <a:ext uri="{FF2B5EF4-FFF2-40B4-BE49-F238E27FC236}">
                <a16:creationId xmlns:a16="http://schemas.microsoft.com/office/drawing/2014/main" id="{28D2B22C-6584-48AB-8A4E-6FDCBDC73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325" y="5160963"/>
            <a:ext cx="2459038" cy="810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ts val="1125"/>
              </a:spcBef>
              <a:buClrTx/>
              <a:buNone/>
            </a:pPr>
            <a:r>
              <a:rPr lang="en-GB" altLang="en-US" b="0" dirty="0" err="1">
                <a:latin typeface="Arial"/>
                <a:cs typeface="Tahoma"/>
              </a:rPr>
              <a:t>setCodigo</a:t>
            </a:r>
            <a:r>
              <a:rPr lang="en-GB" altLang="en-US" b="0" dirty="0">
                <a:latin typeface="Arial"/>
                <a:cs typeface="Tahoma"/>
              </a:rPr>
              <a:t>()</a:t>
            </a:r>
            <a:endParaRPr lang="en-US" dirty="0"/>
          </a:p>
          <a:p>
            <a:pPr>
              <a:lnSpc>
                <a:spcPct val="50000"/>
              </a:lnSpc>
              <a:spcBef>
                <a:spcPts val="1125"/>
              </a:spcBef>
              <a:buClrTx/>
            </a:pPr>
            <a:r>
              <a:rPr lang="en-GB" altLang="en-US" b="0" dirty="0" err="1">
                <a:latin typeface="Arial"/>
                <a:cs typeface="Tahoma"/>
              </a:rPr>
              <a:t>getCodigo</a:t>
            </a:r>
            <a:r>
              <a:rPr lang="en-GB" altLang="en-US" b="0" dirty="0">
                <a:latin typeface="Arial"/>
                <a:cs typeface="Tahoma"/>
              </a:rPr>
              <a:t>()</a:t>
            </a:r>
          </a:p>
          <a:p>
            <a:pPr>
              <a:lnSpc>
                <a:spcPct val="50000"/>
              </a:lnSpc>
              <a:spcBef>
                <a:spcPts val="1125"/>
              </a:spcBef>
              <a:buClrTx/>
              <a:buFontTx/>
              <a:buNone/>
            </a:pPr>
            <a:r>
              <a:rPr lang="en-GB" altLang="en-US" b="0" dirty="0">
                <a:latin typeface="Arial"/>
                <a:cs typeface="Tahoma"/>
              </a:rPr>
              <a:t>...</a:t>
            </a:r>
          </a:p>
        </p:txBody>
      </p:sp>
      <p:sp>
        <p:nvSpPr>
          <p:cNvPr id="9227" name="AutoShape 11">
            <a:extLst>
              <a:ext uri="{FF2B5EF4-FFF2-40B4-BE49-F238E27FC236}">
                <a16:creationId xmlns:a16="http://schemas.microsoft.com/office/drawing/2014/main" id="{303B92D8-6458-4F81-B5AC-B1573759F1A4}"/>
              </a:ext>
            </a:extLst>
          </p:cNvPr>
          <p:cNvSpPr>
            <a:spLocks/>
          </p:cNvSpPr>
          <p:nvPr/>
        </p:nvSpPr>
        <p:spPr bwMode="auto">
          <a:xfrm>
            <a:off x="1373188" y="4184650"/>
            <a:ext cx="333375" cy="647700"/>
          </a:xfrm>
          <a:prstGeom prst="leftBrace">
            <a:avLst>
              <a:gd name="adj1" fmla="val 16190"/>
              <a:gd name="adj2" fmla="val 50000"/>
            </a:avLst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Text Box 12">
            <a:extLst>
              <a:ext uri="{FF2B5EF4-FFF2-40B4-BE49-F238E27FC236}">
                <a16:creationId xmlns:a16="http://schemas.microsoft.com/office/drawing/2014/main" id="{306522FC-25B5-4758-9CBE-971E43B7A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4183063"/>
            <a:ext cx="2459038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GB" altLang="en-US" sz="2000" b="0">
                <a:solidFill>
                  <a:srgbClr val="FF0000"/>
                </a:solidFill>
                <a:latin typeface="Arial" panose="020B0604020202020204" pitchFamily="34" charset="0"/>
              </a:rPr>
              <a:t>atributos</a:t>
            </a:r>
          </a:p>
        </p:txBody>
      </p:sp>
      <p:sp>
        <p:nvSpPr>
          <p:cNvPr id="9229" name="AutoShape 13">
            <a:extLst>
              <a:ext uri="{FF2B5EF4-FFF2-40B4-BE49-F238E27FC236}">
                <a16:creationId xmlns:a16="http://schemas.microsoft.com/office/drawing/2014/main" id="{E58DDA0D-6453-4663-85C3-4EE153303694}"/>
              </a:ext>
            </a:extLst>
          </p:cNvPr>
          <p:cNvSpPr>
            <a:spLocks/>
          </p:cNvSpPr>
          <p:nvPr/>
        </p:nvSpPr>
        <p:spPr bwMode="auto">
          <a:xfrm>
            <a:off x="1371600" y="5195888"/>
            <a:ext cx="333375" cy="646112"/>
          </a:xfrm>
          <a:prstGeom prst="leftBrace">
            <a:avLst>
              <a:gd name="adj1" fmla="val 16151"/>
              <a:gd name="adj2" fmla="val 50000"/>
            </a:avLst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Text Box 14">
            <a:extLst>
              <a:ext uri="{FF2B5EF4-FFF2-40B4-BE49-F238E27FC236}">
                <a16:creationId xmlns:a16="http://schemas.microsoft.com/office/drawing/2014/main" id="{6CCE516B-6629-4190-982A-544BB5F37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5192713"/>
            <a:ext cx="2459038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GB" altLang="en-US" sz="2000" b="0">
                <a:solidFill>
                  <a:srgbClr val="FF0000"/>
                </a:solidFill>
                <a:latin typeface="Arial" panose="020B0604020202020204" pitchFamily="34" charset="0"/>
              </a:rPr>
              <a:t>métodos</a:t>
            </a:r>
          </a:p>
        </p:txBody>
      </p:sp>
      <p:sp>
        <p:nvSpPr>
          <p:cNvPr id="9231" name="Text Box 15">
            <a:extLst>
              <a:ext uri="{FF2B5EF4-FFF2-40B4-BE49-F238E27FC236}">
                <a16:creationId xmlns:a16="http://schemas.microsoft.com/office/drawing/2014/main" id="{1F34005B-0961-415F-8952-8963FF1EA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713" y="3036888"/>
            <a:ext cx="24590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1625"/>
              </a:spcBef>
              <a:buClrTx/>
              <a:buFontTx/>
              <a:buNone/>
            </a:pPr>
            <a:r>
              <a:rPr lang="en-GB" altLang="en-US" sz="2600" b="0">
                <a:solidFill>
                  <a:srgbClr val="FF0000"/>
                </a:solidFill>
                <a:latin typeface="Arial" panose="020B0604020202020204" pitchFamily="34" charset="0"/>
              </a:rPr>
              <a:t>Instâncias</a:t>
            </a:r>
          </a:p>
        </p:txBody>
      </p:sp>
      <p:sp>
        <p:nvSpPr>
          <p:cNvPr id="9232" name="Rectangle 16">
            <a:extLst>
              <a:ext uri="{FF2B5EF4-FFF2-40B4-BE49-F238E27FC236}">
                <a16:creationId xmlns:a16="http://schemas.microsoft.com/office/drawing/2014/main" id="{24B886D3-329C-4C2E-8118-425E8E57B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8925" y="3609975"/>
            <a:ext cx="2459038" cy="107950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Text Box 17">
            <a:extLst>
              <a:ext uri="{FF2B5EF4-FFF2-40B4-BE49-F238E27FC236}">
                <a16:creationId xmlns:a16="http://schemas.microsoft.com/office/drawing/2014/main" id="{9DF21733-7BF5-4116-A723-ECAA0D9B1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4013" y="3786188"/>
            <a:ext cx="2459037" cy="810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ts val="1125"/>
              </a:spcBef>
              <a:buClrTx/>
              <a:buNone/>
            </a:pPr>
            <a:r>
              <a:rPr lang="en-GB" altLang="en-US" b="0" dirty="0">
                <a:solidFill>
                  <a:srgbClr val="00007D"/>
                </a:solidFill>
                <a:latin typeface="Arial"/>
                <a:cs typeface="Tahoma"/>
              </a:rPr>
              <a:t>123</a:t>
            </a:r>
            <a:endParaRPr lang="en-US" dirty="0"/>
          </a:p>
          <a:p>
            <a:pPr>
              <a:lnSpc>
                <a:spcPct val="50000"/>
              </a:lnSpc>
              <a:spcBef>
                <a:spcPts val="1125"/>
              </a:spcBef>
              <a:buClrTx/>
            </a:pPr>
            <a:r>
              <a:rPr lang="en-GB" altLang="en-US" b="0" dirty="0">
                <a:solidFill>
                  <a:srgbClr val="00007D"/>
                </a:solidFill>
                <a:latin typeface="Arial"/>
                <a:cs typeface="Tahoma"/>
              </a:rPr>
              <a:t>Ronaldo </a:t>
            </a:r>
            <a:r>
              <a:rPr lang="en-GB" altLang="en-US" b="0" dirty="0" err="1">
                <a:solidFill>
                  <a:srgbClr val="00007D"/>
                </a:solidFill>
                <a:latin typeface="Arial"/>
                <a:cs typeface="Tahoma"/>
              </a:rPr>
              <a:t>Lanhellas</a:t>
            </a:r>
          </a:p>
          <a:p>
            <a:pPr>
              <a:lnSpc>
                <a:spcPct val="50000"/>
              </a:lnSpc>
              <a:spcBef>
                <a:spcPts val="1125"/>
              </a:spcBef>
              <a:buClrTx/>
            </a:pPr>
            <a:r>
              <a:rPr lang="en-GB" altLang="en-US" b="0" dirty="0">
                <a:solidFill>
                  <a:srgbClr val="00007D"/>
                </a:solidFill>
                <a:latin typeface="Arial"/>
                <a:cs typeface="Tahoma"/>
              </a:rPr>
              <a:t>São  Caetano do Sul</a:t>
            </a:r>
            <a:endParaRPr lang="en-GB" altLang="en-US" b="0" dirty="0">
              <a:solidFill>
                <a:srgbClr val="00007D"/>
              </a:solidFill>
              <a:latin typeface="Arial" panose="020B0604020202020204" pitchFamily="34" charset="0"/>
            </a:endParaRPr>
          </a:p>
        </p:txBody>
      </p:sp>
      <p:sp>
        <p:nvSpPr>
          <p:cNvPr id="9234" name="Rectangle 18">
            <a:extLst>
              <a:ext uri="{FF2B5EF4-FFF2-40B4-BE49-F238E27FC236}">
                <a16:creationId xmlns:a16="http://schemas.microsoft.com/office/drawing/2014/main" id="{C2AE57AF-2FFE-4ACF-973C-920482064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8925" y="4905375"/>
            <a:ext cx="2459038" cy="107950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Text Box 19">
            <a:extLst>
              <a:ext uri="{FF2B5EF4-FFF2-40B4-BE49-F238E27FC236}">
                <a16:creationId xmlns:a16="http://schemas.microsoft.com/office/drawing/2014/main" id="{74FE2491-ABAD-4025-944E-25CE2C071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4013" y="5081588"/>
            <a:ext cx="2459037" cy="94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ts val="1125"/>
              </a:spcBef>
              <a:buClrTx/>
            </a:pPr>
            <a:r>
              <a:rPr lang="en-GB" altLang="en-US" b="0" dirty="0">
                <a:solidFill>
                  <a:srgbClr val="00007D"/>
                </a:solidFill>
                <a:latin typeface="Arial"/>
                <a:cs typeface="Tahoma"/>
              </a:rPr>
              <a:t>124</a:t>
            </a:r>
          </a:p>
          <a:p>
            <a:pPr>
              <a:lnSpc>
                <a:spcPct val="50000"/>
              </a:lnSpc>
              <a:spcBef>
                <a:spcPts val="1125"/>
              </a:spcBef>
              <a:buClrTx/>
              <a:buFontTx/>
              <a:buNone/>
            </a:pPr>
            <a:r>
              <a:rPr lang="en-GB" altLang="en-US" b="0" dirty="0">
                <a:solidFill>
                  <a:srgbClr val="00007D"/>
                </a:solidFill>
                <a:latin typeface="Arial"/>
                <a:cs typeface="Tahoma"/>
              </a:rPr>
              <a:t>Maria</a:t>
            </a:r>
          </a:p>
          <a:p>
            <a:pPr>
              <a:lnSpc>
                <a:spcPct val="50000"/>
              </a:lnSpc>
              <a:spcBef>
                <a:spcPts val="1125"/>
              </a:spcBef>
              <a:buClrTx/>
            </a:pPr>
            <a:r>
              <a:rPr lang="en-GB" altLang="en-US" b="0" dirty="0">
                <a:solidFill>
                  <a:srgbClr val="00007D"/>
                </a:solidFill>
                <a:latin typeface="Arial"/>
                <a:cs typeface="Tahoma"/>
              </a:rPr>
              <a:t>São José dos Campos</a:t>
            </a:r>
            <a:endParaRPr lang="en-GB" altLang="en-US" b="0" dirty="0">
              <a:solidFill>
                <a:srgbClr val="00007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>
            <a:extLst>
              <a:ext uri="{FF2B5EF4-FFF2-40B4-BE49-F238E27FC236}">
                <a16:creationId xmlns:a16="http://schemas.microsoft.com/office/drawing/2014/main" id="{AD4CAD6B-EA28-4FB9-850E-4E11D1F37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23A4F66F-2339-46E6-B74D-D32B8B548F34}" type="slidenum">
              <a:rPr lang="pt-BR" altLang="en-US" sz="140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8</a:t>
            </a:fld>
            <a:endParaRPr lang="pt-BR" altLang="en-US" sz="1400">
              <a:latin typeface="Arial" panose="020B0604020202020204" pitchFamily="34" charset="0"/>
            </a:endParaRPr>
          </a:p>
        </p:txBody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408866BF-0066-4316-852B-867A46360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1358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Orientação a Objetos em Java  </a:t>
            </a:r>
            <a:r>
              <a:rPr lang="en-GB" altLang="en-US" sz="20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(8/33)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B9B1F21-1DD0-47B4-B7C6-D0896FA3E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12838"/>
            <a:ext cx="8229600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38138" indent="-338138"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39775" indent="-282575"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altLang="en-US" sz="2800">
                <a:latin typeface="Arial" panose="020B0604020202020204" pitchFamily="34" charset="0"/>
              </a:rPr>
              <a:t>Objetos</a:t>
            </a:r>
          </a:p>
          <a:p>
            <a:pPr marL="339725">
              <a:spcBef>
                <a:spcPts val="800"/>
              </a:spcBef>
              <a:buClrTx/>
              <a:buFontTx/>
              <a:buNone/>
            </a:pPr>
            <a:endParaRPr lang="en-GB" altLang="en-US" sz="2800">
              <a:latin typeface="Arial" panose="020B0604020202020204" pitchFamily="34" charset="0"/>
            </a:endParaRPr>
          </a:p>
          <a:p>
            <a:pPr lvl="1">
              <a:spcBef>
                <a:spcPts val="700"/>
              </a:spcBef>
              <a:buFont typeface="Arial" panose="020B0604020202020204" pitchFamily="34" charset="0"/>
              <a:buChar char="–"/>
            </a:pPr>
            <a:r>
              <a:rPr lang="en-GB" altLang="en-US" sz="2400">
                <a:latin typeface="Arial" panose="020B0604020202020204" pitchFamily="34" charset="0"/>
              </a:rPr>
              <a:t>São </a:t>
            </a:r>
            <a:r>
              <a:rPr lang="en-GB" altLang="en-US" sz="2400" b="0" i="1">
                <a:solidFill>
                  <a:srgbClr val="FF0000"/>
                </a:solidFill>
                <a:latin typeface="Arial" panose="020B0604020202020204" pitchFamily="34" charset="0"/>
              </a:rPr>
              <a:t>instâncias da classe</a:t>
            </a:r>
            <a:r>
              <a:rPr lang="en-GB" altLang="en-US" sz="2400">
                <a:latin typeface="Arial" panose="020B0604020202020204" pitchFamily="34" charset="0"/>
              </a:rPr>
              <a:t>.</a:t>
            </a:r>
          </a:p>
          <a:p>
            <a:pPr lvl="1">
              <a:spcBef>
                <a:spcPts val="700"/>
              </a:spcBef>
              <a:buFont typeface="Arial" panose="020B0604020202020204" pitchFamily="34" charset="0"/>
              <a:buChar char="–"/>
            </a:pPr>
            <a:r>
              <a:rPr lang="en-GB" altLang="en-US" sz="2400">
                <a:latin typeface="Arial" panose="020B0604020202020204" pitchFamily="34" charset="0"/>
              </a:rPr>
              <a:t>Sob o ponto de vista da programação orientada a objetos, um objeto não é muito diferente de uma variável normal.</a:t>
            </a:r>
          </a:p>
          <a:p>
            <a:pPr marL="741363" lvl="1">
              <a:spcBef>
                <a:spcPts val="700"/>
              </a:spcBef>
              <a:buClrTx/>
              <a:buFontTx/>
              <a:buNone/>
            </a:pPr>
            <a:endParaRPr lang="en-GB" altLang="en-US" sz="2400">
              <a:latin typeface="Arial" panose="020B0604020202020204" pitchFamily="34" charset="0"/>
            </a:endParaRPr>
          </a:p>
          <a:p>
            <a:pPr>
              <a:spcBef>
                <a:spcPts val="8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Um programa orientado a objetos é composto por um conjunto</a:t>
            </a:r>
            <a:r>
              <a:rPr lang="en-GB" altLang="en-US" sz="3200">
                <a:solidFill>
                  <a:srgbClr val="FF0000"/>
                </a:solidFill>
                <a:latin typeface="Arial" panose="020B0604020202020204" pitchFamily="34" charset="0"/>
              </a:rPr>
              <a:t> de objetos que interagem entre si</a:t>
            </a:r>
          </a:p>
          <a:p>
            <a:pPr marL="741363" lvl="1">
              <a:spcBef>
                <a:spcPts val="700"/>
              </a:spcBef>
              <a:buClrTx/>
              <a:buFontTx/>
              <a:buNone/>
            </a:pPr>
            <a:endParaRPr lang="en-GB" altLang="en-US" sz="32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DFE7C067-006B-4528-8A70-2E1E51B9E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0486365B-8A61-4A05-8216-E412271B4AC0}" type="slidenum">
              <a:rPr lang="pt-BR" altLang="en-US" sz="1400">
                <a:latin typeface="Arial" panose="020B0604020202020204" pitchFamily="34" charset="0"/>
              </a:rPr>
              <a:pPr algn="r">
                <a:buClrTx/>
                <a:buFontTx/>
                <a:buNone/>
              </a:pPr>
              <a:t>9</a:t>
            </a:fld>
            <a:endParaRPr lang="pt-BR" altLang="en-US" sz="1400">
              <a:latin typeface="Arial" panose="020B0604020202020204" pitchFamily="34" charset="0"/>
            </a:endParaRP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FD1F9B2B-B613-4BA2-A99D-5495FC1E3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1358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Orientação a Objetos em Java  </a:t>
            </a:r>
            <a:r>
              <a:rPr lang="en-GB" altLang="en-US" sz="2000" b="0" i="1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(9/33)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DC28A00-4C88-424F-A993-D8B1EE746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12838"/>
            <a:ext cx="8229600" cy="531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38138" indent="-338138"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39775" indent="-282575"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1252538" algn="l"/>
                <a:tab pos="2166938" algn="l"/>
                <a:tab pos="3081338" algn="l"/>
                <a:tab pos="3995738" algn="l"/>
                <a:tab pos="4910138" algn="l"/>
                <a:tab pos="5824538" algn="l"/>
                <a:tab pos="6738938" algn="l"/>
                <a:tab pos="7653338" algn="l"/>
                <a:tab pos="8567738" algn="l"/>
                <a:tab pos="9482138" algn="l"/>
                <a:tab pos="10396538" algn="l"/>
              </a:tabLst>
              <a:defRPr b="1">
                <a:solidFill>
                  <a:srgbClr val="000000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pt-BR" altLang="en-US" sz="2000">
                <a:latin typeface="Arial" panose="020B0604020202020204" pitchFamily="34" charset="0"/>
              </a:rPr>
              <a:t>Objetos</a:t>
            </a:r>
          </a:p>
          <a:p>
            <a:pPr marL="339725">
              <a:spcBef>
                <a:spcPts val="800"/>
              </a:spcBef>
              <a:buClrTx/>
              <a:buFontTx/>
              <a:buNone/>
            </a:pPr>
            <a:endParaRPr lang="pt-BR" altLang="en-US" sz="2000" b="0">
              <a:latin typeface="Arial" panose="020B0604020202020204" pitchFamily="34" charset="0"/>
            </a:endParaRPr>
          </a:p>
          <a:p>
            <a:pPr lvl="1"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pt-BR" altLang="en-US" b="0">
                <a:latin typeface="Arial" panose="020B0604020202020204" pitchFamily="34" charset="0"/>
              </a:rPr>
              <a:t>Objetos de software são conceitualmente similares a objetos do mundo real: eles consistem do </a:t>
            </a:r>
            <a:r>
              <a:rPr lang="pt-BR" altLang="en-US" b="0" i="1">
                <a:solidFill>
                  <a:srgbClr val="FF0000"/>
                </a:solidFill>
                <a:latin typeface="Arial" panose="020B0604020202020204" pitchFamily="34" charset="0"/>
              </a:rPr>
              <a:t>estado</a:t>
            </a:r>
            <a:r>
              <a:rPr lang="pt-BR" altLang="en-US" b="0">
                <a:latin typeface="Arial" panose="020B0604020202020204" pitchFamily="34" charset="0"/>
              </a:rPr>
              <a:t> e o</a:t>
            </a:r>
            <a:r>
              <a:rPr lang="pt-BR" altLang="en-US" b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pt-BR" altLang="en-US" b="0" i="1">
                <a:solidFill>
                  <a:srgbClr val="FF0000"/>
                </a:solidFill>
                <a:latin typeface="Arial" panose="020B0604020202020204" pitchFamily="34" charset="0"/>
              </a:rPr>
              <a:t>comportamento </a:t>
            </a:r>
            <a:r>
              <a:rPr lang="pt-BR" altLang="en-US" b="0">
                <a:latin typeface="Arial" panose="020B0604020202020204" pitchFamily="34" charset="0"/>
              </a:rPr>
              <a:t>relacionado.</a:t>
            </a:r>
          </a:p>
          <a:p>
            <a:pPr marL="741363" lvl="1">
              <a:spcBef>
                <a:spcPts val="450"/>
              </a:spcBef>
              <a:buClrTx/>
              <a:buFontTx/>
              <a:buNone/>
            </a:pPr>
            <a:endParaRPr lang="pt-BR" altLang="en-US" b="0">
              <a:latin typeface="Arial" panose="020B0604020202020204" pitchFamily="34" charset="0"/>
            </a:endParaRPr>
          </a:p>
          <a:p>
            <a:pPr lvl="1"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pt-BR" altLang="en-US" b="0">
                <a:latin typeface="Arial" panose="020B0604020202020204" pitchFamily="34" charset="0"/>
              </a:rPr>
              <a:t>Um objeto armazena seu estado em </a:t>
            </a:r>
            <a:r>
              <a:rPr lang="pt-BR" altLang="en-US" b="0" i="1">
                <a:solidFill>
                  <a:srgbClr val="FF0000"/>
                </a:solidFill>
                <a:latin typeface="Arial" panose="020B0604020202020204" pitchFamily="34" charset="0"/>
              </a:rPr>
              <a:t>campos</a:t>
            </a:r>
            <a:r>
              <a:rPr lang="pt-BR" altLang="en-US" b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pt-BR" altLang="en-US" b="0">
                <a:latin typeface="Arial" panose="020B0604020202020204" pitchFamily="34" charset="0"/>
              </a:rPr>
              <a:t>(variáveis) e expõe seu comportamento através de</a:t>
            </a:r>
            <a:r>
              <a:rPr lang="pt-BR" altLang="en-US" b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pt-BR" altLang="en-US" b="0" i="1">
                <a:solidFill>
                  <a:srgbClr val="FF0000"/>
                </a:solidFill>
                <a:latin typeface="Arial" panose="020B0604020202020204" pitchFamily="34" charset="0"/>
              </a:rPr>
              <a:t>métodos</a:t>
            </a:r>
            <a:r>
              <a:rPr lang="pt-BR" altLang="en-US" b="0">
                <a:latin typeface="Arial" panose="020B0604020202020204" pitchFamily="34" charset="0"/>
              </a:rPr>
              <a:t> (funções).</a:t>
            </a:r>
          </a:p>
          <a:p>
            <a:pPr marL="741363" lvl="1">
              <a:spcBef>
                <a:spcPts val="450"/>
              </a:spcBef>
              <a:buClrTx/>
              <a:buFontTx/>
              <a:buNone/>
            </a:pPr>
            <a:endParaRPr lang="pt-BR" altLang="en-US" b="0">
              <a:latin typeface="Arial" panose="020B0604020202020204" pitchFamily="34" charset="0"/>
            </a:endParaRPr>
          </a:p>
          <a:p>
            <a:pPr lvl="1">
              <a:spcBef>
                <a:spcPts val="450"/>
              </a:spcBef>
              <a:buClr>
                <a:srgbClr val="FF0000"/>
              </a:buClr>
              <a:buFont typeface="Arial" panose="020B0604020202020204" pitchFamily="34" charset="0"/>
              <a:buChar char="–"/>
            </a:pPr>
            <a:r>
              <a:rPr lang="pt-BR" altLang="en-US" b="0" i="1">
                <a:solidFill>
                  <a:srgbClr val="FF0000"/>
                </a:solidFill>
                <a:latin typeface="Arial" panose="020B0604020202020204" pitchFamily="34" charset="0"/>
              </a:rPr>
              <a:t>Encapsulamento</a:t>
            </a:r>
            <a:r>
              <a:rPr lang="pt-BR" altLang="en-US">
                <a:latin typeface="Arial" panose="020B0604020202020204" pitchFamily="34" charset="0"/>
              </a:rPr>
              <a:t>: princípio de projeto pelo qual cada componente de um programa deve </a:t>
            </a:r>
            <a:r>
              <a:rPr lang="pt-BR" altLang="en-US" b="0">
                <a:solidFill>
                  <a:srgbClr val="FF0000"/>
                </a:solidFill>
                <a:latin typeface="Arial" panose="020B0604020202020204" pitchFamily="34" charset="0"/>
              </a:rPr>
              <a:t>agregar toda a informação relevante para sua manipulação</a:t>
            </a:r>
            <a:r>
              <a:rPr lang="pt-BR" altLang="en-US">
                <a:latin typeface="Arial" panose="020B0604020202020204" pitchFamily="34" charset="0"/>
              </a:rPr>
              <a:t> como uma unidade (uma cápsula).</a:t>
            </a:r>
          </a:p>
          <a:p>
            <a:pPr marL="741363" lvl="1">
              <a:spcBef>
                <a:spcPts val="450"/>
              </a:spcBef>
              <a:buClrTx/>
              <a:buFontTx/>
              <a:buNone/>
            </a:pPr>
            <a:endParaRPr lang="pt-BR" altLang="en-US">
              <a:latin typeface="Arial" panose="020B0604020202020204" pitchFamily="34" charset="0"/>
            </a:endParaRPr>
          </a:p>
          <a:p>
            <a:pPr lvl="1">
              <a:spcBef>
                <a:spcPts val="450"/>
              </a:spcBef>
              <a:buClr>
                <a:srgbClr val="FF0000"/>
              </a:buClr>
              <a:buFont typeface="Arial" panose="020B0604020202020204" pitchFamily="34" charset="0"/>
              <a:buChar char="–"/>
            </a:pPr>
            <a:r>
              <a:rPr lang="pt-BR" altLang="en-US" b="0" i="1">
                <a:solidFill>
                  <a:srgbClr val="FF0000"/>
                </a:solidFill>
                <a:latin typeface="Arial" panose="020B0604020202020204" pitchFamily="34" charset="0"/>
              </a:rPr>
              <a:t>Ocultação da Informação</a:t>
            </a:r>
            <a:r>
              <a:rPr lang="pt-BR" altLang="en-US">
                <a:latin typeface="Arial" panose="020B0604020202020204" pitchFamily="34" charset="0"/>
              </a:rPr>
              <a:t>: princípio pelo qual </a:t>
            </a:r>
            <a:r>
              <a:rPr lang="pt-BR" altLang="en-US" b="0" i="1">
                <a:solidFill>
                  <a:srgbClr val="FF0000"/>
                </a:solidFill>
                <a:latin typeface="Arial" panose="020B0604020202020204" pitchFamily="34" charset="0"/>
              </a:rPr>
              <a:t>cada componente deve manter oculta sob sua guarda uma decisão de projeto única</a:t>
            </a:r>
            <a:r>
              <a:rPr lang="pt-BR" altLang="en-US">
                <a:latin typeface="Arial" panose="020B0604020202020204" pitchFamily="34" charset="0"/>
              </a:rPr>
              <a:t>. Para a utilização desse componente, apenas o mínimo necessário para sua operação deve ser revelado (tornado público)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11315</TotalTime>
  <Application>Microsoft Office PowerPoint</Application>
  <PresentationFormat>On-screen Show (4:3)</PresentationFormat>
  <Slides>47</Slides>
  <Notes>47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JHCA</dc:creator>
  <cp:revision>1483</cp:revision>
  <cp:lastPrinted>2005-08-13T15:37:41Z</cp:lastPrinted>
  <dcterms:created xsi:type="dcterms:W3CDTF">2005-03-15T19:17:03Z</dcterms:created>
  <dcterms:modified xsi:type="dcterms:W3CDTF">2019-03-09T01:47:05Z</dcterms:modified>
</cp:coreProperties>
</file>