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798" r:id="rId3"/>
    <p:sldId id="838" r:id="rId5"/>
    <p:sldId id="872" r:id="rId6"/>
    <p:sldId id="881" r:id="rId7"/>
    <p:sldId id="874" r:id="rId8"/>
    <p:sldId id="873" r:id="rId9"/>
    <p:sldId id="882" r:id="rId10"/>
    <p:sldId id="869" r:id="rId11"/>
    <p:sldId id="870" r:id="rId12"/>
    <p:sldId id="880" r:id="rId13"/>
  </p:sldIdLst>
  <p:sldSz cx="12192000" cy="6858000"/>
  <p:notesSz cx="6798945" cy="99294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60C0"/>
    <a:srgbClr val="8D3F9F"/>
    <a:srgbClr val="EDE1F0"/>
    <a:srgbClr val="017796"/>
    <a:srgbClr val="FFFFFF"/>
    <a:srgbClr val="D5AFDF"/>
    <a:srgbClr val="017D9D"/>
    <a:srgbClr val="F3F5DB"/>
    <a:srgbClr val="A9D18E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0213" autoAdjust="0"/>
  </p:normalViewPr>
  <p:slideViewPr>
    <p:cSldViewPr snapToGrid="0" showGuides="1">
      <p:cViewPr varScale="1">
        <p:scale>
          <a:sx n="76" d="100"/>
          <a:sy n="76" d="100"/>
        </p:scale>
        <p:origin x="126" y="227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2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22203" cy="541292"/>
          </a:xfrm>
          <a:prstGeom prst="rect">
            <a:avLst/>
          </a:prstGeom>
        </p:spPr>
        <p:txBody>
          <a:bodyPr vert="horz" lIns="91373" tIns="45687" rIns="91373" bIns="4568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9784" y="4"/>
            <a:ext cx="2922203" cy="541292"/>
          </a:xfrm>
          <a:prstGeom prst="rect">
            <a:avLst/>
          </a:prstGeom>
        </p:spPr>
        <p:txBody>
          <a:bodyPr vert="horz" lIns="91373" tIns="45687" rIns="91373" bIns="45687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3" y="10247041"/>
            <a:ext cx="2922203" cy="541289"/>
          </a:xfrm>
          <a:prstGeom prst="rect">
            <a:avLst/>
          </a:prstGeom>
        </p:spPr>
        <p:txBody>
          <a:bodyPr vert="horz" lIns="91373" tIns="45687" rIns="91373" bIns="4568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9784" y="10247041"/>
            <a:ext cx="2922203" cy="541289"/>
          </a:xfrm>
          <a:prstGeom prst="rect">
            <a:avLst/>
          </a:prstGeom>
        </p:spPr>
        <p:txBody>
          <a:bodyPr vert="horz" lIns="91373" tIns="45687" rIns="91373" bIns="45687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7" y="3"/>
            <a:ext cx="2946347" cy="498215"/>
          </a:xfrm>
          <a:prstGeom prst="rect">
            <a:avLst/>
          </a:prstGeom>
        </p:spPr>
        <p:txBody>
          <a:bodyPr vert="horz" lIns="91373" tIns="45687" rIns="91373" bIns="4568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349" y="3"/>
            <a:ext cx="2946347" cy="498215"/>
          </a:xfrm>
          <a:prstGeom prst="rect">
            <a:avLst/>
          </a:prstGeom>
        </p:spPr>
        <p:txBody>
          <a:bodyPr vert="horz" lIns="91373" tIns="45687" rIns="91373" bIns="45687" rtlCol="0"/>
          <a:lstStyle>
            <a:lvl1pPr algn="r">
              <a:defRPr sz="1200"/>
            </a:lvl1pPr>
          </a:lstStyle>
          <a:p>
            <a:fld id="{B16274BF-9C11-4DFC-893E-1267E056A8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61062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3" tIns="45687" rIns="91373" bIns="4568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927" y="4778727"/>
            <a:ext cx="5439410" cy="3909864"/>
          </a:xfrm>
          <a:prstGeom prst="rect">
            <a:avLst/>
          </a:prstGeom>
        </p:spPr>
        <p:txBody>
          <a:bodyPr vert="horz" lIns="91373" tIns="45687" rIns="91373" bIns="45687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7" y="9431604"/>
            <a:ext cx="2946347" cy="498215"/>
          </a:xfrm>
          <a:prstGeom prst="rect">
            <a:avLst/>
          </a:prstGeom>
        </p:spPr>
        <p:txBody>
          <a:bodyPr vert="horz" lIns="91373" tIns="45687" rIns="91373" bIns="4568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349" y="9431604"/>
            <a:ext cx="2946347" cy="498215"/>
          </a:xfrm>
          <a:prstGeom prst="rect">
            <a:avLst/>
          </a:prstGeom>
        </p:spPr>
        <p:txBody>
          <a:bodyPr vert="horz" lIns="91373" tIns="45687" rIns="91373" bIns="45687" rtlCol="0" anchor="b"/>
          <a:lstStyle>
            <a:lvl1pPr algn="r">
              <a:defRPr sz="1200"/>
            </a:lvl1pPr>
          </a:lstStyle>
          <a:p>
            <a:fld id="{76D9C2B8-211A-43D4-9B9E-F51B8D9090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9C2B8-211A-43D4-9B9E-F51B8D9090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9C2B8-211A-43D4-9B9E-F51B8D9090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74000" y="4336922"/>
            <a:ext cx="100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74000" y="1323111"/>
            <a:ext cx="100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227614" y="4589463"/>
            <a:ext cx="5736773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0" y="1426029"/>
            <a:ext cx="12192000" cy="28302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2087563" cy="6858000"/>
          </a:xfrm>
          <a:prstGeom prst="rect">
            <a:avLst/>
          </a:prstGeom>
          <a:solidFill>
            <a:srgbClr val="743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2224088" y="0"/>
            <a:ext cx="273050" cy="6858000"/>
          </a:xfrm>
          <a:prstGeom prst="rect">
            <a:avLst/>
          </a:prstGeom>
          <a:solidFill>
            <a:srgbClr val="AF6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2295524"/>
            <a:ext cx="2583809" cy="2266952"/>
            <a:chOff x="484187" y="2324099"/>
            <a:chExt cx="4955560" cy="2266952"/>
          </a:xfrm>
        </p:grpSpPr>
        <p:sp>
          <p:nvSpPr>
            <p:cNvPr id="5" name="矩形 4"/>
            <p:cNvSpPr/>
            <p:nvPr/>
          </p:nvSpPr>
          <p:spPr>
            <a:xfrm>
              <a:off x="484187" y="2381250"/>
              <a:ext cx="4810125" cy="2095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6600" b="0" dirty="0">
                  <a:solidFill>
                    <a:srgbClr val="743482"/>
                  </a:solidFill>
                  <a:latin typeface="inpin heiti" charset="-122"/>
                  <a:ea typeface="inpin heiti" charset="-122"/>
                  <a:cs typeface="inpin heiti" charset="-122"/>
                  <a:sym typeface="+mn-lt"/>
                </a:rPr>
                <a:t>提纲</a:t>
              </a:r>
              <a:endParaRPr lang="en-US" altLang="zh-CN" sz="6600" b="0" dirty="0">
                <a:solidFill>
                  <a:srgbClr val="743482"/>
                </a:solidFill>
                <a:latin typeface="inpin heiti" charset="-122"/>
                <a:ea typeface="inpin heiti" charset="-122"/>
                <a:cs typeface="inpin heiti" charset="-122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74348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CONTENTS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434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599103" y="4476750"/>
              <a:ext cx="4840644" cy="11430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 flipV="1">
              <a:off x="599103" y="2324099"/>
              <a:ext cx="4840644" cy="11430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7269" y="772419"/>
            <a:ext cx="12177459" cy="6085581"/>
          </a:xfrm>
          <a:prstGeom prst="rect">
            <a:avLst/>
          </a:prstGeom>
        </p:spPr>
        <p:txBody>
          <a:bodyPr>
            <a:normAutofit/>
          </a:bodyPr>
          <a:lstStyle>
            <a:lvl1pPr marL="360045" indent="-36004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40E66"/>
              </a:buClr>
              <a:buFont typeface="Wingdings" panose="05000000000000000000" pitchFamily="2" charset="2"/>
              <a:buChar char="n"/>
              <a:defRPr sz="2800" b="0" baseline="0">
                <a:latin typeface="+mn-lt"/>
                <a:ea typeface="+mn-ea"/>
              </a:defRPr>
            </a:lvl1pPr>
            <a:lvl2pPr marL="720090" indent="-36004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40E66"/>
              </a:buClr>
              <a:buFont typeface="Wingdings" panose="05000000000000000000" pitchFamily="2" charset="2"/>
              <a:buChar char="n"/>
              <a:defRPr sz="2400" b="0" baseline="0">
                <a:latin typeface="+mn-lt"/>
                <a:ea typeface="+mn-ea"/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640E66"/>
              </a:buClr>
              <a:buFont typeface="Wingdings" panose="05000000000000000000" pitchFamily="2" charset="2"/>
              <a:buChar char="n"/>
              <a:defRPr sz="2000" b="0" baseline="0">
                <a:latin typeface="+mn-lt"/>
                <a:ea typeface="+mn-ea"/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640E66"/>
              </a:buClr>
              <a:buFont typeface="Wingdings" panose="05000000000000000000" pitchFamily="2" charset="2"/>
              <a:buChar char="n"/>
              <a:defRPr sz="1800" b="0" baseline="0">
                <a:latin typeface="+mn-lt"/>
                <a:ea typeface="+mn-ea"/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640E66"/>
              </a:buClr>
              <a:buFont typeface="Wingdings" panose="05000000000000000000" pitchFamily="2" charset="2"/>
              <a:buChar char="n"/>
              <a:defRPr sz="1800" b="0" baseline="0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矩形: 圆角 13"/>
          <p:cNvSpPr/>
          <p:nvPr userDrawn="1"/>
        </p:nvSpPr>
        <p:spPr>
          <a:xfrm>
            <a:off x="11471997" y="6660356"/>
            <a:ext cx="720000" cy="207963"/>
          </a:xfrm>
          <a:prstGeom prst="roundRect">
            <a:avLst>
              <a:gd name="adj" fmla="val 0"/>
            </a:avLst>
          </a:prstGeom>
          <a:solidFill>
            <a:srgbClr val="CC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BCDE647-F6B1-4D73-A76A-0AB4E5ACB9E0}" type="slidenum">
              <a:rPr lang="zh-CN" altLang="en-US" sz="1400" smtClean="0"/>
            </a:fld>
            <a:r>
              <a:rPr lang="en-US" altLang="zh-CN" sz="1400" dirty="0"/>
              <a:t>/30</a:t>
            </a: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69" y="0"/>
            <a:ext cx="12177459" cy="772420"/>
          </a:xfrm>
          <a:prstGeom prst="rect">
            <a:avLst/>
          </a:prstGeom>
          <a:gradFill>
            <a:gsLst>
              <a:gs pos="80000">
                <a:srgbClr val="7030A0"/>
              </a:gs>
              <a:gs pos="0">
                <a:srgbClr val="7030A0"/>
              </a:gs>
              <a:gs pos="99000">
                <a:srgbClr val="AE60C0"/>
              </a:gs>
            </a:gsLst>
            <a:lin ang="0" scaled="1"/>
          </a:gradFill>
        </p:spPr>
        <p:txBody>
          <a:bodyPr lIns="180000" anchor="ctr"/>
          <a:lstStyle>
            <a:lvl1pPr marL="0">
              <a:lnSpc>
                <a:spcPct val="100000"/>
              </a:lnSpc>
              <a:defRPr sz="3600" b="1" baseline="0"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 userDrawn="1"/>
        </p:nvSpPr>
        <p:spPr>
          <a:xfrm>
            <a:off x="11471997" y="6660356"/>
            <a:ext cx="720000" cy="207963"/>
          </a:xfrm>
          <a:prstGeom prst="roundRect">
            <a:avLst>
              <a:gd name="adj" fmla="val 0"/>
            </a:avLst>
          </a:prstGeom>
          <a:solidFill>
            <a:srgbClr val="CC9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ABCDE647-F6B1-4D73-A76A-0AB4E5ACB9E0}" type="slidenum">
              <a:rPr lang="zh-CN" altLang="en-US" sz="1400" smtClean="0"/>
            </a:fld>
            <a:r>
              <a:rPr lang="en-US" altLang="zh-CN" sz="1400" dirty="0"/>
              <a:t>/30</a:t>
            </a:r>
            <a:endParaRPr lang="zh-CN" altLang="en-US" sz="1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269" y="0"/>
            <a:ext cx="12177459" cy="772420"/>
          </a:xfrm>
          <a:prstGeom prst="rect">
            <a:avLst/>
          </a:prstGeom>
          <a:gradFill>
            <a:gsLst>
              <a:gs pos="80000">
                <a:srgbClr val="7030A0"/>
              </a:gs>
              <a:gs pos="0">
                <a:srgbClr val="7030A0"/>
              </a:gs>
              <a:gs pos="99000">
                <a:srgbClr val="AE60C0"/>
              </a:gs>
            </a:gsLst>
            <a:lin ang="0" scaled="1"/>
          </a:gradFill>
        </p:spPr>
        <p:txBody>
          <a:bodyPr lIns="180000" anchor="ctr"/>
          <a:lstStyle>
            <a:lvl1pPr marL="0">
              <a:lnSpc>
                <a:spcPct val="100000"/>
              </a:lnSpc>
              <a:defRPr sz="3600" b="1" baseline="0">
                <a:latin typeface="+mj-lt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3481" y="3734251"/>
            <a:ext cx="100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03481" y="1562104"/>
            <a:ext cx="10044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5.xml"/><Relationship Id="rId5" Type="http://schemas.openxmlformats.org/officeDocument/2006/relationships/image" Target="../media/image7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启元实验室人机混合技术研究部</a:t>
            </a:r>
            <a:endParaRPr lang="en-US" altLang="zh-CN" dirty="0"/>
          </a:p>
          <a:p>
            <a:r>
              <a:rPr lang="zh-CN" altLang="en-US" dirty="0"/>
              <a:t>张 宇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空中博弈大赛多智能体技术</a:t>
            </a:r>
            <a:endParaRPr lang="en-US" altLang="zh-CN" dirty="0"/>
          </a:p>
          <a:p>
            <a:r>
              <a:rPr lang="zh-CN" altLang="en-US" dirty="0"/>
              <a:t>研究分享与探讨</a:t>
            </a:r>
            <a:endParaRPr lang="zh-CN" altLang="en-US" dirty="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强化学习作为宏观决策，微观操作由知识</a:t>
            </a:r>
            <a:r>
              <a:rPr lang="en-US" altLang="zh-CN"/>
              <a:t>AI</a:t>
            </a:r>
            <a:r>
              <a:rPr lang="zh-CN" altLang="en-US"/>
              <a:t>取代。</a:t>
            </a:r>
            <a:endParaRPr lang="zh-CN" altLang="en-US"/>
          </a:p>
          <a:p>
            <a:pPr marL="0" indent="457200">
              <a:buNone/>
            </a:pPr>
            <a:endParaRPr lang="zh-CN" altLang="en-US"/>
          </a:p>
          <a:p>
            <a:r>
              <a:rPr lang="zh-CN" altLang="en-US"/>
              <a:t>知识驱动宏观决策，强化学习进行微观操作。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543253" y="792802"/>
            <a:ext cx="7721648" cy="833268"/>
            <a:chOff x="4099348" y="1053793"/>
            <a:chExt cx="6337532" cy="833268"/>
          </a:xfrm>
        </p:grpSpPr>
        <p:sp>
          <p:nvSpPr>
            <p:cNvPr id="37" name="圆角矩形 3"/>
            <p:cNvSpPr/>
            <p:nvPr/>
          </p:nvSpPr>
          <p:spPr>
            <a:xfrm>
              <a:off x="5027080" y="1053793"/>
              <a:ext cx="5409800" cy="833268"/>
            </a:xfrm>
            <a:custGeom>
              <a:avLst/>
              <a:gdLst/>
              <a:ahLst/>
              <a:cxnLst/>
              <a:rect l="l" t="t" r="r" b="b"/>
              <a:pathLst>
                <a:path w="3374954" h="511044">
                  <a:moveTo>
                    <a:pt x="0" y="0"/>
                  </a:moveTo>
                  <a:lnTo>
                    <a:pt x="3312637" y="0"/>
                  </a:lnTo>
                  <a:cubicBezTo>
                    <a:pt x="3347054" y="0"/>
                    <a:pt x="3374954" y="27900"/>
                    <a:pt x="3374954" y="62317"/>
                  </a:cubicBezTo>
                  <a:lnTo>
                    <a:pt x="3374954" y="448727"/>
                  </a:lnTo>
                  <a:cubicBezTo>
                    <a:pt x="3374954" y="483144"/>
                    <a:pt x="3347054" y="511044"/>
                    <a:pt x="3312637" y="511044"/>
                  </a:cubicBezTo>
                  <a:lnTo>
                    <a:pt x="0" y="511044"/>
                  </a:lnTo>
                  <a:lnTo>
                    <a:pt x="255522" y="255522"/>
                  </a:ln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99834" bIns="49917" rtlCol="0" anchor="ctr"/>
            <a:lstStyle/>
            <a:p>
              <a:r>
                <a:rPr lang="zh-CN" altLang="en-US" sz="4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比赛介绍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圆角矩形 1"/>
            <p:cNvSpPr/>
            <p:nvPr/>
          </p:nvSpPr>
          <p:spPr>
            <a:xfrm>
              <a:off x="4099348" y="1053793"/>
              <a:ext cx="1136201" cy="833268"/>
            </a:xfrm>
            <a:custGeom>
              <a:avLst/>
              <a:gdLst/>
              <a:ahLst/>
              <a:cxnLst/>
              <a:rect l="l" t="t" r="r" b="b"/>
              <a:pathLst>
                <a:path w="1008112" h="511044">
                  <a:moveTo>
                    <a:pt x="62317" y="0"/>
                  </a:moveTo>
                  <a:lnTo>
                    <a:pt x="432048" y="0"/>
                  </a:lnTo>
                  <a:lnTo>
                    <a:pt x="576064" y="0"/>
                  </a:lnTo>
                  <a:lnTo>
                    <a:pt x="752590" y="0"/>
                  </a:lnTo>
                  <a:lnTo>
                    <a:pt x="1008112" y="255522"/>
                  </a:lnTo>
                  <a:lnTo>
                    <a:pt x="752590" y="511044"/>
                  </a:lnTo>
                  <a:lnTo>
                    <a:pt x="576064" y="511044"/>
                  </a:lnTo>
                  <a:lnTo>
                    <a:pt x="432048" y="511044"/>
                  </a:lnTo>
                  <a:lnTo>
                    <a:pt x="62317" y="511044"/>
                  </a:lnTo>
                  <a:cubicBezTo>
                    <a:pt x="27900" y="511044"/>
                    <a:pt x="0" y="483144"/>
                    <a:pt x="0" y="448727"/>
                  </a:cubicBezTo>
                  <a:lnTo>
                    <a:pt x="0" y="62317"/>
                  </a:lnTo>
                  <a:cubicBezTo>
                    <a:pt x="0" y="27900"/>
                    <a:pt x="27900" y="0"/>
                    <a:pt x="62317" y="0"/>
                  </a:cubicBez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324000" bIns="49917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43253" y="1960882"/>
            <a:ext cx="7721648" cy="833268"/>
            <a:chOff x="4099348" y="2351806"/>
            <a:chExt cx="6337532" cy="833268"/>
          </a:xfrm>
        </p:grpSpPr>
        <p:sp>
          <p:nvSpPr>
            <p:cNvPr id="35" name="圆角矩形 3"/>
            <p:cNvSpPr/>
            <p:nvPr/>
          </p:nvSpPr>
          <p:spPr>
            <a:xfrm>
              <a:off x="5027080" y="2351806"/>
              <a:ext cx="5409800" cy="833268"/>
            </a:xfrm>
            <a:custGeom>
              <a:avLst/>
              <a:gdLst/>
              <a:ahLst/>
              <a:cxnLst/>
              <a:rect l="l" t="t" r="r" b="b"/>
              <a:pathLst>
                <a:path w="3374954" h="511044">
                  <a:moveTo>
                    <a:pt x="0" y="0"/>
                  </a:moveTo>
                  <a:lnTo>
                    <a:pt x="3312637" y="0"/>
                  </a:lnTo>
                  <a:cubicBezTo>
                    <a:pt x="3347054" y="0"/>
                    <a:pt x="3374954" y="27900"/>
                    <a:pt x="3374954" y="62317"/>
                  </a:cubicBezTo>
                  <a:lnTo>
                    <a:pt x="3374954" y="448727"/>
                  </a:lnTo>
                  <a:cubicBezTo>
                    <a:pt x="3374954" y="483144"/>
                    <a:pt x="3347054" y="511044"/>
                    <a:pt x="3312637" y="511044"/>
                  </a:cubicBezTo>
                  <a:lnTo>
                    <a:pt x="0" y="511044"/>
                  </a:lnTo>
                  <a:lnTo>
                    <a:pt x="255522" y="255522"/>
                  </a:ln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99834" bIns="49917" rtlCol="0" anchor="ctr"/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数据表示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 1"/>
            <p:cNvSpPr/>
            <p:nvPr/>
          </p:nvSpPr>
          <p:spPr>
            <a:xfrm>
              <a:off x="4099348" y="2351806"/>
              <a:ext cx="1136201" cy="833268"/>
            </a:xfrm>
            <a:custGeom>
              <a:avLst/>
              <a:gdLst/>
              <a:ahLst/>
              <a:cxnLst/>
              <a:rect l="l" t="t" r="r" b="b"/>
              <a:pathLst>
                <a:path w="1008112" h="511044">
                  <a:moveTo>
                    <a:pt x="62317" y="0"/>
                  </a:moveTo>
                  <a:lnTo>
                    <a:pt x="432048" y="0"/>
                  </a:lnTo>
                  <a:lnTo>
                    <a:pt x="576064" y="0"/>
                  </a:lnTo>
                  <a:lnTo>
                    <a:pt x="752590" y="0"/>
                  </a:lnTo>
                  <a:lnTo>
                    <a:pt x="1008112" y="255522"/>
                  </a:lnTo>
                  <a:lnTo>
                    <a:pt x="752590" y="511044"/>
                  </a:lnTo>
                  <a:lnTo>
                    <a:pt x="576064" y="511044"/>
                  </a:lnTo>
                  <a:lnTo>
                    <a:pt x="432048" y="511044"/>
                  </a:lnTo>
                  <a:lnTo>
                    <a:pt x="62317" y="511044"/>
                  </a:lnTo>
                  <a:cubicBezTo>
                    <a:pt x="27900" y="511044"/>
                    <a:pt x="0" y="483144"/>
                    <a:pt x="0" y="448727"/>
                  </a:cubicBezTo>
                  <a:lnTo>
                    <a:pt x="0" y="62317"/>
                  </a:lnTo>
                  <a:cubicBezTo>
                    <a:pt x="0" y="27900"/>
                    <a:pt x="27900" y="0"/>
                    <a:pt x="62317" y="0"/>
                  </a:cubicBez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324000" bIns="49917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43253" y="3128962"/>
            <a:ext cx="7721648" cy="833268"/>
            <a:chOff x="4099348" y="3661373"/>
            <a:chExt cx="6337532" cy="833268"/>
          </a:xfrm>
        </p:grpSpPr>
        <p:sp>
          <p:nvSpPr>
            <p:cNvPr id="33" name="圆角矩形 3"/>
            <p:cNvSpPr/>
            <p:nvPr/>
          </p:nvSpPr>
          <p:spPr>
            <a:xfrm>
              <a:off x="5027080" y="3661373"/>
              <a:ext cx="5409800" cy="833268"/>
            </a:xfrm>
            <a:custGeom>
              <a:avLst/>
              <a:gdLst/>
              <a:ahLst/>
              <a:cxnLst/>
              <a:rect l="l" t="t" r="r" b="b"/>
              <a:pathLst>
                <a:path w="3374954" h="511044">
                  <a:moveTo>
                    <a:pt x="0" y="0"/>
                  </a:moveTo>
                  <a:lnTo>
                    <a:pt x="3312637" y="0"/>
                  </a:lnTo>
                  <a:cubicBezTo>
                    <a:pt x="3347054" y="0"/>
                    <a:pt x="3374954" y="27900"/>
                    <a:pt x="3374954" y="62317"/>
                  </a:cubicBezTo>
                  <a:lnTo>
                    <a:pt x="3374954" y="448727"/>
                  </a:lnTo>
                  <a:cubicBezTo>
                    <a:pt x="3374954" y="483144"/>
                    <a:pt x="3347054" y="511044"/>
                    <a:pt x="3312637" y="511044"/>
                  </a:cubicBezTo>
                  <a:lnTo>
                    <a:pt x="0" y="511044"/>
                  </a:lnTo>
                  <a:lnTo>
                    <a:pt x="255522" y="255522"/>
                  </a:ln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99834" bIns="49917" rtlCol="0" anchor="ctr"/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知识型</a:t>
              </a:r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1"/>
            <p:cNvSpPr/>
            <p:nvPr/>
          </p:nvSpPr>
          <p:spPr>
            <a:xfrm>
              <a:off x="4099348" y="3661373"/>
              <a:ext cx="1136201" cy="833268"/>
            </a:xfrm>
            <a:custGeom>
              <a:avLst/>
              <a:gdLst/>
              <a:ahLst/>
              <a:cxnLst/>
              <a:rect l="l" t="t" r="r" b="b"/>
              <a:pathLst>
                <a:path w="1008112" h="511044">
                  <a:moveTo>
                    <a:pt x="62317" y="0"/>
                  </a:moveTo>
                  <a:lnTo>
                    <a:pt x="432048" y="0"/>
                  </a:lnTo>
                  <a:lnTo>
                    <a:pt x="576064" y="0"/>
                  </a:lnTo>
                  <a:lnTo>
                    <a:pt x="752590" y="0"/>
                  </a:lnTo>
                  <a:lnTo>
                    <a:pt x="1008112" y="255522"/>
                  </a:lnTo>
                  <a:lnTo>
                    <a:pt x="752590" y="511044"/>
                  </a:lnTo>
                  <a:lnTo>
                    <a:pt x="576064" y="511044"/>
                  </a:lnTo>
                  <a:lnTo>
                    <a:pt x="432048" y="511044"/>
                  </a:lnTo>
                  <a:lnTo>
                    <a:pt x="62317" y="511044"/>
                  </a:lnTo>
                  <a:cubicBezTo>
                    <a:pt x="27900" y="511044"/>
                    <a:pt x="0" y="483144"/>
                    <a:pt x="0" y="448727"/>
                  </a:cubicBezTo>
                  <a:lnTo>
                    <a:pt x="0" y="62317"/>
                  </a:lnTo>
                  <a:cubicBezTo>
                    <a:pt x="0" y="27900"/>
                    <a:pt x="27900" y="0"/>
                    <a:pt x="62317" y="0"/>
                  </a:cubicBez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324000" bIns="49917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543253" y="4297042"/>
            <a:ext cx="7721648" cy="833268"/>
            <a:chOff x="4099348" y="3661373"/>
            <a:chExt cx="6337532" cy="833268"/>
          </a:xfrm>
        </p:grpSpPr>
        <p:sp>
          <p:nvSpPr>
            <p:cNvPr id="21" name="圆角矩形 3"/>
            <p:cNvSpPr/>
            <p:nvPr/>
          </p:nvSpPr>
          <p:spPr>
            <a:xfrm>
              <a:off x="5027080" y="3661373"/>
              <a:ext cx="5409800" cy="833268"/>
            </a:xfrm>
            <a:custGeom>
              <a:avLst/>
              <a:gdLst/>
              <a:ahLst/>
              <a:cxnLst/>
              <a:rect l="l" t="t" r="r" b="b"/>
              <a:pathLst>
                <a:path w="3374954" h="511044">
                  <a:moveTo>
                    <a:pt x="0" y="0"/>
                  </a:moveTo>
                  <a:lnTo>
                    <a:pt x="3312637" y="0"/>
                  </a:lnTo>
                  <a:cubicBezTo>
                    <a:pt x="3347054" y="0"/>
                    <a:pt x="3374954" y="27900"/>
                    <a:pt x="3374954" y="62317"/>
                  </a:cubicBezTo>
                  <a:lnTo>
                    <a:pt x="3374954" y="448727"/>
                  </a:lnTo>
                  <a:cubicBezTo>
                    <a:pt x="3374954" y="483144"/>
                    <a:pt x="3347054" y="511044"/>
                    <a:pt x="3312637" y="511044"/>
                  </a:cubicBezTo>
                  <a:lnTo>
                    <a:pt x="0" y="511044"/>
                  </a:lnTo>
                  <a:lnTo>
                    <a:pt x="255522" y="255522"/>
                  </a:ln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99834" bIns="49917" rtlCol="0" anchor="ctr"/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学习型</a:t>
              </a:r>
              <a:r>
                <a:rPr lang="en-US" altLang="zh-CN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AI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圆角矩形 1"/>
            <p:cNvSpPr/>
            <p:nvPr/>
          </p:nvSpPr>
          <p:spPr>
            <a:xfrm>
              <a:off x="4099348" y="3661373"/>
              <a:ext cx="1136201" cy="833268"/>
            </a:xfrm>
            <a:custGeom>
              <a:avLst/>
              <a:gdLst/>
              <a:ahLst/>
              <a:cxnLst/>
              <a:rect l="l" t="t" r="r" b="b"/>
              <a:pathLst>
                <a:path w="1008112" h="511044">
                  <a:moveTo>
                    <a:pt x="62317" y="0"/>
                  </a:moveTo>
                  <a:lnTo>
                    <a:pt x="432048" y="0"/>
                  </a:lnTo>
                  <a:lnTo>
                    <a:pt x="576064" y="0"/>
                  </a:lnTo>
                  <a:lnTo>
                    <a:pt x="752590" y="0"/>
                  </a:lnTo>
                  <a:lnTo>
                    <a:pt x="1008112" y="255522"/>
                  </a:lnTo>
                  <a:lnTo>
                    <a:pt x="752590" y="511044"/>
                  </a:lnTo>
                  <a:lnTo>
                    <a:pt x="576064" y="511044"/>
                  </a:lnTo>
                  <a:lnTo>
                    <a:pt x="432048" y="511044"/>
                  </a:lnTo>
                  <a:lnTo>
                    <a:pt x="62317" y="511044"/>
                  </a:lnTo>
                  <a:cubicBezTo>
                    <a:pt x="27900" y="511044"/>
                    <a:pt x="0" y="483144"/>
                    <a:pt x="0" y="448727"/>
                  </a:cubicBezTo>
                  <a:lnTo>
                    <a:pt x="0" y="62317"/>
                  </a:lnTo>
                  <a:cubicBezTo>
                    <a:pt x="0" y="27900"/>
                    <a:pt x="27900" y="0"/>
                    <a:pt x="62317" y="0"/>
                  </a:cubicBez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324000" bIns="49917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543253" y="5465122"/>
            <a:ext cx="7721648" cy="833268"/>
            <a:chOff x="4099348" y="3661373"/>
            <a:chExt cx="6337532" cy="833268"/>
          </a:xfrm>
        </p:grpSpPr>
        <p:sp>
          <p:nvSpPr>
            <p:cNvPr id="3" name="圆角矩形 3"/>
            <p:cNvSpPr/>
            <p:nvPr/>
          </p:nvSpPr>
          <p:spPr>
            <a:xfrm>
              <a:off x="5027080" y="3661373"/>
              <a:ext cx="5409800" cy="833268"/>
            </a:xfrm>
            <a:custGeom>
              <a:avLst/>
              <a:gdLst/>
              <a:ahLst/>
              <a:cxnLst/>
              <a:rect l="l" t="t" r="r" b="b"/>
              <a:pathLst>
                <a:path w="3374954" h="511044">
                  <a:moveTo>
                    <a:pt x="0" y="0"/>
                  </a:moveTo>
                  <a:lnTo>
                    <a:pt x="3312637" y="0"/>
                  </a:lnTo>
                  <a:cubicBezTo>
                    <a:pt x="3347054" y="0"/>
                    <a:pt x="3374954" y="27900"/>
                    <a:pt x="3374954" y="62317"/>
                  </a:cubicBezTo>
                  <a:lnTo>
                    <a:pt x="3374954" y="448727"/>
                  </a:lnTo>
                  <a:cubicBezTo>
                    <a:pt x="3374954" y="483144"/>
                    <a:pt x="3347054" y="511044"/>
                    <a:pt x="3312637" y="511044"/>
                  </a:cubicBezTo>
                  <a:lnTo>
                    <a:pt x="0" y="511044"/>
                  </a:lnTo>
                  <a:lnTo>
                    <a:pt x="255522" y="255522"/>
                  </a:ln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99834" bIns="49917" rtlCol="0" anchor="ctr"/>
            <a:lstStyle/>
            <a:p>
              <a:r>
                <a:rPr lang="zh-CN" altLang="en-US" sz="44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4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混合方案</a:t>
              </a:r>
              <a:endPara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1"/>
            <p:cNvSpPr/>
            <p:nvPr/>
          </p:nvSpPr>
          <p:spPr>
            <a:xfrm>
              <a:off x="4099348" y="3661373"/>
              <a:ext cx="1136201" cy="833268"/>
            </a:xfrm>
            <a:custGeom>
              <a:avLst/>
              <a:gdLst/>
              <a:ahLst/>
              <a:cxnLst/>
              <a:rect l="l" t="t" r="r" b="b"/>
              <a:pathLst>
                <a:path w="1008112" h="511044">
                  <a:moveTo>
                    <a:pt x="62317" y="0"/>
                  </a:moveTo>
                  <a:lnTo>
                    <a:pt x="432048" y="0"/>
                  </a:lnTo>
                  <a:lnTo>
                    <a:pt x="576064" y="0"/>
                  </a:lnTo>
                  <a:lnTo>
                    <a:pt x="752590" y="0"/>
                  </a:lnTo>
                  <a:lnTo>
                    <a:pt x="1008112" y="255522"/>
                  </a:lnTo>
                  <a:lnTo>
                    <a:pt x="752590" y="511044"/>
                  </a:lnTo>
                  <a:lnTo>
                    <a:pt x="576064" y="511044"/>
                  </a:lnTo>
                  <a:lnTo>
                    <a:pt x="432048" y="511044"/>
                  </a:lnTo>
                  <a:lnTo>
                    <a:pt x="62317" y="511044"/>
                  </a:lnTo>
                  <a:cubicBezTo>
                    <a:pt x="27900" y="511044"/>
                    <a:pt x="0" y="483144"/>
                    <a:pt x="0" y="448727"/>
                  </a:cubicBezTo>
                  <a:lnTo>
                    <a:pt x="0" y="62317"/>
                  </a:lnTo>
                  <a:cubicBezTo>
                    <a:pt x="0" y="27900"/>
                    <a:pt x="27900" y="0"/>
                    <a:pt x="62317" y="0"/>
                  </a:cubicBezTo>
                  <a:close/>
                </a:path>
              </a:pathLst>
            </a:custGeom>
            <a:solidFill>
              <a:srgbClr val="7434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9834" tIns="49917" rIns="324000" bIns="49917" rtlCol="0" anchor="ctr"/>
            <a:lstStyle/>
            <a:p>
              <a:pPr algn="ctr"/>
              <a:r>
                <a:rPr lang="en-US" altLang="zh-CN" sz="4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比赛介绍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3550"/>
          <a:stretch>
            <a:fillRect/>
          </a:stretch>
        </p:blipFill>
        <p:spPr>
          <a:xfrm>
            <a:off x="-14605" y="3877945"/>
            <a:ext cx="5261610" cy="2967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" y="809625"/>
            <a:ext cx="5224780" cy="29394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22595" y="958850"/>
            <a:ext cx="64109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介绍：</a:t>
            </a:r>
            <a:br>
              <a:rPr lang="zh-CN" altLang="en-US"/>
            </a:br>
            <a:r>
              <a:rPr lang="zh-CN" altLang="en-US"/>
              <a:t>本次空中智能博弈大赛以异构空战为想定，为 AI 提供一个虚拟空战场景，考验 AI 在编队行动、协同探测、目标打击等方面的决策能力。</a:t>
            </a:r>
            <a:endParaRPr lang="zh-CN" altLang="en-US"/>
          </a:p>
          <a:p>
            <a:r>
              <a:rPr lang="zh-CN" altLang="en-US"/>
              <a:t>作战想定为红蓝双方均为 2 架有人机携带 8 架无人机进行自由空战，并模拟雷达探测功能及空空导弹攻击过程，进攻方向为红蓝迎头进入，初始高度 9000～10000 米，速度 0.9 马赫，作战空域为 300km</a:t>
            </a:r>
            <a:endParaRPr lang="zh-CN" altLang="en-US"/>
          </a:p>
          <a:p>
            <a:r>
              <a:rPr lang="zh-CN" altLang="en-US"/>
              <a:t>×300km，战斗时长为 20 分钟。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22595" y="3729990"/>
            <a:ext cx="36601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指令执行：</a:t>
            </a: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初始化实体指令；</a:t>
            </a:r>
            <a:endParaRPr lang="zh-CN" altLang="en-US"/>
          </a:p>
          <a:p>
            <a:r>
              <a:rPr lang="zh-CN" altLang="en-US"/>
              <a:t>（2） 航线巡逻指令；</a:t>
            </a:r>
            <a:endParaRPr lang="zh-CN" altLang="en-US"/>
          </a:p>
          <a:p>
            <a:r>
              <a:rPr lang="zh-CN" altLang="en-US"/>
              <a:t>（3） 区域巡逻指令；</a:t>
            </a:r>
            <a:endParaRPr lang="zh-CN" altLang="en-US"/>
          </a:p>
          <a:p>
            <a:r>
              <a:rPr lang="zh-CN" altLang="en-US"/>
              <a:t>（4） 机动参数调整指令；</a:t>
            </a:r>
            <a:endParaRPr lang="zh-CN" altLang="en-US"/>
          </a:p>
          <a:p>
            <a:r>
              <a:rPr lang="zh-CN" altLang="en-US"/>
              <a:t>（5） 跟随指令；</a:t>
            </a:r>
            <a:endParaRPr lang="zh-CN" altLang="en-US"/>
          </a:p>
          <a:p>
            <a:r>
              <a:rPr lang="zh-CN" altLang="en-US"/>
              <a:t>（6） 打击目标指令。</a:t>
            </a:r>
            <a:endParaRPr lang="zh-CN" altLang="en-US"/>
          </a:p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有人机可以执行干扰目标指令。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比赛介绍</a:t>
            </a:r>
            <a:r>
              <a:rPr lang="en-US" altLang="zh-CN" dirty="0"/>
              <a:t>——参赛装备使用限制参数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8194" r="11969" b="49804"/>
          <a:stretch>
            <a:fillRect/>
          </a:stretch>
        </p:blipFill>
        <p:spPr>
          <a:xfrm>
            <a:off x="7464425" y="1019175"/>
            <a:ext cx="3305175" cy="25006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8194" t="51399" r="11969"/>
          <a:stretch>
            <a:fillRect/>
          </a:stretch>
        </p:blipFill>
        <p:spPr>
          <a:xfrm>
            <a:off x="7465060" y="4342765"/>
            <a:ext cx="3304540" cy="2420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7847"/>
          <a:stretch>
            <a:fillRect/>
          </a:stretch>
        </p:blipFill>
        <p:spPr>
          <a:xfrm>
            <a:off x="815975" y="829310"/>
            <a:ext cx="4986655" cy="37147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6705" y="473329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特点：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）场景动态配置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）高推速比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）聚合模型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）实体自主行为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）任务级指令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）高负荷持续稳定运行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34810" y="1233805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有人机属性信息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6734810" y="4544060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无人机属性信息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6220" y="1586865"/>
            <a:ext cx="459740" cy="22860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空空导弹属性信息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数据表示</a:t>
            </a:r>
            <a:endParaRPr lang="zh-CN" alt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594995"/>
            <a:ext cx="8973820" cy="6471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06560" y="984250"/>
            <a:ext cx="26511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优势：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）摒弃官方</a:t>
            </a:r>
            <a:r>
              <a:rPr lang="en-US" altLang="zh-CN"/>
              <a:t>demo</a:t>
            </a:r>
            <a:r>
              <a:rPr lang="zh-CN" altLang="en-US"/>
              <a:t>开发的策略与实体属性的耦合设计。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）将飞机与导弹实体从策略中分离出来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）对于实体更新则规划至策略类中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）增加战场战斗信息双方一致性定义。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整体框架</a:t>
            </a:r>
            <a:endParaRPr lang="zh-CN" altLang="en-US" dirty="0"/>
          </a:p>
        </p:txBody>
      </p:sp>
      <p:pic>
        <p:nvPicPr>
          <p:cNvPr id="23" name="内容占位符 2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90" y="772160"/>
            <a:ext cx="8961755" cy="6085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AIGC</a:t>
            </a:r>
            <a:r>
              <a:rPr lang="zh-CN" altLang="en-US" sz="3200" b="1" dirty="0"/>
              <a:t>空中博弈大赛决赛知识型</a:t>
            </a:r>
            <a:r>
              <a:rPr lang="en-US" altLang="zh-CN" sz="3200" b="1" dirty="0"/>
              <a:t>AI</a:t>
            </a:r>
            <a:r>
              <a:rPr lang="zh-CN" altLang="en-US" sz="3200" dirty="0"/>
              <a:t>：</a:t>
            </a:r>
            <a:r>
              <a:rPr lang="en-US" altLang="zh-CN" sz="3200" b="1" dirty="0" err="1"/>
              <a:t>tink_AI_studio_nana</a:t>
            </a:r>
            <a:endParaRPr lang="zh-CN" altLang="en-US" sz="32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88053" y="677333"/>
            <a:ext cx="11853334" cy="0"/>
          </a:xfrm>
          <a:prstGeom prst="line">
            <a:avLst/>
          </a:prstGeom>
          <a:ln w="19050" cmpd="sng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265" y="772160"/>
            <a:ext cx="5253355" cy="608584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430868" y="942607"/>
            <a:ext cx="3909060" cy="21837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自适应式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自适应更新</a:t>
            </a:r>
            <a:r>
              <a:rPr lang="zh-CN" altLang="en-US" b="1" dirty="0"/>
              <a:t>攻击距离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自适应更新</a:t>
            </a:r>
            <a:r>
              <a:rPr lang="zh-CN" altLang="en-US" b="1" dirty="0"/>
              <a:t>跟踪对象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自适应更新</a:t>
            </a:r>
            <a:r>
              <a:rPr lang="zh-CN" altLang="en-US" b="1" dirty="0"/>
              <a:t>攻击对象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自适应更新</a:t>
            </a:r>
            <a:r>
              <a:rPr lang="zh-CN" altLang="en-US" b="1" dirty="0"/>
              <a:t>飞机速度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自适应更新</a:t>
            </a:r>
            <a:r>
              <a:rPr lang="zh-CN" altLang="en-US" b="1" dirty="0"/>
              <a:t>飞机期望高度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自适应更新</a:t>
            </a:r>
            <a:r>
              <a:rPr lang="zh-CN" altLang="en-US" b="1" dirty="0"/>
              <a:t>策略方式：保守</a:t>
            </a:r>
            <a:r>
              <a:rPr lang="en-US" altLang="zh-CN" b="1" dirty="0"/>
              <a:t>or</a:t>
            </a:r>
            <a:r>
              <a:rPr lang="zh-CN" altLang="en-US" b="1" dirty="0"/>
              <a:t>激进</a:t>
            </a:r>
            <a:endParaRPr lang="en-US" altLang="zh-CN" b="1" dirty="0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6430868" y="3263649"/>
            <a:ext cx="5097780" cy="19069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自组织式</a:t>
            </a:r>
            <a:endParaRPr lang="en-US" altLang="zh-CN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合成己方支援向量，抱团取暖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局部范围合作反攻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发射导弹完成干扰配合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</a:t>
            </a:r>
            <a:r>
              <a:rPr lang="zh-CN" altLang="en-US" dirty="0"/>
              <a:t>型扫描提供充足视野支持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无敌机威胁自主安排路径规划，主动搜寻敌方</a:t>
            </a:r>
            <a:endParaRPr lang="en-US" altLang="zh-CN" dirty="0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6430545" y="5272154"/>
            <a:ext cx="2754630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 dirty="0"/>
              <a:t>高存活率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合成敌方威胁向量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合成己方辅助向量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波浪式机动躲避导弹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动态调整飞机安全距离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AIGC</a:t>
            </a:r>
            <a:r>
              <a:rPr lang="zh-CN" altLang="en-US" b="1" dirty="0"/>
              <a:t>空中博弈大赛决赛学习型</a:t>
            </a:r>
            <a:r>
              <a:rPr lang="en-US" altLang="zh-CN" b="1" dirty="0"/>
              <a:t>AI</a:t>
            </a:r>
            <a:r>
              <a:rPr lang="zh-CN" altLang="en-US" b="1" dirty="0"/>
              <a:t>：</a:t>
            </a:r>
            <a:r>
              <a:rPr lang="en-US" altLang="zh-CN" b="1" dirty="0" err="1"/>
              <a:t>tink_AI_QMIX</a:t>
            </a:r>
            <a:endParaRPr lang="zh-CN" altLang="en-US" b="1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3555" y="773113"/>
            <a:ext cx="9164891" cy="60848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18066"/>
            <a:ext cx="12099665" cy="598981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69" y="772419"/>
            <a:ext cx="12184731" cy="598420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AIGC</a:t>
            </a:r>
            <a:r>
              <a:rPr lang="zh-CN" altLang="en-US" b="1" dirty="0"/>
              <a:t>空中博弈大赛决赛学习型</a:t>
            </a:r>
            <a:r>
              <a:rPr lang="en-US" altLang="zh-CN" b="1" dirty="0"/>
              <a:t>AI</a:t>
            </a:r>
            <a:r>
              <a:rPr lang="zh-CN" altLang="en-US" b="1" dirty="0"/>
              <a:t>：</a:t>
            </a:r>
            <a:r>
              <a:rPr lang="en-US" altLang="zh-CN" b="1" dirty="0" err="1"/>
              <a:t>tink_AI_QMIX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5121" y="6110295"/>
            <a:ext cx="1152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特点：</a:t>
            </a:r>
            <a:r>
              <a:rPr lang="zh-CN" altLang="en-US" dirty="0"/>
              <a:t>个体信息互相融合后与全局信息进行融合作为</a:t>
            </a:r>
            <a:r>
              <a:rPr lang="en-US" altLang="zh-CN" dirty="0"/>
              <a:t>agent</a:t>
            </a:r>
            <a:r>
              <a:rPr lang="zh-CN" altLang="en-US" dirty="0"/>
              <a:t>网络输入，对输出进行</a:t>
            </a:r>
            <a:r>
              <a:rPr lang="en-US" altLang="zh-CN" dirty="0"/>
              <a:t>argmax</a:t>
            </a:r>
            <a:r>
              <a:rPr lang="zh-CN" altLang="en-US" dirty="0"/>
              <a:t>得到动作，训练以及推演过程中均实现对非法动作掩码操作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704729a1-e1bb-461b-b591-96518850d104"/>
  <p:tag name="COMMONDATA" val="eyJoZGlkIjoiN2JjM2JhNDU3Zjk1MTY2ZjU4NTcwZTRjNjdkYmZhM2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  <p:tag name="KSO_WM_UNIT_PLACING_PICTURE_USER_VIEWPORT" val="{&quot;height&quot;:5850,&quot;width&quot;:7853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演示</Application>
  <PresentationFormat>宽屏</PresentationFormat>
  <Paragraphs>108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inpin heiti</vt:lpstr>
      <vt:lpstr>Arial Unicode MS</vt:lpstr>
      <vt:lpstr>等线</vt:lpstr>
      <vt:lpstr>黑体</vt:lpstr>
      <vt:lpstr>Arial Black</vt:lpstr>
      <vt:lpstr>Calibri</vt:lpstr>
      <vt:lpstr>1_Office 主题​​</vt:lpstr>
      <vt:lpstr>PowerPoint 演示文稿</vt:lpstr>
      <vt:lpstr>PowerPoint 演示文稿</vt:lpstr>
      <vt:lpstr>比赛介绍</vt:lpstr>
      <vt:lpstr>比赛介绍</vt:lpstr>
      <vt:lpstr>数据表示</vt:lpstr>
      <vt:lpstr>整体框架</vt:lpstr>
      <vt:lpstr>AIGC空中博弈大赛决赛知识型AI：tink_AI_studio_nana</vt:lpstr>
      <vt:lpstr>AIGC空中博弈大赛决赛学习型AI：tink_AI_QMIX</vt:lpstr>
      <vt:lpstr>AIGC空中博弈大赛决赛学习型AI：tink_AI_QMIX</vt:lpstr>
      <vt:lpstr>混合方案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zjx</dc:creator>
  <cp:lastModifiedBy>幄€笼</cp:lastModifiedBy>
  <cp:revision>3037</cp:revision>
  <cp:lastPrinted>2022-02-14T01:23:00Z</cp:lastPrinted>
  <dcterms:created xsi:type="dcterms:W3CDTF">2019-06-20T14:00:00Z</dcterms:created>
  <dcterms:modified xsi:type="dcterms:W3CDTF">2023-06-06T09:33:09Z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D520BB25581C4F26B17FBF7E9EBBFEE2_12</vt:lpwstr>
  </property>
</Properties>
</file>