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9"/>
  </p:notesMasterIdLst>
  <p:handoutMasterIdLst>
    <p:handoutMasterId r:id="rId60"/>
  </p:handoutMasterIdLst>
  <p:sldIdLst>
    <p:sldId id="256" r:id="rId2"/>
    <p:sldId id="257" r:id="rId3"/>
    <p:sldId id="258" r:id="rId4"/>
    <p:sldId id="259" r:id="rId5"/>
    <p:sldId id="260" r:id="rId6"/>
    <p:sldId id="261" r:id="rId7"/>
    <p:sldId id="262" r:id="rId8"/>
    <p:sldId id="263" r:id="rId9"/>
    <p:sldId id="264" r:id="rId10"/>
    <p:sldId id="302" r:id="rId11"/>
    <p:sldId id="301"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303" r:id="rId31"/>
    <p:sldId id="305" r:id="rId32"/>
    <p:sldId id="304" r:id="rId33"/>
    <p:sldId id="306" r:id="rId34"/>
    <p:sldId id="307" r:id="rId35"/>
    <p:sldId id="308" r:id="rId36"/>
    <p:sldId id="285" r:id="rId37"/>
    <p:sldId id="310" r:id="rId38"/>
    <p:sldId id="312" r:id="rId39"/>
    <p:sldId id="311" r:id="rId40"/>
    <p:sldId id="313" r:id="rId41"/>
    <p:sldId id="314" r:id="rId42"/>
    <p:sldId id="315" r:id="rId43"/>
    <p:sldId id="287" r:id="rId44"/>
    <p:sldId id="288" r:id="rId45"/>
    <p:sldId id="289" r:id="rId46"/>
    <p:sldId id="290" r:id="rId47"/>
    <p:sldId id="291" r:id="rId48"/>
    <p:sldId id="292" r:id="rId49"/>
    <p:sldId id="293" r:id="rId50"/>
    <p:sldId id="294" r:id="rId51"/>
    <p:sldId id="295" r:id="rId52"/>
    <p:sldId id="316" r:id="rId53"/>
    <p:sldId id="297" r:id="rId54"/>
    <p:sldId id="298" r:id="rId55"/>
    <p:sldId id="299" r:id="rId56"/>
    <p:sldId id="300" r:id="rId57"/>
    <p:sldId id="317" r:id="rId58"/>
  </p:sldIdLst>
  <p:sldSz cx="9144000" cy="6858000" type="screen4x3"/>
  <p:notesSz cx="6881813" cy="9296400"/>
  <p:custDataLst>
    <p:tags r:id="rId61"/>
  </p:custDataLst>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BCC00"/>
    <a:srgbClr val="9ED000"/>
    <a:srgbClr val="F4FCD8"/>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93" autoAdjust="0"/>
    <p:restoredTop sz="94421" autoAdjust="0"/>
  </p:normalViewPr>
  <p:slideViewPr>
    <p:cSldViewPr>
      <p:cViewPr varScale="1">
        <p:scale>
          <a:sx n="70" d="100"/>
          <a:sy n="70" d="100"/>
        </p:scale>
        <p:origin x="-114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3/19/2013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3/19/2013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5B3C35A-099E-4867-9ECA-C7C8A6FD2E28}"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10070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3</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3</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425250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5</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5</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797625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p:txBody>
          <a:bodyPr/>
          <a:lstStyle/>
          <a:p>
            <a:pPr eaLnBrk="1" hangingPunct="1"/>
            <a:r>
              <a:rPr lang="en-US" dirty="0" smtClean="0"/>
              <a:t>Extensibility / Polymorphism: New functionality may be easily plugged in without changing existing classes as long the new plug-in classes extend given base classes.</a:t>
            </a:r>
          </a:p>
          <a:p>
            <a:pPr eaLnBrk="1" hangingPunct="1"/>
            <a:endParaRPr lang="en-US" dirty="0" smtClean="0"/>
          </a:p>
          <a:p>
            <a:pPr eaLnBrk="1" hangingPunct="1"/>
            <a:r>
              <a:rPr lang="en-US" dirty="0" smtClean="0"/>
              <a:t>Reusability: For a set of similar applications a framework can be defined using a core set of classes that are to be extended by classes that fill in the application-dependent part.</a:t>
            </a:r>
          </a:p>
          <a:p>
            <a:pPr eaLnBrk="1" hangingPunct="1"/>
            <a:endParaRPr lang="en-US" dirty="0" smtClean="0"/>
          </a:p>
          <a:p>
            <a:pPr eaLnBrk="1" hangingPunct="1"/>
            <a:r>
              <a:rPr lang="en-US" dirty="0" smtClean="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i="1" dirty="0">
              <a:solidFill>
                <a:schemeClr val="tx1"/>
              </a:solidFill>
            </a:endParaRPr>
          </a:p>
        </p:txBody>
      </p:sp>
      <p:sp>
        <p:nvSpPr>
          <p:cNvPr id="54279" name="Slide Number Placeholder 6"/>
          <p:cNvSpPr txBox="1">
            <a:spLocks noGrp="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1CAF241F-65C9-4E85-866D-33A924D9866A}" type="slidenum">
              <a:rPr lang="en-US" sz="1000" i="1">
                <a:solidFill>
                  <a:schemeClr val="tx1"/>
                </a:solidFill>
              </a:rPr>
              <a:pPr algn="r" defTabSz="924527"/>
              <a:t>9</a:t>
            </a:fld>
            <a:r>
              <a:rPr lang="en-US" sz="1000" i="1" dirty="0">
                <a:solidFill>
                  <a:schemeClr val="tx1"/>
                </a:solidFill>
              </a:rPr>
              <a:t>##</a:t>
            </a:r>
            <a:endParaRPr lang="en-US" sz="1200" i="1" dirty="0">
              <a:solidFill>
                <a:schemeClr val="tx1"/>
              </a:solidFill>
            </a:endParaRPr>
          </a:p>
        </p:txBody>
      </p:sp>
    </p:spTree>
    <p:extLst>
      <p:ext uri="{BB962C8B-B14F-4D97-AF65-F5344CB8AC3E}">
        <p14:creationId xmlns:p14="http://schemas.microsoft.com/office/powerpoint/2010/main" val="3590649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10</a:t>
            </a:fld>
            <a:r>
              <a:rPr lang="en-US" dirty="0"/>
              <a:t>##</a:t>
            </a:r>
          </a:p>
        </p:txBody>
      </p:sp>
      <p:sp>
        <p:nvSpPr>
          <p:cNvPr id="1234946" name="Rectangle 2"/>
          <p:cNvSpPr>
            <a:spLocks noGrp="1" noRot="1" noChangeAspect="1" noChangeArrowheads="1" noTextEdit="1"/>
          </p:cNvSpPr>
          <p:nvPr>
            <p:ph type="sldImg"/>
          </p:nvPr>
        </p:nvSpPr>
        <p:spPr>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2280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22</a:t>
            </a:fld>
            <a:endParaRPr lang="en-US" dirty="0"/>
          </a:p>
        </p:txBody>
      </p:sp>
    </p:spTree>
    <p:extLst>
      <p:ext uri="{BB962C8B-B14F-4D97-AF65-F5344CB8AC3E}">
        <p14:creationId xmlns:p14="http://schemas.microsoft.com/office/powerpoint/2010/main" val="4159182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24</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24</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3045773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47</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47</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588712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52</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52</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2976854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1327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45136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9">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2">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5" r:id="rId6"/>
    <p:sldLayoutId id="2147483706" r:id="rId7"/>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microsoft.com/office/2007/relationships/hdphoto" Target="../media/hdphoto2.wdp"/><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hyperlink" Target="http://www.nakov.com/" TargetMode="External"/><Relationship Id="rId4" Type="http://schemas.openxmlformats.org/officeDocument/2006/relationships/hyperlink" Target="http://academy.telerik.com/" TargetMode="External"/><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z.about.com/d/christianity/1/0/b/2/Christian_Circle.png"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38.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hyperlink" Target="http://forums.academy.telerik.com/" TargetMode="External"/><Relationship Id="rId10" Type="http://schemas.openxmlformats.org/officeDocument/2006/relationships/image" Target="../media/image40.png"/><Relationship Id="rId4" Type="http://schemas.openxmlformats.org/officeDocument/2006/relationships/hyperlink" Target="http://www.facebook.com/telerikacademy" TargetMode="External"/><Relationship Id="rId9"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40680"/>
            <a:ext cx="8229600" cy="1524000"/>
          </a:xfrm>
        </p:spPr>
        <p:txBody>
          <a:bodyPr/>
          <a:lstStyle/>
          <a:p>
            <a:pPr>
              <a:lnSpc>
                <a:spcPts val="5600"/>
              </a:lnSpc>
            </a:pPr>
            <a:r>
              <a:rPr lang="en-US" sz="4700" dirty="0"/>
              <a:t>Object-Oriented Programming Fundamental Principles – Part I</a:t>
            </a:r>
          </a:p>
        </p:txBody>
      </p:sp>
      <p:sp>
        <p:nvSpPr>
          <p:cNvPr id="3" name="Subtitle 2"/>
          <p:cNvSpPr>
            <a:spLocks noGrp="1"/>
          </p:cNvSpPr>
          <p:nvPr>
            <p:ph type="subTitle" idx="1"/>
          </p:nvPr>
        </p:nvSpPr>
        <p:spPr>
          <a:xfrm>
            <a:off x="530148" y="3317080"/>
            <a:ext cx="8134350" cy="569120"/>
          </a:xfrm>
        </p:spPr>
        <p:txBody>
          <a:bodyPr/>
          <a:lstStyle/>
          <a:p>
            <a:pPr>
              <a:spcBef>
                <a:spcPts val="0"/>
              </a:spcBef>
            </a:pPr>
            <a:r>
              <a:rPr lang="en-US" dirty="0"/>
              <a:t>Inheritance, Abstraction, Encapsulation</a:t>
            </a:r>
            <a:endParaRPr lang="bg-BG" dirty="0"/>
          </a:p>
        </p:txBody>
      </p:sp>
      <p:pic>
        <p:nvPicPr>
          <p:cNvPr id="95236" name="Picture 4" descr="http://www.johnlund.com/images/lrJL_LightAbstract_04.jpg"/>
          <p:cNvPicPr>
            <a:picLocks noChangeAspect="1" noChangeArrowheads="1"/>
          </p:cNvPicPr>
          <p:nvPr/>
        </p:nvPicPr>
        <p:blipFill>
          <a:blip r:embed="rId2" cstate="screen">
            <a:lum bright="10000" contrast="20000"/>
            <a:extLst>
              <a:ext uri="{28A0092B-C50C-407E-A947-70E740481C1C}">
                <a14:useLocalDpi xmlns:a14="http://schemas.microsoft.com/office/drawing/2010/main"/>
              </a:ext>
            </a:extLst>
          </a:blip>
          <a:srcRect/>
          <a:stretch>
            <a:fillRect/>
          </a:stretch>
        </p:blipFill>
        <p:spPr bwMode="auto">
          <a:xfrm>
            <a:off x="5257800" y="4648200"/>
            <a:ext cx="3265651" cy="1677446"/>
          </a:xfrm>
          <a:prstGeom prst="roundRect">
            <a:avLst>
              <a:gd name="adj" fmla="val 4161"/>
            </a:avLst>
          </a:prstGeom>
          <a:noFill/>
          <a:ln>
            <a:solidFill>
              <a:schemeClr val="accent5">
                <a:lumMod val="50000"/>
              </a:schemeClr>
            </a:solidFill>
          </a:ln>
        </p:spPr>
      </p:pic>
      <p:pic>
        <p:nvPicPr>
          <p:cNvPr id="25"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5200" y="4718008"/>
            <a:ext cx="1476780" cy="161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 Placeholder 4"/>
          <p:cNvSpPr>
            <a:spLocks noGrp="1"/>
          </p:cNvSpPr>
          <p:nvPr/>
        </p:nvSpPr>
        <p:spPr>
          <a:xfrm>
            <a:off x="381000" y="4495800"/>
            <a:ext cx="3046709" cy="533400"/>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Svetlin Nakov</a:t>
            </a:r>
            <a:endParaRPr lang="en-US" dirty="0"/>
          </a:p>
        </p:txBody>
      </p:sp>
      <p:sp>
        <p:nvSpPr>
          <p:cNvPr id="35" name="Text Placeholder 5"/>
          <p:cNvSpPr>
            <a:spLocks noGrp="1"/>
          </p:cNvSpPr>
          <p:nvPr/>
        </p:nvSpPr>
        <p:spPr>
          <a:xfrm>
            <a:off x="419101" y="5757446"/>
            <a:ext cx="3012477" cy="369332"/>
          </a:xfrm>
          <a:prstGeom prst="rect">
            <a:avLst/>
          </a:prstGeom>
          <a:noFill/>
        </p:spPr>
        <p:txBody>
          <a:bodyPr wrap="square" rtlCol="0">
            <a:spAutoFit/>
          </a:bodyPr>
          <a:lstStyle>
            <a:lvl1pPr marL="0" indent="0"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Telerik Software Academy</a:t>
            </a:r>
            <a:endParaRPr lang="en-US" dirty="0"/>
          </a:p>
        </p:txBody>
      </p:sp>
      <p:sp>
        <p:nvSpPr>
          <p:cNvPr id="36" name="Text Placeholder 6"/>
          <p:cNvSpPr>
            <a:spLocks noGrp="1"/>
          </p:cNvSpPr>
          <p:nvPr/>
        </p:nvSpPr>
        <p:spPr>
          <a:xfrm>
            <a:off x="419101" y="6062246"/>
            <a:ext cx="3012477" cy="338554"/>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4"/>
              </a:rPr>
              <a:t>academy.telerik.com</a:t>
            </a:r>
            <a:r>
              <a:rPr lang="en-US" dirty="0" smtClean="0"/>
              <a:t>   </a:t>
            </a:r>
            <a:endParaRPr lang="en-US" dirty="0"/>
          </a:p>
        </p:txBody>
      </p:sp>
      <p:sp>
        <p:nvSpPr>
          <p:cNvPr id="37" name="Text Placeholder 3"/>
          <p:cNvSpPr>
            <a:spLocks noGrp="1"/>
          </p:cNvSpPr>
          <p:nvPr/>
        </p:nvSpPr>
        <p:spPr>
          <a:xfrm>
            <a:off x="393701" y="4953000"/>
            <a:ext cx="3035299" cy="461665"/>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Technical Trainer</a:t>
            </a:r>
            <a:endParaRPr lang="en-US" dirty="0"/>
          </a:p>
        </p:txBody>
      </p:sp>
      <p:sp>
        <p:nvSpPr>
          <p:cNvPr id="38" name="Text Placeholder 5"/>
          <p:cNvSpPr>
            <a:spLocks noGrp="1"/>
          </p:cNvSpPr>
          <p:nvPr/>
        </p:nvSpPr>
        <p:spPr>
          <a:xfrm>
            <a:off x="419101" y="5329535"/>
            <a:ext cx="3012477" cy="369332"/>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800" dirty="0" smtClean="0">
                <a:hlinkClick r:id="rId5"/>
              </a:rPr>
              <a:t>www.nakov.com</a:t>
            </a:r>
            <a:endParaRPr lang="en-US" sz="1800" dirty="0"/>
          </a:p>
        </p:txBody>
      </p:sp>
      <p:sp>
        <p:nvSpPr>
          <p:cNvPr id="39" name="TextBox 38"/>
          <p:cNvSpPr txBox="1"/>
          <p:nvPr/>
        </p:nvSpPr>
        <p:spPr>
          <a:xfrm rot="21444230">
            <a:off x="5674822" y="5776458"/>
            <a:ext cx="2725426" cy="523220"/>
          </a:xfrm>
          <a:prstGeom prst="rect">
            <a:avLst/>
          </a:prstGeom>
          <a:noFill/>
        </p:spPr>
        <p:txBody>
          <a:bodyPr wrap="none" rtlCol="0">
            <a:prstTxWarp prst="textChevronInverted">
              <a:avLst/>
            </a:prstTxWarp>
            <a:spAutoFit/>
          </a:bodyPr>
          <a:lstStyle/>
          <a:p>
            <a:r>
              <a:rPr lang="en-US" sz="2800" b="1" dirty="0" smtClean="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rPr>
              <a:t>Object-Oriented</a:t>
            </a:r>
            <a:endParaRPr lang="en-US" sz="2800" b="1" dirty="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endParaRPr>
          </a:p>
        </p:txBody>
      </p:sp>
      <p:pic>
        <p:nvPicPr>
          <p:cNvPr id="1026" name="Picture 2" descr="objects icon"/>
          <p:cNvPicPr>
            <a:picLocks noChangeAspect="1" noChangeArrowheads="1"/>
          </p:cNvPicPr>
          <p:nvPr/>
        </p:nvPicPr>
        <p:blipFill>
          <a:blip r:embed="rId6" cstate="screen">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rot="21404267">
            <a:off x="6825190" y="4258085"/>
            <a:ext cx="1504145" cy="156778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1"/>
          <p:cNvPicPr>
            <a:picLocks noChangeAspect="1" noChangeArrowheads="1"/>
          </p:cNvPicPr>
          <p:nvPr/>
        </p:nvPicPr>
        <p:blipFill>
          <a:blip r:embed="rId8" cstate="screen">
            <a:duotone>
              <a:prstClr val="black"/>
              <a:schemeClr val="accent4">
                <a:tint val="45000"/>
                <a:satMod val="400000"/>
              </a:schemeClr>
            </a:duotone>
            <a:lum contrast="10000"/>
            <a:extLst>
              <a:ext uri="{28A0092B-C50C-407E-A947-70E740481C1C}">
                <a14:useLocalDpi xmlns:a14="http://schemas.microsoft.com/office/drawing/2010/main"/>
              </a:ext>
            </a:extLst>
          </a:blip>
          <a:stretch>
            <a:fillRect/>
          </a:stretch>
        </p:blipFill>
        <p:spPr bwMode="auto">
          <a:xfrm>
            <a:off x="3200400" y="431185"/>
            <a:ext cx="5334000" cy="1016615"/>
          </a:xfrm>
          <a:prstGeom prst="flowChartMultidocument">
            <a:avLst/>
          </a:prstGeom>
          <a:noFill/>
          <a:ln w="12700">
            <a:solidFill>
              <a:schemeClr val="tx1">
                <a:lumMod val="20000"/>
                <a:lumOff val="80000"/>
                <a:alpha val="50000"/>
              </a:schemeClr>
            </a:solidFill>
          </a:ln>
        </p:spPr>
      </p:pic>
      <p:pic>
        <p:nvPicPr>
          <p:cNvPr id="16" name="Picture 15"/>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333999" y="4441315"/>
            <a:ext cx="1524001" cy="1197485"/>
          </a:xfrm>
          <a:prstGeom prst="rect">
            <a:avLst/>
          </a:prstGeom>
          <a:effectLst>
            <a:glow rad="38100">
              <a:schemeClr val="accent6">
                <a:lumMod val="40000"/>
                <a:lumOff val="60000"/>
                <a:alpha val="40000"/>
              </a:schemeClr>
            </a:glow>
            <a:outerShdw blurRad="63500" sx="102000" sy="102000" algn="ctr" rotWithShape="0">
              <a:prstClr val="black"/>
            </a:outerShdw>
          </a:effectLst>
          <a:scene3d>
            <a:camera prst="perspectiveHeroicExtremeRightFacing">
              <a:rot lat="487347" lon="19532356" rev="120000"/>
            </a:camera>
            <a:lightRig rig="threePt" dir="t"/>
          </a:scene3d>
        </p:spPr>
      </p:pic>
    </p:spTree>
    <p:extLst>
      <p:ext uri="{BB962C8B-B14F-4D97-AF65-F5344CB8AC3E}">
        <p14:creationId xmlns:p14="http://schemas.microsoft.com/office/powerpoint/2010/main" val="2858055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Rectangle 2"/>
          <p:cNvSpPr>
            <a:spLocks noGrp="1" noChangeArrowheads="1"/>
          </p:cNvSpPr>
          <p:nvPr>
            <p:ph type="title"/>
          </p:nvPr>
        </p:nvSpPr>
        <p:spPr/>
        <p:txBody>
          <a:bodyPr/>
          <a:lstStyle/>
          <a:p>
            <a:r>
              <a:rPr lang="en-US" dirty="0"/>
              <a:t>Inheritance</a:t>
            </a:r>
            <a:endParaRPr lang="bg-BG" dirty="0"/>
          </a:p>
        </p:txBody>
      </p:sp>
      <p:sp>
        <p:nvSpPr>
          <p:cNvPr id="1233923" name="Rectangle 3"/>
          <p:cNvSpPr>
            <a:spLocks noGrp="1" noChangeArrowheads="1"/>
          </p:cNvSpPr>
          <p:nvPr>
            <p:ph type="body" idx="1"/>
          </p:nvPr>
        </p:nvSpPr>
        <p:spPr/>
        <p:txBody>
          <a:bodyPr/>
          <a:lstStyle/>
          <a:p>
            <a:r>
              <a:rPr lang="en-US" dirty="0" smtClean="0">
                <a:solidFill>
                  <a:schemeClr val="accent5">
                    <a:lumMod val="20000"/>
                    <a:lumOff val="80000"/>
                  </a:schemeClr>
                </a:solidFill>
              </a:rPr>
              <a:t>Inheritance</a:t>
            </a:r>
            <a:r>
              <a:rPr lang="en-US" dirty="0" smtClean="0"/>
              <a:t> implicitly gains </a:t>
            </a:r>
            <a:r>
              <a:rPr lang="en-US" dirty="0">
                <a:solidFill>
                  <a:schemeClr val="accent5">
                    <a:lumMod val="20000"/>
                    <a:lumOff val="80000"/>
                  </a:schemeClr>
                </a:solidFill>
              </a:rPr>
              <a:t>all members </a:t>
            </a:r>
            <a:r>
              <a:rPr lang="en-US" dirty="0"/>
              <a:t>from another </a:t>
            </a:r>
            <a:r>
              <a:rPr lang="en-US" dirty="0" smtClean="0"/>
              <a:t>class</a:t>
            </a:r>
          </a:p>
          <a:p>
            <a:pPr lvl="1"/>
            <a:r>
              <a:rPr lang="en-US" dirty="0" smtClean="0"/>
              <a:t>All fields</a:t>
            </a:r>
            <a:r>
              <a:rPr lang="en-US" dirty="0"/>
              <a:t>, methods, properties, </a:t>
            </a:r>
            <a:r>
              <a:rPr lang="en-US" dirty="0" smtClean="0"/>
              <a:t>events, …</a:t>
            </a:r>
          </a:p>
          <a:p>
            <a:pPr lvl="1"/>
            <a:r>
              <a:rPr lang="en-US" dirty="0" smtClean="0"/>
              <a:t>Some members could be inaccessible (hidden)</a:t>
            </a:r>
            <a:endParaRPr lang="en-US" dirty="0"/>
          </a:p>
          <a:p>
            <a:r>
              <a:rPr lang="en-US" dirty="0" smtClean="0"/>
              <a:t>The </a:t>
            </a:r>
            <a:r>
              <a:rPr lang="en-US" dirty="0"/>
              <a:t>class whose methods are inherited is called </a:t>
            </a:r>
            <a:r>
              <a:rPr lang="en-US" dirty="0">
                <a:solidFill>
                  <a:schemeClr val="accent5">
                    <a:lumMod val="20000"/>
                    <a:lumOff val="80000"/>
                  </a:schemeClr>
                </a:solidFill>
                <a:effectLst>
                  <a:outerShdw blurRad="38100" dist="38100" dir="2700000" algn="tl">
                    <a:srgbClr val="000000"/>
                  </a:outerShdw>
                </a:effectLst>
              </a:rPr>
              <a:t>base</a:t>
            </a:r>
            <a:r>
              <a:rPr lang="en-US" dirty="0"/>
              <a:t> (parent) class</a:t>
            </a:r>
            <a:endParaRPr lang="bg-BG" dirty="0"/>
          </a:p>
          <a:p>
            <a:r>
              <a:rPr lang="en-US" dirty="0"/>
              <a:t>The class that gains new </a:t>
            </a:r>
            <a:r>
              <a:rPr lang="bg-BG" dirty="0"/>
              <a:t>functionality</a:t>
            </a:r>
            <a:r>
              <a:rPr lang="en-US" dirty="0"/>
              <a:t> is called </a:t>
            </a:r>
            <a:r>
              <a:rPr lang="en-US" dirty="0">
                <a:solidFill>
                  <a:schemeClr val="accent5">
                    <a:lumMod val="20000"/>
                    <a:lumOff val="80000"/>
                  </a:schemeClr>
                </a:solidFill>
                <a:effectLst>
                  <a:outerShdw blurRad="38100" dist="38100" dir="2700000" algn="tl">
                    <a:srgbClr val="000000"/>
                  </a:outerShdw>
                </a:effectLst>
              </a:rPr>
              <a:t>derived</a:t>
            </a:r>
            <a:r>
              <a:rPr lang="en-US" dirty="0"/>
              <a:t> (child) </a:t>
            </a:r>
            <a:r>
              <a:rPr lang="en-US" dirty="0" smtClean="0"/>
              <a:t>class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3076716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 name="Rectangle 4"/>
          <p:cNvSpPr>
            <a:spLocks noChangeArrowheads="1"/>
          </p:cNvSpPr>
          <p:nvPr/>
        </p:nvSpPr>
        <p:spPr bwMode="auto">
          <a:xfrm>
            <a:off x="3275013" y="1612900"/>
            <a:ext cx="2449512"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2800" b="1" noProof="1">
                <a:solidFill>
                  <a:srgbClr val="8CF4F2"/>
                </a:solidFill>
                <a:effectLst>
                  <a:outerShdw blurRad="38100" dist="38100" dir="2700000" algn="tl">
                    <a:srgbClr val="000000">
                      <a:alpha val="43137"/>
                    </a:srgbClr>
                  </a:outerShdw>
                </a:effectLst>
                <a:latin typeface="Consolas" pitchFamily="49" charset="0"/>
              </a:rPr>
              <a:t>Person</a:t>
            </a:r>
          </a:p>
        </p:txBody>
      </p:sp>
      <p:sp>
        <p:nvSpPr>
          <p:cNvPr id="6" name="Rectangle 5"/>
          <p:cNvSpPr>
            <a:spLocks noChangeArrowheads="1"/>
          </p:cNvSpPr>
          <p:nvPr/>
        </p:nvSpPr>
        <p:spPr bwMode="auto">
          <a:xfrm>
            <a:off x="3275013" y="2189162"/>
            <a:ext cx="2449512"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sz="2000" b="1" noProof="1">
                <a:solidFill>
                  <a:srgbClr val="8CF4F2"/>
                </a:solidFill>
                <a:effectLst>
                  <a:outerShdw blurRad="38100" dist="38100" dir="2700000" algn="tl">
                    <a:srgbClr val="000000">
                      <a:alpha val="43137"/>
                    </a:srgbClr>
                  </a:outerShdw>
                </a:effectLst>
                <a:latin typeface="Consolas" pitchFamily="49" charset="0"/>
              </a:rPr>
              <a:t>+Name: String</a:t>
            </a:r>
          </a:p>
          <a:p>
            <a:pPr>
              <a:lnSpc>
                <a:spcPct val="95000"/>
              </a:lnSpc>
              <a:defRPr/>
            </a:pPr>
            <a:r>
              <a:rPr lang="en-GB" sz="2000" b="1" noProof="1">
                <a:solidFill>
                  <a:srgbClr val="8CF4F2"/>
                </a:solidFill>
                <a:effectLst>
                  <a:outerShdw blurRad="38100" dist="38100" dir="2700000" algn="tl">
                    <a:srgbClr val="000000">
                      <a:alpha val="43137"/>
                    </a:srgbClr>
                  </a:outerShdw>
                </a:effectLst>
                <a:latin typeface="Consolas" pitchFamily="49" charset="0"/>
              </a:rPr>
              <a:t>+Address: String</a:t>
            </a:r>
          </a:p>
        </p:txBody>
      </p:sp>
      <p:sp>
        <p:nvSpPr>
          <p:cNvPr id="7" name="Rectangle 6"/>
          <p:cNvSpPr>
            <a:spLocks noChangeArrowheads="1"/>
          </p:cNvSpPr>
          <p:nvPr/>
        </p:nvSpPr>
        <p:spPr bwMode="auto">
          <a:xfrm>
            <a:off x="3275013" y="2981325"/>
            <a:ext cx="2449512"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1752600" y="4359275"/>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solidFill>
                  <a:srgbClr val="8CF4F2"/>
                </a:solidFill>
                <a:effectLst>
                  <a:outerShdw blurRad="38100" dist="38100" dir="2700000" algn="tl">
                    <a:srgbClr val="000000">
                      <a:alpha val="43137"/>
                    </a:srgbClr>
                  </a:outerShdw>
                </a:effectLst>
                <a:latin typeface="Consolas" pitchFamily="49" charset="0"/>
              </a:rPr>
              <a:t>Employee</a:t>
            </a:r>
            <a:endParaRPr lang="en-US" sz="28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Rectangle 8"/>
          <p:cNvSpPr>
            <a:spLocks noChangeArrowheads="1"/>
          </p:cNvSpPr>
          <p:nvPr/>
        </p:nvSpPr>
        <p:spPr bwMode="auto">
          <a:xfrm>
            <a:off x="1752600" y="4935537"/>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solidFill>
                  <a:srgbClr val="8CF4F2"/>
                </a:solidFill>
                <a:effectLst>
                  <a:outerShdw blurRad="38100" dist="38100" dir="2700000" algn="tl">
                    <a:srgbClr val="000000">
                      <a:alpha val="43137"/>
                    </a:srgbClr>
                  </a:outerShdw>
                </a:effectLst>
                <a:latin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rPr>
              <a:t>Company: </a:t>
            </a:r>
            <a:r>
              <a:rPr lang="en-US" sz="2000" b="1" noProof="1">
                <a:solidFill>
                  <a:srgbClr val="8CF4F2"/>
                </a:solidFill>
                <a:effectLst>
                  <a:outerShdw blurRad="38100" dist="38100" dir="2700000" algn="tl">
                    <a:srgbClr val="000000">
                      <a:alpha val="43137"/>
                    </a:srgbClr>
                  </a:outerShdw>
                </a:effectLst>
                <a:latin typeface="Consolas" pitchFamily="49" charset="0"/>
              </a:rPr>
              <a:t>String</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+Salary: double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1752600" y="5727700"/>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4800600" y="4368800"/>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solidFill>
                  <a:srgbClr val="8CF4F2"/>
                </a:solidFill>
                <a:effectLst>
                  <a:outerShdw blurRad="38100" dist="38100" dir="2700000" algn="tl">
                    <a:srgbClr val="000000">
                      <a:alpha val="43137"/>
                    </a:srgbClr>
                  </a:outerShdw>
                </a:effectLst>
                <a:latin typeface="Consolas" pitchFamily="49" charset="0"/>
              </a:rPr>
              <a:t>Student</a:t>
            </a:r>
            <a:endParaRPr lang="en-US" sz="28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2" name="Rectangle 11"/>
          <p:cNvSpPr>
            <a:spLocks noChangeArrowheads="1"/>
          </p:cNvSpPr>
          <p:nvPr/>
        </p:nvSpPr>
        <p:spPr bwMode="auto">
          <a:xfrm>
            <a:off x="4800600" y="4945062"/>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solidFill>
                  <a:srgbClr val="8CF4F2"/>
                </a:solidFill>
                <a:effectLst>
                  <a:outerShdw blurRad="38100" dist="38100" dir="2700000" algn="tl">
                    <a:srgbClr val="000000">
                      <a:alpha val="43137"/>
                    </a:srgbClr>
                  </a:outerShdw>
                </a:effectLst>
                <a:latin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rPr>
              <a:t>School: </a:t>
            </a:r>
            <a:r>
              <a:rPr lang="en-US" sz="2000" b="1" noProof="1">
                <a:solidFill>
                  <a:srgbClr val="8CF4F2"/>
                </a:solidFill>
                <a:effectLst>
                  <a:outerShdw blurRad="38100" dist="38100" dir="2700000" algn="tl">
                    <a:srgbClr val="000000">
                      <a:alpha val="43137"/>
                    </a:srgbClr>
                  </a:outerShdw>
                </a:effectLst>
                <a:latin typeface="Consolas" pitchFamily="49" charset="0"/>
              </a:rPr>
              <a:t>String</a:t>
            </a:r>
          </a:p>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4800600" y="5737225"/>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4" name="AutoShape 20"/>
          <p:cNvSpPr>
            <a:spLocks noChangeArrowheads="1"/>
          </p:cNvSpPr>
          <p:nvPr/>
        </p:nvSpPr>
        <p:spPr bwMode="auto">
          <a:xfrm>
            <a:off x="6096000" y="1271587"/>
            <a:ext cx="1920875" cy="533400"/>
          </a:xfrm>
          <a:prstGeom prst="wedgeRoundRectCallout">
            <a:avLst>
              <a:gd name="adj1" fmla="val -80546"/>
              <a:gd name="adj2" fmla="val 75167"/>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Base class</a:t>
            </a:r>
            <a:endParaRPr lang="bg-BG" sz="2800" b="1" dirty="0">
              <a:solidFill>
                <a:srgbClr val="F7FFE7"/>
              </a:solidFill>
              <a:effectLst>
                <a:outerShdw blurRad="38100" dist="38100" dir="2700000" algn="tl">
                  <a:srgbClr val="000000">
                    <a:alpha val="43137"/>
                  </a:srgbClr>
                </a:outerShdw>
              </a:effectLst>
            </a:endParaRPr>
          </a:p>
        </p:txBody>
      </p:sp>
      <p:sp>
        <p:nvSpPr>
          <p:cNvPr id="15" name="AutoShape 21"/>
          <p:cNvSpPr>
            <a:spLocks noChangeArrowheads="1"/>
          </p:cNvSpPr>
          <p:nvPr/>
        </p:nvSpPr>
        <p:spPr bwMode="auto">
          <a:xfrm>
            <a:off x="6324600" y="3076574"/>
            <a:ext cx="2319337" cy="595313"/>
          </a:xfrm>
          <a:prstGeom prst="wedgeRoundRectCallout">
            <a:avLst>
              <a:gd name="adj1" fmla="val -56916"/>
              <a:gd name="adj2" fmla="val 183814"/>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16" name="AutoShape 22"/>
          <p:cNvSpPr>
            <a:spLocks noChangeArrowheads="1"/>
          </p:cNvSpPr>
          <p:nvPr/>
        </p:nvSpPr>
        <p:spPr bwMode="auto">
          <a:xfrm>
            <a:off x="496887" y="3024187"/>
            <a:ext cx="2398713" cy="595313"/>
          </a:xfrm>
          <a:prstGeom prst="wedgeRoundRectCallout">
            <a:avLst>
              <a:gd name="adj1" fmla="val 43269"/>
              <a:gd name="adj2" fmla="val 195848"/>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17" name="Freeform 145"/>
          <p:cNvSpPr>
            <a:spLocks/>
          </p:cNvSpPr>
          <p:nvPr/>
        </p:nvSpPr>
        <p:spPr bwMode="auto">
          <a:xfrm>
            <a:off x="372760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8" name="Freeform 147"/>
          <p:cNvSpPr>
            <a:spLocks/>
          </p:cNvSpPr>
          <p:nvPr/>
        </p:nvSpPr>
        <p:spPr bwMode="auto">
          <a:xfrm>
            <a:off x="357054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Freeform 145"/>
          <p:cNvSpPr>
            <a:spLocks/>
          </p:cNvSpPr>
          <p:nvPr/>
        </p:nvSpPr>
        <p:spPr bwMode="auto">
          <a:xfrm>
            <a:off x="526246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510540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1234107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796675" name="Rectangle 3"/>
          <p:cNvSpPr>
            <a:spLocks noGrp="1" noChangeArrowheads="1"/>
          </p:cNvSpPr>
          <p:nvPr>
            <p:ph idx="1"/>
          </p:nvPr>
        </p:nvSpPr>
        <p:spPr>
          <a:prstGeom prst="rect">
            <a:avLst/>
          </a:prstGeom>
        </p:spPr>
        <p:txBody>
          <a:bodyPr/>
          <a:lstStyle/>
          <a:p>
            <a:pPr>
              <a:lnSpc>
                <a:spcPct val="100000"/>
              </a:lnSpc>
              <a:spcBef>
                <a:spcPct val="50000"/>
              </a:spcBef>
              <a:defRPr/>
            </a:pPr>
            <a:r>
              <a:rPr lang="en-US" dirty="0">
                <a:solidFill>
                  <a:schemeClr val="accent5">
                    <a:lumMod val="20000"/>
                    <a:lumOff val="80000"/>
                  </a:schemeClr>
                </a:solidFill>
                <a:latin typeface="+mn-lt"/>
                <a:ea typeface="+mn-ea"/>
                <a:cs typeface="+mn-cs"/>
              </a:rPr>
              <a:t>Inheritance</a:t>
            </a:r>
            <a:r>
              <a:rPr lang="en-US" dirty="0">
                <a:solidFill>
                  <a:srgbClr val="EBFFD2"/>
                </a:solidFill>
                <a:latin typeface="+mn-lt"/>
                <a:ea typeface="+mn-ea"/>
                <a:cs typeface="+mn-cs"/>
              </a:rPr>
              <a:t> leads to a </a:t>
            </a:r>
            <a:r>
              <a:rPr lang="en-US" dirty="0" smtClean="0">
                <a:solidFill>
                  <a:schemeClr val="accent5">
                    <a:lumMod val="20000"/>
                    <a:lumOff val="80000"/>
                  </a:schemeClr>
                </a:solidFill>
                <a:latin typeface="+mn-lt"/>
                <a:ea typeface="+mn-ea"/>
                <a:cs typeface="+mn-cs"/>
              </a:rPr>
              <a:t>hierarchies </a:t>
            </a:r>
            <a:r>
              <a:rPr lang="en-US" dirty="0">
                <a:solidFill>
                  <a:schemeClr val="accent5">
                    <a:lumMod val="20000"/>
                    <a:lumOff val="80000"/>
                  </a:schemeClr>
                </a:solidFill>
                <a:latin typeface="+mn-lt"/>
                <a:ea typeface="+mn-ea"/>
                <a:cs typeface="+mn-cs"/>
              </a:rPr>
              <a:t>of classes</a:t>
            </a:r>
            <a:r>
              <a:rPr lang="en-US" dirty="0">
                <a:solidFill>
                  <a:srgbClr val="EBFFD2"/>
                </a:solidFill>
                <a:latin typeface="+mn-lt"/>
                <a:ea typeface="+mn-ea"/>
                <a:cs typeface="+mn-cs"/>
              </a:rPr>
              <a:t> </a:t>
            </a:r>
            <a:r>
              <a:rPr lang="en-US" dirty="0" smtClean="0">
                <a:solidFill>
                  <a:srgbClr val="EBFFD2"/>
                </a:solidFill>
                <a:latin typeface="+mn-lt"/>
                <a:ea typeface="+mn-ea"/>
                <a:cs typeface="+mn-cs"/>
              </a:rPr>
              <a:t>and / or </a:t>
            </a:r>
            <a:r>
              <a:rPr lang="en-US" dirty="0">
                <a:solidFill>
                  <a:srgbClr val="EBFFD2"/>
                </a:solidFill>
                <a:latin typeface="+mn-lt"/>
                <a:ea typeface="+mn-ea"/>
                <a:cs typeface="+mn-cs"/>
              </a:rPr>
              <a:t>interfaces in an application:</a:t>
            </a:r>
            <a:endParaRPr lang="bg-BG" dirty="0">
              <a:solidFill>
                <a:srgbClr val="EBFFD2"/>
              </a:solidFill>
              <a:latin typeface="+mn-lt"/>
              <a:ea typeface="+mn-ea"/>
              <a:cs typeface="+mn-cs"/>
            </a:endParaRPr>
          </a:p>
        </p:txBody>
      </p:sp>
      <p:sp>
        <p:nvSpPr>
          <p:cNvPr id="17"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12</a:t>
            </a:fld>
            <a:endParaRPr lang="en-US" sz="1100" dirty="0"/>
          </a:p>
        </p:txBody>
      </p:sp>
      <p:grpSp>
        <p:nvGrpSpPr>
          <p:cNvPr id="56" name="Group 55"/>
          <p:cNvGrpSpPr/>
          <p:nvPr/>
        </p:nvGrpSpPr>
        <p:grpSpPr>
          <a:xfrm>
            <a:off x="990600" y="2438400"/>
            <a:ext cx="6858000" cy="3810000"/>
            <a:chOff x="457200" y="2587625"/>
            <a:chExt cx="6858000" cy="3387725"/>
          </a:xfrm>
        </p:grpSpPr>
        <p:sp>
          <p:nvSpPr>
            <p:cNvPr id="2058" name="Text Box 16"/>
            <p:cNvSpPr txBox="1">
              <a:spLocks noChangeArrowheads="1"/>
            </p:cNvSpPr>
            <p:nvPr/>
          </p:nvSpPr>
          <p:spPr bwMode="auto">
            <a:xfrm>
              <a:off x="2943226" y="2587625"/>
              <a:ext cx="2314574"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59" name="Text Box 17"/>
            <p:cNvSpPr txBox="1">
              <a:spLocks noChangeArrowheads="1"/>
            </p:cNvSpPr>
            <p:nvPr/>
          </p:nvSpPr>
          <p:spPr bwMode="auto">
            <a:xfrm>
              <a:off x="4476750" y="3590925"/>
              <a:ext cx="283845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MultiplePlayersGame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0" name="Text Box 18"/>
            <p:cNvSpPr txBox="1">
              <a:spLocks noChangeArrowheads="1"/>
            </p:cNvSpPr>
            <p:nvPr/>
          </p:nvSpPr>
          <p:spPr bwMode="auto">
            <a:xfrm>
              <a:off x="44196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BoardGame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1" name="Text Box 19"/>
            <p:cNvSpPr txBox="1">
              <a:spLocks noChangeArrowheads="1"/>
            </p:cNvSpPr>
            <p:nvPr/>
          </p:nvSpPr>
          <p:spPr bwMode="auto">
            <a:xfrm>
              <a:off x="3733800" y="5591175"/>
              <a:ext cx="1371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Chess</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2" name="Text Box 20"/>
            <p:cNvSpPr txBox="1">
              <a:spLocks noChangeArrowheads="1"/>
            </p:cNvSpPr>
            <p:nvPr/>
          </p:nvSpPr>
          <p:spPr bwMode="auto">
            <a:xfrm>
              <a:off x="5334000" y="558800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Backgammon</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3" name="Text Box 21"/>
            <p:cNvSpPr txBox="1">
              <a:spLocks noChangeArrowheads="1"/>
            </p:cNvSpPr>
            <p:nvPr/>
          </p:nvSpPr>
          <p:spPr bwMode="auto">
            <a:xfrm>
              <a:off x="1143000" y="3590925"/>
              <a:ext cx="2514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SinglePlayerGame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7" name="Freeform 147"/>
            <p:cNvSpPr>
              <a:spLocks/>
            </p:cNvSpPr>
            <p:nvPr/>
          </p:nvSpPr>
          <p:spPr bwMode="auto">
            <a:xfrm>
              <a:off x="3209674" y="3002591"/>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5" name="Freeform 145"/>
            <p:cNvSpPr>
              <a:spLocks/>
            </p:cNvSpPr>
            <p:nvPr/>
          </p:nvSpPr>
          <p:spPr bwMode="auto">
            <a:xfrm>
              <a:off x="3319542" y="3153242"/>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6" name="Freeform 147"/>
            <p:cNvSpPr>
              <a:spLocks/>
            </p:cNvSpPr>
            <p:nvPr/>
          </p:nvSpPr>
          <p:spPr bwMode="auto">
            <a:xfrm>
              <a:off x="4714624" y="2996565"/>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7" name="Freeform 145"/>
            <p:cNvSpPr>
              <a:spLocks/>
            </p:cNvSpPr>
            <p:nvPr/>
          </p:nvSpPr>
          <p:spPr bwMode="auto">
            <a:xfrm>
              <a:off x="4824492" y="3147216"/>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0" name="Text Box 18"/>
            <p:cNvSpPr txBox="1">
              <a:spLocks noChangeArrowheads="1"/>
            </p:cNvSpPr>
            <p:nvPr/>
          </p:nvSpPr>
          <p:spPr bwMode="auto">
            <a:xfrm>
              <a:off x="457200" y="4581525"/>
              <a:ext cx="1752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Minesweeper</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1" name="Text Box 18"/>
            <p:cNvSpPr txBox="1">
              <a:spLocks noChangeArrowheads="1"/>
            </p:cNvSpPr>
            <p:nvPr/>
          </p:nvSpPr>
          <p:spPr bwMode="auto">
            <a:xfrm>
              <a:off x="25908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Solitaire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2" name="Freeform 147"/>
            <p:cNvSpPr>
              <a:spLocks/>
            </p:cNvSpPr>
            <p:nvPr/>
          </p:nvSpPr>
          <p:spPr bwMode="auto">
            <a:xfrm>
              <a:off x="14903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3" name="Freeform 145"/>
            <p:cNvSpPr>
              <a:spLocks/>
            </p:cNvSpPr>
            <p:nvPr/>
          </p:nvSpPr>
          <p:spPr bwMode="auto">
            <a:xfrm>
              <a:off x="16002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4" name="Freeform 147"/>
            <p:cNvSpPr>
              <a:spLocks/>
            </p:cNvSpPr>
            <p:nvPr/>
          </p:nvSpPr>
          <p:spPr bwMode="auto">
            <a:xfrm>
              <a:off x="2981074" y="400081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5" name="Freeform 145"/>
            <p:cNvSpPr>
              <a:spLocks/>
            </p:cNvSpPr>
            <p:nvPr/>
          </p:nvSpPr>
          <p:spPr bwMode="auto">
            <a:xfrm>
              <a:off x="3090942" y="415146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6" name="Freeform 147"/>
            <p:cNvSpPr>
              <a:spLocks/>
            </p:cNvSpPr>
            <p:nvPr/>
          </p:nvSpPr>
          <p:spPr bwMode="auto">
            <a:xfrm>
              <a:off x="50717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7" name="Freeform 145"/>
            <p:cNvSpPr>
              <a:spLocks/>
            </p:cNvSpPr>
            <p:nvPr/>
          </p:nvSpPr>
          <p:spPr bwMode="auto">
            <a:xfrm>
              <a:off x="51816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8" name="Freeform 147"/>
            <p:cNvSpPr>
              <a:spLocks/>
            </p:cNvSpPr>
            <p:nvPr/>
          </p:nvSpPr>
          <p:spPr bwMode="auto">
            <a:xfrm>
              <a:off x="6553200" y="400050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9" name="Freeform 145"/>
            <p:cNvSpPr>
              <a:spLocks/>
            </p:cNvSpPr>
            <p:nvPr/>
          </p:nvSpPr>
          <p:spPr bwMode="auto">
            <a:xfrm>
              <a:off x="6663068" y="415115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 name="Freeform 147"/>
            <p:cNvSpPr>
              <a:spLocks/>
            </p:cNvSpPr>
            <p:nvPr/>
          </p:nvSpPr>
          <p:spPr bwMode="auto">
            <a:xfrm>
              <a:off x="4614532"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2" name="Freeform 145"/>
            <p:cNvSpPr>
              <a:spLocks/>
            </p:cNvSpPr>
            <p:nvPr/>
          </p:nvSpPr>
          <p:spPr bwMode="auto">
            <a:xfrm>
              <a:off x="4724400"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3" name="Freeform 147"/>
            <p:cNvSpPr>
              <a:spLocks/>
            </p:cNvSpPr>
            <p:nvPr/>
          </p:nvSpPr>
          <p:spPr bwMode="auto">
            <a:xfrm>
              <a:off x="5571874"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4" name="Freeform 145"/>
            <p:cNvSpPr>
              <a:spLocks/>
            </p:cNvSpPr>
            <p:nvPr/>
          </p:nvSpPr>
          <p:spPr bwMode="auto">
            <a:xfrm>
              <a:off x="5681742"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5" name="Freeform 54"/>
            <p:cNvSpPr/>
            <p:nvPr/>
          </p:nvSpPr>
          <p:spPr>
            <a:xfrm>
              <a:off x="6257925" y="4581525"/>
              <a:ext cx="833952" cy="390525"/>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57" name="Freeform 147"/>
          <p:cNvSpPr>
            <a:spLocks/>
          </p:cNvSpPr>
          <p:nvPr/>
        </p:nvSpPr>
        <p:spPr bwMode="auto">
          <a:xfrm>
            <a:off x="2809875" y="4109051"/>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8" name="Freeform 145"/>
          <p:cNvSpPr>
            <a:spLocks/>
          </p:cNvSpPr>
          <p:nvPr/>
        </p:nvSpPr>
        <p:spPr bwMode="auto">
          <a:xfrm>
            <a:off x="2919743" y="4278480"/>
            <a:ext cx="52057" cy="128412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9" name="Freeform 58"/>
          <p:cNvSpPr/>
          <p:nvPr/>
        </p:nvSpPr>
        <p:spPr>
          <a:xfrm>
            <a:off x="2514600" y="5562600"/>
            <a:ext cx="833952" cy="439203"/>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211773222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Inheritance in .NET</a:t>
            </a:r>
            <a:endParaRPr lang="bg-BG" sz="4000" dirty="0"/>
          </a:p>
        </p:txBody>
      </p:sp>
      <p:sp>
        <p:nvSpPr>
          <p:cNvPr id="788483" name="Rectangle 3"/>
          <p:cNvSpPr>
            <a:spLocks noGrp="1" noChangeArrowheads="1"/>
          </p:cNvSpPr>
          <p:nvPr>
            <p:ph idx="1"/>
          </p:nvPr>
        </p:nvSpPr>
        <p:spPr>
          <a:xfrm>
            <a:off x="228600" y="914400"/>
            <a:ext cx="8686800" cy="5638800"/>
          </a:xfrm>
          <a:prstGeom prst="rect">
            <a:avLst/>
          </a:prstGeom>
        </p:spPr>
        <p:txBody>
          <a:bodyPr/>
          <a:lstStyle/>
          <a:p>
            <a:r>
              <a:rPr lang="en-US" sz="3000" dirty="0">
                <a:solidFill>
                  <a:srgbClr val="EBFFD2"/>
                </a:solidFill>
              </a:rPr>
              <a:t>A class can inherit only </a:t>
            </a:r>
            <a:r>
              <a:rPr lang="en-US" sz="3000" dirty="0" smtClean="0">
                <a:solidFill>
                  <a:srgbClr val="EBFFD2"/>
                </a:solidFill>
              </a:rPr>
              <a:t>one base class</a:t>
            </a:r>
          </a:p>
          <a:p>
            <a:pPr lvl="1"/>
            <a:r>
              <a:rPr lang="en-US" sz="2800" dirty="0" smtClean="0">
                <a:solidFill>
                  <a:srgbClr val="EBFFD2"/>
                </a:solidFill>
              </a:rPr>
              <a:t>E.g. </a:t>
            </a:r>
            <a:r>
              <a:rPr lang="en-US" sz="2800" noProof="1" smtClean="0">
                <a:solidFill>
                  <a:schemeClr val="accent5">
                    <a:lumMod val="20000"/>
                    <a:lumOff val="80000"/>
                  </a:schemeClr>
                </a:solidFill>
                <a:latin typeface="Consolas" pitchFamily="49" charset="0"/>
                <a:cs typeface="Consolas" pitchFamily="49" charset="0"/>
              </a:rPr>
              <a:t>IOException</a:t>
            </a:r>
            <a:r>
              <a:rPr lang="en-US" sz="2800" dirty="0" smtClean="0">
                <a:solidFill>
                  <a:srgbClr val="EBFFD2"/>
                </a:solidFill>
              </a:rPr>
              <a:t> derives from </a:t>
            </a:r>
            <a:r>
              <a:rPr lang="en-US" sz="2800" noProof="1" smtClean="0">
                <a:solidFill>
                  <a:schemeClr val="accent5">
                    <a:lumMod val="20000"/>
                    <a:lumOff val="80000"/>
                  </a:schemeClr>
                </a:solidFill>
                <a:latin typeface="Consolas" pitchFamily="49" charset="0"/>
                <a:cs typeface="Consolas" pitchFamily="49" charset="0"/>
              </a:rPr>
              <a:t>SystemException</a:t>
            </a:r>
            <a:r>
              <a:rPr lang="en-US" sz="2800" dirty="0" smtClean="0">
                <a:solidFill>
                  <a:srgbClr val="EBFFD2"/>
                </a:solidFill>
              </a:rPr>
              <a:t> and it derives from </a:t>
            </a:r>
            <a:r>
              <a:rPr lang="en-US" sz="2800" noProof="1" smtClean="0">
                <a:solidFill>
                  <a:schemeClr val="accent5">
                    <a:lumMod val="20000"/>
                    <a:lumOff val="80000"/>
                  </a:schemeClr>
                </a:solidFill>
                <a:latin typeface="Consolas" pitchFamily="49" charset="0"/>
                <a:cs typeface="Consolas" pitchFamily="49" charset="0"/>
              </a:rPr>
              <a:t>Exception</a:t>
            </a:r>
          </a:p>
          <a:p>
            <a:r>
              <a:rPr lang="en-US" sz="3000" dirty="0" smtClean="0">
                <a:solidFill>
                  <a:srgbClr val="EBFFD2"/>
                </a:solidFill>
              </a:rPr>
              <a:t>A </a:t>
            </a:r>
            <a:r>
              <a:rPr lang="en-US" sz="3000" dirty="0">
                <a:solidFill>
                  <a:srgbClr val="EBFFD2"/>
                </a:solidFill>
              </a:rPr>
              <a:t>class can implement </a:t>
            </a:r>
            <a:r>
              <a:rPr lang="en-US" sz="3000" dirty="0" smtClean="0">
                <a:solidFill>
                  <a:srgbClr val="EBFFD2"/>
                </a:solidFill>
              </a:rPr>
              <a:t>several interfaces</a:t>
            </a:r>
            <a:endParaRPr lang="en-US" sz="3000" dirty="0">
              <a:solidFill>
                <a:srgbClr val="EBFFD2"/>
              </a:solidFill>
            </a:endParaRPr>
          </a:p>
          <a:p>
            <a:pPr lvl="1"/>
            <a:r>
              <a:rPr lang="en-US" sz="2800" dirty="0" smtClean="0"/>
              <a:t>This is </a:t>
            </a:r>
            <a:r>
              <a:rPr lang="en-US" sz="2800" noProof="1" smtClean="0"/>
              <a:t>.NET’s</a:t>
            </a:r>
            <a:r>
              <a:rPr lang="en-US" sz="2800" dirty="0" smtClean="0"/>
              <a:t> form of </a:t>
            </a:r>
            <a:r>
              <a:rPr lang="en-US" sz="2800" dirty="0" smtClean="0">
                <a:solidFill>
                  <a:schemeClr val="accent5">
                    <a:lumMod val="20000"/>
                    <a:lumOff val="80000"/>
                  </a:schemeClr>
                </a:solidFill>
              </a:rPr>
              <a:t>multiple inheritance</a:t>
            </a:r>
          </a:p>
          <a:p>
            <a:pPr lvl="1"/>
            <a:r>
              <a:rPr lang="en-US" sz="2800" dirty="0" smtClean="0"/>
              <a:t>E.g. </a:t>
            </a:r>
            <a:r>
              <a:rPr lang="en-US" sz="2800" noProof="1" smtClean="0">
                <a:solidFill>
                  <a:schemeClr val="accent5">
                    <a:lumMod val="20000"/>
                    <a:lumOff val="80000"/>
                  </a:schemeClr>
                </a:solidFill>
                <a:latin typeface="Consolas" pitchFamily="49" charset="0"/>
                <a:cs typeface="Consolas" pitchFamily="49" charset="0"/>
              </a:rPr>
              <a:t>List&lt;T&gt;</a:t>
            </a:r>
            <a:r>
              <a:rPr lang="en-US" sz="2800" dirty="0" smtClean="0"/>
              <a:t> implements </a:t>
            </a:r>
            <a:r>
              <a:rPr lang="en-US" sz="2800" noProof="1" smtClean="0">
                <a:solidFill>
                  <a:schemeClr val="accent5">
                    <a:lumMod val="20000"/>
                    <a:lumOff val="80000"/>
                  </a:schemeClr>
                </a:solidFill>
                <a:latin typeface="Consolas" pitchFamily="49" charset="0"/>
                <a:cs typeface="Consolas" pitchFamily="49" charset="0"/>
              </a:rPr>
              <a:t>IList&lt;T&gt;</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ICollection&lt;T&gt;</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IEnumerable&lt;T&gt;</a:t>
            </a:r>
          </a:p>
          <a:p>
            <a:r>
              <a:rPr lang="en-US" sz="3000" dirty="0" smtClean="0">
                <a:solidFill>
                  <a:srgbClr val="EBFFD2"/>
                </a:solidFill>
              </a:rPr>
              <a:t>An interface can implement several interfaces</a:t>
            </a:r>
          </a:p>
          <a:p>
            <a:pPr lvl="1"/>
            <a:r>
              <a:rPr lang="en-US" sz="2800" dirty="0" smtClean="0">
                <a:solidFill>
                  <a:srgbClr val="EBFFD2"/>
                </a:solidFill>
              </a:rPr>
              <a:t>E.g. </a:t>
            </a:r>
            <a:r>
              <a:rPr lang="en-US" sz="2800" noProof="1" smtClean="0">
                <a:solidFill>
                  <a:schemeClr val="accent5">
                    <a:lumMod val="20000"/>
                    <a:lumOff val="80000"/>
                  </a:schemeClr>
                </a:solidFill>
                <a:latin typeface="Consolas" pitchFamily="49" charset="0"/>
                <a:cs typeface="Consolas" pitchFamily="49" charset="0"/>
              </a:rPr>
              <a:t>IList&lt;T&gt;</a:t>
            </a:r>
            <a:r>
              <a:rPr lang="en-US" sz="2800" dirty="0" smtClean="0">
                <a:solidFill>
                  <a:srgbClr val="EBFFD2"/>
                </a:solidFill>
              </a:rPr>
              <a:t> implements </a:t>
            </a:r>
            <a:r>
              <a:rPr lang="en-US" sz="2800" noProof="1" smtClean="0">
                <a:solidFill>
                  <a:schemeClr val="accent5">
                    <a:lumMod val="20000"/>
                    <a:lumOff val="80000"/>
                  </a:schemeClr>
                </a:solidFill>
                <a:latin typeface="Consolas" pitchFamily="49" charset="0"/>
                <a:cs typeface="Consolas" pitchFamily="49" charset="0"/>
              </a:rPr>
              <a:t>ICollection&lt;T&gt;</a:t>
            </a:r>
            <a:r>
              <a:rPr lang="en-US" sz="2800" dirty="0" smtClean="0">
                <a:solidFill>
                  <a:srgbClr val="EBFFD2"/>
                </a:solidFill>
              </a:rPr>
              <a:t> and </a:t>
            </a:r>
            <a:r>
              <a:rPr lang="en-US" sz="2800" noProof="1" smtClean="0">
                <a:solidFill>
                  <a:schemeClr val="accent5">
                    <a:lumMod val="20000"/>
                    <a:lumOff val="80000"/>
                  </a:schemeClr>
                </a:solidFill>
                <a:latin typeface="Consolas" pitchFamily="49" charset="0"/>
                <a:cs typeface="Consolas" pitchFamily="49" charset="0"/>
              </a:rPr>
              <a:t>IEnumerable&lt;T&gt;</a:t>
            </a:r>
            <a:endParaRPr lang="en-US" sz="2800"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13</a:t>
            </a:fld>
            <a:endParaRPr lang="en-US" sz="1100" dirty="0"/>
          </a:p>
        </p:txBody>
      </p:sp>
    </p:spTree>
    <p:extLst>
      <p:ext uri="{BB962C8B-B14F-4D97-AF65-F5344CB8AC3E}">
        <p14:creationId xmlns:p14="http://schemas.microsoft.com/office/powerpoint/2010/main" val="46364562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t>
            </a:r>
            <a:r>
              <a:rPr lang="bg-BG" dirty="0" smtClean="0"/>
              <a:t>Inheritance</a:t>
            </a:r>
            <a:r>
              <a:rPr lang="en-US" dirty="0" smtClean="0"/>
              <a:t>?</a:t>
            </a:r>
            <a:endParaRPr lang="en-US" dirty="0"/>
          </a:p>
        </p:txBody>
      </p:sp>
      <p:sp>
        <p:nvSpPr>
          <p:cNvPr id="3" name="Content Placeholder 2"/>
          <p:cNvSpPr>
            <a:spLocks noGrp="1"/>
          </p:cNvSpPr>
          <p:nvPr>
            <p:ph idx="1"/>
          </p:nvPr>
        </p:nvSpPr>
        <p:spPr>
          <a:xfrm>
            <a:off x="228600" y="990600"/>
            <a:ext cx="8686800" cy="5715000"/>
          </a:xfrm>
        </p:spPr>
        <p:txBody>
          <a:bodyPr/>
          <a:lstStyle/>
          <a:p>
            <a:pPr>
              <a:lnSpc>
                <a:spcPct val="100000"/>
              </a:lnSpc>
            </a:pPr>
            <a:r>
              <a:rPr lang="en-US" dirty="0" smtClean="0"/>
              <a:t>Specify the name of the base class after the name of the derived (with colon)</a:t>
            </a:r>
          </a:p>
          <a:p>
            <a:pPr>
              <a:lnSpc>
                <a:spcPct val="100000"/>
              </a:lnSpc>
            </a:pPr>
            <a:endParaRPr lang="en-US" dirty="0"/>
          </a:p>
          <a:p>
            <a:pPr>
              <a:lnSpc>
                <a:spcPct val="100000"/>
              </a:lnSpc>
            </a:pPr>
            <a:endParaRPr lang="en-US" dirty="0" smtClean="0"/>
          </a:p>
          <a:p>
            <a:pPr>
              <a:lnSpc>
                <a:spcPct val="100000"/>
              </a:lnSpc>
            </a:pPr>
            <a:endParaRPr lang="en-US" dirty="0"/>
          </a:p>
          <a:p>
            <a:pPr>
              <a:lnSpc>
                <a:spcPct val="100000"/>
              </a:lnSpc>
              <a:spcBef>
                <a:spcPts val="1200"/>
              </a:spcBef>
            </a:pPr>
            <a:r>
              <a:rPr lang="en-US" dirty="0" smtClean="0"/>
              <a:t>Use the keyword </a:t>
            </a:r>
            <a:r>
              <a:rPr lang="en-US" dirty="0" smtClean="0">
                <a:solidFill>
                  <a:schemeClr val="accent5">
                    <a:lumMod val="20000"/>
                    <a:lumOff val="80000"/>
                  </a:schemeClr>
                </a:solidFill>
                <a:latin typeface="+mj-lt"/>
              </a:rPr>
              <a:t>base</a:t>
            </a:r>
            <a:r>
              <a:rPr lang="en-US" dirty="0" smtClean="0"/>
              <a:t> to invoke the parent constructor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5" name="Rectangle 4"/>
          <p:cNvSpPr>
            <a:spLocks noChangeArrowheads="1"/>
          </p:cNvSpPr>
          <p:nvPr/>
        </p:nvSpPr>
        <p:spPr bwMode="auto">
          <a:xfrm>
            <a:off x="762001" y="2244263"/>
            <a:ext cx="7443786" cy="168251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Shape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ts val="28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Circle : Shape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762000" y="5395583"/>
            <a:ext cx="7443788" cy="81047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Circle (int x, int y) : base(x)</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86018" name="Picture 2" descr="http://z.about.com/d/graphicssoft/1/0/5/8/5/Edgy-shape-frames1.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781800" y="2015663"/>
            <a:ext cx="1600200" cy="1600200"/>
          </a:xfrm>
          <a:prstGeom prst="roundRect">
            <a:avLst>
              <a:gd name="adj" fmla="val 6700"/>
            </a:avLst>
          </a:prstGeom>
          <a:noFill/>
        </p:spPr>
      </p:pic>
      <p:pic>
        <p:nvPicPr>
          <p:cNvPr id="86020" name="Picture 4" descr="Circle">
            <a:hlinkClick r:id="rId3" tooltip="View Full-Size"/>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270899" y="5181600"/>
            <a:ext cx="1134208" cy="1164055"/>
          </a:xfrm>
          <a:prstGeom prst="rect">
            <a:avLst/>
          </a:prstGeom>
          <a:noFill/>
        </p:spPr>
      </p:pic>
    </p:spTree>
    <p:extLst>
      <p:ext uri="{BB962C8B-B14F-4D97-AF65-F5344CB8AC3E}">
        <p14:creationId xmlns:p14="http://schemas.microsoft.com/office/powerpoint/2010/main" val="3234165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Simple Inheritance Example</a:t>
            </a:r>
            <a:endParaRPr lang="en-US" dirty="0"/>
          </a:p>
        </p:txBody>
      </p:sp>
      <p:sp>
        <p:nvSpPr>
          <p:cNvPr id="8" name="Rectangle 4"/>
          <p:cNvSpPr>
            <a:spLocks noGrp="1" noChangeArrowheads="1"/>
          </p:cNvSpPr>
          <p:nvPr>
            <p:ph idx="1"/>
          </p:nvPr>
        </p:nvSpPr>
        <p:spPr bwMode="auto">
          <a:xfrm>
            <a:off x="838200" y="1340108"/>
            <a:ext cx="7467600" cy="48320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public class Mammal</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int Age { get; set; }</a:t>
            </a:r>
          </a:p>
          <a:p>
            <a:pPr marL="0" marR="0" lvl="0" indent="0" defTabSz="914400" latinLnBrk="0">
              <a:lnSpc>
                <a:spcPct val="100000"/>
              </a:lnSpc>
              <a:spcBef>
                <a:spcPts val="0"/>
              </a:spcBef>
              <a:spcAft>
                <a:spcPct val="0"/>
              </a:spcAft>
              <a:buFontTx/>
              <a:buNone/>
              <a:tabLst/>
              <a:defRPr/>
            </a:pPr>
            <a:endParaRPr lang="en-US" sz="2200" noProof="1" smtClean="0">
              <a:solidFill>
                <a:srgbClr val="8CF4F2"/>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Mammal(int age)</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this.Age = age;</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endParaRPr lang="en-US" sz="2200" noProof="1" smtClean="0">
              <a:solidFill>
                <a:srgbClr val="8CF4F2"/>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void Sleep()</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Console.WriteLine("Shhh! I'm sleeping!");</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47107"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66988" y="1143000"/>
            <a:ext cx="2467412" cy="1999612"/>
          </a:xfrm>
          <a:prstGeom prst="roundRect">
            <a:avLst>
              <a:gd name="adj" fmla="val 8349"/>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719264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Simple Inheritance Example</a:t>
            </a:r>
            <a:r>
              <a:rPr lang="en-US" dirty="0" smtClean="0"/>
              <a:t> (2)</a:t>
            </a:r>
            <a:endParaRPr lang="en-US" dirty="0"/>
          </a:p>
        </p:txBody>
      </p:sp>
      <p:sp>
        <p:nvSpPr>
          <p:cNvPr id="6" name="Rectangle 8"/>
          <p:cNvSpPr>
            <a:spLocks noGrp="1" noChangeArrowheads="1"/>
          </p:cNvSpPr>
          <p:nvPr>
            <p:ph idx="1"/>
          </p:nvPr>
        </p:nvSpPr>
        <p:spPr bwMode="auto">
          <a:xfrm>
            <a:off x="838200" y="1143000"/>
            <a:ext cx="7467600"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public class Dog : Mammal</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string Breed { get; set; }</a:t>
            </a:r>
          </a:p>
          <a:p>
            <a:pPr marL="0" indent="0">
              <a:lnSpc>
                <a:spcPct val="100000"/>
              </a:lnSpc>
              <a:spcBef>
                <a:spcPts val="0"/>
              </a:spcBef>
              <a:spcAft>
                <a:spcPct val="0"/>
              </a:spcAft>
              <a:buNone/>
              <a:tabLst/>
            </a:pPr>
            <a:endParaRPr lang="en-US" sz="2200" noProof="1" smtClean="0">
              <a:solidFill>
                <a:srgbClr val="8CF4F2"/>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Dog(int age, string breed)</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 base(age)</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this.Breed = breed;</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endParaRPr lang="en-US" sz="2200" noProof="1" smtClean="0">
              <a:solidFill>
                <a:srgbClr val="8CF4F2"/>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void WagTail()</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Console.WriteLine("Tail wagging...");</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pic>
        <p:nvPicPr>
          <p:cNvPr id="5" name="Picture 2" descr="http://www.vetcares.com/images/dog2.png"/>
          <p:cNvPicPr>
            <a:picLocks noChangeAspect="1" noChangeArrowheads="1"/>
          </p:cNvPicPr>
          <p:nvPr/>
        </p:nvPicPr>
        <p:blipFill>
          <a:blip r:embed="rId2" cstate="screen">
            <a:lum contrast="-20000"/>
            <a:extLst>
              <a:ext uri="{28A0092B-C50C-407E-A947-70E740481C1C}">
                <a14:useLocalDpi xmlns:a14="http://schemas.microsoft.com/office/drawing/2010/main"/>
              </a:ext>
            </a:extLst>
          </a:blip>
          <a:srcRect l="-14545" t="-4869" r="-6667" b="-2996"/>
          <a:stretch>
            <a:fillRect/>
          </a:stretch>
        </p:blipFill>
        <p:spPr bwMode="auto">
          <a:xfrm>
            <a:off x="6629400" y="990600"/>
            <a:ext cx="1905000" cy="2743200"/>
          </a:xfrm>
          <a:prstGeom prst="roundRect">
            <a:avLst>
              <a:gd name="adj" fmla="val 8349"/>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930766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676400"/>
            <a:ext cx="6172200" cy="762000"/>
          </a:xfrm>
        </p:spPr>
        <p:txBody>
          <a:bodyPr/>
          <a:lstStyle/>
          <a:p>
            <a:pPr algn="ctr"/>
            <a:r>
              <a:rPr lang="en-US" sz="5000" dirty="0" smtClean="0"/>
              <a:t>S</a:t>
            </a:r>
            <a:r>
              <a:rPr lang="bg-BG" sz="5000" dirty="0" smtClean="0"/>
              <a:t>imple </a:t>
            </a:r>
            <a:r>
              <a:rPr lang="en-US" sz="5000" dirty="0" smtClean="0"/>
              <a:t>Inheritance </a:t>
            </a:r>
            <a:endParaRPr lang="en-US" sz="5000" dirty="0"/>
          </a:p>
        </p:txBody>
      </p:sp>
      <p:sp>
        <p:nvSpPr>
          <p:cNvPr id="3" name="Content Placeholder 2"/>
          <p:cNvSpPr>
            <a:spLocks noGrp="1"/>
          </p:cNvSpPr>
          <p:nvPr>
            <p:ph idx="1"/>
          </p:nvPr>
        </p:nvSpPr>
        <p:spPr>
          <a:xfrm>
            <a:off x="1524000" y="2514600"/>
            <a:ext cx="6172200" cy="533400"/>
          </a:xfrm>
        </p:spPr>
        <p:txBody>
          <a:bodyPr/>
          <a:lstStyle/>
          <a:p>
            <a:pPr marL="0" indent="0" algn="ctr">
              <a:buNone/>
              <a:tabLst/>
            </a:pPr>
            <a:r>
              <a:rPr lang="en-US" dirty="0" smtClean="0"/>
              <a:t>Live Demo</a:t>
            </a:r>
            <a:endParaRPr lang="en-US" dirty="0"/>
          </a:p>
        </p:txBody>
      </p:sp>
      <p:pic>
        <p:nvPicPr>
          <p:cNvPr id="5" name="Picture 2" descr="http://nada.com.br/fotos/virus.jpg"/>
          <p:cNvPicPr>
            <a:picLocks noChangeAspect="1" noChangeArrowheads="1"/>
          </p:cNvPicPr>
          <p:nvPr/>
        </p:nvPicPr>
        <p:blipFill>
          <a:blip r:embed="rId2" cstate="email">
            <a:duotone>
              <a:prstClr val="black"/>
              <a:schemeClr val="accent6">
                <a:tint val="45000"/>
                <a:satMod val="400000"/>
              </a:schemeClr>
            </a:duotone>
            <a:lum bright="10000" contrast="30000"/>
            <a:extLst>
              <a:ext uri="{28A0092B-C50C-407E-A947-70E740481C1C}">
                <a14:useLocalDpi xmlns:a14="http://schemas.microsoft.com/office/drawing/2010/main"/>
              </a:ext>
            </a:extLst>
          </a:blip>
          <a:srcRect/>
          <a:stretch>
            <a:fillRect/>
          </a:stretch>
        </p:blipFill>
        <p:spPr bwMode="auto">
          <a:xfrm>
            <a:off x="5207000" y="3714750"/>
            <a:ext cx="3403600" cy="2552700"/>
          </a:xfrm>
          <a:prstGeom prst="roundRect">
            <a:avLst>
              <a:gd name="adj" fmla="val 10343"/>
            </a:avLst>
          </a:prstGeom>
          <a:solidFill>
            <a:srgbClr val="FFFFFF">
              <a:shade val="85000"/>
            </a:srgbClr>
          </a:solidFill>
          <a:ln w="3175">
            <a:solidFill>
              <a:schemeClr val="accent5">
                <a:lumMod val="60000"/>
                <a:lumOff val="40000"/>
                <a:alpha val="50000"/>
              </a:schemeClr>
            </a:solidFill>
          </a:ln>
          <a:effectLst/>
        </p:spPr>
      </p:pic>
      <p:pic>
        <p:nvPicPr>
          <p:cNvPr id="4099"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2041444">
            <a:off x="473651" y="3734762"/>
            <a:ext cx="3814946" cy="1498388"/>
          </a:xfrm>
          <a:prstGeom prst="roundRect">
            <a:avLst>
              <a:gd name="adj" fmla="val 11656"/>
            </a:avLst>
          </a:prstGeom>
          <a:noFill/>
          <a:ln w="952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7322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Levels</a:t>
            </a:r>
            <a:endParaRPr lang="en-US" dirty="0"/>
          </a:p>
        </p:txBody>
      </p:sp>
      <p:sp>
        <p:nvSpPr>
          <p:cNvPr id="3" name="Content Placeholder 2"/>
          <p:cNvSpPr>
            <a:spLocks noGrp="1"/>
          </p:cNvSpPr>
          <p:nvPr>
            <p:ph idx="1"/>
          </p:nvPr>
        </p:nvSpPr>
        <p:spPr>
          <a:xfrm>
            <a:off x="228600" y="914400"/>
            <a:ext cx="8686800" cy="5638800"/>
          </a:xfrm>
        </p:spPr>
        <p:txBody>
          <a:bodyPr/>
          <a:lstStyle/>
          <a:p>
            <a:pPr>
              <a:lnSpc>
                <a:spcPct val="100000"/>
              </a:lnSpc>
            </a:pPr>
            <a:r>
              <a:rPr lang="en-US" sz="3000" dirty="0" smtClean="0"/>
              <a:t>Access modifiers in C#</a:t>
            </a:r>
          </a:p>
          <a:p>
            <a:pPr lvl="1" indent="-220663">
              <a:lnSpc>
                <a:spcPct val="100000"/>
              </a:lnSpc>
            </a:pPr>
            <a:r>
              <a:rPr lang="en-US" sz="2800" dirty="0" smtClean="0">
                <a:solidFill>
                  <a:schemeClr val="accent5">
                    <a:lumMod val="20000"/>
                    <a:lumOff val="80000"/>
                  </a:schemeClr>
                </a:solidFill>
                <a:latin typeface="Consolas" pitchFamily="49" charset="0"/>
              </a:rPr>
              <a:t>public</a:t>
            </a:r>
            <a:r>
              <a:rPr lang="en-US" sz="2800" dirty="0" smtClean="0"/>
              <a:t> – access is not restricted </a:t>
            </a:r>
          </a:p>
          <a:p>
            <a:pPr lvl="1" indent="-220663">
              <a:lnSpc>
                <a:spcPct val="100000"/>
              </a:lnSpc>
            </a:pPr>
            <a:r>
              <a:rPr lang="en-US" sz="2800" dirty="0" smtClean="0">
                <a:solidFill>
                  <a:schemeClr val="accent5">
                    <a:lumMod val="20000"/>
                    <a:lumOff val="80000"/>
                  </a:schemeClr>
                </a:solidFill>
                <a:latin typeface="Consolas" pitchFamily="49" charset="0"/>
              </a:rPr>
              <a:t>private</a:t>
            </a:r>
            <a:r>
              <a:rPr lang="en-US" sz="2800" dirty="0" smtClean="0"/>
              <a:t> – access is restricted to the containing type </a:t>
            </a:r>
          </a:p>
          <a:p>
            <a:pPr lvl="1" indent="-220663">
              <a:lnSpc>
                <a:spcPct val="100000"/>
              </a:lnSpc>
            </a:pPr>
            <a:r>
              <a:rPr lang="en-US" sz="2800" dirty="0" smtClean="0">
                <a:solidFill>
                  <a:schemeClr val="accent5">
                    <a:lumMod val="20000"/>
                    <a:lumOff val="80000"/>
                  </a:schemeClr>
                </a:solidFill>
                <a:latin typeface="Consolas" pitchFamily="49" charset="0"/>
              </a:rPr>
              <a:t>protected</a:t>
            </a:r>
            <a:r>
              <a:rPr lang="en-US" sz="2800" dirty="0" smtClean="0"/>
              <a:t> – access is limited to the containing type and types derived from it </a:t>
            </a:r>
          </a:p>
          <a:p>
            <a:pPr lvl="1" indent="-220663">
              <a:lnSpc>
                <a:spcPct val="100000"/>
              </a:lnSpc>
            </a:pPr>
            <a:r>
              <a:rPr lang="en-US" sz="2800" dirty="0" smtClean="0">
                <a:solidFill>
                  <a:schemeClr val="accent5">
                    <a:lumMod val="20000"/>
                    <a:lumOff val="80000"/>
                  </a:schemeClr>
                </a:solidFill>
                <a:latin typeface="Consolas" pitchFamily="49" charset="0"/>
              </a:rPr>
              <a:t>internal</a:t>
            </a:r>
            <a:r>
              <a:rPr lang="en-US" sz="2800" dirty="0" smtClean="0"/>
              <a:t> – access is limited to the current assembly </a:t>
            </a:r>
          </a:p>
          <a:p>
            <a:pPr lvl="1" indent="-220663">
              <a:lnSpc>
                <a:spcPct val="100000"/>
              </a:lnSpc>
            </a:pPr>
            <a:r>
              <a:rPr lang="en-US" sz="2800" dirty="0" smtClean="0">
                <a:solidFill>
                  <a:schemeClr val="accent5">
                    <a:lumMod val="20000"/>
                    <a:lumOff val="80000"/>
                  </a:schemeClr>
                </a:solidFill>
                <a:latin typeface="Consolas" pitchFamily="49" charset="0"/>
              </a:rPr>
              <a:t>protected</a:t>
            </a:r>
            <a:r>
              <a:rPr lang="en-US" sz="2800" dirty="0" smtClean="0">
                <a:solidFill>
                  <a:schemeClr val="accent5">
                    <a:lumMod val="20000"/>
                    <a:lumOff val="80000"/>
                  </a:schemeClr>
                </a:solidFill>
                <a:latin typeface="+mj-lt"/>
              </a:rPr>
              <a:t> </a:t>
            </a:r>
            <a:r>
              <a:rPr lang="en-US" sz="2800" dirty="0" smtClean="0">
                <a:solidFill>
                  <a:schemeClr val="accent5">
                    <a:lumMod val="20000"/>
                    <a:lumOff val="80000"/>
                  </a:schemeClr>
                </a:solidFill>
                <a:latin typeface="Consolas" pitchFamily="49" charset="0"/>
              </a:rPr>
              <a:t>internal</a:t>
            </a:r>
            <a:r>
              <a:rPr lang="en-US" sz="2800" dirty="0" smtClean="0">
                <a:solidFill>
                  <a:schemeClr val="accent5">
                    <a:lumMod val="20000"/>
                    <a:lumOff val="80000"/>
                  </a:schemeClr>
                </a:solidFill>
                <a:latin typeface="+mj-lt"/>
              </a:rPr>
              <a:t> </a:t>
            </a:r>
            <a:r>
              <a:rPr lang="en-US" sz="2800" dirty="0" smtClean="0"/>
              <a:t>– access is limited to the current assembly or types derived from the containing class</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Tree>
    <p:extLst>
      <p:ext uri="{BB962C8B-B14F-4D97-AF65-F5344CB8AC3E}">
        <p14:creationId xmlns:p14="http://schemas.microsoft.com/office/powerpoint/2010/main" val="1220952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Accessibility</a:t>
            </a:r>
            <a:endParaRPr lang="en-US" dirty="0"/>
          </a:p>
        </p:txBody>
      </p:sp>
      <p:sp>
        <p:nvSpPr>
          <p:cNvPr id="7" name="Rectangle 3"/>
          <p:cNvSpPr>
            <a:spLocks noGrp="1" noChangeArrowheads="1"/>
          </p:cNvSpPr>
          <p:nvPr>
            <p:ph idx="1"/>
          </p:nvPr>
        </p:nvSpPr>
        <p:spPr bwMode="auto">
          <a:xfrm>
            <a:off x="533400" y="997833"/>
            <a:ext cx="8077200" cy="54784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Creature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protected string Name { get; private set; }</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   private void Talk()</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Console.WriteLine("I am creature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   protected void Walk()</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Console.WriteLine("Walking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class Mammal : Creature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base.Talk() can be invoked here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this.Name can be read but cannot be modified here</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1375053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a:xfrm>
            <a:off x="228600" y="914400"/>
            <a:ext cx="8686800" cy="5638800"/>
          </a:xfrm>
        </p:spPr>
        <p:txBody>
          <a:bodyPr/>
          <a:lstStyle/>
          <a:p>
            <a:pPr marL="446088" indent="-446088">
              <a:lnSpc>
                <a:spcPct val="100000"/>
              </a:lnSpc>
              <a:buFont typeface="+mj-lt"/>
              <a:buAutoNum type="arabicPeriod"/>
              <a:tabLst/>
              <a:defRPr/>
            </a:pPr>
            <a:r>
              <a:rPr lang="en-US" dirty="0"/>
              <a:t>Fundamental Principles of OOP</a:t>
            </a:r>
          </a:p>
          <a:p>
            <a:pPr marL="446088" indent="-446088">
              <a:lnSpc>
                <a:spcPct val="100000"/>
              </a:lnSpc>
              <a:buFont typeface="+mj-lt"/>
              <a:buAutoNum type="arabicPeriod"/>
              <a:tabLst/>
              <a:defRPr/>
            </a:pPr>
            <a:r>
              <a:rPr lang="en-US" dirty="0"/>
              <a:t>Inheritance</a:t>
            </a:r>
          </a:p>
          <a:p>
            <a:pPr marL="714375" lvl="1" indent="-366713">
              <a:lnSpc>
                <a:spcPct val="100000"/>
              </a:lnSpc>
              <a:defRPr/>
            </a:pPr>
            <a:r>
              <a:rPr lang="en-US" dirty="0"/>
              <a:t>Class Hierarchies</a:t>
            </a:r>
          </a:p>
          <a:p>
            <a:pPr marL="714375" lvl="1" indent="-366713">
              <a:lnSpc>
                <a:spcPct val="100000"/>
              </a:lnSpc>
              <a:defRPr/>
            </a:pPr>
            <a:r>
              <a:rPr lang="en-US" sz="3200" dirty="0"/>
              <a:t>Inheritance and </a:t>
            </a:r>
            <a:r>
              <a:rPr lang="en-US" sz="3200" dirty="0" smtClean="0"/>
              <a:t>Access Levels</a:t>
            </a:r>
            <a:endParaRPr lang="en-US" dirty="0"/>
          </a:p>
          <a:p>
            <a:pPr marL="446088" indent="-446088">
              <a:lnSpc>
                <a:spcPct val="100000"/>
              </a:lnSpc>
              <a:buFont typeface="+mj-lt"/>
              <a:buAutoNum type="arabicPeriod"/>
              <a:tabLst/>
              <a:defRPr/>
            </a:pPr>
            <a:r>
              <a:rPr lang="en-US" dirty="0"/>
              <a:t>Abstraction</a:t>
            </a:r>
          </a:p>
          <a:p>
            <a:pPr marL="714375" lvl="1" indent="-357188">
              <a:lnSpc>
                <a:spcPct val="100000"/>
              </a:lnSpc>
              <a:defRPr/>
            </a:pPr>
            <a:r>
              <a:rPr lang="en-US" dirty="0"/>
              <a:t>Abstract Classes </a:t>
            </a:r>
          </a:p>
          <a:p>
            <a:pPr marL="714375" lvl="1" indent="-357188">
              <a:lnSpc>
                <a:spcPct val="100000"/>
              </a:lnSpc>
              <a:defRPr/>
            </a:pPr>
            <a:r>
              <a:rPr lang="en-US" dirty="0"/>
              <a:t>Interfaces</a:t>
            </a:r>
          </a:p>
          <a:p>
            <a:pPr marL="446088" indent="-446088">
              <a:lnSpc>
                <a:spcPct val="100000"/>
              </a:lnSpc>
              <a:buFont typeface="+mj-lt"/>
              <a:buAutoNum type="arabicPeriod"/>
              <a:tabLst/>
              <a:defRPr/>
            </a:pPr>
            <a:r>
              <a:rPr lang="en-US" dirty="0"/>
              <a:t>Encapsulation</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a:t>
            </a:fld>
            <a:endParaRPr lang="en-US" dirty="0"/>
          </a:p>
        </p:txBody>
      </p:sp>
      <p:pic>
        <p:nvPicPr>
          <p:cNvPr id="6" name="Picture 2" descr="http://ideas4pm.files.wordpress.com/2012/10/oop-programming.jpg?w=529"/>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2275" t="-9014" r="-12012" b="-13714"/>
          <a:stretch/>
        </p:blipFill>
        <p:spPr bwMode="auto">
          <a:xfrm>
            <a:off x="4572000" y="3733800"/>
            <a:ext cx="3934178" cy="2590800"/>
          </a:xfrm>
          <a:prstGeom prst="cloud">
            <a:avLst/>
          </a:prstGeom>
          <a:solidFill>
            <a:srgbClr val="FFFFFF"/>
          </a:solidFill>
          <a:scene3d>
            <a:camera prst="orthographicFront"/>
            <a:lightRig rig="threePt" dir="t"/>
          </a:scene3d>
          <a:sp3d>
            <a:bevelT w="152400" h="50800" prst="softRound"/>
          </a:sp3d>
        </p:spPr>
      </p:pic>
      <p:pic>
        <p:nvPicPr>
          <p:cNvPr id="1026" name="Picture 2" descr="http://images.wikia.com/d20npcs/images/4/45/Books.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flipH="1">
            <a:off x="6324600" y="1066800"/>
            <a:ext cx="2092742" cy="2231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63462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Accessibility (2)</a:t>
            </a:r>
            <a:endParaRPr lang="en-US" dirty="0"/>
          </a:p>
        </p:txBody>
      </p:sp>
      <p:sp>
        <p:nvSpPr>
          <p:cNvPr id="5" name="Rectangle 3"/>
          <p:cNvSpPr>
            <a:spLocks noGrp="1" noChangeArrowheads="1"/>
          </p:cNvSpPr>
          <p:nvPr>
            <p:ph idx="1"/>
          </p:nvPr>
        </p:nvSpPr>
        <p:spPr bwMode="auto">
          <a:xfrm>
            <a:off x="457200" y="920889"/>
            <a:ext cx="8229600"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Dog : Mammal</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public string Breed { get; private set;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base.Talk() cannot be invoked here (it is private)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endParaRPr lang="en-US" sz="2000" noProof="1" smtClean="0">
              <a:solidFill>
                <a:srgbClr val="8CF4F2"/>
              </a:solidFill>
              <a:latin typeface="Consolas" pitchFamily="49" charset="0"/>
              <a:cs typeface="Consolas" pitchFamily="49" charset="0"/>
            </a:endParaRP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InheritanceAndAccessibility</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static void Main()</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Dog joe = new Dog(6, "Labrador");</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Console.WriteLine(joe.Breed);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joe.Walk() is protected and can not be invoked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joe.Talk() is private and can not be invoked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joe.Name = "Rex"; // Name cannot be accessed here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joe.Breed = "Shih Tzu"; // Can't modify Breed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4048062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76800"/>
            <a:ext cx="8001000" cy="762000"/>
          </a:xfrm>
        </p:spPr>
        <p:txBody>
          <a:bodyPr/>
          <a:lstStyle/>
          <a:p>
            <a:pPr algn="ctr"/>
            <a:r>
              <a:rPr lang="en-US" sz="5000" dirty="0" smtClean="0"/>
              <a:t>Inheritance and Accessibility</a:t>
            </a:r>
            <a:endParaRPr lang="en-US" sz="5000" dirty="0"/>
          </a:p>
        </p:txBody>
      </p:sp>
      <p:sp>
        <p:nvSpPr>
          <p:cNvPr id="3" name="Content Placeholder 2"/>
          <p:cNvSpPr>
            <a:spLocks noGrp="1"/>
          </p:cNvSpPr>
          <p:nvPr>
            <p:ph idx="1"/>
          </p:nvPr>
        </p:nvSpPr>
        <p:spPr>
          <a:xfrm>
            <a:off x="1524000" y="5638800"/>
            <a:ext cx="6172200" cy="533400"/>
          </a:xfrm>
        </p:spPr>
        <p:txBody>
          <a:bodyPr/>
          <a:lstStyle/>
          <a:p>
            <a:pPr marL="0" indent="0" algn="ctr">
              <a:buNone/>
              <a:tabLst/>
            </a:pPr>
            <a:r>
              <a:rPr lang="en-US" dirty="0" smtClean="0"/>
              <a:t>Live Demo</a:t>
            </a:r>
            <a:endParaRPr lang="en-US" dirty="0"/>
          </a:p>
        </p:txBody>
      </p:sp>
      <p:pic>
        <p:nvPicPr>
          <p:cNvPr id="71682" name="Picture 2" descr="http://www.exlade.com/images/pictures/computer-lock.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359403" y="990600"/>
            <a:ext cx="4505826" cy="3424428"/>
          </a:xfrm>
          <a:prstGeom prst="roundRect">
            <a:avLst>
              <a:gd name="adj" fmla="val 3587"/>
            </a:avLst>
          </a:prstGeom>
          <a:noFill/>
        </p:spPr>
      </p:pic>
    </p:spTree>
    <p:extLst>
      <p:ext uri="{BB962C8B-B14F-4D97-AF65-F5344CB8AC3E}">
        <p14:creationId xmlns:p14="http://schemas.microsoft.com/office/powerpoint/2010/main" val="35675230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I</a:t>
            </a:r>
            <a:r>
              <a:rPr lang="bg-BG" dirty="0" smtClean="0"/>
              <a:t>mportant </a:t>
            </a:r>
            <a:r>
              <a:rPr lang="en-US" dirty="0" smtClean="0"/>
              <a:t>A</a:t>
            </a:r>
            <a:r>
              <a:rPr lang="bg-BG" dirty="0" smtClean="0"/>
              <a:t>spect</a:t>
            </a:r>
            <a:r>
              <a:rPr lang="en-US" dirty="0" smtClean="0"/>
              <a:t>s</a:t>
            </a:r>
            <a:endParaRPr lang="en-US" dirty="0"/>
          </a:p>
        </p:txBody>
      </p:sp>
      <p:sp>
        <p:nvSpPr>
          <p:cNvPr id="3" name="Content Placeholder 2"/>
          <p:cNvSpPr>
            <a:spLocks noGrp="1"/>
          </p:cNvSpPr>
          <p:nvPr>
            <p:ph idx="1"/>
          </p:nvPr>
        </p:nvSpPr>
        <p:spPr>
          <a:xfrm>
            <a:off x="228600" y="990600"/>
            <a:ext cx="8686800" cy="5715000"/>
          </a:xfrm>
        </p:spPr>
        <p:txBody>
          <a:bodyPr/>
          <a:lstStyle/>
          <a:p>
            <a:pPr marL="361950" indent="-361950">
              <a:lnSpc>
                <a:spcPct val="100000"/>
              </a:lnSpc>
            </a:pPr>
            <a:r>
              <a:rPr lang="en-US" dirty="0" smtClean="0">
                <a:solidFill>
                  <a:schemeClr val="accent5">
                    <a:lumMod val="20000"/>
                    <a:lumOff val="80000"/>
                  </a:schemeClr>
                </a:solidFill>
              </a:rPr>
              <a:t>Structures</a:t>
            </a:r>
            <a:r>
              <a:rPr lang="en-US" dirty="0" smtClean="0"/>
              <a:t> cannot be inherited </a:t>
            </a:r>
          </a:p>
          <a:p>
            <a:pPr marL="361950" indent="-361950">
              <a:lnSpc>
                <a:spcPct val="100000"/>
              </a:lnSpc>
            </a:pPr>
            <a:r>
              <a:rPr lang="en-US" dirty="0" smtClean="0"/>
              <a:t>In C# there is no </a:t>
            </a:r>
            <a:r>
              <a:rPr lang="en-US" dirty="0" smtClean="0">
                <a:solidFill>
                  <a:schemeClr val="accent5">
                    <a:lumMod val="20000"/>
                    <a:lumOff val="80000"/>
                  </a:schemeClr>
                </a:solidFill>
              </a:rPr>
              <a:t>multiple</a:t>
            </a:r>
            <a:r>
              <a:rPr lang="en-US" dirty="0" smtClean="0"/>
              <a:t> inheritance</a:t>
            </a:r>
          </a:p>
          <a:p>
            <a:pPr marL="709613" lvl="1" indent="-361950">
              <a:lnSpc>
                <a:spcPct val="100000"/>
              </a:lnSpc>
            </a:pPr>
            <a:r>
              <a:rPr lang="en-US" dirty="0" smtClean="0"/>
              <a:t>Only multiple interfaces can be implemented</a:t>
            </a:r>
          </a:p>
          <a:p>
            <a:pPr marL="361950" indent="-361950">
              <a:lnSpc>
                <a:spcPct val="100000"/>
              </a:lnSpc>
            </a:pPr>
            <a:r>
              <a:rPr lang="en-US" dirty="0" smtClean="0"/>
              <a:t>Static members are also inherited</a:t>
            </a:r>
          </a:p>
          <a:p>
            <a:pPr marL="361950" indent="-361950">
              <a:lnSpc>
                <a:spcPct val="100000"/>
              </a:lnSpc>
            </a:pPr>
            <a:r>
              <a:rPr lang="en-US" dirty="0" smtClean="0"/>
              <a:t>Constructors are not inherited </a:t>
            </a:r>
          </a:p>
          <a:p>
            <a:pPr marL="361950" indent="-361950">
              <a:lnSpc>
                <a:spcPct val="100000"/>
              </a:lnSpc>
            </a:pPr>
            <a:r>
              <a:rPr lang="en-US" dirty="0" smtClean="0"/>
              <a:t>Inheritance is </a:t>
            </a:r>
            <a:r>
              <a:rPr lang="en-US" dirty="0" smtClean="0">
                <a:solidFill>
                  <a:schemeClr val="accent5">
                    <a:lumMod val="20000"/>
                    <a:lumOff val="80000"/>
                  </a:schemeClr>
                </a:solidFill>
              </a:rPr>
              <a:t>transitive</a:t>
            </a:r>
            <a:r>
              <a:rPr lang="en-US" dirty="0" smtClean="0"/>
              <a:t> relation</a:t>
            </a:r>
          </a:p>
          <a:p>
            <a:pPr marL="709613" lvl="1" indent="-361950">
              <a:lnSpc>
                <a:spcPct val="100000"/>
              </a:lnSpc>
            </a:pPr>
            <a:r>
              <a:rPr lang="en-US" dirty="0" smtClean="0"/>
              <a:t>If C is derived from B, and B is derived from A, then C inherits A as well</a:t>
            </a:r>
            <a:endParaRPr lang="en-US" sz="30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2464125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smtClean="0"/>
              <a:t>Inheritance: Important Features</a:t>
            </a:r>
            <a:endParaRPr lang="en-US" sz="3800" dirty="0"/>
          </a:p>
        </p:txBody>
      </p:sp>
      <p:sp>
        <p:nvSpPr>
          <p:cNvPr id="3" name="Content Placeholder 2"/>
          <p:cNvSpPr>
            <a:spLocks noGrp="1"/>
          </p:cNvSpPr>
          <p:nvPr>
            <p:ph idx="1"/>
          </p:nvPr>
        </p:nvSpPr>
        <p:spPr>
          <a:xfrm>
            <a:off x="228600" y="838200"/>
            <a:ext cx="8686800" cy="5791200"/>
          </a:xfrm>
        </p:spPr>
        <p:txBody>
          <a:bodyPr/>
          <a:lstStyle/>
          <a:p>
            <a:pPr>
              <a:lnSpc>
                <a:spcPct val="100000"/>
              </a:lnSpc>
            </a:pPr>
            <a:r>
              <a:rPr lang="en-US" dirty="0" smtClean="0"/>
              <a:t>When a derived class extends its base class</a:t>
            </a:r>
          </a:p>
          <a:p>
            <a:pPr lvl="1">
              <a:lnSpc>
                <a:spcPct val="100000"/>
              </a:lnSpc>
            </a:pPr>
            <a:r>
              <a:rPr lang="en-US" dirty="0" smtClean="0"/>
              <a:t>It can freely add new members</a:t>
            </a:r>
          </a:p>
          <a:p>
            <a:pPr lvl="1">
              <a:lnSpc>
                <a:spcPct val="100000"/>
              </a:lnSpc>
            </a:pPr>
            <a:r>
              <a:rPr lang="en-US" dirty="0" smtClean="0"/>
              <a:t>Cannot remove derived ones</a:t>
            </a:r>
          </a:p>
          <a:p>
            <a:pPr>
              <a:lnSpc>
                <a:spcPct val="100000"/>
              </a:lnSpc>
            </a:pPr>
            <a:r>
              <a:rPr lang="en-US" dirty="0" smtClean="0"/>
              <a:t>Declaring new members with the same name or signature </a:t>
            </a:r>
            <a:r>
              <a:rPr lang="en-US" dirty="0" smtClean="0">
                <a:solidFill>
                  <a:schemeClr val="accent5">
                    <a:lumMod val="20000"/>
                    <a:lumOff val="80000"/>
                  </a:schemeClr>
                </a:solidFill>
              </a:rPr>
              <a:t>hides</a:t>
            </a:r>
            <a:r>
              <a:rPr lang="en-US" dirty="0" smtClean="0"/>
              <a:t> the inherited ones</a:t>
            </a:r>
          </a:p>
          <a:p>
            <a:pPr>
              <a:lnSpc>
                <a:spcPct val="100000"/>
              </a:lnSpc>
            </a:pPr>
            <a:r>
              <a:rPr lang="en-US" dirty="0" smtClean="0"/>
              <a:t>A class can declare </a:t>
            </a:r>
            <a:r>
              <a:rPr lang="en-US" dirty="0" smtClean="0">
                <a:solidFill>
                  <a:schemeClr val="accent5">
                    <a:lumMod val="20000"/>
                    <a:lumOff val="80000"/>
                  </a:schemeClr>
                </a:solidFill>
              </a:rPr>
              <a:t>virtual</a:t>
            </a:r>
            <a:r>
              <a:rPr lang="en-US" dirty="0" smtClean="0"/>
              <a:t> methods and properties</a:t>
            </a:r>
          </a:p>
          <a:p>
            <a:pPr lvl="1">
              <a:lnSpc>
                <a:spcPct val="100000"/>
              </a:lnSpc>
            </a:pPr>
            <a:r>
              <a:rPr lang="en-US" dirty="0" smtClean="0"/>
              <a:t>Derived classes can </a:t>
            </a:r>
            <a:r>
              <a:rPr lang="en-US" dirty="0" smtClean="0">
                <a:solidFill>
                  <a:schemeClr val="accent5">
                    <a:lumMod val="20000"/>
                    <a:lumOff val="80000"/>
                  </a:schemeClr>
                </a:solidFill>
              </a:rPr>
              <a:t>override</a:t>
            </a:r>
            <a:r>
              <a:rPr lang="en-US" dirty="0" smtClean="0"/>
              <a:t> the implementation of these members</a:t>
            </a:r>
          </a:p>
          <a:p>
            <a:pPr lvl="1">
              <a:lnSpc>
                <a:spcPct val="100000"/>
              </a:lnSpc>
            </a:pPr>
            <a:r>
              <a:rPr lang="en-US" dirty="0" smtClean="0"/>
              <a:t>E.g. </a:t>
            </a:r>
            <a:r>
              <a:rPr lang="en-US" noProof="1" smtClean="0">
                <a:solidFill>
                  <a:schemeClr val="accent5">
                    <a:lumMod val="20000"/>
                    <a:lumOff val="80000"/>
                  </a:schemeClr>
                </a:solidFill>
                <a:latin typeface="Consolas" pitchFamily="49" charset="0"/>
                <a:cs typeface="Consolas" pitchFamily="49" charset="0"/>
              </a:rPr>
              <a:t>Object.ToString()</a:t>
            </a:r>
            <a:r>
              <a:rPr lang="en-US" dirty="0" smtClean="0"/>
              <a:t> is virtual method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Tree>
    <p:extLst>
      <p:ext uri="{BB962C8B-B14F-4D97-AF65-F5344CB8AC3E}">
        <p14:creationId xmlns:p14="http://schemas.microsoft.com/office/powerpoint/2010/main" val="25506330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457200" y="2895600"/>
            <a:ext cx="4114800" cy="847924"/>
          </a:xfrm>
          <a:prstGeom prst="rect">
            <a:avLst/>
          </a:prstGeom>
          <a:effectLst/>
        </p:spPr>
        <p:txBody>
          <a:bodyPr wrap="square" lIns="0" tIns="0" rIns="0" bIns="0" anchor="b">
            <a:spAutoFit/>
          </a:bodyPr>
          <a:lstStyle/>
          <a:p>
            <a:pPr algn="ctr">
              <a:lnSpc>
                <a:spcPct val="95000"/>
              </a:lnSpc>
            </a:pPr>
            <a:r>
              <a:rPr lang="en-US" sz="5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Abstraction</a:t>
            </a:r>
            <a:endParaRPr lang="en-US" sz="5800" dirty="0"/>
          </a:p>
        </p:txBody>
      </p:sp>
      <p:pic>
        <p:nvPicPr>
          <p:cNvPr id="5122"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024466" y="4114800"/>
            <a:ext cx="2370668" cy="2393245"/>
          </a:xfrm>
          <a:prstGeom prst="roundRect">
            <a:avLst>
              <a:gd name="adj" fmla="val 50000"/>
            </a:avLst>
          </a:prstGeom>
          <a:noFill/>
          <a:ln>
            <a:noFill/>
          </a:ln>
          <a:effectLst>
            <a:outerShdw dist="35921" dir="2700000" algn="ctr" rotWithShape="0">
              <a:schemeClr val="bg2"/>
            </a:outerShdw>
            <a:softEdge rad="317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829175" y="2276290"/>
            <a:ext cx="3857625" cy="4581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rot="5400000">
            <a:off x="2799828" y="395042"/>
            <a:ext cx="1672220" cy="2090276"/>
          </a:xfrm>
          <a:prstGeom prst="roundRect">
            <a:avLst>
              <a:gd name="adj" fmla="val 6541"/>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455709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prstGeom prst="rect">
            <a:avLst/>
          </a:prstGeom>
        </p:spPr>
        <p:txBody>
          <a:bodyPr anchor="ctr" anchorCtr="0"/>
          <a:lstStyle/>
          <a:p>
            <a:pPr>
              <a:lnSpc>
                <a:spcPts val="4000"/>
              </a:lnSpc>
              <a:defRPr/>
            </a:pPr>
            <a:r>
              <a:rPr lang="en-US" sz="4000"/>
              <a:t>Abstraction</a:t>
            </a:r>
            <a:endParaRPr lang="bg-BG" sz="4000"/>
          </a:p>
        </p:txBody>
      </p:sp>
      <p:sp>
        <p:nvSpPr>
          <p:cNvPr id="794627" name="Rectangle 3"/>
          <p:cNvSpPr>
            <a:spLocks noGrp="1" noChangeArrowheads="1"/>
          </p:cNvSpPr>
          <p:nvPr>
            <p:ph idx="1"/>
          </p:nvPr>
        </p:nvSpPr>
        <p:spPr>
          <a:prstGeom prst="rect">
            <a:avLst/>
          </a:prstGeom>
        </p:spPr>
        <p:txBody>
          <a:bodyPr/>
          <a:lstStyle/>
          <a:p>
            <a:pPr>
              <a:lnSpc>
                <a:spcPct val="100000"/>
              </a:lnSpc>
              <a:defRPr/>
            </a:pPr>
            <a:r>
              <a:rPr lang="en-US" dirty="0">
                <a:solidFill>
                  <a:schemeClr val="accent5">
                    <a:lumMod val="20000"/>
                    <a:lumOff val="80000"/>
                  </a:schemeClr>
                </a:solidFill>
                <a:latin typeface="+mn-lt"/>
                <a:ea typeface="+mn-ea"/>
                <a:cs typeface="+mn-cs"/>
              </a:rPr>
              <a:t>Abstraction</a:t>
            </a:r>
            <a:r>
              <a:rPr lang="en-US" dirty="0">
                <a:solidFill>
                  <a:srgbClr val="EBFFD2"/>
                </a:solidFill>
                <a:latin typeface="+mn-lt"/>
                <a:ea typeface="+mn-ea"/>
                <a:cs typeface="+mn-cs"/>
              </a:rPr>
              <a:t> means ignoring </a:t>
            </a:r>
            <a:r>
              <a:rPr lang="en-US" dirty="0" smtClean="0">
                <a:solidFill>
                  <a:srgbClr val="EBFFD2"/>
                </a:solidFill>
                <a:latin typeface="+mn-lt"/>
                <a:ea typeface="+mn-ea"/>
                <a:cs typeface="+mn-cs"/>
              </a:rPr>
              <a:t>irrelevant features</a:t>
            </a:r>
            <a:r>
              <a:rPr lang="en-US" dirty="0">
                <a:solidFill>
                  <a:srgbClr val="EBFFD2"/>
                </a:solidFill>
                <a:latin typeface="+mn-lt"/>
                <a:ea typeface="+mn-ea"/>
                <a:cs typeface="+mn-cs"/>
              </a:rPr>
              <a:t>, properties, or functions and emphasizing the relevant </a:t>
            </a:r>
            <a:r>
              <a:rPr lang="en-US" dirty="0" smtClean="0">
                <a:solidFill>
                  <a:srgbClr val="EBFFD2"/>
                </a:solidFill>
                <a:latin typeface="+mn-lt"/>
                <a:ea typeface="+mn-ea"/>
                <a:cs typeface="+mn-cs"/>
              </a:rPr>
              <a:t>ones ...</a:t>
            </a:r>
          </a:p>
          <a:p>
            <a:pPr>
              <a:lnSpc>
                <a:spcPct val="100000"/>
              </a:lnSpc>
              <a:defRPr/>
            </a:pPr>
            <a:endParaRPr lang="en-US" dirty="0"/>
          </a:p>
          <a:p>
            <a:pPr>
              <a:lnSpc>
                <a:spcPct val="100000"/>
              </a:lnSpc>
              <a:defRPr/>
            </a:pPr>
            <a:endParaRPr lang="en-US" dirty="0" smtClean="0">
              <a:solidFill>
                <a:srgbClr val="EBFFD2"/>
              </a:solidFill>
              <a:latin typeface="+mn-lt"/>
              <a:ea typeface="+mn-ea"/>
              <a:cs typeface="+mn-cs"/>
            </a:endParaRPr>
          </a:p>
          <a:p>
            <a:pPr>
              <a:lnSpc>
                <a:spcPct val="100000"/>
              </a:lnSpc>
              <a:defRPr/>
            </a:pPr>
            <a:endParaRPr lang="en-US" dirty="0"/>
          </a:p>
          <a:p>
            <a:pPr>
              <a:lnSpc>
                <a:spcPct val="100000"/>
              </a:lnSpc>
              <a:spcBef>
                <a:spcPts val="1800"/>
              </a:spcBef>
              <a:defRPr/>
            </a:pPr>
            <a:r>
              <a:rPr lang="en-US" dirty="0" smtClean="0">
                <a:solidFill>
                  <a:srgbClr val="EBFFD2"/>
                </a:solidFill>
                <a:latin typeface="+mn-lt"/>
                <a:ea typeface="+mn-ea"/>
                <a:cs typeface="+mn-cs"/>
              </a:rPr>
              <a:t>... </a:t>
            </a:r>
            <a:r>
              <a:rPr lang="en-US" dirty="0">
                <a:solidFill>
                  <a:srgbClr val="EBFFD2"/>
                </a:solidFill>
                <a:latin typeface="+mn-lt"/>
                <a:ea typeface="+mn-ea"/>
                <a:cs typeface="+mn-cs"/>
              </a:rPr>
              <a:t>relevant to the given </a:t>
            </a:r>
            <a:r>
              <a:rPr lang="en-US" dirty="0" smtClean="0">
                <a:solidFill>
                  <a:srgbClr val="EBFFD2"/>
                </a:solidFill>
                <a:latin typeface="+mn-lt"/>
                <a:ea typeface="+mn-ea"/>
                <a:cs typeface="+mn-cs"/>
              </a:rPr>
              <a:t>project</a:t>
            </a:r>
          </a:p>
          <a:p>
            <a:pPr lvl="1">
              <a:lnSpc>
                <a:spcPct val="100000"/>
              </a:lnSpc>
              <a:defRPr/>
            </a:pPr>
            <a:r>
              <a:rPr lang="en-US" dirty="0" smtClean="0">
                <a:solidFill>
                  <a:srgbClr val="EBFFD2"/>
                </a:solidFill>
                <a:latin typeface="+mn-lt"/>
                <a:ea typeface="+mn-ea"/>
                <a:cs typeface="+mn-cs"/>
              </a:rPr>
              <a:t>With </a:t>
            </a:r>
            <a:r>
              <a:rPr lang="en-US" dirty="0">
                <a:solidFill>
                  <a:srgbClr val="EBFFD2"/>
                </a:solidFill>
                <a:latin typeface="+mn-lt"/>
                <a:ea typeface="+mn-ea"/>
                <a:cs typeface="+mn-cs"/>
              </a:rPr>
              <a:t>an eye to future reuse in similar </a:t>
            </a:r>
            <a:r>
              <a:rPr lang="en-US" dirty="0" smtClean="0">
                <a:solidFill>
                  <a:srgbClr val="EBFFD2"/>
                </a:solidFill>
                <a:latin typeface="+mn-lt"/>
                <a:ea typeface="+mn-ea"/>
                <a:cs typeface="+mn-cs"/>
              </a:rPr>
              <a:t>projects</a:t>
            </a:r>
            <a:endParaRPr lang="en-US" dirty="0">
              <a:solidFill>
                <a:srgbClr val="EBFFD2"/>
              </a:solidFill>
              <a:latin typeface="+mn-lt"/>
              <a:ea typeface="+mn-ea"/>
              <a:cs typeface="+mn-cs"/>
            </a:endParaRPr>
          </a:p>
          <a:p>
            <a:pPr>
              <a:lnSpc>
                <a:spcPct val="100000"/>
              </a:lnSpc>
              <a:defRPr/>
            </a:pPr>
            <a:r>
              <a:rPr lang="en-US" dirty="0">
                <a:solidFill>
                  <a:srgbClr val="EBFFD2"/>
                </a:solidFill>
                <a:latin typeface="+mn-lt"/>
                <a:ea typeface="+mn-ea"/>
                <a:cs typeface="+mn-cs"/>
              </a:rPr>
              <a:t>Abstraction </a:t>
            </a:r>
            <a:r>
              <a:rPr lang="en-US" dirty="0" smtClean="0">
                <a:solidFill>
                  <a:srgbClr val="EBFFD2"/>
                </a:solidFill>
                <a:latin typeface="+mn-lt"/>
                <a:ea typeface="+mn-ea"/>
                <a:cs typeface="+mn-cs"/>
              </a:rPr>
              <a:t>helps </a:t>
            </a:r>
            <a:r>
              <a:rPr lang="en-US" dirty="0">
                <a:solidFill>
                  <a:schemeClr val="accent5">
                    <a:lumMod val="20000"/>
                    <a:lumOff val="80000"/>
                  </a:schemeClr>
                </a:solidFill>
                <a:latin typeface="+mn-lt"/>
                <a:ea typeface="+mn-ea"/>
                <a:cs typeface="+mn-cs"/>
              </a:rPr>
              <a:t>managing complexity</a:t>
            </a:r>
            <a:endParaRPr lang="bg-BG" dirty="0">
              <a:solidFill>
                <a:schemeClr val="accent5">
                  <a:lumMod val="20000"/>
                  <a:lumOff val="80000"/>
                </a:schemeClr>
              </a:solidFill>
              <a:latin typeface="+mn-lt"/>
              <a:ea typeface="+mn-ea"/>
              <a:cs typeface="+mn-cs"/>
            </a:endParaRPr>
          </a:p>
        </p:txBody>
      </p:sp>
      <p:sp>
        <p:nvSpPr>
          <p:cNvPr id="794628" name="AutoShape 4"/>
          <p:cNvSpPr>
            <a:spLocks noChangeArrowheads="1"/>
          </p:cNvSpPr>
          <p:nvPr/>
        </p:nvSpPr>
        <p:spPr bwMode="auto">
          <a:xfrm>
            <a:off x="2549525" y="3172616"/>
            <a:ext cx="5070475" cy="982662"/>
          </a:xfrm>
          <a:prstGeom prst="cloudCallout">
            <a:avLst>
              <a:gd name="adj1" fmla="val -54852"/>
              <a:gd name="adj2" fmla="val -61472"/>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800" b="1" noProof="1" smtClean="0">
                <a:solidFill>
                  <a:srgbClr val="8CF4F2"/>
                </a:solidFill>
                <a:effectLst>
                  <a:outerShdw blurRad="38100" dist="38100" dir="2700000" algn="tl">
                    <a:srgbClr val="000000">
                      <a:alpha val="43137"/>
                    </a:srgbClr>
                  </a:outerShdw>
                </a:effectLst>
                <a:latin typeface="+mn-lt"/>
              </a:rPr>
              <a:t>"Relevant" to what?</a:t>
            </a:r>
            <a:endParaRPr lang="en-US" sz="2800" b="1" noProof="1">
              <a:solidFill>
                <a:srgbClr val="8CF4F2"/>
              </a:solidFill>
              <a:effectLst>
                <a:outerShdw blurRad="38100" dist="38100" dir="2700000" algn="tl">
                  <a:srgbClr val="000000">
                    <a:alpha val="43137"/>
                  </a:srgbClr>
                </a:outerShdw>
              </a:effectLst>
              <a:latin typeface="+mn-lt"/>
            </a:endParaRPr>
          </a:p>
        </p:txBody>
      </p:sp>
      <p:sp>
        <p:nvSpPr>
          <p:cNvPr id="6"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25</a:t>
            </a:fld>
            <a:endParaRPr lang="en-US" sz="1100" dirty="0"/>
          </a:p>
        </p:txBody>
      </p:sp>
      <p:pic>
        <p:nvPicPr>
          <p:cNvPr id="4100" name="Picture 4" descr="C:\Trash\questionman.png"/>
          <p:cNvPicPr>
            <a:picLocks noChangeAspect="1" noChangeArrowheads="1"/>
          </p:cNvPicPr>
          <p:nvPr/>
        </p:nvPicPr>
        <p:blipFill>
          <a:blip r:embed="rId2" cstate="email">
            <a:duotone>
              <a:prstClr val="black"/>
              <a:schemeClr val="accent5">
                <a:tint val="45000"/>
                <a:satMod val="400000"/>
              </a:schemeClr>
            </a:duotone>
            <a:extLst>
              <a:ext uri="{28A0092B-C50C-407E-A947-70E740481C1C}">
                <a14:useLocalDpi xmlns:a14="http://schemas.microsoft.com/office/drawing/2010/main"/>
              </a:ext>
            </a:extLst>
          </a:blip>
          <a:srcRect/>
          <a:stretch>
            <a:fillRect/>
          </a:stretch>
        </p:blipFill>
        <p:spPr bwMode="auto">
          <a:xfrm>
            <a:off x="1314450" y="2819400"/>
            <a:ext cx="838200" cy="1496216"/>
          </a:xfrm>
          <a:prstGeom prst="rect">
            <a:avLst/>
          </a:prstGeom>
          <a:noFill/>
        </p:spPr>
      </p:pic>
    </p:spTree>
    <p:extLst>
      <p:ext uri="{BB962C8B-B14F-4D97-AF65-F5344CB8AC3E}">
        <p14:creationId xmlns:p14="http://schemas.microsoft.com/office/powerpoint/2010/main" val="384272315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Abstraction (2)</a:t>
            </a:r>
            <a:endParaRPr lang="bg-BG" sz="4000" dirty="0"/>
          </a:p>
        </p:txBody>
      </p:sp>
      <p:sp>
        <p:nvSpPr>
          <p:cNvPr id="807939" name="Rectangle 3"/>
          <p:cNvSpPr>
            <a:spLocks noGrp="1" noChangeArrowheads="1"/>
          </p:cNvSpPr>
          <p:nvPr>
            <p:ph idx="1"/>
          </p:nvPr>
        </p:nvSpPr>
        <p:spPr>
          <a:xfrm>
            <a:off x="228600" y="914400"/>
            <a:ext cx="8686800" cy="5791200"/>
          </a:xfrm>
          <a:prstGeom prst="rect">
            <a:avLst/>
          </a:prstGeom>
        </p:spPr>
        <p:txBody>
          <a:bodyPr/>
          <a:lstStyle/>
          <a:p>
            <a:pPr>
              <a:lnSpc>
                <a:spcPct val="100000"/>
              </a:lnSpc>
              <a:spcBef>
                <a:spcPts val="600"/>
              </a:spcBef>
              <a:spcAft>
                <a:spcPts val="600"/>
              </a:spcAft>
              <a:defRPr/>
            </a:pPr>
            <a:r>
              <a:rPr lang="en-US" sz="3000" dirty="0">
                <a:solidFill>
                  <a:srgbClr val="EBFFD2"/>
                </a:solidFill>
                <a:latin typeface="+mn-lt"/>
                <a:ea typeface="+mn-ea"/>
                <a:cs typeface="+mn-cs"/>
              </a:rPr>
              <a:t>Abstraction is something we do every day</a:t>
            </a:r>
          </a:p>
          <a:p>
            <a:pPr lvl="1">
              <a:lnSpc>
                <a:spcPct val="100000"/>
              </a:lnSpc>
              <a:spcBef>
                <a:spcPts val="600"/>
              </a:spcBef>
              <a:spcAft>
                <a:spcPts val="600"/>
              </a:spcAft>
              <a:buClr>
                <a:srgbClr val="8FD600"/>
              </a:buClr>
              <a:defRPr/>
            </a:pPr>
            <a:r>
              <a:rPr lang="en-US" sz="2800" dirty="0">
                <a:solidFill>
                  <a:schemeClr val="tx1">
                    <a:lumMod val="40000"/>
                    <a:lumOff val="60000"/>
                  </a:schemeClr>
                </a:solidFill>
                <a:latin typeface="+mn-lt"/>
              </a:rPr>
              <a:t>Looking at an object, we see those things about it that have meaning to us</a:t>
            </a:r>
          </a:p>
          <a:p>
            <a:pPr lvl="1">
              <a:lnSpc>
                <a:spcPct val="100000"/>
              </a:lnSpc>
              <a:spcBef>
                <a:spcPts val="600"/>
              </a:spcBef>
              <a:spcAft>
                <a:spcPts val="600"/>
              </a:spcAft>
              <a:buClr>
                <a:srgbClr val="8FD600"/>
              </a:buClr>
              <a:defRPr/>
            </a:pPr>
            <a:r>
              <a:rPr lang="en-US" sz="2800" dirty="0">
                <a:solidFill>
                  <a:schemeClr val="tx1">
                    <a:lumMod val="40000"/>
                    <a:lumOff val="60000"/>
                  </a:schemeClr>
                </a:solidFill>
                <a:latin typeface="+mn-lt"/>
              </a:rPr>
              <a:t>We abstract the properties of the object, and keep only what we </a:t>
            </a:r>
            <a:r>
              <a:rPr lang="en-US" sz="2800" dirty="0" smtClean="0">
                <a:solidFill>
                  <a:schemeClr val="tx1">
                    <a:lumMod val="40000"/>
                    <a:lumOff val="60000"/>
                  </a:schemeClr>
                </a:solidFill>
                <a:latin typeface="+mn-lt"/>
              </a:rPr>
              <a:t>need</a:t>
            </a:r>
          </a:p>
          <a:p>
            <a:pPr lvl="1">
              <a:lnSpc>
                <a:spcPct val="100000"/>
              </a:lnSpc>
              <a:spcBef>
                <a:spcPts val="600"/>
              </a:spcBef>
              <a:spcAft>
                <a:spcPts val="600"/>
              </a:spcAft>
              <a:buClr>
                <a:srgbClr val="8FD600"/>
              </a:buClr>
              <a:defRPr/>
            </a:pPr>
            <a:r>
              <a:rPr lang="en-US" sz="2800" dirty="0" smtClean="0"/>
              <a:t>E.g. students get "name" but not "color of eyes"</a:t>
            </a:r>
            <a:endParaRPr lang="en-US" sz="2800" dirty="0">
              <a:solidFill>
                <a:schemeClr val="tx1">
                  <a:lumMod val="40000"/>
                  <a:lumOff val="60000"/>
                </a:schemeClr>
              </a:solidFill>
              <a:latin typeface="+mn-lt"/>
            </a:endParaRPr>
          </a:p>
          <a:p>
            <a:pPr>
              <a:lnSpc>
                <a:spcPct val="100000"/>
              </a:lnSpc>
              <a:spcBef>
                <a:spcPts val="600"/>
              </a:spcBef>
              <a:spcAft>
                <a:spcPts val="600"/>
              </a:spcAft>
              <a:defRPr/>
            </a:pPr>
            <a:r>
              <a:rPr lang="en-US" sz="3000" dirty="0">
                <a:solidFill>
                  <a:srgbClr val="EBFFD2"/>
                </a:solidFill>
                <a:latin typeface="+mn-lt"/>
                <a:ea typeface="+mn-ea"/>
                <a:cs typeface="+mn-cs"/>
              </a:rPr>
              <a:t>Allows us to represent a complex reality in terms of a simplified model</a:t>
            </a:r>
          </a:p>
          <a:p>
            <a:pPr>
              <a:lnSpc>
                <a:spcPct val="100000"/>
              </a:lnSpc>
              <a:spcBef>
                <a:spcPts val="600"/>
              </a:spcBef>
              <a:spcAft>
                <a:spcPts val="600"/>
              </a:spcAft>
              <a:defRPr/>
            </a:pPr>
            <a:r>
              <a:rPr lang="en-US" sz="3000" dirty="0">
                <a:solidFill>
                  <a:srgbClr val="EBFFD2"/>
                </a:solidFill>
                <a:latin typeface="+mn-lt"/>
                <a:ea typeface="+mn-ea"/>
                <a:cs typeface="+mn-cs"/>
              </a:rPr>
              <a:t>Abstraction highlights the properties of an entity that we </a:t>
            </a:r>
            <a:r>
              <a:rPr lang="en-US" sz="3000" dirty="0" smtClean="0">
                <a:solidFill>
                  <a:srgbClr val="EBFFD2"/>
                </a:solidFill>
                <a:latin typeface="+mn-lt"/>
                <a:ea typeface="+mn-ea"/>
                <a:cs typeface="+mn-cs"/>
              </a:rPr>
              <a:t>need and </a:t>
            </a:r>
            <a:r>
              <a:rPr lang="en-US" sz="3000" dirty="0">
                <a:solidFill>
                  <a:srgbClr val="EBFFD2"/>
                </a:solidFill>
                <a:latin typeface="+mn-lt"/>
                <a:ea typeface="+mn-ea"/>
                <a:cs typeface="+mn-cs"/>
              </a:rPr>
              <a:t>hides the </a:t>
            </a:r>
            <a:r>
              <a:rPr lang="en-US" sz="3000" dirty="0" smtClean="0">
                <a:solidFill>
                  <a:srgbClr val="EBFFD2"/>
                </a:solidFill>
                <a:latin typeface="+mn-lt"/>
                <a:ea typeface="+mn-ea"/>
                <a:cs typeface="+mn-cs"/>
              </a:rPr>
              <a:t>others</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26</a:t>
            </a:fld>
            <a:endParaRPr lang="en-US" sz="1100" dirty="0"/>
          </a:p>
        </p:txBody>
      </p:sp>
    </p:spTree>
    <p:extLst>
      <p:ext uri="{BB962C8B-B14F-4D97-AF65-F5344CB8AC3E}">
        <p14:creationId xmlns:p14="http://schemas.microsoft.com/office/powerpoint/2010/main" val="96674518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3" name="Rectangle 3"/>
          <p:cNvSpPr>
            <a:spLocks noGrp="1" noChangeArrowheads="1"/>
          </p:cNvSpPr>
          <p:nvPr>
            <p:ph idx="1"/>
          </p:nvPr>
        </p:nvSpPr>
        <p:spPr>
          <a:prstGeom prst="rect">
            <a:avLst/>
          </a:prstGeom>
        </p:spPr>
        <p:txBody>
          <a:bodyPr/>
          <a:lstStyle/>
          <a:p>
            <a:pPr>
              <a:lnSpc>
                <a:spcPct val="100000"/>
              </a:lnSpc>
              <a:defRPr/>
            </a:pPr>
            <a:r>
              <a:rPr lang="en-US" dirty="0">
                <a:solidFill>
                  <a:srgbClr val="EBFFD2"/>
                </a:solidFill>
                <a:latin typeface="+mn-lt"/>
                <a:ea typeface="+mn-ea"/>
                <a:cs typeface="+mn-cs"/>
              </a:rPr>
              <a:t>In .NET </a:t>
            </a:r>
            <a:r>
              <a:rPr lang="en-US" dirty="0" smtClean="0">
                <a:solidFill>
                  <a:srgbClr val="EBFFD2"/>
                </a:solidFill>
                <a:latin typeface="+mn-lt"/>
                <a:ea typeface="+mn-ea"/>
                <a:cs typeface="+mn-cs"/>
              </a:rPr>
              <a:t>object-oriented programming abstraction </a:t>
            </a:r>
            <a:r>
              <a:rPr lang="en-US" dirty="0">
                <a:solidFill>
                  <a:srgbClr val="EBFFD2"/>
                </a:solidFill>
                <a:latin typeface="+mn-lt"/>
                <a:ea typeface="+mn-ea"/>
                <a:cs typeface="+mn-cs"/>
              </a:rPr>
              <a:t>is achieved </a:t>
            </a:r>
            <a:r>
              <a:rPr lang="en-US" dirty="0" smtClean="0">
                <a:solidFill>
                  <a:srgbClr val="EBFFD2"/>
                </a:solidFill>
                <a:latin typeface="+mn-lt"/>
                <a:ea typeface="+mn-ea"/>
                <a:cs typeface="+mn-cs"/>
              </a:rPr>
              <a:t>in several ways:</a:t>
            </a:r>
            <a:endParaRPr lang="en-US" dirty="0">
              <a:solidFill>
                <a:srgbClr val="EBFFD2"/>
              </a:solidFill>
              <a:latin typeface="+mn-lt"/>
              <a:ea typeface="+mn-ea"/>
              <a:cs typeface="+mn-cs"/>
            </a:endParaRPr>
          </a:p>
          <a:p>
            <a:pPr lvl="1">
              <a:lnSpc>
                <a:spcPct val="100000"/>
              </a:lnSpc>
              <a:buClr>
                <a:srgbClr val="8FD600"/>
              </a:buClr>
              <a:defRPr/>
            </a:pPr>
            <a:r>
              <a:rPr lang="en-US" dirty="0">
                <a:solidFill>
                  <a:schemeClr val="tx1">
                    <a:lumMod val="40000"/>
                    <a:lumOff val="60000"/>
                  </a:schemeClr>
                </a:solidFill>
                <a:latin typeface="+mn-lt"/>
              </a:rPr>
              <a:t>Abstract classes </a:t>
            </a:r>
          </a:p>
          <a:p>
            <a:pPr lvl="1">
              <a:lnSpc>
                <a:spcPct val="100000"/>
              </a:lnSpc>
              <a:buClr>
                <a:srgbClr val="8FD600"/>
              </a:buClr>
              <a:defRPr/>
            </a:pPr>
            <a:r>
              <a:rPr lang="en-US" dirty="0">
                <a:solidFill>
                  <a:schemeClr val="tx1">
                    <a:lumMod val="40000"/>
                    <a:lumOff val="60000"/>
                  </a:schemeClr>
                </a:solidFill>
                <a:latin typeface="+mn-lt"/>
              </a:rPr>
              <a:t>Interfaces</a:t>
            </a:r>
          </a:p>
          <a:p>
            <a:pPr lvl="1">
              <a:lnSpc>
                <a:spcPct val="100000"/>
              </a:lnSpc>
              <a:buClr>
                <a:srgbClr val="8FD600"/>
              </a:buClr>
              <a:defRPr/>
            </a:pPr>
            <a:r>
              <a:rPr lang="en-US" dirty="0">
                <a:solidFill>
                  <a:schemeClr val="tx1">
                    <a:lumMod val="40000"/>
                    <a:lumOff val="60000"/>
                  </a:schemeClr>
                </a:solidFill>
                <a:latin typeface="+mn-lt"/>
              </a:rPr>
              <a:t>Inheritance</a:t>
            </a:r>
          </a:p>
        </p:txBody>
      </p:sp>
      <p:grpSp>
        <p:nvGrpSpPr>
          <p:cNvPr id="5126" name="Group 6"/>
          <p:cNvGrpSpPr>
            <a:grpSpLocks noChangeAspect="1"/>
          </p:cNvGrpSpPr>
          <p:nvPr/>
        </p:nvGrpSpPr>
        <p:grpSpPr bwMode="auto">
          <a:xfrm>
            <a:off x="3909312" y="2231864"/>
            <a:ext cx="4604614" cy="4141868"/>
            <a:chOff x="2193" y="1718"/>
            <a:chExt cx="2799" cy="1978"/>
          </a:xfrm>
        </p:grpSpPr>
        <p:sp>
          <p:nvSpPr>
            <p:cNvPr id="5130" name="Rectangle 10"/>
            <p:cNvSpPr>
              <a:spLocks noChangeArrowheads="1"/>
            </p:cNvSpPr>
            <p:nvPr/>
          </p:nvSpPr>
          <p:spPr bwMode="auto">
            <a:xfrm>
              <a:off x="2832" y="2796"/>
              <a:ext cx="1435" cy="21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+Color : long</a:t>
              </a:r>
            </a:p>
          </p:txBody>
        </p:sp>
        <p:sp>
          <p:nvSpPr>
            <p:cNvPr id="5135" name="Rectangle 15"/>
            <p:cNvSpPr>
              <a:spLocks noChangeArrowheads="1"/>
            </p:cNvSpPr>
            <p:nvPr/>
          </p:nvSpPr>
          <p:spPr bwMode="auto">
            <a:xfrm>
              <a:off x="2832" y="2592"/>
              <a:ext cx="1435" cy="20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marL="0" marR="0" lvl="0" indent="0"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ButtonBase</a:t>
              </a:r>
            </a:p>
          </p:txBody>
        </p:sp>
        <p:sp>
          <p:nvSpPr>
            <p:cNvPr id="5139" name="Rectangle 19"/>
            <p:cNvSpPr>
              <a:spLocks noChangeArrowheads="1"/>
            </p:cNvSpPr>
            <p:nvPr/>
          </p:nvSpPr>
          <p:spPr bwMode="auto">
            <a:xfrm>
              <a:off x="3072" y="1949"/>
              <a:ext cx="912" cy="18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+click()</a:t>
              </a:r>
            </a:p>
          </p:txBody>
        </p:sp>
        <p:sp>
          <p:nvSpPr>
            <p:cNvPr id="5143" name="Rectangle 23"/>
            <p:cNvSpPr>
              <a:spLocks noChangeArrowheads="1"/>
            </p:cNvSpPr>
            <p:nvPr/>
          </p:nvSpPr>
          <p:spPr bwMode="auto">
            <a:xfrm>
              <a:off x="3072" y="1718"/>
              <a:ext cx="912" cy="23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Control</a:t>
              </a:r>
            </a:p>
          </p:txBody>
        </p:sp>
        <p:sp>
          <p:nvSpPr>
            <p:cNvPr id="5144" name="Line 24"/>
            <p:cNvSpPr>
              <a:spLocks noChangeShapeType="1"/>
            </p:cNvSpPr>
            <p:nvPr/>
          </p:nvSpPr>
          <p:spPr bwMode="auto">
            <a:xfrm flipH="1">
              <a:off x="3484" y="2288"/>
              <a:ext cx="1" cy="31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5" name="Freeform 25"/>
            <p:cNvSpPr>
              <a:spLocks/>
            </p:cNvSpPr>
            <p:nvPr/>
          </p:nvSpPr>
          <p:spPr bwMode="auto">
            <a:xfrm>
              <a:off x="3394" y="2142"/>
              <a:ext cx="181" cy="146"/>
            </a:xfrm>
            <a:custGeom>
              <a:avLst/>
              <a:gdLst/>
              <a:ahLst/>
              <a:cxnLst>
                <a:cxn ang="0">
                  <a:pos x="0" y="146"/>
                </a:cxn>
                <a:cxn ang="0">
                  <a:pos x="181" y="145"/>
                </a:cxn>
                <a:cxn ang="0">
                  <a:pos x="90" y="0"/>
                </a:cxn>
                <a:cxn ang="0">
                  <a:pos x="0" y="146"/>
                </a:cxn>
              </a:cxnLst>
              <a:rect l="0" t="0" r="r" b="b"/>
              <a:pathLst>
                <a:path w="181" h="146">
                  <a:moveTo>
                    <a:pt x="0" y="146"/>
                  </a:moveTo>
                  <a:lnTo>
                    <a:pt x="181" y="145"/>
                  </a:lnTo>
                  <a:lnTo>
                    <a:pt x="90" y="0"/>
                  </a:lnTo>
                  <a:lnTo>
                    <a:pt x="0" y="146"/>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9" name="Rectangle 29"/>
            <p:cNvSpPr>
              <a:spLocks noChangeArrowheads="1"/>
            </p:cNvSpPr>
            <p:nvPr/>
          </p:nvSpPr>
          <p:spPr bwMode="auto">
            <a:xfrm>
              <a:off x="2193" y="3468"/>
              <a:ext cx="60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Button</a:t>
              </a:r>
            </a:p>
          </p:txBody>
        </p:sp>
        <p:sp>
          <p:nvSpPr>
            <p:cNvPr id="5150" name="Line 30"/>
            <p:cNvSpPr>
              <a:spLocks noChangeShapeType="1"/>
            </p:cNvSpPr>
            <p:nvPr/>
          </p:nvSpPr>
          <p:spPr bwMode="auto">
            <a:xfrm flipH="1">
              <a:off x="2507" y="3098"/>
              <a:ext cx="608" cy="370"/>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1" name="Freeform 31"/>
            <p:cNvSpPr>
              <a:spLocks/>
            </p:cNvSpPr>
            <p:nvPr/>
          </p:nvSpPr>
          <p:spPr bwMode="auto">
            <a:xfrm rot="21176736">
              <a:off x="3072" y="3015"/>
              <a:ext cx="171" cy="157"/>
            </a:xfrm>
            <a:custGeom>
              <a:avLst/>
              <a:gdLst/>
              <a:ahLst/>
              <a:cxnLst>
                <a:cxn ang="0">
                  <a:pos x="0" y="0"/>
                </a:cxn>
                <a:cxn ang="0">
                  <a:pos x="90" y="157"/>
                </a:cxn>
                <a:cxn ang="0">
                  <a:pos x="171" y="7"/>
                </a:cxn>
                <a:cxn ang="0">
                  <a:pos x="0" y="0"/>
                </a:cxn>
              </a:cxnLst>
              <a:rect l="0" t="0" r="r" b="b"/>
              <a:pathLst>
                <a:path w="171" h="157">
                  <a:moveTo>
                    <a:pt x="0" y="0"/>
                  </a:moveTo>
                  <a:lnTo>
                    <a:pt x="90" y="157"/>
                  </a:lnTo>
                  <a:lnTo>
                    <a:pt x="171" y="7"/>
                  </a:lnTo>
                  <a:lnTo>
                    <a:pt x="0" y="0"/>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5" name="Rectangle 35"/>
            <p:cNvSpPr>
              <a:spLocks noChangeArrowheads="1"/>
            </p:cNvSpPr>
            <p:nvPr/>
          </p:nvSpPr>
          <p:spPr bwMode="auto">
            <a:xfrm>
              <a:off x="2939" y="3468"/>
              <a:ext cx="109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RadioButton</a:t>
              </a:r>
            </a:p>
          </p:txBody>
        </p:sp>
        <p:sp>
          <p:nvSpPr>
            <p:cNvPr id="5156" name="Line 36"/>
            <p:cNvSpPr>
              <a:spLocks noChangeShapeType="1"/>
            </p:cNvSpPr>
            <p:nvPr/>
          </p:nvSpPr>
          <p:spPr bwMode="auto">
            <a:xfrm flipH="1">
              <a:off x="3483" y="3157"/>
              <a:ext cx="2" cy="31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7" name="Freeform 37"/>
            <p:cNvSpPr>
              <a:spLocks/>
            </p:cNvSpPr>
            <p:nvPr/>
          </p:nvSpPr>
          <p:spPr bwMode="auto">
            <a:xfrm>
              <a:off x="3394" y="3012"/>
              <a:ext cx="182" cy="145"/>
            </a:xfrm>
            <a:custGeom>
              <a:avLst/>
              <a:gdLst/>
              <a:ahLst/>
              <a:cxnLst>
                <a:cxn ang="0">
                  <a:pos x="0" y="145"/>
                </a:cxn>
                <a:cxn ang="0">
                  <a:pos x="182" y="145"/>
                </a:cxn>
                <a:cxn ang="0">
                  <a:pos x="91" y="0"/>
                </a:cxn>
                <a:cxn ang="0">
                  <a:pos x="0" y="145"/>
                </a:cxn>
              </a:cxnLst>
              <a:rect l="0" t="0" r="r" b="b"/>
              <a:pathLst>
                <a:path w="182" h="145">
                  <a:moveTo>
                    <a:pt x="0" y="145"/>
                  </a:moveTo>
                  <a:lnTo>
                    <a:pt x="182" y="145"/>
                  </a:lnTo>
                  <a:lnTo>
                    <a:pt x="91" y="0"/>
                  </a:lnTo>
                  <a:lnTo>
                    <a:pt x="0" y="145"/>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1" name="Rectangle 41"/>
            <p:cNvSpPr>
              <a:spLocks noChangeArrowheads="1"/>
            </p:cNvSpPr>
            <p:nvPr/>
          </p:nvSpPr>
          <p:spPr bwMode="auto">
            <a:xfrm>
              <a:off x="4150" y="3462"/>
              <a:ext cx="842" cy="23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CheckBox</a:t>
              </a:r>
            </a:p>
          </p:txBody>
        </p:sp>
        <p:sp>
          <p:nvSpPr>
            <p:cNvPr id="5162" name="Line 42"/>
            <p:cNvSpPr>
              <a:spLocks noChangeShapeType="1"/>
            </p:cNvSpPr>
            <p:nvPr/>
          </p:nvSpPr>
          <p:spPr bwMode="auto">
            <a:xfrm>
              <a:off x="3859" y="3100"/>
              <a:ext cx="590" cy="362"/>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3" name="Freeform 43"/>
            <p:cNvSpPr>
              <a:spLocks/>
            </p:cNvSpPr>
            <p:nvPr/>
          </p:nvSpPr>
          <p:spPr bwMode="auto">
            <a:xfrm rot="470815">
              <a:off x="3732" y="3019"/>
              <a:ext cx="172" cy="157"/>
            </a:xfrm>
            <a:custGeom>
              <a:avLst/>
              <a:gdLst/>
              <a:ahLst/>
              <a:cxnLst>
                <a:cxn ang="0">
                  <a:pos x="81" y="157"/>
                </a:cxn>
                <a:cxn ang="0">
                  <a:pos x="172" y="0"/>
                </a:cxn>
                <a:cxn ang="0">
                  <a:pos x="0" y="6"/>
                </a:cxn>
                <a:cxn ang="0">
                  <a:pos x="81" y="157"/>
                </a:cxn>
              </a:cxnLst>
              <a:rect l="0" t="0" r="r" b="b"/>
              <a:pathLst>
                <a:path w="172" h="157">
                  <a:moveTo>
                    <a:pt x="81" y="157"/>
                  </a:moveTo>
                  <a:lnTo>
                    <a:pt x="172" y="0"/>
                  </a:lnTo>
                  <a:lnTo>
                    <a:pt x="0" y="6"/>
                  </a:lnTo>
                  <a:lnTo>
                    <a:pt x="81" y="15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79360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Abstraction in .</a:t>
            </a:r>
            <a:r>
              <a:rPr lang="en-US" sz="4000" dirty="0" smtClean="0"/>
              <a:t>NET</a:t>
            </a:r>
            <a:endParaRPr lang="bg-BG" sz="4000" dirty="0"/>
          </a:p>
        </p:txBody>
      </p:sp>
      <p:sp>
        <p:nvSpPr>
          <p:cNvPr id="4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27</a:t>
            </a:fld>
            <a:endParaRPr lang="en-US" sz="1100" dirty="0"/>
          </a:p>
        </p:txBody>
      </p:sp>
      <p:pic>
        <p:nvPicPr>
          <p:cNvPr id="1026"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8200" y="4773532"/>
            <a:ext cx="2385312" cy="1627268"/>
          </a:xfrm>
          <a:prstGeom prst="roundRect">
            <a:avLst>
              <a:gd name="adj" fmla="val 11811"/>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00381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prstGeom prst="rect">
            <a:avLst/>
          </a:prstGeom>
        </p:spPr>
        <p:txBody>
          <a:bodyPr anchor="ctr" anchorCtr="0"/>
          <a:lstStyle/>
          <a:p>
            <a:pPr>
              <a:lnSpc>
                <a:spcPts val="4000"/>
              </a:lnSpc>
              <a:defRPr/>
            </a:pPr>
            <a:r>
              <a:rPr lang="en-US" sz="4000" noProof="1"/>
              <a:t>Abstraction </a:t>
            </a:r>
            <a:r>
              <a:rPr lang="en-US" sz="4000" noProof="1" smtClean="0"/>
              <a:t>in </a:t>
            </a:r>
            <a:r>
              <a:rPr lang="en-US" sz="4000" noProof="1"/>
              <a:t>.NET </a:t>
            </a:r>
            <a:r>
              <a:rPr lang="en-US" sz="4000" noProof="1" smtClean="0"/>
              <a:t>– Example</a:t>
            </a:r>
            <a:endParaRPr lang="en-US" sz="4000" noProof="1"/>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28</a:t>
            </a:fld>
            <a:endParaRPr lang="en-US" sz="1100" dirty="0"/>
          </a:p>
        </p:txBody>
      </p:sp>
      <p:sp>
        <p:nvSpPr>
          <p:cNvPr id="5" name="Text Box 17"/>
          <p:cNvSpPr txBox="1">
            <a:spLocks noChangeArrowheads="1"/>
          </p:cNvSpPr>
          <p:nvPr/>
        </p:nvSpPr>
        <p:spPr bwMode="auto">
          <a:xfrm>
            <a:off x="2257077" y="1219200"/>
            <a:ext cx="4612910"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System.Object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6" name="Text Box 18"/>
          <p:cNvSpPr txBox="1">
            <a:spLocks noChangeArrowheads="1"/>
          </p:cNvSpPr>
          <p:nvPr/>
        </p:nvSpPr>
        <p:spPr bwMode="auto">
          <a:xfrm>
            <a:off x="2259590" y="2158747"/>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System.MarshalByRefObject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 name="Freeform 147"/>
          <p:cNvSpPr>
            <a:spLocks/>
          </p:cNvSpPr>
          <p:nvPr/>
        </p:nvSpPr>
        <p:spPr bwMode="auto">
          <a:xfrm>
            <a:off x="4454772" y="1696309"/>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5"/>
          <p:cNvSpPr>
            <a:spLocks/>
          </p:cNvSpPr>
          <p:nvPr/>
        </p:nvSpPr>
        <p:spPr bwMode="auto">
          <a:xfrm flipH="1">
            <a:off x="4518921" y="1865739"/>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Text Box 18"/>
          <p:cNvSpPr txBox="1">
            <a:spLocks noChangeArrowheads="1"/>
          </p:cNvSpPr>
          <p:nvPr/>
        </p:nvSpPr>
        <p:spPr bwMode="auto">
          <a:xfrm>
            <a:off x="2259590" y="3091533"/>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System.ComponentModel.Component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0" name="Freeform 147"/>
          <p:cNvSpPr>
            <a:spLocks/>
          </p:cNvSpPr>
          <p:nvPr/>
        </p:nvSpPr>
        <p:spPr bwMode="auto">
          <a:xfrm>
            <a:off x="4454772" y="2629095"/>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Freeform 145"/>
          <p:cNvSpPr>
            <a:spLocks/>
          </p:cNvSpPr>
          <p:nvPr/>
        </p:nvSpPr>
        <p:spPr bwMode="auto">
          <a:xfrm flipH="1">
            <a:off x="4518921" y="2798525"/>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2" name="Text Box 18"/>
          <p:cNvSpPr txBox="1">
            <a:spLocks noChangeArrowheads="1"/>
          </p:cNvSpPr>
          <p:nvPr/>
        </p:nvSpPr>
        <p:spPr bwMode="auto">
          <a:xfrm>
            <a:off x="2256764" y="402720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System.Windows.Forms.Control</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Freeform 147"/>
          <p:cNvSpPr>
            <a:spLocks/>
          </p:cNvSpPr>
          <p:nvPr/>
        </p:nvSpPr>
        <p:spPr bwMode="auto">
          <a:xfrm>
            <a:off x="4451946" y="356477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4" name="Freeform 145"/>
          <p:cNvSpPr>
            <a:spLocks/>
          </p:cNvSpPr>
          <p:nvPr/>
        </p:nvSpPr>
        <p:spPr bwMode="auto">
          <a:xfrm flipH="1">
            <a:off x="4516095" y="373420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5" name="Text Box 18"/>
          <p:cNvSpPr txBox="1">
            <a:spLocks noChangeArrowheads="1"/>
          </p:cNvSpPr>
          <p:nvPr/>
        </p:nvSpPr>
        <p:spPr bwMode="auto">
          <a:xfrm>
            <a:off x="2256764" y="4959994"/>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System.Windows.Forms.ButtonBase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6" name="Freeform 147"/>
          <p:cNvSpPr>
            <a:spLocks/>
          </p:cNvSpPr>
          <p:nvPr/>
        </p:nvSpPr>
        <p:spPr bwMode="auto">
          <a:xfrm>
            <a:off x="4451946" y="4497556"/>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flipH="1">
            <a:off x="4516095" y="4666986"/>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Text Box 18"/>
          <p:cNvSpPr txBox="1">
            <a:spLocks noChangeArrowheads="1"/>
          </p:cNvSpPr>
          <p:nvPr/>
        </p:nvSpPr>
        <p:spPr bwMode="auto">
          <a:xfrm>
            <a:off x="2256764" y="589253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System.Windows.Forms.Button</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4451946" y="543010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1" name="Freeform 145"/>
          <p:cNvSpPr>
            <a:spLocks/>
          </p:cNvSpPr>
          <p:nvPr/>
        </p:nvSpPr>
        <p:spPr bwMode="auto">
          <a:xfrm flipH="1">
            <a:off x="4516095" y="559953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2" name="Picture 1"/>
          <p:cNvPicPr>
            <a:picLocks noChangeAspect="1"/>
          </p:cNvPicPr>
          <p:nvPr/>
        </p:nvPicPr>
        <p:blipFill>
          <a:blip r:embed="rId2"/>
          <a:stretch>
            <a:fillRect/>
          </a:stretch>
        </p:blipFill>
        <p:spPr>
          <a:xfrm>
            <a:off x="7391400" y="5808531"/>
            <a:ext cx="1009650" cy="600075"/>
          </a:xfrm>
          <a:prstGeom prst="roundRect">
            <a:avLst>
              <a:gd name="adj" fmla="val 4793"/>
            </a:avLst>
          </a:prstGeom>
          <a:effectLst>
            <a:softEdge rad="31750"/>
          </a:effectLst>
        </p:spPr>
      </p:pic>
    </p:spTree>
    <p:extLst>
      <p:ext uri="{BB962C8B-B14F-4D97-AF65-F5344CB8AC3E}">
        <p14:creationId xmlns:p14="http://schemas.microsoft.com/office/powerpoint/2010/main" val="345291717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chor="ctr" anchorCtr="0"/>
          <a:lstStyle/>
          <a:p>
            <a:pPr>
              <a:defRPr/>
            </a:pPr>
            <a:r>
              <a:rPr lang="en-US" dirty="0" smtClean="0"/>
              <a:t>Interfaces</a:t>
            </a:r>
            <a:endParaRPr lang="bg-BG" dirty="0"/>
          </a:p>
        </p:txBody>
      </p:sp>
      <p:sp>
        <p:nvSpPr>
          <p:cNvPr id="74755" name="Rectangle 3"/>
          <p:cNvSpPr>
            <a:spLocks noGrp="1" noChangeArrowheads="1"/>
          </p:cNvSpPr>
          <p:nvPr>
            <p:ph idx="1"/>
          </p:nvPr>
        </p:nvSpPr>
        <p:spPr>
          <a:xfrm>
            <a:off x="228600" y="990600"/>
            <a:ext cx="8686800" cy="5715000"/>
          </a:xfrm>
        </p:spPr>
        <p:txBody>
          <a:bodyPr/>
          <a:lstStyle/>
          <a:p>
            <a:r>
              <a:rPr lang="en-US" dirty="0"/>
              <a:t>An </a:t>
            </a:r>
            <a:r>
              <a:rPr lang="en-US" dirty="0">
                <a:solidFill>
                  <a:schemeClr val="accent5">
                    <a:lumMod val="20000"/>
                    <a:lumOff val="80000"/>
                  </a:schemeClr>
                </a:solidFill>
              </a:rPr>
              <a:t>interface</a:t>
            </a:r>
            <a:r>
              <a:rPr lang="en-US" dirty="0"/>
              <a:t> </a:t>
            </a:r>
            <a:r>
              <a:rPr lang="en-US" dirty="0" smtClean="0"/>
              <a:t>defines </a:t>
            </a:r>
            <a:r>
              <a:rPr lang="en-US" dirty="0"/>
              <a:t>a set of operations (methods) that given object </a:t>
            </a:r>
            <a:r>
              <a:rPr lang="en-US" dirty="0" smtClean="0"/>
              <a:t>should perform</a:t>
            </a:r>
            <a:endParaRPr lang="en-US" dirty="0"/>
          </a:p>
          <a:p>
            <a:pPr lvl="1"/>
            <a:r>
              <a:rPr lang="en-US" dirty="0"/>
              <a:t>Also called "</a:t>
            </a:r>
            <a:r>
              <a:rPr lang="en-US" dirty="0" smtClean="0">
                <a:solidFill>
                  <a:schemeClr val="accent5">
                    <a:lumMod val="20000"/>
                    <a:lumOff val="80000"/>
                  </a:schemeClr>
                </a:solidFill>
              </a:rPr>
              <a:t>contract</a:t>
            </a:r>
            <a:r>
              <a:rPr lang="en-US" dirty="0" smtClean="0"/>
              <a:t>" </a:t>
            </a:r>
            <a:r>
              <a:rPr lang="en-US" dirty="0"/>
              <a:t>for </a:t>
            </a:r>
            <a:r>
              <a:rPr lang="en-US" dirty="0" smtClean="0"/>
              <a:t>providing a </a:t>
            </a:r>
            <a:r>
              <a:rPr lang="en-US" dirty="0"/>
              <a:t>set of </a:t>
            </a:r>
            <a:r>
              <a:rPr lang="en-US" dirty="0" smtClean="0"/>
              <a:t>operations</a:t>
            </a:r>
          </a:p>
          <a:p>
            <a:pPr lvl="1"/>
            <a:r>
              <a:rPr lang="en-US" dirty="0" smtClean="0"/>
              <a:t>Defines abstract behavior</a:t>
            </a:r>
            <a:endParaRPr lang="en-US" dirty="0"/>
          </a:p>
          <a:p>
            <a:r>
              <a:rPr lang="en-US" dirty="0" smtClean="0"/>
              <a:t>Interfaces </a:t>
            </a:r>
            <a:r>
              <a:rPr lang="en-US" dirty="0"/>
              <a:t>provide abstractions</a:t>
            </a:r>
          </a:p>
          <a:p>
            <a:pPr lvl="1"/>
            <a:r>
              <a:rPr lang="en-US" dirty="0" smtClean="0"/>
              <a:t>You invoke the abstract actions</a:t>
            </a:r>
          </a:p>
          <a:p>
            <a:pPr lvl="1"/>
            <a:r>
              <a:rPr lang="en-US" dirty="0" smtClean="0"/>
              <a:t>Without worrying how it is internally implemented</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29</a:t>
            </a:fld>
            <a:endParaRPr lang="en-US" sz="1100" dirty="0"/>
          </a:p>
        </p:txBody>
      </p:sp>
    </p:spTree>
    <p:extLst>
      <p:ext uri="{BB962C8B-B14F-4D97-AF65-F5344CB8AC3E}">
        <p14:creationId xmlns:p14="http://schemas.microsoft.com/office/powerpoint/2010/main" val="359102764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stonybrook.edu/research/images/orc/principl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8329" y="848716"/>
            <a:ext cx="3917471" cy="2656484"/>
          </a:xfrm>
          <a:prstGeom prst="rect">
            <a:avLst/>
          </a:prstGeom>
          <a:noFill/>
          <a:extLst>
            <a:ext uri="{909E8E84-426E-40DD-AFC4-6F175D3DCCD1}">
              <a14:hiddenFill xmlns:a14="http://schemas.microsoft.com/office/drawing/2010/main">
                <a:solidFill>
                  <a:srgbClr val="FFFFFF"/>
                </a:solidFill>
              </a14:hiddenFill>
            </a:ext>
          </a:extLst>
        </p:spPr>
      </p:pic>
      <p:sp>
        <p:nvSpPr>
          <p:cNvPr id="791554" name="Rectangle 2"/>
          <p:cNvSpPr>
            <a:spLocks noGrp="1" noChangeArrowheads="1"/>
          </p:cNvSpPr>
          <p:nvPr>
            <p:ph type="ctrTitle" idx="4294967295"/>
          </p:nvPr>
        </p:nvSpPr>
        <p:spPr>
          <a:xfrm>
            <a:off x="2971800" y="4419600"/>
            <a:ext cx="5765800" cy="1462087"/>
          </a:xfrm>
          <a:prstGeom prst="rect">
            <a:avLst/>
          </a:prstGeom>
          <a:effectLst/>
        </p:spPr>
        <p:txBody>
          <a:bodyPr wrap="square" lIns="0" tIns="0" rIns="0" bIns="0" anchor="b">
            <a:spAutoFit/>
          </a:bodyPr>
          <a:lstStyle/>
          <a:p>
            <a:pPr algn="ctr">
              <a:lnSpc>
                <a:spcPct val="95000"/>
              </a:lnSpc>
            </a:pPr>
            <a:r>
              <a:rPr lang="en-US" sz="50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Fundamental Principles of OOP</a:t>
            </a:r>
            <a:endParaRPr lang="en-US" sz="5000" dirty="0"/>
          </a:p>
        </p:txBody>
      </p:sp>
      <p:pic>
        <p:nvPicPr>
          <p:cNvPr id="4" name="Picture 1"/>
          <p:cNvPicPr>
            <a:picLocks noChangeAspect="1" noChangeArrowheads="1"/>
          </p:cNvPicPr>
          <p:nvPr/>
        </p:nvPicPr>
        <p:blipFill>
          <a:blip r:embed="rId4" cstate="email">
            <a:lum bright="20000" contrast="20000"/>
            <a:extLst>
              <a:ext uri="{28A0092B-C50C-407E-A947-70E740481C1C}">
                <a14:useLocalDpi xmlns:a14="http://schemas.microsoft.com/office/drawing/2010/main"/>
              </a:ext>
            </a:extLst>
          </a:blip>
          <a:srcRect/>
          <a:stretch>
            <a:fillRect/>
          </a:stretch>
        </p:blipFill>
        <p:spPr bwMode="auto">
          <a:xfrm>
            <a:off x="654529" y="1804566"/>
            <a:ext cx="3904619" cy="2005434"/>
          </a:xfrm>
          <a:prstGeom prst="roundRect">
            <a:avLst>
              <a:gd name="adj" fmla="val 4594"/>
            </a:avLst>
          </a:prstGeom>
          <a:solidFill>
            <a:srgbClr val="FFFFFF">
              <a:shade val="85000"/>
            </a:srgbClr>
          </a:solidFill>
          <a:ln>
            <a:noFill/>
          </a:ln>
          <a:effectLst>
            <a:outerShdw blurRad="63500" sx="102000" sy="102000" algn="ctr" rotWithShape="0">
              <a:prstClr val="black">
                <a:alpha val="40000"/>
              </a:prstClr>
            </a:outerShdw>
          </a:effectLst>
        </p:spPr>
      </p:pic>
      <p:sp>
        <p:nvSpPr>
          <p:cNvPr id="5" name="TextBox 4"/>
          <p:cNvSpPr txBox="1"/>
          <p:nvPr/>
        </p:nvSpPr>
        <p:spPr>
          <a:xfrm rot="607700">
            <a:off x="4687369" y="2804180"/>
            <a:ext cx="2514368" cy="483708"/>
          </a:xfrm>
          <a:prstGeom prst="rect">
            <a:avLst/>
          </a:prstGeom>
          <a:noFill/>
        </p:spPr>
        <p:txBody>
          <a:bodyPr wrap="none" rtlCol="0">
            <a:prstTxWarp prst="textChevronInverted">
              <a:avLst/>
            </a:prstTxWarp>
            <a:spAutoFit/>
          </a:bodyPr>
          <a:lstStyle/>
          <a:p>
            <a:r>
              <a:rPr lang="en-US" sz="2800" b="1" dirty="0" smtClean="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latin typeface="Arial Black" panose="020B0A04020102020204" pitchFamily="34" charset="0"/>
              </a:rPr>
              <a:t>Object-Oriented</a:t>
            </a:r>
            <a:endParaRPr lang="en-US" sz="2800" b="1" dirty="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latin typeface="Arial Black" panose="020B0A04020102020204" pitchFamily="34" charset="0"/>
            </a:endParaRPr>
          </a:p>
        </p:txBody>
      </p:sp>
      <p:pic>
        <p:nvPicPr>
          <p:cNvPr id="6" name="Picture 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38200" y="4233245"/>
            <a:ext cx="2133600" cy="1862755"/>
          </a:xfrm>
          <a:prstGeom prst="rect">
            <a:avLst/>
          </a:prstGeom>
          <a:effectLst>
            <a:glow rad="38100">
              <a:schemeClr val="accent6">
                <a:lumMod val="40000"/>
                <a:lumOff val="60000"/>
                <a:alpha val="40000"/>
              </a:schemeClr>
            </a:glow>
          </a:effectLst>
          <a:scene3d>
            <a:camera prst="perspectiveHeroicExtremeRightFacing">
              <a:rot lat="487347" lon="19532356" rev="120000"/>
            </a:camera>
            <a:lightRig rig="threePt" dir="t"/>
          </a:scene3d>
        </p:spPr>
      </p:pic>
    </p:spTree>
    <p:extLst>
      <p:ext uri="{BB962C8B-B14F-4D97-AF65-F5344CB8AC3E}">
        <p14:creationId xmlns:p14="http://schemas.microsoft.com/office/powerpoint/2010/main" val="45280251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(2)</a:t>
            </a:r>
            <a:endParaRPr lang="en-US" dirty="0"/>
          </a:p>
        </p:txBody>
      </p:sp>
      <p:sp>
        <p:nvSpPr>
          <p:cNvPr id="3" name="Content Placeholder 2"/>
          <p:cNvSpPr>
            <a:spLocks noGrp="1"/>
          </p:cNvSpPr>
          <p:nvPr>
            <p:ph idx="1"/>
          </p:nvPr>
        </p:nvSpPr>
        <p:spPr>
          <a:xfrm>
            <a:off x="228600" y="990600"/>
            <a:ext cx="8686800" cy="5715000"/>
          </a:xfrm>
        </p:spPr>
        <p:txBody>
          <a:bodyPr/>
          <a:lstStyle/>
          <a:p>
            <a:r>
              <a:rPr lang="en-US" dirty="0" smtClean="0">
                <a:solidFill>
                  <a:schemeClr val="accent5">
                    <a:lumMod val="20000"/>
                    <a:lumOff val="80000"/>
                  </a:schemeClr>
                </a:solidFill>
                <a:effectLst>
                  <a:outerShdw blurRad="50800" dist="38100" algn="tr" rotWithShape="0">
                    <a:prstClr val="black">
                      <a:alpha val="40000"/>
                    </a:prstClr>
                  </a:outerShdw>
                </a:effectLst>
              </a:rPr>
              <a:t>Interfaces</a:t>
            </a:r>
            <a:r>
              <a:rPr lang="en-US" dirty="0" smtClean="0">
                <a:effectLst>
                  <a:outerShdw blurRad="50800" dist="38100" algn="tr" rotWithShape="0">
                    <a:prstClr val="black">
                      <a:alpha val="40000"/>
                    </a:prstClr>
                  </a:outerShdw>
                </a:effectLst>
              </a:rPr>
              <a:t> describe a prototype of group of methods (operations), properties and events</a:t>
            </a:r>
          </a:p>
          <a:p>
            <a:pPr lvl="1"/>
            <a:r>
              <a:rPr lang="en-US" dirty="0" smtClean="0">
                <a:effectLst>
                  <a:outerShdw blurRad="50800" dist="38100" algn="tr" rotWithShape="0">
                    <a:prstClr val="black">
                      <a:alpha val="40000"/>
                    </a:prstClr>
                  </a:outerShdw>
                </a:effectLst>
              </a:rPr>
              <a:t>Can be implemented by a given class or structure</a:t>
            </a:r>
          </a:p>
          <a:p>
            <a:pPr lvl="1"/>
            <a:r>
              <a:rPr lang="en-US" dirty="0" smtClean="0">
                <a:effectLst>
                  <a:outerShdw blurRad="50800" dist="38100" algn="tr" rotWithShape="0">
                    <a:prstClr val="black">
                      <a:alpha val="40000"/>
                    </a:prstClr>
                  </a:outerShdw>
                </a:effectLst>
              </a:rPr>
              <a:t>Define only the prototypes of the operations</a:t>
            </a:r>
          </a:p>
          <a:p>
            <a:pPr lvl="2"/>
            <a:r>
              <a:rPr lang="en-US" dirty="0" smtClean="0">
                <a:effectLst>
                  <a:outerShdw blurRad="50800" dist="38100" algn="tr" rotWithShape="0">
                    <a:prstClr val="black">
                      <a:alpha val="40000"/>
                    </a:prstClr>
                  </a:outerShdw>
                </a:effectLst>
              </a:rPr>
              <a:t>No concrete implementation is provided</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be used to define abstract data types</a:t>
            </a:r>
          </a:p>
          <a:p>
            <a:pPr lvl="1"/>
            <a:r>
              <a:rPr lang="en-US" dirty="0" smtClean="0">
                <a:effectLst>
                  <a:outerShdw blurRad="50800" dist="38100" algn="tr" rotWithShape="0">
                    <a:prstClr val="black">
                      <a:alpha val="40000"/>
                    </a:prstClr>
                  </a:outerShdw>
                </a:effectLst>
              </a:rPr>
              <a:t>Can be inherited (extended) by other interfaces</a:t>
            </a:r>
          </a:p>
          <a:p>
            <a:pPr lvl="1"/>
            <a:r>
              <a:rPr lang="en-US" dirty="0" smtClean="0">
                <a:effectLst>
                  <a:outerShdw blurRad="50800" dist="38100" algn="tr" rotWithShape="0">
                    <a:prstClr val="black">
                      <a:alpha val="40000"/>
                    </a:prstClr>
                  </a:outerShdw>
                </a:effectLst>
              </a:rPr>
              <a:t>Can not be instantiated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Tree>
    <p:extLst>
      <p:ext uri="{BB962C8B-B14F-4D97-AF65-F5344CB8AC3E}">
        <p14:creationId xmlns:p14="http://schemas.microsoft.com/office/powerpoint/2010/main" val="11445562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
        <p:nvSpPr>
          <p:cNvPr id="21506" name="Rectangle 2"/>
          <p:cNvSpPr>
            <a:spLocks noChangeArrowheads="1"/>
          </p:cNvSpPr>
          <p:nvPr/>
        </p:nvSpPr>
        <p:spPr bwMode="auto">
          <a:xfrm>
            <a:off x="685800" y="1066800"/>
            <a:ext cx="7772400"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IShape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SetPosition(int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CalculateSurface();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IMovable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Move(int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IResizable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eightX,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ResizeByX(int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eightX);</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ResizeByY(int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328570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a:t>
            </a:r>
            <a:r>
              <a:rPr lang="en-US" smtClean="0">
                <a:effectLst>
                  <a:outerShdw blurRad="50800" dist="38100" algn="tr" rotWithShape="0">
                    <a:prstClr val="black">
                      <a:alpha val="40000"/>
                    </a:prstClr>
                  </a:outerShdw>
                </a:effectLst>
              </a:rPr>
              <a:t>– Example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20482" name="Rectangle 2"/>
          <p:cNvSpPr>
            <a:spLocks noChangeArrowheads="1"/>
          </p:cNvSpPr>
          <p:nvPr/>
        </p:nvSpPr>
        <p:spPr bwMode="auto">
          <a:xfrm>
            <a:off x="762000" y="1231642"/>
            <a:ext cx="7620000"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interface IPerson</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0" indent="0" eaLnBrk="0" hangingPunct="0">
              <a:spcBef>
                <a:spcPts val="0"/>
              </a:spcBef>
              <a:buClr>
                <a:schemeClr val="accent5">
                  <a:lumMod val="40000"/>
                  <a:lumOff val="60000"/>
                </a:schemeClr>
              </a:buClr>
              <a:buSzPct val="70000"/>
              <a:buFontTx/>
              <a:buNone/>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DateOfBirth  //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roperty DateOfBirth</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endPar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60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Age  //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roperty Age (read-only)</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Print(); // Method for printing</a:t>
            </a:r>
            <a:endPar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7296889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 Implementation</a:t>
            </a:r>
            <a:endParaRPr lang="en-US" dirty="0"/>
          </a:p>
        </p:txBody>
      </p:sp>
      <p:sp>
        <p:nvSpPr>
          <p:cNvPr id="3" name="Content Placeholder 2"/>
          <p:cNvSpPr>
            <a:spLocks noGrp="1"/>
          </p:cNvSpPr>
          <p:nvPr>
            <p:ph idx="1"/>
          </p:nvPr>
        </p:nvSpPr>
        <p:spPr>
          <a:xfrm>
            <a:off x="228600" y="1143000"/>
            <a:ext cx="8686800" cy="5410200"/>
          </a:xfrm>
        </p:spPr>
        <p:txBody>
          <a:bodyPr/>
          <a:lstStyle/>
          <a:p>
            <a:r>
              <a:rPr lang="en-US" dirty="0" smtClean="0">
                <a:effectLst>
                  <a:outerShdw blurRad="50800" dist="38100" algn="tr" rotWithShape="0">
                    <a:prstClr val="black">
                      <a:alpha val="40000"/>
                    </a:prstClr>
                  </a:outerShdw>
                </a:effectLst>
              </a:rPr>
              <a:t>Classes and structures can implement (support) one or several interfaces</a:t>
            </a:r>
          </a:p>
          <a:p>
            <a:endParaRPr lang="en-US" dirty="0" smtClean="0">
              <a:effectLst>
                <a:outerShdw blurRad="50800" dist="38100" algn="tr" rotWithShape="0">
                  <a:prstClr val="black">
                    <a:alpha val="40000"/>
                  </a:prstClr>
                </a:outerShdw>
              </a:effectLst>
            </a:endParaRPr>
          </a:p>
          <a:p>
            <a:endParaRPr lang="en-US" dirty="0" smtClean="0">
              <a:effectLst>
                <a:outerShdw blurRad="50800" dist="38100" algn="tr" rotWithShape="0">
                  <a:prstClr val="black">
                    <a:alpha val="40000"/>
                  </a:prstClr>
                </a:outerShdw>
              </a:effectLst>
            </a:endParaRPr>
          </a:p>
          <a:p>
            <a:endParaRPr lang="en-US" dirty="0" smtClean="0">
              <a:effectLst>
                <a:outerShdw blurRad="50800" dist="38100" algn="tr" rotWithShape="0">
                  <a:prstClr val="black">
                    <a:alpha val="40000"/>
                  </a:prstClr>
                </a:outerShdw>
              </a:effectLst>
            </a:endParaRPr>
          </a:p>
          <a:p>
            <a:r>
              <a:rPr lang="en-US" dirty="0" smtClean="0">
                <a:effectLst>
                  <a:outerShdw blurRad="50800" dist="38100" algn="tr" rotWithShape="0">
                    <a:prstClr val="black">
                      <a:alpha val="40000"/>
                    </a:prstClr>
                  </a:outerShdw>
                </a:effectLst>
              </a:rPr>
              <a:t>Implementer classes must </a:t>
            </a:r>
            <a:r>
              <a:rPr lang="en-US" dirty="0" smtClean="0">
                <a:solidFill>
                  <a:schemeClr val="accent5">
                    <a:lumMod val="20000"/>
                    <a:lumOff val="80000"/>
                  </a:schemeClr>
                </a:solidFill>
                <a:effectLst>
                  <a:outerShdw blurRad="50800" dist="38100" algn="tr" rotWithShape="0">
                    <a:prstClr val="black">
                      <a:alpha val="40000"/>
                    </a:prstClr>
                  </a:outerShdw>
                </a:effectLst>
              </a:rPr>
              <a:t>implement all </a:t>
            </a:r>
            <a:r>
              <a:rPr lang="en-US" dirty="0" smtClean="0">
                <a:effectLst>
                  <a:outerShdw blurRad="50800" dist="38100" algn="tr" rotWithShape="0">
                    <a:prstClr val="black">
                      <a:alpha val="40000"/>
                    </a:prstClr>
                  </a:outerShdw>
                </a:effectLst>
              </a:rPr>
              <a:t>interface methods </a:t>
            </a:r>
            <a:endParaRPr lang="en-US" dirty="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Or should be declared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rPr>
              <a:t>abstract</a:t>
            </a:r>
            <a:endParaRPr lang="ru-RU" dirty="0" smtClean="0">
              <a:effectLst>
                <a:outerShdw blurRad="50800" dist="38100" algn="tr" rotWithShape="0">
                  <a:prstClr val="black">
                    <a:alpha val="40000"/>
                  </a:prstClr>
                </a:outerShdw>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
        <p:nvSpPr>
          <p:cNvPr id="5" name="Rectangle 2"/>
          <p:cNvSpPr>
            <a:spLocks noChangeArrowheads="1"/>
          </p:cNvSpPr>
          <p:nvPr/>
        </p:nvSpPr>
        <p:spPr bwMode="auto">
          <a:xfrm>
            <a:off x="685800" y="2483584"/>
            <a:ext cx="77724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Rectangle :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IShape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void SetPosition(int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CalculateSurface()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5180231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7086600" cy="838200"/>
          </a:xfrm>
        </p:spPr>
        <p:txBody>
          <a:bodyPr/>
          <a:lstStyle/>
          <a:p>
            <a:r>
              <a:rPr lang="en-US" dirty="0" smtClean="0">
                <a:effectLst>
                  <a:outerShdw blurRad="50800" dist="38100" algn="tr" rotWithShape="0">
                    <a:prstClr val="black">
                      <a:alpha val="40000"/>
                    </a:prstClr>
                  </a:outerShdw>
                </a:effectLst>
              </a:rPr>
              <a:t>Interface Implementation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22530" name="Rectangle 2"/>
          <p:cNvSpPr>
            <a:spLocks noChangeArrowheads="1"/>
          </p:cNvSpPr>
          <p:nvPr/>
        </p:nvSpPr>
        <p:spPr bwMode="auto">
          <a:xfrm>
            <a:off x="685801" y="1168598"/>
            <a:ext cx="7700962" cy="523220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Rectangle : IShape, IMovable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 width, height;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x, int y) // IShape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x;</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y;</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60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CalculateSurface() // IShape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this.width * this.height;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60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deltaX, int deltaY) // IMovable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deltaX;</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deltaY;</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9872569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www.healing-touch.co.uk/thunder.jpg"/>
          <p:cNvPicPr>
            <a:picLocks noChangeAspect="1" noChangeArrowheads="1"/>
          </p:cNvPicPr>
          <p:nvPr/>
        </p:nvPicPr>
        <p:blipFill>
          <a:blip r:embed="rId2" cstate="screen">
            <a:grayscl/>
            <a:lum contrast="-10000"/>
            <a:extLst>
              <a:ext uri="{28A0092B-C50C-407E-A947-70E740481C1C}">
                <a14:useLocalDpi xmlns:a14="http://schemas.microsoft.com/office/drawing/2010/main"/>
              </a:ext>
            </a:extLst>
          </a:blip>
          <a:srcRect/>
          <a:stretch>
            <a:fillRect/>
          </a:stretch>
        </p:blipFill>
        <p:spPr bwMode="auto">
          <a:xfrm>
            <a:off x="2997200" y="3810000"/>
            <a:ext cx="3149600" cy="2362200"/>
          </a:xfrm>
          <a:prstGeom prst="roundRect">
            <a:avLst>
              <a:gd name="adj" fmla="val 13441"/>
            </a:avLst>
          </a:prstGeom>
          <a:ln>
            <a:noFill/>
          </a:ln>
          <a:effectLst>
            <a:softEdge rad="112500"/>
          </a:effectLst>
        </p:spPr>
      </p:pic>
      <p:sp>
        <p:nvSpPr>
          <p:cNvPr id="2" name="Title 1"/>
          <p:cNvSpPr>
            <a:spLocks noGrp="1"/>
          </p:cNvSpPr>
          <p:nvPr>
            <p:ph type="ctrTitle"/>
          </p:nvPr>
        </p:nvSpPr>
        <p:spPr>
          <a:xfrm>
            <a:off x="457200" y="1447800"/>
            <a:ext cx="8229600" cy="1447800"/>
          </a:xfrm>
        </p:spPr>
        <p:txBody>
          <a:bodyPr/>
          <a:lstStyle/>
          <a:p>
            <a:r>
              <a:rPr lang="en-US" dirty="0" smtClean="0">
                <a:effectLst>
                  <a:outerShdw blurRad="50800" dist="38100" algn="tr" rotWithShape="0">
                    <a:prstClr val="black">
                      <a:alpha val="40000"/>
                    </a:prstClr>
                  </a:outerShdw>
                </a:effectLst>
              </a:rPr>
              <a:t>Interfaces and</a:t>
            </a:r>
            <a:br>
              <a:rPr lang="en-US" dirty="0" smtClean="0">
                <a:effectLst>
                  <a:outerShdw blurRad="50800" dist="38100" algn="tr" rotWithShape="0">
                    <a:prstClr val="black">
                      <a:alpha val="40000"/>
                    </a:prstClr>
                  </a:outerShdw>
                </a:effectLst>
              </a:rPr>
            </a:br>
            <a:r>
              <a:rPr lang="en-US" dirty="0" smtClean="0">
                <a:effectLst>
                  <a:outerShdw blurRad="50800" dist="38100" algn="tr" rotWithShape="0">
                    <a:prstClr val="black">
                      <a:alpha val="40000"/>
                    </a:prstClr>
                  </a:outerShdw>
                </a:effectLst>
              </a:rPr>
              <a:t>Implementation</a:t>
            </a:r>
            <a:endParaRPr lang="en-US" dirty="0"/>
          </a:p>
        </p:txBody>
      </p:sp>
      <p:sp>
        <p:nvSpPr>
          <p:cNvPr id="3" name="Subtitle 2"/>
          <p:cNvSpPr>
            <a:spLocks noGrp="1"/>
          </p:cNvSpPr>
          <p:nvPr>
            <p:ph type="subTitle" idx="1"/>
          </p:nvPr>
        </p:nvSpPr>
        <p:spPr>
          <a:xfrm>
            <a:off x="457200" y="2971799"/>
            <a:ext cx="8229600" cy="569120"/>
          </a:xfrm>
        </p:spPr>
        <p:txBody>
          <a:bodyPr/>
          <a:lstStyle/>
          <a:p>
            <a:r>
              <a:rPr lang="en-US" dirty="0" smtClean="0">
                <a:effectLst>
                  <a:outerShdw blurRad="50800" dist="38100" algn="tr" rotWithShape="0">
                    <a:prstClr val="black">
                      <a:alpha val="40000"/>
                    </a:prstClr>
                  </a:outerShdw>
                </a:effectLst>
              </a:rPr>
              <a:t>Live Demo</a:t>
            </a:r>
            <a:endParaRPr lang="en-US" dirty="0"/>
          </a:p>
        </p:txBody>
      </p:sp>
    </p:spTree>
    <p:extLst>
      <p:ext uri="{BB962C8B-B14F-4D97-AF65-F5344CB8AC3E}">
        <p14:creationId xmlns:p14="http://schemas.microsoft.com/office/powerpoint/2010/main" val="6067529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 </a:t>
            </a:r>
            <a:r>
              <a:rPr lang="en-US" sz="4000" dirty="0" smtClean="0"/>
              <a:t>Classes</a:t>
            </a:r>
            <a:endParaRPr lang="bg-BG" sz="4000" dirty="0"/>
          </a:p>
        </p:txBody>
      </p:sp>
      <p:sp>
        <p:nvSpPr>
          <p:cNvPr id="787459" name="Rectangle 3"/>
          <p:cNvSpPr>
            <a:spLocks noGrp="1" noChangeArrowheads="1"/>
          </p:cNvSpPr>
          <p:nvPr>
            <p:ph idx="1"/>
          </p:nvPr>
        </p:nvSpPr>
        <p:spPr>
          <a:xfrm>
            <a:off x="228600" y="990600"/>
            <a:ext cx="8686800" cy="5715000"/>
          </a:xfrm>
          <a:prstGeom prst="rect">
            <a:avLst/>
          </a:prstGeom>
        </p:spPr>
        <p:txBody>
          <a:bodyPr/>
          <a:lstStyle/>
          <a:p>
            <a:r>
              <a:rPr lang="en-US" dirty="0">
                <a:solidFill>
                  <a:schemeClr val="accent5">
                    <a:lumMod val="20000"/>
                    <a:lumOff val="80000"/>
                  </a:schemeClr>
                </a:solidFill>
              </a:rPr>
              <a:t>Abstract classes </a:t>
            </a:r>
            <a:r>
              <a:rPr lang="en-US" dirty="0">
                <a:solidFill>
                  <a:srgbClr val="EBFFD2"/>
                </a:solidFill>
              </a:rPr>
              <a:t>are special classes </a:t>
            </a:r>
            <a:r>
              <a:rPr lang="en-US" dirty="0" smtClean="0">
                <a:solidFill>
                  <a:srgbClr val="EBFFD2"/>
                </a:solidFill>
              </a:rPr>
              <a:t>defined with the keyword </a:t>
            </a:r>
            <a:r>
              <a:rPr lang="en-US" dirty="0">
                <a:solidFill>
                  <a:schemeClr val="accent5">
                    <a:lumMod val="20000"/>
                    <a:lumOff val="80000"/>
                  </a:schemeClr>
                </a:solidFill>
                <a:latin typeface="Consolas" pitchFamily="49" charset="0"/>
                <a:cs typeface="Consolas" pitchFamily="49" charset="0"/>
              </a:rPr>
              <a:t>abstract</a:t>
            </a:r>
            <a:r>
              <a:rPr lang="en-US" dirty="0">
                <a:solidFill>
                  <a:schemeClr val="accent5">
                    <a:lumMod val="20000"/>
                    <a:lumOff val="80000"/>
                  </a:schemeClr>
                </a:solidFill>
              </a:rPr>
              <a:t> </a:t>
            </a:r>
          </a:p>
          <a:p>
            <a:pPr lvl="1"/>
            <a:r>
              <a:rPr lang="en-GB" dirty="0" smtClean="0"/>
              <a:t>Mix between class and interface</a:t>
            </a:r>
          </a:p>
          <a:p>
            <a:pPr lvl="1"/>
            <a:r>
              <a:rPr lang="en-GB" dirty="0" smtClean="0">
                <a:solidFill>
                  <a:srgbClr val="EBFFD2"/>
                </a:solidFill>
              </a:rPr>
              <a:t>Partially implemented or fully unimplemented</a:t>
            </a:r>
            <a:endParaRPr lang="en-GB" dirty="0">
              <a:solidFill>
                <a:srgbClr val="EBFFD2"/>
              </a:solidFill>
            </a:endParaRPr>
          </a:p>
          <a:p>
            <a:pPr lvl="1">
              <a:buClr>
                <a:srgbClr val="8FD600"/>
              </a:buClr>
            </a:pPr>
            <a:r>
              <a:rPr lang="en-GB" dirty="0" smtClean="0">
                <a:solidFill>
                  <a:schemeClr val="tx1">
                    <a:lumMod val="40000"/>
                    <a:lumOff val="60000"/>
                  </a:schemeClr>
                </a:solidFill>
              </a:rPr>
              <a:t>Not </a:t>
            </a:r>
            <a:r>
              <a:rPr lang="en-GB" dirty="0">
                <a:solidFill>
                  <a:schemeClr val="tx1">
                    <a:lumMod val="40000"/>
                    <a:lumOff val="60000"/>
                  </a:schemeClr>
                </a:solidFill>
              </a:rPr>
              <a:t>implemented methods are declared </a:t>
            </a:r>
            <a:r>
              <a:rPr lang="en-US" dirty="0">
                <a:solidFill>
                  <a:schemeClr val="accent5">
                    <a:lumMod val="20000"/>
                    <a:lumOff val="80000"/>
                  </a:schemeClr>
                </a:solidFill>
                <a:latin typeface="Consolas" pitchFamily="49" charset="0"/>
                <a:cs typeface="Consolas" pitchFamily="49" charset="0"/>
              </a:rPr>
              <a:t>abstract</a:t>
            </a:r>
            <a:r>
              <a:rPr lang="en-US" dirty="0"/>
              <a:t> </a:t>
            </a:r>
            <a:r>
              <a:rPr lang="en-US" dirty="0">
                <a:solidFill>
                  <a:schemeClr val="tx1">
                    <a:lumMod val="40000"/>
                    <a:lumOff val="60000"/>
                  </a:schemeClr>
                </a:solidFill>
              </a:rPr>
              <a:t>and </a:t>
            </a:r>
            <a:r>
              <a:rPr lang="en-US" dirty="0" smtClean="0">
                <a:solidFill>
                  <a:schemeClr val="tx1">
                    <a:lumMod val="40000"/>
                    <a:lumOff val="60000"/>
                  </a:schemeClr>
                </a:solidFill>
              </a:rPr>
              <a:t>are left empty</a:t>
            </a:r>
          </a:p>
          <a:p>
            <a:pPr lvl="1"/>
            <a:r>
              <a:rPr lang="en-US" dirty="0" smtClean="0">
                <a:solidFill>
                  <a:srgbClr val="EBFFD2"/>
                </a:solidFill>
              </a:rPr>
              <a:t>Cannot be </a:t>
            </a:r>
            <a:r>
              <a:rPr lang="en-GB" dirty="0" smtClean="0">
                <a:solidFill>
                  <a:srgbClr val="EBFFD2"/>
                </a:solidFill>
              </a:rPr>
              <a:t>instantiated directly</a:t>
            </a:r>
            <a:endParaRPr lang="en-GB" dirty="0">
              <a:solidFill>
                <a:schemeClr val="tx1">
                  <a:lumMod val="40000"/>
                  <a:lumOff val="60000"/>
                </a:schemeClr>
              </a:solidFill>
            </a:endParaRPr>
          </a:p>
          <a:p>
            <a:r>
              <a:rPr lang="en-GB" dirty="0">
                <a:solidFill>
                  <a:srgbClr val="EBFFD2"/>
                </a:solidFill>
              </a:rPr>
              <a:t>Child classes should implement </a:t>
            </a:r>
            <a:r>
              <a:rPr lang="en-GB" dirty="0" smtClean="0">
                <a:solidFill>
                  <a:srgbClr val="EBFFD2"/>
                </a:solidFill>
              </a:rPr>
              <a:t>all abstract  </a:t>
            </a:r>
            <a:r>
              <a:rPr lang="en-GB" dirty="0">
                <a:solidFill>
                  <a:srgbClr val="EBFFD2"/>
                </a:solidFill>
              </a:rPr>
              <a:t>methods or </a:t>
            </a:r>
            <a:r>
              <a:rPr lang="en-GB" dirty="0" smtClean="0">
                <a:solidFill>
                  <a:srgbClr val="EBFFD2"/>
                </a:solidFill>
              </a:rPr>
              <a:t>be declared as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abstract</a:t>
            </a:r>
            <a:r>
              <a:rPr lang="en-GB" dirty="0"/>
              <a:t> too</a:t>
            </a:r>
            <a:endParaRPr lang="en-US" dirty="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36</a:t>
            </a:fld>
            <a:endParaRPr lang="en-US" sz="1100" dirty="0"/>
          </a:p>
        </p:txBody>
      </p:sp>
    </p:spTree>
    <p:extLst>
      <p:ext uri="{BB962C8B-B14F-4D97-AF65-F5344CB8AC3E}">
        <p14:creationId xmlns:p14="http://schemas.microsoft.com/office/powerpoint/2010/main" val="52780118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Classes (2)</a:t>
            </a:r>
            <a:endParaRPr lang="en-US" dirty="0"/>
          </a:p>
        </p:txBody>
      </p:sp>
      <p:sp>
        <p:nvSpPr>
          <p:cNvPr id="3" name="Content Placeholder 2"/>
          <p:cNvSpPr>
            <a:spLocks noGrp="1"/>
          </p:cNvSpPr>
          <p:nvPr>
            <p:ph idx="1"/>
          </p:nvPr>
        </p:nvSpPr>
        <p:spPr>
          <a:xfrm>
            <a:off x="228600" y="990600"/>
            <a:ext cx="8686800" cy="5715000"/>
          </a:xfrm>
        </p:spPr>
        <p:txBody>
          <a:bodyPr/>
          <a:lstStyle/>
          <a:p>
            <a:r>
              <a:rPr lang="en-US" dirty="0" smtClean="0">
                <a:solidFill>
                  <a:schemeClr val="accent5">
                    <a:lumMod val="20000"/>
                    <a:lumOff val="80000"/>
                  </a:schemeClr>
                </a:solidFill>
                <a:effectLst>
                  <a:outerShdw blurRad="38100" dist="38100" dir="2700000" algn="tl">
                    <a:srgbClr val="000000"/>
                  </a:outerShdw>
                </a:effectLst>
              </a:rPr>
              <a:t>Abstract</a:t>
            </a:r>
            <a:r>
              <a:rPr lang="en-US" dirty="0" smtClean="0">
                <a:effectLst>
                  <a:outerShdw blurRad="50800" dist="38100" algn="tr" rotWithShape="0">
                    <a:prstClr val="black">
                      <a:alpha val="40000"/>
                    </a:prstClr>
                  </a:outerShdw>
                </a:effectLst>
              </a:rPr>
              <a:t> </a:t>
            </a:r>
            <a:r>
              <a:rPr lang="en-US" dirty="0" smtClean="0">
                <a:solidFill>
                  <a:schemeClr val="accent5">
                    <a:lumMod val="20000"/>
                    <a:lumOff val="80000"/>
                  </a:schemeClr>
                </a:solidFill>
                <a:effectLst>
                  <a:outerShdw blurRad="38100" dist="38100" dir="2700000" algn="tl">
                    <a:srgbClr val="000000"/>
                  </a:outerShdw>
                </a:effectLst>
              </a:rPr>
              <a:t>methods</a:t>
            </a:r>
            <a:r>
              <a:rPr lang="en-US" dirty="0" smtClean="0">
                <a:effectLst>
                  <a:outerShdw blurRad="50800" dist="38100" algn="tr" rotWithShape="0">
                    <a:prstClr val="black">
                      <a:alpha val="40000"/>
                    </a:prstClr>
                  </a:outerShdw>
                </a:effectLst>
              </a:rPr>
              <a:t> are an empty methods without implementation</a:t>
            </a:r>
          </a:p>
          <a:p>
            <a:pPr lvl="1"/>
            <a:r>
              <a:rPr lang="en-US" dirty="0" smtClean="0">
                <a:effectLst>
                  <a:outerShdw blurRad="50800" dist="38100" algn="tr" rotWithShape="0">
                    <a:prstClr val="black">
                      <a:alpha val="40000"/>
                    </a:prstClr>
                  </a:outerShdw>
                </a:effectLst>
              </a:rPr>
              <a:t>The implementation is </a:t>
            </a:r>
            <a:r>
              <a:rPr lang="en-US" dirty="0" smtClean="0">
                <a:solidFill>
                  <a:schemeClr val="accent5">
                    <a:lumMod val="20000"/>
                    <a:lumOff val="80000"/>
                  </a:schemeClr>
                </a:solidFill>
                <a:effectLst>
                  <a:outerShdw blurRad="50800" dist="38100" algn="tr" rotWithShape="0">
                    <a:prstClr val="black">
                      <a:alpha val="40000"/>
                    </a:prstClr>
                  </a:outerShdw>
                </a:effectLst>
              </a:rPr>
              <a:t>intentionally left</a:t>
            </a:r>
            <a:br>
              <a:rPr lang="en-US" dirty="0" smtClean="0">
                <a:solidFill>
                  <a:schemeClr val="accent5">
                    <a:lumMod val="20000"/>
                    <a:lumOff val="80000"/>
                  </a:schemeClr>
                </a:solidFill>
                <a:effectLst>
                  <a:outerShdw blurRad="50800" dist="38100" algn="tr" rotWithShape="0">
                    <a:prstClr val="black">
                      <a:alpha val="40000"/>
                    </a:prstClr>
                  </a:outerShdw>
                </a:effectLst>
              </a:rPr>
            </a:br>
            <a:r>
              <a:rPr lang="en-US" dirty="0" smtClean="0">
                <a:effectLst>
                  <a:outerShdw blurRad="50800" dist="38100" algn="tr" rotWithShape="0">
                    <a:prstClr val="black">
                      <a:alpha val="40000"/>
                    </a:prstClr>
                  </a:outerShdw>
                </a:effectLst>
              </a:rPr>
              <a:t>for the descendent classes</a:t>
            </a:r>
          </a:p>
          <a:p>
            <a:r>
              <a:rPr lang="en-US" dirty="0" smtClean="0">
                <a:effectLst>
                  <a:outerShdw blurRad="50800" dist="38100" algn="tr" rotWithShape="0">
                    <a:prstClr val="black">
                      <a:alpha val="40000"/>
                    </a:prstClr>
                  </a:outerShdw>
                </a:effectLst>
              </a:rPr>
              <a:t>When a class contains </a:t>
            </a:r>
            <a:r>
              <a:rPr lang="en-US" dirty="0" smtClean="0">
                <a:solidFill>
                  <a:schemeClr val="accent5">
                    <a:lumMod val="20000"/>
                    <a:lumOff val="80000"/>
                  </a:schemeClr>
                </a:solidFill>
                <a:effectLst>
                  <a:outerShdw blurRad="50800" dist="38100" algn="tr" rotWithShape="0">
                    <a:prstClr val="black">
                      <a:alpha val="40000"/>
                    </a:prstClr>
                  </a:outerShdw>
                </a:effectLst>
              </a:rPr>
              <a:t>at least one abstract method</a:t>
            </a:r>
            <a:r>
              <a:rPr lang="en-US" dirty="0" smtClean="0">
                <a:effectLst>
                  <a:outerShdw blurRad="50800" dist="38100" algn="tr" rotWithShape="0">
                    <a:prstClr val="black">
                      <a:alpha val="40000"/>
                    </a:prstClr>
                  </a:outerShdw>
                </a:effectLst>
              </a:rPr>
              <a:t>, it is called </a:t>
            </a:r>
            <a:r>
              <a:rPr lang="en-US" dirty="0" smtClean="0">
                <a:solidFill>
                  <a:schemeClr val="accent5">
                    <a:lumMod val="20000"/>
                    <a:lumOff val="80000"/>
                  </a:schemeClr>
                </a:solidFill>
                <a:effectLst>
                  <a:outerShdw blurRad="50800" dist="38100" algn="tr" rotWithShape="0">
                    <a:prstClr val="black">
                      <a:alpha val="40000"/>
                    </a:prstClr>
                  </a:outerShdw>
                </a:effectLst>
              </a:rPr>
              <a:t>abstract class</a:t>
            </a:r>
          </a:p>
          <a:p>
            <a:r>
              <a:rPr lang="en-US" dirty="0">
                <a:effectLst>
                  <a:outerShdw blurRad="50800" dist="38100" algn="tr" rotWithShape="0">
                    <a:prstClr val="black">
                      <a:alpha val="40000"/>
                    </a:prstClr>
                  </a:outerShdw>
                </a:effectLst>
              </a:rPr>
              <a:t>Abstract classes model </a:t>
            </a:r>
            <a:r>
              <a:rPr lang="en-US" dirty="0" smtClean="0">
                <a:effectLst>
                  <a:outerShdw blurRad="50800" dist="38100" algn="tr" rotWithShape="0">
                    <a:prstClr val="black">
                      <a:alpha val="40000"/>
                    </a:prstClr>
                  </a:outerShdw>
                </a:effectLst>
              </a:rPr>
              <a:t>abstract concepts</a:t>
            </a:r>
          </a:p>
          <a:p>
            <a:pPr lvl="1"/>
            <a:r>
              <a:rPr lang="en-US" dirty="0" smtClean="0">
                <a:effectLst>
                  <a:outerShdw blurRad="50800" dist="38100" algn="tr" rotWithShape="0">
                    <a:prstClr val="black">
                      <a:alpha val="40000"/>
                    </a:prstClr>
                  </a:outerShdw>
                </a:effectLst>
              </a:rPr>
              <a:t>E.g. person, object, item, movable object</a:t>
            </a:r>
            <a:endParaRPr lang="en-US" dirty="0">
              <a:effectLst>
                <a:outerShdw blurRad="50800" dist="38100" algn="tr" rotWithShape="0">
                  <a:prstClr val="black">
                    <a:alpha val="40000"/>
                  </a:prstClr>
                </a:outerShdw>
              </a:effectLst>
            </a:endParaRPr>
          </a:p>
          <a:p>
            <a:endParaRPr lang="en-US" sz="2800" dirty="0" smtClean="0">
              <a:solidFill>
                <a:schemeClr val="accent5">
                  <a:lumMod val="20000"/>
                  <a:lumOff val="80000"/>
                </a:schemeClr>
              </a:solidFill>
              <a:effectLst>
                <a:outerShdw blurRad="38100" dist="38100" dir="2700000" algn="tl">
                  <a:srgbClr val="000000"/>
                </a:outerShdw>
              </a:effectLst>
              <a:latin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36257947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19458" name="Rectangle 2"/>
          <p:cNvSpPr>
            <a:spLocks noChangeArrowheads="1"/>
          </p:cNvSpPr>
          <p:nvPr/>
        </p:nvSpPr>
        <p:spPr bwMode="auto">
          <a:xfrm>
            <a:off x="684213" y="1075521"/>
            <a:ext cx="7773987" cy="54014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abstract class MovableShape : IShape, IMovable</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abstract int CalculateSurface();</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071682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vs. Abstract Classes</a:t>
            </a:r>
            <a:endParaRPr lang="en-US" dirty="0"/>
          </a:p>
        </p:txBody>
      </p:sp>
      <p:sp>
        <p:nvSpPr>
          <p:cNvPr id="3" name="Content Placeholder 2"/>
          <p:cNvSpPr>
            <a:spLocks noGrp="1"/>
          </p:cNvSpPr>
          <p:nvPr>
            <p:ph idx="1"/>
          </p:nvPr>
        </p:nvSpPr>
        <p:spPr/>
        <p:txBody>
          <a:bodyPr/>
          <a:lstStyle/>
          <a:p>
            <a:r>
              <a:rPr lang="en-US" dirty="0" smtClean="0">
                <a:effectLst>
                  <a:outerShdw blurRad="50800" dist="38100" algn="tr" rotWithShape="0">
                    <a:prstClr val="black">
                      <a:alpha val="40000"/>
                    </a:prstClr>
                  </a:outerShdw>
                </a:effectLst>
              </a:rPr>
              <a:t>C# </a:t>
            </a:r>
            <a:r>
              <a:rPr lang="en-US" dirty="0" smtClean="0">
                <a:solidFill>
                  <a:schemeClr val="accent5">
                    <a:lumMod val="20000"/>
                    <a:lumOff val="80000"/>
                  </a:schemeClr>
                </a:solidFill>
                <a:effectLst>
                  <a:outerShdw blurRad="50800" dist="38100" algn="tr" rotWithShape="0">
                    <a:prstClr val="black">
                      <a:alpha val="40000"/>
                    </a:prstClr>
                  </a:outerShdw>
                </a:effectLst>
              </a:rPr>
              <a:t>interfaces</a:t>
            </a:r>
            <a:r>
              <a:rPr lang="en-US" dirty="0" smtClean="0">
                <a:effectLst>
                  <a:outerShdw blurRad="50800" dist="38100" algn="tr" rotWithShape="0">
                    <a:prstClr val="black">
                      <a:alpha val="40000"/>
                    </a:prstClr>
                  </a:outerShdw>
                </a:effectLst>
              </a:rPr>
              <a:t> are like </a:t>
            </a:r>
            <a:r>
              <a:rPr lang="en-US" dirty="0" smtClean="0">
                <a:solidFill>
                  <a:schemeClr val="accent5">
                    <a:lumMod val="20000"/>
                    <a:lumOff val="80000"/>
                  </a:schemeClr>
                </a:solidFill>
                <a:effectLst>
                  <a:outerShdw blurRad="50800" dist="38100" algn="tr" rotWithShape="0">
                    <a:prstClr val="black">
                      <a:alpha val="40000"/>
                    </a:prstClr>
                  </a:outerShdw>
                </a:effectLst>
              </a:rPr>
              <a:t>abstract classes</a:t>
            </a:r>
            <a:r>
              <a:rPr lang="en-US" dirty="0" smtClean="0">
                <a:effectLst>
                  <a:outerShdw blurRad="50800" dist="38100" algn="tr" rotWithShape="0">
                    <a:prstClr val="black">
                      <a:alpha val="40000"/>
                    </a:prstClr>
                  </a:outerShdw>
                </a:effectLst>
              </a:rPr>
              <a:t>, but in contrast interfaces:</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not contain methods with implementation</a:t>
            </a:r>
          </a:p>
          <a:p>
            <a:pPr lvl="2"/>
            <a:r>
              <a:rPr lang="en-US" dirty="0" smtClean="0">
                <a:effectLst>
                  <a:outerShdw blurRad="50800" dist="38100" algn="tr" rotWithShape="0">
                    <a:prstClr val="black">
                      <a:alpha val="40000"/>
                    </a:prstClr>
                  </a:outerShdw>
                </a:effectLst>
              </a:rPr>
              <a:t>All interface methods are abstract</a:t>
            </a:r>
          </a:p>
          <a:p>
            <a:pPr lvl="1"/>
            <a:r>
              <a:rPr lang="en-US" dirty="0" smtClean="0">
                <a:effectLst>
                  <a:outerShdw blurRad="50800" dist="38100" algn="tr" rotWithShape="0">
                    <a:prstClr val="black">
                      <a:alpha val="40000"/>
                    </a:prstClr>
                  </a:outerShdw>
                </a:effectLst>
              </a:rPr>
              <a:t>Members do not have scope modifiers</a:t>
            </a:r>
          </a:p>
          <a:p>
            <a:pPr lvl="2"/>
            <a:r>
              <a:rPr lang="en-US" dirty="0" smtClean="0">
                <a:effectLst>
                  <a:outerShdw blurRad="50800" dist="38100" algn="tr" rotWithShape="0">
                    <a:prstClr val="black">
                      <a:alpha val="40000"/>
                    </a:prstClr>
                  </a:outerShdw>
                </a:effectLst>
              </a:rPr>
              <a:t>Their scope is assumed public</a:t>
            </a:r>
          </a:p>
          <a:p>
            <a:pPr lvl="2"/>
            <a:r>
              <a:rPr lang="en-US" dirty="0" smtClean="0">
                <a:effectLst>
                  <a:outerShdw blurRad="50800" dist="38100" algn="tr" rotWithShape="0">
                    <a:prstClr val="black">
                      <a:alpha val="40000"/>
                    </a:prstClr>
                  </a:outerShdw>
                </a:effectLst>
              </a:rPr>
              <a:t>But </a:t>
            </a:r>
            <a:r>
              <a:rPr lang="en-US" dirty="0">
                <a:effectLst>
                  <a:outerShdw blurRad="50800" dist="38100" algn="tr" rotWithShape="0">
                    <a:prstClr val="black">
                      <a:alpha val="40000"/>
                    </a:prstClr>
                  </a:outerShdw>
                </a:effectLst>
              </a:rPr>
              <a:t>this is not specified </a:t>
            </a:r>
            <a:r>
              <a:rPr lang="en-US" dirty="0" smtClean="0">
                <a:effectLst>
                  <a:outerShdw blurRad="50800" dist="38100" algn="tr" rotWithShape="0">
                    <a:prstClr val="black">
                      <a:alpha val="40000"/>
                    </a:prstClr>
                  </a:outerShdw>
                </a:effectLst>
              </a:rPr>
              <a:t>explicitly</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not define fields, constants, inner types and constructors</a:t>
            </a:r>
            <a:endParaRPr lang="en-US" dirty="0">
              <a:effectLst>
                <a:outerShdw blurRad="50800" dist="38100" algn="tr" rotWithShape="0">
                  <a:prstClr val="black">
                    <a:alpha val="40000"/>
                  </a:prstClr>
                </a:outerShdw>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p14="http://schemas.microsoft.com/office/powerpoint/2010/main" val="75123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t>Fundamental Principles </a:t>
            </a:r>
            <a:r>
              <a:rPr lang="en-US" sz="4000" dirty="0"/>
              <a:t>of OOP</a:t>
            </a:r>
            <a:endParaRPr lang="bg-BG" sz="4000" dirty="0"/>
          </a:p>
        </p:txBody>
      </p:sp>
      <p:sp>
        <p:nvSpPr>
          <p:cNvPr id="762883" name="Rectangle 3"/>
          <p:cNvSpPr>
            <a:spLocks noGrp="1" noChangeArrowheads="1"/>
          </p:cNvSpPr>
          <p:nvPr>
            <p:ph idx="1"/>
          </p:nvPr>
        </p:nvSpPr>
        <p:spPr>
          <a:xfrm>
            <a:off x="228600" y="1219200"/>
            <a:ext cx="8686800" cy="5486400"/>
          </a:xfrm>
          <a:prstGeom prst="rect">
            <a:avLst/>
          </a:prstGeom>
        </p:spPr>
        <p:txBody>
          <a:bodyPr/>
          <a:lstStyle/>
          <a:p>
            <a:pPr>
              <a:lnSpc>
                <a:spcPct val="100000"/>
              </a:lnSpc>
            </a:pPr>
            <a:r>
              <a:rPr lang="en-US" dirty="0" smtClean="0">
                <a:solidFill>
                  <a:schemeClr val="accent5">
                    <a:lumMod val="20000"/>
                    <a:lumOff val="80000"/>
                  </a:schemeClr>
                </a:solidFill>
              </a:rPr>
              <a:t>Inheritance</a:t>
            </a:r>
          </a:p>
          <a:p>
            <a:pPr lvl="1">
              <a:lnSpc>
                <a:spcPct val="100000"/>
              </a:lnSpc>
            </a:pPr>
            <a:r>
              <a:rPr lang="en-US" dirty="0" smtClean="0"/>
              <a:t>Inherit members from parent class</a:t>
            </a:r>
            <a:endParaRPr lang="en-US" dirty="0"/>
          </a:p>
          <a:p>
            <a:pPr>
              <a:lnSpc>
                <a:spcPct val="100000"/>
              </a:lnSpc>
            </a:pPr>
            <a:r>
              <a:rPr lang="en-US" dirty="0" smtClean="0">
                <a:solidFill>
                  <a:schemeClr val="accent5">
                    <a:lumMod val="20000"/>
                    <a:lumOff val="80000"/>
                  </a:schemeClr>
                </a:solidFill>
              </a:rPr>
              <a:t>Abstraction</a:t>
            </a:r>
          </a:p>
          <a:p>
            <a:pPr lvl="1">
              <a:lnSpc>
                <a:spcPct val="100000"/>
              </a:lnSpc>
            </a:pPr>
            <a:r>
              <a:rPr lang="en-US" dirty="0" smtClean="0"/>
              <a:t>Define and execute abstract actions</a:t>
            </a:r>
            <a:endParaRPr lang="en-US" dirty="0"/>
          </a:p>
          <a:p>
            <a:pPr>
              <a:lnSpc>
                <a:spcPct val="100000"/>
              </a:lnSpc>
            </a:pPr>
            <a:r>
              <a:rPr lang="en-US" dirty="0" smtClean="0">
                <a:solidFill>
                  <a:schemeClr val="accent5">
                    <a:lumMod val="20000"/>
                    <a:lumOff val="80000"/>
                  </a:schemeClr>
                </a:solidFill>
              </a:rPr>
              <a:t>Encapsulation</a:t>
            </a:r>
          </a:p>
          <a:p>
            <a:pPr lvl="1">
              <a:lnSpc>
                <a:spcPct val="100000"/>
              </a:lnSpc>
            </a:pPr>
            <a:r>
              <a:rPr lang="en-US" dirty="0" smtClean="0"/>
              <a:t>Hide the internals of a class</a:t>
            </a:r>
            <a:endParaRPr lang="en-US" dirty="0"/>
          </a:p>
          <a:p>
            <a:pPr>
              <a:lnSpc>
                <a:spcPct val="100000"/>
              </a:lnSpc>
            </a:pPr>
            <a:r>
              <a:rPr lang="en-US" dirty="0" smtClean="0">
                <a:solidFill>
                  <a:schemeClr val="accent5">
                    <a:lumMod val="20000"/>
                    <a:lumOff val="80000"/>
                  </a:schemeClr>
                </a:solidFill>
              </a:rPr>
              <a:t>Polymorphism</a:t>
            </a:r>
          </a:p>
          <a:p>
            <a:pPr marL="574675" lvl="2" indent="-282575">
              <a:lnSpc>
                <a:spcPct val="100000"/>
              </a:lnSpc>
              <a:buClr>
                <a:schemeClr val="accent5">
                  <a:lumMod val="40000"/>
                  <a:lumOff val="60000"/>
                </a:schemeClr>
              </a:buClr>
              <a:buSzPct val="70000"/>
              <a:buFont typeface="Wingdings 2" pitchFamily="18" charset="2"/>
              <a:buChar char=""/>
              <a:tabLst>
                <a:tab pos="282575" algn="l"/>
              </a:tabLst>
            </a:pPr>
            <a:r>
              <a:rPr lang="en-US" sz="3200" dirty="0" smtClean="0">
                <a:solidFill>
                  <a:schemeClr val="tx1">
                    <a:lumMod val="40000"/>
                    <a:lumOff val="60000"/>
                  </a:schemeClr>
                </a:solidFill>
              </a:rPr>
              <a:t>Access a class through its parent interface</a:t>
            </a:r>
            <a:endParaRPr lang="en-US" sz="3000" dirty="0" smtClean="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a:t>
            </a:fld>
            <a:endParaRPr lang="en-US" sz="1100" dirty="0"/>
          </a:p>
        </p:txBody>
      </p:sp>
    </p:spTree>
    <p:extLst>
      <p:ext uri="{BB962C8B-B14F-4D97-AF65-F5344CB8AC3E}">
        <p14:creationId xmlns:p14="http://schemas.microsoft.com/office/powerpoint/2010/main" val="99691585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Classes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19458" name="Rectangle 2"/>
          <p:cNvSpPr>
            <a:spLocks noChangeArrowheads="1"/>
          </p:cNvSpPr>
          <p:nvPr/>
        </p:nvSpPr>
        <p:spPr bwMode="auto">
          <a:xfrm>
            <a:off x="684213" y="1066800"/>
            <a:ext cx="7773987"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class Animal : IComparable&lt;Animal&gt;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int Speed { get;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Non-abstract method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override string ToString()</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 am " + this.GetName();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Interface method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CompareTo(Animal other)</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this.Speed.CompareTo(other.Speed);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2594607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Classes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19458" name="Rectangle 2"/>
          <p:cNvSpPr>
            <a:spLocks noChangeArrowheads="1"/>
          </p:cNvSpPr>
          <p:nvPr/>
        </p:nvSpPr>
        <p:spPr bwMode="auto">
          <a:xfrm>
            <a:off x="684213" y="1158419"/>
            <a:ext cx="7773987"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Turtle : Animal</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override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Speed { get {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override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return "turtle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Cheetah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Animal</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int Speed { get { return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100;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return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"cheetah";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2519946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www.healing-touch.co.uk/thunder.jpg"/>
          <p:cNvPicPr>
            <a:picLocks noChangeAspect="1" noChangeArrowheads="1"/>
          </p:cNvPicPr>
          <p:nvPr/>
        </p:nvPicPr>
        <p:blipFill>
          <a:blip r:embed="rId2" cstate="screen">
            <a:duotone>
              <a:prstClr val="black"/>
              <a:schemeClr val="accent6">
                <a:tint val="45000"/>
                <a:satMod val="400000"/>
              </a:schemeClr>
            </a:duotone>
            <a:extLst>
              <a:ext uri="{28A0092B-C50C-407E-A947-70E740481C1C}">
                <a14:useLocalDpi xmlns:a14="http://schemas.microsoft.com/office/drawing/2010/main"/>
              </a:ext>
            </a:extLst>
          </a:blip>
          <a:srcRect/>
          <a:stretch>
            <a:fillRect/>
          </a:stretch>
        </p:blipFill>
        <p:spPr bwMode="auto">
          <a:xfrm>
            <a:off x="2625231" y="1219200"/>
            <a:ext cx="3893538" cy="2920154"/>
          </a:xfrm>
          <a:prstGeom prst="roundRect">
            <a:avLst>
              <a:gd name="adj" fmla="val 13441"/>
            </a:avLst>
          </a:prstGeom>
          <a:ln>
            <a:noFill/>
          </a:ln>
          <a:effectLst>
            <a:softEdge rad="112500"/>
          </a:effectLst>
        </p:spPr>
      </p:pic>
      <p:sp>
        <p:nvSpPr>
          <p:cNvPr id="2" name="Title 1"/>
          <p:cNvSpPr>
            <a:spLocks noGrp="1"/>
          </p:cNvSpPr>
          <p:nvPr>
            <p:ph type="ctrTitle"/>
          </p:nvPr>
        </p:nvSpPr>
        <p:spPr>
          <a:xfrm>
            <a:off x="457200" y="4460081"/>
            <a:ext cx="8229600" cy="914400"/>
          </a:xfrm>
        </p:spPr>
        <p:txBody>
          <a:bodyPr/>
          <a:lstStyle/>
          <a:p>
            <a:r>
              <a:rPr lang="en-US" dirty="0" smtClean="0">
                <a:effectLst>
                  <a:outerShdw blurRad="50800" dist="38100" algn="tr" rotWithShape="0">
                    <a:prstClr val="black">
                      <a:alpha val="40000"/>
                    </a:prstClr>
                  </a:outerShdw>
                </a:effectLst>
              </a:rPr>
              <a:t>Abstract Classes</a:t>
            </a:r>
            <a:endParaRPr lang="en-US" dirty="0"/>
          </a:p>
        </p:txBody>
      </p:sp>
      <p:sp>
        <p:nvSpPr>
          <p:cNvPr id="3" name="Subtitle 2"/>
          <p:cNvSpPr>
            <a:spLocks noGrp="1"/>
          </p:cNvSpPr>
          <p:nvPr>
            <p:ph type="subTitle" idx="1"/>
          </p:nvPr>
        </p:nvSpPr>
        <p:spPr>
          <a:xfrm>
            <a:off x="457200" y="5450680"/>
            <a:ext cx="8229600" cy="569120"/>
          </a:xfrm>
        </p:spPr>
        <p:txBody>
          <a:bodyPr/>
          <a:lstStyle/>
          <a:p>
            <a:r>
              <a:rPr lang="en-US" dirty="0" smtClean="0">
                <a:effectLst>
                  <a:outerShdw blurRad="50800" dist="38100" algn="tr" rotWithShape="0">
                    <a:prstClr val="black">
                      <a:alpha val="40000"/>
                    </a:prstClr>
                  </a:outerShdw>
                </a:effectLst>
              </a:rPr>
              <a:t>Live Demo</a:t>
            </a:r>
            <a:endParaRPr lang="en-US" dirty="0"/>
          </a:p>
        </p:txBody>
      </p:sp>
    </p:spTree>
    <p:extLst>
      <p:ext uri="{BB962C8B-B14F-4D97-AF65-F5344CB8AC3E}">
        <p14:creationId xmlns:p14="http://schemas.microsoft.com/office/powerpoint/2010/main" val="26090415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 Data Types</a:t>
            </a:r>
            <a:endParaRPr lang="bg-BG" sz="4000" dirty="0"/>
          </a:p>
        </p:txBody>
      </p:sp>
      <p:sp>
        <p:nvSpPr>
          <p:cNvPr id="805891" name="Rectangle 3"/>
          <p:cNvSpPr>
            <a:spLocks noGrp="1" noChangeArrowheads="1"/>
          </p:cNvSpPr>
          <p:nvPr>
            <p:ph idx="1"/>
          </p:nvPr>
        </p:nvSpPr>
        <p:spPr>
          <a:prstGeom prst="rect">
            <a:avLst/>
          </a:prstGeom>
        </p:spPr>
        <p:txBody>
          <a:bodyPr/>
          <a:lstStyle/>
          <a:p>
            <a:pPr>
              <a:lnSpc>
                <a:spcPct val="100000"/>
              </a:lnSpc>
              <a:defRPr/>
            </a:pPr>
            <a:r>
              <a:rPr lang="en-US" dirty="0">
                <a:latin typeface="+mn-lt"/>
                <a:ea typeface="+mn-ea"/>
                <a:cs typeface="+mn-cs"/>
              </a:rPr>
              <a:t>Abstract Data Types (ADT) are data types defined by </a:t>
            </a:r>
            <a:r>
              <a:rPr lang="en-US" dirty="0" smtClean="0">
                <a:latin typeface="+mn-lt"/>
                <a:ea typeface="+mn-ea"/>
                <a:cs typeface="+mn-cs"/>
              </a:rPr>
              <a:t>a </a:t>
            </a:r>
            <a:r>
              <a:rPr lang="en-US" dirty="0">
                <a:latin typeface="+mn-lt"/>
                <a:ea typeface="+mn-ea"/>
                <a:cs typeface="+mn-cs"/>
              </a:rPr>
              <a:t>set of </a:t>
            </a:r>
            <a:r>
              <a:rPr lang="en-US" dirty="0" smtClean="0">
                <a:latin typeface="+mn-lt"/>
                <a:ea typeface="+mn-ea"/>
                <a:cs typeface="+mn-cs"/>
              </a:rPr>
              <a:t>operations (interface)</a:t>
            </a:r>
            <a:endParaRPr lang="en-US" dirty="0">
              <a:latin typeface="+mn-lt"/>
              <a:ea typeface="+mn-ea"/>
              <a:cs typeface="+mn-cs"/>
            </a:endParaRPr>
          </a:p>
          <a:p>
            <a:pPr>
              <a:lnSpc>
                <a:spcPct val="100000"/>
              </a:lnSpc>
              <a:defRPr/>
            </a:pPr>
            <a:r>
              <a:rPr lang="en-US" dirty="0" smtClean="0">
                <a:latin typeface="+mn-lt"/>
                <a:ea typeface="+mn-ea"/>
                <a:cs typeface="+mn-cs"/>
              </a:rPr>
              <a:t>Example: </a:t>
            </a:r>
            <a:r>
              <a:rPr lang="en-US" noProof="1" smtClean="0">
                <a:solidFill>
                  <a:schemeClr val="accent5">
                    <a:lumMod val="20000"/>
                    <a:lumOff val="80000"/>
                  </a:schemeClr>
                </a:solidFill>
                <a:latin typeface="Consolas" panose="020B0609020204030204" pitchFamily="49" charset="0"/>
                <a:cs typeface="Consolas" panose="020B0609020204030204" pitchFamily="49" charset="0"/>
              </a:rPr>
              <a:t>IList&lt;T&gt;</a:t>
            </a:r>
            <a:r>
              <a:rPr lang="en-US" dirty="0" smtClean="0">
                <a:latin typeface="+mn-lt"/>
                <a:ea typeface="+mn-ea"/>
                <a:cs typeface="+mn-cs"/>
              </a:rPr>
              <a:t> in .NET Framework</a:t>
            </a:r>
            <a:endParaRPr lang="en-US" dirty="0">
              <a:latin typeface="+mn-lt"/>
              <a:ea typeface="+mn-ea"/>
              <a:cs typeface="+mn-cs"/>
            </a:endParaRPr>
          </a:p>
        </p:txBody>
      </p:sp>
      <p:grpSp>
        <p:nvGrpSpPr>
          <p:cNvPr id="2" name="Group 7"/>
          <p:cNvGrpSpPr>
            <a:grpSpLocks noChangeAspect="1"/>
          </p:cNvGrpSpPr>
          <p:nvPr/>
        </p:nvGrpSpPr>
        <p:grpSpPr bwMode="auto">
          <a:xfrm>
            <a:off x="4083049" y="2942654"/>
            <a:ext cx="4129088" cy="3353249"/>
            <a:chOff x="1613" y="2088"/>
            <a:chExt cx="2601" cy="1873"/>
          </a:xfrm>
        </p:grpSpPr>
        <p:sp>
          <p:nvSpPr>
            <p:cNvPr id="5130" name="Rectangle 10"/>
            <p:cNvSpPr>
              <a:spLocks noChangeArrowheads="1"/>
            </p:cNvSpPr>
            <p:nvPr/>
          </p:nvSpPr>
          <p:spPr bwMode="auto">
            <a:xfrm>
              <a:off x="1613" y="3721"/>
              <a:ext cx="1284"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LinkedList&lt;T&gt;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33" name="Rectangle 13"/>
            <p:cNvSpPr>
              <a:spLocks noChangeArrowheads="1"/>
            </p:cNvSpPr>
            <p:nvPr/>
          </p:nvSpPr>
          <p:spPr bwMode="auto">
            <a:xfrm>
              <a:off x="1729" y="2499"/>
              <a:ext cx="2352" cy="73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+Add(item : Object)</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+Remove(item : Object)</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+Clear()</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p>
          </p:txBody>
        </p:sp>
        <p:sp>
          <p:nvSpPr>
            <p:cNvPr id="5138" name="Rectangle 18"/>
            <p:cNvSpPr>
              <a:spLocks noChangeArrowheads="1"/>
            </p:cNvSpPr>
            <p:nvPr/>
          </p:nvSpPr>
          <p:spPr bwMode="auto">
            <a:xfrm>
              <a:off x="1729" y="2088"/>
              <a:ext cx="2352" cy="41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«interface»</a:t>
              </a:r>
            </a:p>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IList&lt;T&gt;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0" name="Line 20"/>
            <p:cNvSpPr>
              <a:spLocks noChangeShapeType="1"/>
            </p:cNvSpPr>
            <p:nvPr/>
          </p:nvSpPr>
          <p:spPr bwMode="auto">
            <a:xfrm flipH="1">
              <a:off x="2275" y="3412"/>
              <a:ext cx="72" cy="309"/>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1" name="Freeform 21"/>
            <p:cNvSpPr>
              <a:spLocks/>
            </p:cNvSpPr>
            <p:nvPr/>
          </p:nvSpPr>
          <p:spPr bwMode="auto">
            <a:xfrm rot="20382134">
              <a:off x="2243" y="3261"/>
              <a:ext cx="193" cy="207"/>
            </a:xfrm>
            <a:custGeom>
              <a:avLst/>
              <a:gdLst/>
              <a:ahLst/>
              <a:cxnLst>
                <a:cxn ang="0">
                  <a:pos x="0" y="101"/>
                </a:cxn>
                <a:cxn ang="0">
                  <a:pos x="193" y="207"/>
                </a:cxn>
                <a:cxn ang="0">
                  <a:pos x="181" y="0"/>
                </a:cxn>
                <a:cxn ang="0">
                  <a:pos x="0" y="101"/>
                </a:cxn>
              </a:cxnLst>
              <a:rect l="0" t="0" r="r" b="b"/>
              <a:pathLst>
                <a:path w="193" h="207">
                  <a:moveTo>
                    <a:pt x="0" y="101"/>
                  </a:moveTo>
                  <a:lnTo>
                    <a:pt x="193" y="207"/>
                  </a:lnTo>
                  <a:lnTo>
                    <a:pt x="181" y="0"/>
                  </a:lnTo>
                  <a:lnTo>
                    <a:pt x="0" y="101"/>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5" name="Rectangle 25"/>
            <p:cNvSpPr>
              <a:spLocks noChangeArrowheads="1"/>
            </p:cNvSpPr>
            <p:nvPr/>
          </p:nvSpPr>
          <p:spPr bwMode="auto">
            <a:xfrm>
              <a:off x="3137" y="3721"/>
              <a:ext cx="1077"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6" name="Line 26"/>
            <p:cNvSpPr>
              <a:spLocks noChangeShapeType="1"/>
            </p:cNvSpPr>
            <p:nvPr/>
          </p:nvSpPr>
          <p:spPr bwMode="auto">
            <a:xfrm>
              <a:off x="3427" y="3411"/>
              <a:ext cx="78" cy="310"/>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7" name="Freeform 27"/>
            <p:cNvSpPr>
              <a:spLocks/>
            </p:cNvSpPr>
            <p:nvPr/>
          </p:nvSpPr>
          <p:spPr bwMode="auto">
            <a:xfrm rot="807907">
              <a:off x="3334" y="3255"/>
              <a:ext cx="195" cy="207"/>
            </a:xfrm>
            <a:custGeom>
              <a:avLst/>
              <a:gdLst/>
              <a:ahLst/>
              <a:cxnLst>
                <a:cxn ang="0">
                  <a:pos x="0" y="207"/>
                </a:cxn>
                <a:cxn ang="0">
                  <a:pos x="195" y="105"/>
                </a:cxn>
                <a:cxn ang="0">
                  <a:pos x="16" y="0"/>
                </a:cxn>
                <a:cxn ang="0">
                  <a:pos x="0" y="207"/>
                </a:cxn>
              </a:cxnLst>
              <a:rect l="0" t="0" r="r" b="b"/>
              <a:pathLst>
                <a:path w="195" h="207">
                  <a:moveTo>
                    <a:pt x="0" y="207"/>
                  </a:moveTo>
                  <a:lnTo>
                    <a:pt x="195" y="105"/>
                  </a:lnTo>
                  <a:lnTo>
                    <a:pt x="16" y="0"/>
                  </a:lnTo>
                  <a:lnTo>
                    <a:pt x="0" y="20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15"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43</a:t>
            </a:fld>
            <a:endParaRPr lang="en-US" sz="1100" dirty="0"/>
          </a:p>
        </p:txBody>
      </p:sp>
      <p:pic>
        <p:nvPicPr>
          <p:cNvPr id="2050" name="Picture 2"/>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a:ext>
            </a:extLst>
          </a:blip>
          <a:srcRect/>
          <a:stretch/>
        </p:blipFill>
        <p:spPr bwMode="auto">
          <a:xfrm>
            <a:off x="838200" y="3352800"/>
            <a:ext cx="2286000" cy="2279954"/>
          </a:xfrm>
          <a:prstGeom prst="roundRect">
            <a:avLst>
              <a:gd name="adj" fmla="val 4996"/>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451204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Hierarchies</a:t>
            </a:r>
            <a:endParaRPr lang="en-US" dirty="0"/>
          </a:p>
        </p:txBody>
      </p:sp>
      <p:sp>
        <p:nvSpPr>
          <p:cNvPr id="3" name="Content Placeholder 2"/>
          <p:cNvSpPr>
            <a:spLocks noGrp="1"/>
          </p:cNvSpPr>
          <p:nvPr>
            <p:ph idx="1"/>
          </p:nvPr>
        </p:nvSpPr>
        <p:spPr/>
        <p:txBody>
          <a:bodyPr/>
          <a:lstStyle/>
          <a:p>
            <a:pPr>
              <a:lnSpc>
                <a:spcPct val="100000"/>
              </a:lnSpc>
            </a:pPr>
            <a:r>
              <a:rPr lang="en-US" dirty="0" smtClean="0"/>
              <a:t>Using inheritance we can create inheritance hierarchies</a:t>
            </a:r>
          </a:p>
          <a:p>
            <a:pPr lvl="1">
              <a:lnSpc>
                <a:spcPct val="100000"/>
              </a:lnSpc>
            </a:pPr>
            <a:r>
              <a:rPr lang="en-US" dirty="0" smtClean="0"/>
              <a:t>Easily represented by UML class diagrams</a:t>
            </a:r>
          </a:p>
          <a:p>
            <a:pPr>
              <a:lnSpc>
                <a:spcPct val="100000"/>
              </a:lnSpc>
            </a:pPr>
            <a:r>
              <a:rPr lang="en-US" dirty="0" smtClean="0"/>
              <a:t>UML class diagrams</a:t>
            </a:r>
          </a:p>
          <a:p>
            <a:pPr lvl="1">
              <a:lnSpc>
                <a:spcPct val="100000"/>
              </a:lnSpc>
            </a:pPr>
            <a:r>
              <a:rPr lang="en-US" dirty="0" smtClean="0"/>
              <a:t>Classes are represented by rectangles containing their methods and data</a:t>
            </a:r>
          </a:p>
          <a:p>
            <a:pPr lvl="1">
              <a:lnSpc>
                <a:spcPct val="100000"/>
              </a:lnSpc>
            </a:pPr>
            <a:r>
              <a:rPr lang="en-US" dirty="0" smtClean="0"/>
              <a:t>Relations between classes are shown as arrows</a:t>
            </a:r>
          </a:p>
          <a:p>
            <a:pPr lvl="2">
              <a:lnSpc>
                <a:spcPct val="100000"/>
              </a:lnSpc>
            </a:pPr>
            <a:r>
              <a:rPr lang="en-US" dirty="0" smtClean="0"/>
              <a:t>Closed triangle arrow means inheritance</a:t>
            </a:r>
          </a:p>
          <a:p>
            <a:pPr lvl="2">
              <a:lnSpc>
                <a:spcPct val="100000"/>
              </a:lnSpc>
            </a:pPr>
            <a:r>
              <a:rPr lang="en-US" dirty="0" smtClean="0"/>
              <a:t>Other arrows mean some kind of associations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Tree>
    <p:extLst>
      <p:ext uri="{BB962C8B-B14F-4D97-AF65-F5344CB8AC3E}">
        <p14:creationId xmlns:p14="http://schemas.microsoft.com/office/powerpoint/2010/main" val="37348633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Class Diagram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grpSp>
        <p:nvGrpSpPr>
          <p:cNvPr id="128" name="Group 127"/>
          <p:cNvGrpSpPr/>
          <p:nvPr/>
        </p:nvGrpSpPr>
        <p:grpSpPr>
          <a:xfrm>
            <a:off x="1905000" y="1162050"/>
            <a:ext cx="5295106" cy="5327650"/>
            <a:chOff x="1905000" y="1162050"/>
            <a:chExt cx="5295106" cy="5327650"/>
          </a:xfrm>
        </p:grpSpPr>
        <p:sp>
          <p:nvSpPr>
            <p:cNvPr id="377" name="Rectangle 9"/>
            <p:cNvSpPr>
              <a:spLocks noChangeArrowheads="1"/>
            </p:cNvSpPr>
            <p:nvPr/>
          </p:nvSpPr>
          <p:spPr bwMode="auto">
            <a:xfrm>
              <a:off x="5283200" y="1703388"/>
              <a:ext cx="774700" cy="19050"/>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78" name="Freeform 10"/>
            <p:cNvSpPr>
              <a:spLocks/>
            </p:cNvSpPr>
            <p:nvPr/>
          </p:nvSpPr>
          <p:spPr bwMode="auto">
            <a:xfrm>
              <a:off x="4292600" y="2954338"/>
              <a:ext cx="88900" cy="52388"/>
            </a:xfrm>
            <a:custGeom>
              <a:avLst/>
              <a:gdLst/>
              <a:ahLst/>
              <a:cxnLst>
                <a:cxn ang="0">
                  <a:pos x="254" y="168"/>
                </a:cxn>
                <a:cxn ang="0">
                  <a:pos x="0" y="53"/>
                </a:cxn>
                <a:cxn ang="0">
                  <a:pos x="24" y="0"/>
                </a:cxn>
                <a:cxn ang="0">
                  <a:pos x="278" y="116"/>
                </a:cxn>
                <a:cxn ang="0">
                  <a:pos x="254" y="168"/>
                </a:cxn>
              </a:cxnLst>
              <a:rect l="0" t="0" r="r" b="b"/>
              <a:pathLst>
                <a:path w="278" h="168">
                  <a:moveTo>
                    <a:pt x="254" y="168"/>
                  </a:moveTo>
                  <a:lnTo>
                    <a:pt x="0" y="53"/>
                  </a:lnTo>
                  <a:lnTo>
                    <a:pt x="24" y="0"/>
                  </a:lnTo>
                  <a:lnTo>
                    <a:pt x="278" y="116"/>
                  </a:lnTo>
                  <a:lnTo>
                    <a:pt x="254" y="168"/>
                  </a:lnTo>
                  <a:close/>
                </a:path>
              </a:pathLst>
            </a:custGeom>
            <a:solidFill>
              <a:schemeClr val="accent5">
                <a:lumMod val="20000"/>
                <a:lumOff val="80000"/>
              </a:schemeClr>
            </a:solidFill>
            <a:ln w="9525">
              <a:noFill/>
              <a:round/>
              <a:headEnd/>
              <a:tailEnd/>
            </a:ln>
          </p:spPr>
          <p:txBody>
            <a:bodyPr/>
            <a:lstStyle/>
            <a:p>
              <a:endParaRPr lang="bg-BG" b="1"/>
            </a:p>
          </p:txBody>
        </p:sp>
        <p:sp>
          <p:nvSpPr>
            <p:cNvPr id="379" name="Freeform 11"/>
            <p:cNvSpPr>
              <a:spLocks/>
            </p:cNvSpPr>
            <p:nvPr/>
          </p:nvSpPr>
          <p:spPr bwMode="auto">
            <a:xfrm>
              <a:off x="4157663" y="2844800"/>
              <a:ext cx="109538" cy="88900"/>
            </a:xfrm>
            <a:custGeom>
              <a:avLst/>
              <a:gdLst/>
              <a:ahLst/>
              <a:cxnLst>
                <a:cxn ang="0">
                  <a:pos x="308" y="278"/>
                </a:cxn>
                <a:cxn ang="0">
                  <a:pos x="0" y="46"/>
                </a:cxn>
                <a:cxn ang="0">
                  <a:pos x="34" y="0"/>
                </a:cxn>
                <a:cxn ang="0">
                  <a:pos x="343" y="232"/>
                </a:cxn>
                <a:cxn ang="0">
                  <a:pos x="308" y="278"/>
                </a:cxn>
              </a:cxnLst>
              <a:rect l="0" t="0" r="r" b="b"/>
              <a:pathLst>
                <a:path w="343" h="278">
                  <a:moveTo>
                    <a:pt x="308" y="278"/>
                  </a:moveTo>
                  <a:lnTo>
                    <a:pt x="0" y="46"/>
                  </a:lnTo>
                  <a:lnTo>
                    <a:pt x="34" y="0"/>
                  </a:lnTo>
                  <a:lnTo>
                    <a:pt x="343" y="232"/>
                  </a:lnTo>
                  <a:lnTo>
                    <a:pt x="308" y="278"/>
                  </a:lnTo>
                  <a:close/>
                </a:path>
              </a:pathLst>
            </a:custGeom>
            <a:solidFill>
              <a:schemeClr val="accent5">
                <a:lumMod val="20000"/>
                <a:lumOff val="80000"/>
              </a:schemeClr>
            </a:solidFill>
            <a:ln w="9525">
              <a:noFill/>
              <a:round/>
              <a:headEnd/>
              <a:tailEnd/>
            </a:ln>
          </p:spPr>
          <p:txBody>
            <a:bodyPr/>
            <a:lstStyle/>
            <a:p>
              <a:endParaRPr lang="bg-BG" b="1"/>
            </a:p>
          </p:txBody>
        </p:sp>
        <p:sp>
          <p:nvSpPr>
            <p:cNvPr id="380" name="Freeform 12"/>
            <p:cNvSpPr>
              <a:spLocks/>
            </p:cNvSpPr>
            <p:nvPr/>
          </p:nvSpPr>
          <p:spPr bwMode="auto">
            <a:xfrm>
              <a:off x="3998913" y="2746375"/>
              <a:ext cx="107950" cy="76200"/>
            </a:xfrm>
            <a:custGeom>
              <a:avLst/>
              <a:gdLst/>
              <a:ahLst/>
              <a:cxnLst>
                <a:cxn ang="0">
                  <a:pos x="309" y="242"/>
                </a:cxn>
                <a:cxn ang="0">
                  <a:pos x="0" y="49"/>
                </a:cxn>
                <a:cxn ang="0">
                  <a:pos x="31" y="0"/>
                </a:cxn>
                <a:cxn ang="0">
                  <a:pos x="339" y="193"/>
                </a:cxn>
                <a:cxn ang="0">
                  <a:pos x="309" y="242"/>
                </a:cxn>
              </a:cxnLst>
              <a:rect l="0" t="0" r="r" b="b"/>
              <a:pathLst>
                <a:path w="339" h="242">
                  <a:moveTo>
                    <a:pt x="309" y="242"/>
                  </a:moveTo>
                  <a:lnTo>
                    <a:pt x="0" y="49"/>
                  </a:lnTo>
                  <a:lnTo>
                    <a:pt x="31" y="0"/>
                  </a:lnTo>
                  <a:lnTo>
                    <a:pt x="339"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1" name="Freeform 13"/>
            <p:cNvSpPr>
              <a:spLocks/>
            </p:cNvSpPr>
            <p:nvPr/>
          </p:nvSpPr>
          <p:spPr bwMode="auto">
            <a:xfrm>
              <a:off x="3851275" y="2636838"/>
              <a:ext cx="109538" cy="87313"/>
            </a:xfrm>
            <a:custGeom>
              <a:avLst/>
              <a:gdLst/>
              <a:ahLst/>
              <a:cxnLst>
                <a:cxn ang="0">
                  <a:pos x="309" y="277"/>
                </a:cxn>
                <a:cxn ang="0">
                  <a:pos x="0" y="47"/>
                </a:cxn>
                <a:cxn ang="0">
                  <a:pos x="35" y="0"/>
                </a:cxn>
                <a:cxn ang="0">
                  <a:pos x="343" y="232"/>
                </a:cxn>
                <a:cxn ang="0">
                  <a:pos x="309" y="277"/>
                </a:cxn>
              </a:cxnLst>
              <a:rect l="0" t="0" r="r" b="b"/>
              <a:pathLst>
                <a:path w="343" h="277">
                  <a:moveTo>
                    <a:pt x="309" y="277"/>
                  </a:moveTo>
                  <a:lnTo>
                    <a:pt x="0" y="47"/>
                  </a:lnTo>
                  <a:lnTo>
                    <a:pt x="35" y="0"/>
                  </a:lnTo>
                  <a:lnTo>
                    <a:pt x="343" y="232"/>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2" name="Freeform 14"/>
            <p:cNvSpPr>
              <a:spLocks/>
            </p:cNvSpPr>
            <p:nvPr/>
          </p:nvSpPr>
          <p:spPr bwMode="auto">
            <a:xfrm>
              <a:off x="3692525" y="2538413"/>
              <a:ext cx="120650" cy="88900"/>
            </a:xfrm>
            <a:custGeom>
              <a:avLst/>
              <a:gdLst/>
              <a:ahLst/>
              <a:cxnLst>
                <a:cxn ang="0">
                  <a:pos x="348" y="279"/>
                </a:cxn>
                <a:cxn ang="0">
                  <a:pos x="0" y="48"/>
                </a:cxn>
                <a:cxn ang="0">
                  <a:pos x="33" y="0"/>
                </a:cxn>
                <a:cxn ang="0">
                  <a:pos x="379" y="232"/>
                </a:cxn>
                <a:cxn ang="0">
                  <a:pos x="348" y="279"/>
                </a:cxn>
              </a:cxnLst>
              <a:rect l="0" t="0" r="r" b="b"/>
              <a:pathLst>
                <a:path w="379" h="279">
                  <a:moveTo>
                    <a:pt x="348" y="279"/>
                  </a:moveTo>
                  <a:lnTo>
                    <a:pt x="0" y="48"/>
                  </a:lnTo>
                  <a:lnTo>
                    <a:pt x="33" y="0"/>
                  </a:lnTo>
                  <a:lnTo>
                    <a:pt x="379" y="232"/>
                  </a:lnTo>
                  <a:lnTo>
                    <a:pt x="348" y="279"/>
                  </a:lnTo>
                  <a:close/>
                </a:path>
              </a:pathLst>
            </a:custGeom>
            <a:solidFill>
              <a:schemeClr val="accent5">
                <a:lumMod val="20000"/>
                <a:lumOff val="80000"/>
              </a:schemeClr>
            </a:solidFill>
            <a:ln w="9525">
              <a:noFill/>
              <a:round/>
              <a:headEnd/>
              <a:tailEnd/>
            </a:ln>
          </p:spPr>
          <p:txBody>
            <a:bodyPr/>
            <a:lstStyle/>
            <a:p>
              <a:endParaRPr lang="bg-BG" b="1"/>
            </a:p>
          </p:txBody>
        </p:sp>
        <p:sp>
          <p:nvSpPr>
            <p:cNvPr id="383" name="Freeform 15"/>
            <p:cNvSpPr>
              <a:spLocks/>
            </p:cNvSpPr>
            <p:nvPr/>
          </p:nvSpPr>
          <p:spPr bwMode="auto">
            <a:xfrm>
              <a:off x="3544888" y="2428875"/>
              <a:ext cx="109538" cy="87313"/>
            </a:xfrm>
            <a:custGeom>
              <a:avLst/>
              <a:gdLst/>
              <a:ahLst/>
              <a:cxnLst>
                <a:cxn ang="0">
                  <a:pos x="309" y="277"/>
                </a:cxn>
                <a:cxn ang="0">
                  <a:pos x="0" y="46"/>
                </a:cxn>
                <a:cxn ang="0">
                  <a:pos x="35" y="0"/>
                </a:cxn>
                <a:cxn ang="0">
                  <a:pos x="344" y="231"/>
                </a:cxn>
                <a:cxn ang="0">
                  <a:pos x="309" y="277"/>
                </a:cxn>
              </a:cxnLst>
              <a:rect l="0" t="0" r="r" b="b"/>
              <a:pathLst>
                <a:path w="344" h="277">
                  <a:moveTo>
                    <a:pt x="309" y="277"/>
                  </a:moveTo>
                  <a:lnTo>
                    <a:pt x="0" y="46"/>
                  </a:lnTo>
                  <a:lnTo>
                    <a:pt x="35" y="0"/>
                  </a:lnTo>
                  <a:lnTo>
                    <a:pt x="344" y="231"/>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4" name="Freeform 16"/>
            <p:cNvSpPr>
              <a:spLocks/>
            </p:cNvSpPr>
            <p:nvPr/>
          </p:nvSpPr>
          <p:spPr bwMode="auto">
            <a:xfrm>
              <a:off x="3398838" y="2330450"/>
              <a:ext cx="107950" cy="87313"/>
            </a:xfrm>
            <a:custGeom>
              <a:avLst/>
              <a:gdLst/>
              <a:ahLst/>
              <a:cxnLst>
                <a:cxn ang="0">
                  <a:pos x="308" y="277"/>
                </a:cxn>
                <a:cxn ang="0">
                  <a:pos x="0" y="47"/>
                </a:cxn>
                <a:cxn ang="0">
                  <a:pos x="33" y="0"/>
                </a:cxn>
                <a:cxn ang="0">
                  <a:pos x="343" y="231"/>
                </a:cxn>
                <a:cxn ang="0">
                  <a:pos x="308" y="277"/>
                </a:cxn>
              </a:cxnLst>
              <a:rect l="0" t="0" r="r" b="b"/>
              <a:pathLst>
                <a:path w="343" h="277">
                  <a:moveTo>
                    <a:pt x="308" y="277"/>
                  </a:moveTo>
                  <a:lnTo>
                    <a:pt x="0" y="47"/>
                  </a:lnTo>
                  <a:lnTo>
                    <a:pt x="33" y="0"/>
                  </a:lnTo>
                  <a:lnTo>
                    <a:pt x="343" y="231"/>
                  </a:lnTo>
                  <a:lnTo>
                    <a:pt x="308" y="277"/>
                  </a:lnTo>
                  <a:close/>
                </a:path>
              </a:pathLst>
            </a:custGeom>
            <a:solidFill>
              <a:schemeClr val="accent5">
                <a:lumMod val="20000"/>
                <a:lumOff val="80000"/>
              </a:schemeClr>
            </a:solidFill>
            <a:ln w="9525">
              <a:noFill/>
              <a:round/>
              <a:headEnd/>
              <a:tailEnd/>
            </a:ln>
          </p:spPr>
          <p:txBody>
            <a:bodyPr/>
            <a:lstStyle/>
            <a:p>
              <a:endParaRPr lang="bg-BG" b="1"/>
            </a:p>
          </p:txBody>
        </p:sp>
        <p:sp>
          <p:nvSpPr>
            <p:cNvPr id="385" name="Freeform 17"/>
            <p:cNvSpPr>
              <a:spLocks/>
            </p:cNvSpPr>
            <p:nvPr/>
          </p:nvSpPr>
          <p:spPr bwMode="auto">
            <a:xfrm>
              <a:off x="3240088" y="2232025"/>
              <a:ext cx="107950" cy="76200"/>
            </a:xfrm>
            <a:custGeom>
              <a:avLst/>
              <a:gdLst/>
              <a:ahLst/>
              <a:cxnLst>
                <a:cxn ang="0">
                  <a:pos x="309" y="242"/>
                </a:cxn>
                <a:cxn ang="0">
                  <a:pos x="0" y="49"/>
                </a:cxn>
                <a:cxn ang="0">
                  <a:pos x="30" y="0"/>
                </a:cxn>
                <a:cxn ang="0">
                  <a:pos x="340" y="193"/>
                </a:cxn>
                <a:cxn ang="0">
                  <a:pos x="309" y="242"/>
                </a:cxn>
              </a:cxnLst>
              <a:rect l="0" t="0" r="r" b="b"/>
              <a:pathLst>
                <a:path w="340" h="242">
                  <a:moveTo>
                    <a:pt x="309" y="242"/>
                  </a:moveTo>
                  <a:lnTo>
                    <a:pt x="0" y="49"/>
                  </a:lnTo>
                  <a:lnTo>
                    <a:pt x="30" y="0"/>
                  </a:lnTo>
                  <a:lnTo>
                    <a:pt x="340"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6" name="Freeform 18"/>
            <p:cNvSpPr>
              <a:spLocks/>
            </p:cNvSpPr>
            <p:nvPr/>
          </p:nvSpPr>
          <p:spPr bwMode="auto">
            <a:xfrm>
              <a:off x="3092450" y="2122488"/>
              <a:ext cx="107950" cy="87313"/>
            </a:xfrm>
            <a:custGeom>
              <a:avLst/>
              <a:gdLst/>
              <a:ahLst/>
              <a:cxnLst>
                <a:cxn ang="0">
                  <a:pos x="308" y="277"/>
                </a:cxn>
                <a:cxn ang="0">
                  <a:pos x="0" y="45"/>
                </a:cxn>
                <a:cxn ang="0">
                  <a:pos x="34" y="0"/>
                </a:cxn>
                <a:cxn ang="0">
                  <a:pos x="343" y="230"/>
                </a:cxn>
                <a:cxn ang="0">
                  <a:pos x="308" y="277"/>
                </a:cxn>
              </a:cxnLst>
              <a:rect l="0" t="0" r="r" b="b"/>
              <a:pathLst>
                <a:path w="343" h="277">
                  <a:moveTo>
                    <a:pt x="308" y="277"/>
                  </a:moveTo>
                  <a:lnTo>
                    <a:pt x="0" y="45"/>
                  </a:lnTo>
                  <a:lnTo>
                    <a:pt x="34" y="0"/>
                  </a:lnTo>
                  <a:lnTo>
                    <a:pt x="343" y="230"/>
                  </a:lnTo>
                  <a:lnTo>
                    <a:pt x="308" y="277"/>
                  </a:lnTo>
                  <a:close/>
                </a:path>
              </a:pathLst>
            </a:custGeom>
            <a:solidFill>
              <a:srgbClr val="008483"/>
            </a:solidFill>
            <a:ln w="9525">
              <a:noFill/>
              <a:round/>
              <a:headEnd/>
              <a:tailEnd/>
            </a:ln>
          </p:spPr>
          <p:txBody>
            <a:bodyPr/>
            <a:lstStyle/>
            <a:p>
              <a:endParaRPr lang="bg-BG" b="1"/>
            </a:p>
          </p:txBody>
        </p:sp>
        <p:sp>
          <p:nvSpPr>
            <p:cNvPr id="387" name="Rectangle 19"/>
            <p:cNvSpPr>
              <a:spLocks noChangeArrowheads="1"/>
            </p:cNvSpPr>
            <p:nvPr/>
          </p:nvSpPr>
          <p:spPr bwMode="auto">
            <a:xfrm>
              <a:off x="4705350" y="2276475"/>
              <a:ext cx="19050" cy="722313"/>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8" name="Rectangle 20"/>
            <p:cNvSpPr>
              <a:spLocks noChangeArrowheads="1"/>
            </p:cNvSpPr>
            <p:nvPr/>
          </p:nvSpPr>
          <p:spPr bwMode="auto">
            <a:xfrm>
              <a:off x="2744788" y="4346575"/>
              <a:ext cx="19050" cy="97948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9" name="Freeform 21"/>
            <p:cNvSpPr>
              <a:spLocks/>
            </p:cNvSpPr>
            <p:nvPr/>
          </p:nvSpPr>
          <p:spPr bwMode="auto">
            <a:xfrm>
              <a:off x="3114675" y="4619625"/>
              <a:ext cx="2578100" cy="715963"/>
            </a:xfrm>
            <a:custGeom>
              <a:avLst/>
              <a:gdLst/>
              <a:ahLst/>
              <a:cxnLst>
                <a:cxn ang="0">
                  <a:pos x="0" y="2199"/>
                </a:cxn>
                <a:cxn ang="0">
                  <a:pos x="8106" y="0"/>
                </a:cxn>
                <a:cxn ang="0">
                  <a:pos x="8121" y="56"/>
                </a:cxn>
                <a:cxn ang="0">
                  <a:pos x="16" y="2255"/>
                </a:cxn>
                <a:cxn ang="0">
                  <a:pos x="0" y="2199"/>
                </a:cxn>
              </a:cxnLst>
              <a:rect l="0" t="0" r="r" b="b"/>
              <a:pathLst>
                <a:path w="8121" h="2255">
                  <a:moveTo>
                    <a:pt x="0" y="2199"/>
                  </a:moveTo>
                  <a:lnTo>
                    <a:pt x="8106" y="0"/>
                  </a:lnTo>
                  <a:lnTo>
                    <a:pt x="8121" y="56"/>
                  </a:lnTo>
                  <a:lnTo>
                    <a:pt x="16" y="2255"/>
                  </a:lnTo>
                  <a:lnTo>
                    <a:pt x="0" y="2199"/>
                  </a:lnTo>
                  <a:close/>
                </a:path>
              </a:pathLst>
            </a:custGeom>
            <a:solidFill>
              <a:schemeClr val="accent5">
                <a:lumMod val="20000"/>
                <a:lumOff val="80000"/>
              </a:schemeClr>
            </a:solidFill>
            <a:ln w="9525">
              <a:noFill/>
              <a:round/>
              <a:headEnd/>
              <a:tailEnd/>
            </a:ln>
          </p:spPr>
          <p:txBody>
            <a:bodyPr/>
            <a:lstStyle/>
            <a:p>
              <a:endParaRPr lang="bg-BG" b="1"/>
            </a:p>
          </p:txBody>
        </p:sp>
        <p:sp>
          <p:nvSpPr>
            <p:cNvPr id="390" name="Rectangle 22"/>
            <p:cNvSpPr>
              <a:spLocks noChangeArrowheads="1"/>
            </p:cNvSpPr>
            <p:nvPr/>
          </p:nvSpPr>
          <p:spPr bwMode="auto">
            <a:xfrm>
              <a:off x="2622550" y="28162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1" name="Rectangle 23"/>
            <p:cNvSpPr>
              <a:spLocks noChangeArrowheads="1"/>
            </p:cNvSpPr>
            <p:nvPr/>
          </p:nvSpPr>
          <p:spPr bwMode="auto">
            <a:xfrm>
              <a:off x="2622550" y="263207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2" name="Rectangle 24"/>
            <p:cNvSpPr>
              <a:spLocks noChangeArrowheads="1"/>
            </p:cNvSpPr>
            <p:nvPr/>
          </p:nvSpPr>
          <p:spPr bwMode="auto">
            <a:xfrm>
              <a:off x="2622550" y="24479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3" name="Rectangle 25"/>
            <p:cNvSpPr>
              <a:spLocks noChangeArrowheads="1"/>
            </p:cNvSpPr>
            <p:nvPr/>
          </p:nvSpPr>
          <p:spPr bwMode="auto">
            <a:xfrm>
              <a:off x="2622550" y="2263775"/>
              <a:ext cx="19050" cy="123825"/>
            </a:xfrm>
            <a:prstGeom prst="rect">
              <a:avLst/>
            </a:prstGeom>
            <a:solidFill>
              <a:srgbClr val="008483"/>
            </a:solidFill>
            <a:ln w="9525">
              <a:noFill/>
              <a:miter lim="800000"/>
              <a:headEnd/>
              <a:tailEnd/>
            </a:ln>
          </p:spPr>
          <p:txBody>
            <a:bodyPr/>
            <a:lstStyle/>
            <a:p>
              <a:endParaRPr lang="bg-BG" b="1"/>
            </a:p>
          </p:txBody>
        </p:sp>
        <p:sp>
          <p:nvSpPr>
            <p:cNvPr id="394" name="Rectangle 26"/>
            <p:cNvSpPr>
              <a:spLocks noChangeArrowheads="1"/>
            </p:cNvSpPr>
            <p:nvPr/>
          </p:nvSpPr>
          <p:spPr bwMode="auto">
            <a:xfrm>
              <a:off x="2622550" y="2117725"/>
              <a:ext cx="19050" cy="85725"/>
            </a:xfrm>
            <a:prstGeom prst="rect">
              <a:avLst/>
            </a:prstGeom>
            <a:solidFill>
              <a:srgbClr val="008483"/>
            </a:solidFill>
            <a:ln w="9525">
              <a:noFill/>
              <a:miter lim="800000"/>
              <a:headEnd/>
              <a:tailEnd/>
            </a:ln>
          </p:spPr>
          <p:txBody>
            <a:bodyPr/>
            <a:lstStyle/>
            <a:p>
              <a:endParaRPr lang="bg-BG" b="1"/>
            </a:p>
          </p:txBody>
        </p:sp>
        <p:sp>
          <p:nvSpPr>
            <p:cNvPr id="395" name="Freeform 27"/>
            <p:cNvSpPr>
              <a:spLocks/>
            </p:cNvSpPr>
            <p:nvPr/>
          </p:nvSpPr>
          <p:spPr bwMode="auto">
            <a:xfrm>
              <a:off x="2933700" y="2268538"/>
              <a:ext cx="1441450" cy="738188"/>
            </a:xfrm>
            <a:custGeom>
              <a:avLst/>
              <a:gdLst/>
              <a:ahLst/>
              <a:cxnLst>
                <a:cxn ang="0">
                  <a:pos x="0" y="2277"/>
                </a:cxn>
                <a:cxn ang="0">
                  <a:pos x="4516" y="0"/>
                </a:cxn>
                <a:cxn ang="0">
                  <a:pos x="4542" y="52"/>
                </a:cxn>
                <a:cxn ang="0">
                  <a:pos x="27" y="2328"/>
                </a:cxn>
                <a:cxn ang="0">
                  <a:pos x="0" y="2277"/>
                </a:cxn>
              </a:cxnLst>
              <a:rect l="0" t="0" r="r" b="b"/>
              <a:pathLst>
                <a:path w="4542" h="2328">
                  <a:moveTo>
                    <a:pt x="0" y="2277"/>
                  </a:moveTo>
                  <a:lnTo>
                    <a:pt x="4516" y="0"/>
                  </a:lnTo>
                  <a:lnTo>
                    <a:pt x="4542" y="52"/>
                  </a:lnTo>
                  <a:lnTo>
                    <a:pt x="27" y="2328"/>
                  </a:lnTo>
                  <a:lnTo>
                    <a:pt x="0" y="2277"/>
                  </a:lnTo>
                  <a:close/>
                </a:path>
              </a:pathLst>
            </a:custGeom>
            <a:solidFill>
              <a:schemeClr val="accent5">
                <a:lumMod val="20000"/>
                <a:lumOff val="80000"/>
              </a:schemeClr>
            </a:solidFill>
            <a:ln w="9525">
              <a:noFill/>
              <a:round/>
              <a:headEnd/>
              <a:tailEnd/>
            </a:ln>
          </p:spPr>
          <p:txBody>
            <a:bodyPr/>
            <a:lstStyle/>
            <a:p>
              <a:endParaRPr lang="bg-BG" b="1"/>
            </a:p>
          </p:txBody>
        </p:sp>
        <p:sp>
          <p:nvSpPr>
            <p:cNvPr id="396" name="Rectangle 28"/>
            <p:cNvSpPr>
              <a:spLocks noChangeArrowheads="1"/>
            </p:cNvSpPr>
            <p:nvPr/>
          </p:nvSpPr>
          <p:spPr bwMode="auto">
            <a:xfrm>
              <a:off x="4583113" y="4541838"/>
              <a:ext cx="19050" cy="784225"/>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7" name="Freeform 29"/>
            <p:cNvSpPr>
              <a:spLocks/>
            </p:cNvSpPr>
            <p:nvPr/>
          </p:nvSpPr>
          <p:spPr bwMode="auto">
            <a:xfrm>
              <a:off x="4938713" y="4730750"/>
              <a:ext cx="952500" cy="603250"/>
            </a:xfrm>
            <a:custGeom>
              <a:avLst/>
              <a:gdLst/>
              <a:ahLst/>
              <a:cxnLst>
                <a:cxn ang="0">
                  <a:pos x="0" y="1851"/>
                </a:cxn>
                <a:cxn ang="0">
                  <a:pos x="2972" y="0"/>
                </a:cxn>
                <a:cxn ang="0">
                  <a:pos x="3002" y="49"/>
                </a:cxn>
                <a:cxn ang="0">
                  <a:pos x="31" y="1901"/>
                </a:cxn>
                <a:cxn ang="0">
                  <a:pos x="0" y="1851"/>
                </a:cxn>
              </a:cxnLst>
              <a:rect l="0" t="0" r="r" b="b"/>
              <a:pathLst>
                <a:path w="3002" h="1901">
                  <a:moveTo>
                    <a:pt x="0" y="1851"/>
                  </a:moveTo>
                  <a:lnTo>
                    <a:pt x="2972" y="0"/>
                  </a:lnTo>
                  <a:lnTo>
                    <a:pt x="3002" y="49"/>
                  </a:lnTo>
                  <a:lnTo>
                    <a:pt x="31" y="1901"/>
                  </a:lnTo>
                  <a:lnTo>
                    <a:pt x="0" y="1851"/>
                  </a:lnTo>
                  <a:close/>
                </a:path>
              </a:pathLst>
            </a:custGeom>
            <a:solidFill>
              <a:schemeClr val="accent5">
                <a:lumMod val="20000"/>
                <a:lumOff val="80000"/>
              </a:schemeClr>
            </a:solidFill>
            <a:ln w="9525">
              <a:noFill/>
              <a:round/>
              <a:headEnd/>
              <a:tailEnd/>
            </a:ln>
          </p:spPr>
          <p:txBody>
            <a:bodyPr/>
            <a:lstStyle/>
            <a:p>
              <a:endParaRPr lang="bg-BG" b="1"/>
            </a:p>
          </p:txBody>
        </p:sp>
        <p:sp>
          <p:nvSpPr>
            <p:cNvPr id="398" name="Freeform 30"/>
            <p:cNvSpPr>
              <a:spLocks/>
            </p:cNvSpPr>
            <p:nvPr/>
          </p:nvSpPr>
          <p:spPr bwMode="auto">
            <a:xfrm>
              <a:off x="5903912" y="1638300"/>
              <a:ext cx="153988" cy="79375"/>
            </a:xfrm>
            <a:custGeom>
              <a:avLst/>
              <a:gdLst/>
              <a:ahLst/>
              <a:cxnLst>
                <a:cxn ang="0">
                  <a:pos x="463" y="247"/>
                </a:cxn>
                <a:cxn ang="0">
                  <a:pos x="0" y="54"/>
                </a:cxn>
                <a:cxn ang="0">
                  <a:pos x="22" y="0"/>
                </a:cxn>
                <a:cxn ang="0">
                  <a:pos x="485" y="193"/>
                </a:cxn>
                <a:cxn ang="0">
                  <a:pos x="463" y="247"/>
                </a:cxn>
              </a:cxnLst>
              <a:rect l="0" t="0" r="r" b="b"/>
              <a:pathLst>
                <a:path w="485" h="247">
                  <a:moveTo>
                    <a:pt x="463" y="247"/>
                  </a:moveTo>
                  <a:lnTo>
                    <a:pt x="0" y="54"/>
                  </a:lnTo>
                  <a:lnTo>
                    <a:pt x="22" y="0"/>
                  </a:lnTo>
                  <a:lnTo>
                    <a:pt x="485" y="193"/>
                  </a:lnTo>
                  <a:lnTo>
                    <a:pt x="463" y="247"/>
                  </a:lnTo>
                  <a:close/>
                </a:path>
              </a:pathLst>
            </a:custGeom>
            <a:solidFill>
              <a:schemeClr val="accent5">
                <a:lumMod val="20000"/>
                <a:lumOff val="80000"/>
              </a:schemeClr>
            </a:solidFill>
            <a:ln w="9525">
              <a:noFill/>
              <a:round/>
              <a:headEnd/>
              <a:tailEnd/>
            </a:ln>
          </p:spPr>
          <p:txBody>
            <a:bodyPr/>
            <a:lstStyle/>
            <a:p>
              <a:endParaRPr lang="bg-BG" b="1"/>
            </a:p>
          </p:txBody>
        </p:sp>
        <p:sp>
          <p:nvSpPr>
            <p:cNvPr id="399" name="Freeform 31"/>
            <p:cNvSpPr>
              <a:spLocks/>
            </p:cNvSpPr>
            <p:nvPr/>
          </p:nvSpPr>
          <p:spPr bwMode="auto">
            <a:xfrm>
              <a:off x="5907088" y="1704975"/>
              <a:ext cx="153988" cy="77788"/>
            </a:xfrm>
            <a:custGeom>
              <a:avLst/>
              <a:gdLst/>
              <a:ahLst/>
              <a:cxnLst>
                <a:cxn ang="0">
                  <a:pos x="485" y="54"/>
                </a:cxn>
                <a:cxn ang="0">
                  <a:pos x="22" y="246"/>
                </a:cxn>
                <a:cxn ang="0">
                  <a:pos x="0" y="193"/>
                </a:cxn>
                <a:cxn ang="0">
                  <a:pos x="463" y="0"/>
                </a:cxn>
                <a:cxn ang="0">
                  <a:pos x="485" y="54"/>
                </a:cxn>
              </a:cxnLst>
              <a:rect l="0" t="0" r="r" b="b"/>
              <a:pathLst>
                <a:path w="485" h="246">
                  <a:moveTo>
                    <a:pt x="485" y="54"/>
                  </a:moveTo>
                  <a:lnTo>
                    <a:pt x="22" y="246"/>
                  </a:lnTo>
                  <a:lnTo>
                    <a:pt x="0" y="193"/>
                  </a:lnTo>
                  <a:lnTo>
                    <a:pt x="463" y="0"/>
                  </a:lnTo>
                  <a:lnTo>
                    <a:pt x="485" y="54"/>
                  </a:lnTo>
                  <a:close/>
                </a:path>
              </a:pathLst>
            </a:custGeom>
            <a:solidFill>
              <a:schemeClr val="accent5">
                <a:lumMod val="20000"/>
                <a:lumOff val="80000"/>
              </a:schemeClr>
            </a:solidFill>
            <a:ln w="9525">
              <a:noFill/>
              <a:round/>
              <a:headEnd/>
              <a:tailEnd/>
            </a:ln>
          </p:spPr>
          <p:txBody>
            <a:bodyPr/>
            <a:lstStyle/>
            <a:p>
              <a:endParaRPr lang="bg-BG" b="1"/>
            </a:p>
          </p:txBody>
        </p:sp>
        <p:sp>
          <p:nvSpPr>
            <p:cNvPr id="400" name="Freeform 32"/>
            <p:cNvSpPr>
              <a:spLocks/>
            </p:cNvSpPr>
            <p:nvPr/>
          </p:nvSpPr>
          <p:spPr bwMode="auto">
            <a:xfrm>
              <a:off x="3073400" y="2117725"/>
              <a:ext cx="220663" cy="182563"/>
            </a:xfrm>
            <a:custGeom>
              <a:avLst/>
              <a:gdLst/>
              <a:ahLst/>
              <a:cxnLst>
                <a:cxn ang="0">
                  <a:pos x="0" y="0"/>
                </a:cxn>
                <a:cxn ang="0">
                  <a:pos x="695" y="193"/>
                </a:cxn>
                <a:cxn ang="0">
                  <a:pos x="463" y="578"/>
                </a:cxn>
                <a:cxn ang="0">
                  <a:pos x="0" y="0"/>
                </a:cxn>
              </a:cxnLst>
              <a:rect l="0" t="0" r="r" b="b"/>
              <a:pathLst>
                <a:path w="695" h="578">
                  <a:moveTo>
                    <a:pt x="0" y="0"/>
                  </a:moveTo>
                  <a:lnTo>
                    <a:pt x="695" y="193"/>
                  </a:lnTo>
                  <a:lnTo>
                    <a:pt x="463" y="578"/>
                  </a:lnTo>
                  <a:lnTo>
                    <a:pt x="0" y="0"/>
                  </a:lnTo>
                  <a:close/>
                </a:path>
              </a:pathLst>
            </a:custGeom>
            <a:solidFill>
              <a:srgbClr val="FFFFFF"/>
            </a:solidFill>
            <a:ln w="9525">
              <a:noFill/>
              <a:round/>
              <a:headEnd/>
              <a:tailEnd/>
            </a:ln>
          </p:spPr>
          <p:txBody>
            <a:bodyPr/>
            <a:lstStyle/>
            <a:p>
              <a:endParaRPr lang="bg-BG" b="1"/>
            </a:p>
          </p:txBody>
        </p:sp>
        <p:sp>
          <p:nvSpPr>
            <p:cNvPr id="401" name="Freeform 33"/>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FFFFFF"/>
            </a:solidFill>
            <a:ln w="9525">
              <a:noFill/>
              <a:round/>
              <a:headEnd/>
              <a:tailEnd/>
            </a:ln>
          </p:spPr>
          <p:txBody>
            <a:bodyPr/>
            <a:lstStyle/>
            <a:p>
              <a:endParaRPr lang="bg-BG" b="1"/>
            </a:p>
          </p:txBody>
        </p:sp>
        <p:sp>
          <p:nvSpPr>
            <p:cNvPr id="402" name="Freeform 34"/>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008483"/>
            </a:solidFill>
            <a:ln w="9525">
              <a:noFill/>
              <a:round/>
              <a:headEnd/>
              <a:tailEnd/>
            </a:ln>
          </p:spPr>
          <p:txBody>
            <a:bodyPr/>
            <a:lstStyle/>
            <a:p>
              <a:endParaRPr lang="bg-BG" b="1"/>
            </a:p>
          </p:txBody>
        </p:sp>
        <p:sp>
          <p:nvSpPr>
            <p:cNvPr id="403" name="Freeform 35"/>
            <p:cNvSpPr>
              <a:spLocks/>
            </p:cNvSpPr>
            <p:nvPr/>
          </p:nvSpPr>
          <p:spPr bwMode="auto">
            <a:xfrm>
              <a:off x="3065463" y="2111375"/>
              <a:ext cx="161925" cy="195263"/>
            </a:xfrm>
            <a:custGeom>
              <a:avLst/>
              <a:gdLst/>
              <a:ahLst/>
              <a:cxnLst>
                <a:cxn ang="0">
                  <a:pos x="463" y="614"/>
                </a:cxn>
                <a:cxn ang="0">
                  <a:pos x="0" y="36"/>
                </a:cxn>
                <a:cxn ang="0">
                  <a:pos x="45" y="0"/>
                </a:cxn>
                <a:cxn ang="0">
                  <a:pos x="508" y="578"/>
                </a:cxn>
                <a:cxn ang="0">
                  <a:pos x="463" y="614"/>
                </a:cxn>
              </a:cxnLst>
              <a:rect l="0" t="0" r="r" b="b"/>
              <a:pathLst>
                <a:path w="508" h="614">
                  <a:moveTo>
                    <a:pt x="463" y="614"/>
                  </a:moveTo>
                  <a:lnTo>
                    <a:pt x="0" y="36"/>
                  </a:lnTo>
                  <a:lnTo>
                    <a:pt x="45" y="0"/>
                  </a:lnTo>
                  <a:lnTo>
                    <a:pt x="508" y="578"/>
                  </a:lnTo>
                  <a:lnTo>
                    <a:pt x="463" y="614"/>
                  </a:lnTo>
                  <a:close/>
                </a:path>
              </a:pathLst>
            </a:custGeom>
            <a:solidFill>
              <a:schemeClr val="accent5">
                <a:lumMod val="20000"/>
                <a:lumOff val="80000"/>
              </a:schemeClr>
            </a:solidFill>
            <a:ln w="9525">
              <a:noFill/>
              <a:round/>
              <a:headEnd/>
              <a:tailEnd/>
            </a:ln>
          </p:spPr>
          <p:txBody>
            <a:bodyPr/>
            <a:lstStyle/>
            <a:p>
              <a:endParaRPr lang="bg-BG" b="1"/>
            </a:p>
          </p:txBody>
        </p:sp>
        <p:sp>
          <p:nvSpPr>
            <p:cNvPr id="404" name="Freeform 36"/>
            <p:cNvSpPr>
              <a:spLocks/>
            </p:cNvSpPr>
            <p:nvPr/>
          </p:nvSpPr>
          <p:spPr bwMode="auto">
            <a:xfrm>
              <a:off x="4641850" y="2276475"/>
              <a:ext cx="146050" cy="220663"/>
            </a:xfrm>
            <a:custGeom>
              <a:avLst/>
              <a:gdLst/>
              <a:ahLst/>
              <a:cxnLst>
                <a:cxn ang="0">
                  <a:pos x="231" y="0"/>
                </a:cxn>
                <a:cxn ang="0">
                  <a:pos x="463" y="695"/>
                </a:cxn>
                <a:cxn ang="0">
                  <a:pos x="0" y="695"/>
                </a:cxn>
                <a:cxn ang="0">
                  <a:pos x="231" y="0"/>
                </a:cxn>
              </a:cxnLst>
              <a:rect l="0" t="0" r="r" b="b"/>
              <a:pathLst>
                <a:path w="463" h="695">
                  <a:moveTo>
                    <a:pt x="231" y="0"/>
                  </a:moveTo>
                  <a:lnTo>
                    <a:pt x="463" y="695"/>
                  </a:lnTo>
                  <a:lnTo>
                    <a:pt x="0" y="695"/>
                  </a:lnTo>
                  <a:lnTo>
                    <a:pt x="231" y="0"/>
                  </a:lnTo>
                  <a:close/>
                </a:path>
              </a:pathLst>
            </a:custGeom>
            <a:solidFill>
              <a:srgbClr val="FFFFFF"/>
            </a:solidFill>
            <a:ln w="9525">
              <a:noFill/>
              <a:round/>
              <a:headEnd/>
              <a:tailEnd/>
            </a:ln>
          </p:spPr>
          <p:txBody>
            <a:bodyPr/>
            <a:lstStyle/>
            <a:p>
              <a:endParaRPr lang="bg-BG" b="1"/>
            </a:p>
          </p:txBody>
        </p:sp>
        <p:sp>
          <p:nvSpPr>
            <p:cNvPr id="405" name="Freeform 37"/>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06" name="Freeform 38"/>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07" name="Freeform 39"/>
            <p:cNvSpPr>
              <a:spLocks/>
            </p:cNvSpPr>
            <p:nvPr/>
          </p:nvSpPr>
          <p:spPr bwMode="auto">
            <a:xfrm>
              <a:off x="4632325" y="2273300"/>
              <a:ext cx="92075" cy="227013"/>
            </a:xfrm>
            <a:custGeom>
              <a:avLst/>
              <a:gdLst/>
              <a:ahLst/>
              <a:cxnLst>
                <a:cxn ang="0">
                  <a:pos x="0" y="694"/>
                </a:cxn>
                <a:cxn ang="0">
                  <a:pos x="231" y="0"/>
                </a:cxn>
                <a:cxn ang="0">
                  <a:pos x="286" y="18"/>
                </a:cxn>
                <a:cxn ang="0">
                  <a:pos x="54" y="712"/>
                </a:cxn>
                <a:cxn ang="0">
                  <a:pos x="0" y="694"/>
                </a:cxn>
              </a:cxnLst>
              <a:rect l="0" t="0" r="r" b="b"/>
              <a:pathLst>
                <a:path w="286" h="712">
                  <a:moveTo>
                    <a:pt x="0" y="694"/>
                  </a:moveTo>
                  <a:lnTo>
                    <a:pt x="231" y="0"/>
                  </a:lnTo>
                  <a:lnTo>
                    <a:pt x="286" y="18"/>
                  </a:lnTo>
                  <a:lnTo>
                    <a:pt x="54"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08" name="Freeform 40"/>
            <p:cNvSpPr>
              <a:spLocks/>
            </p:cNvSpPr>
            <p:nvPr/>
          </p:nvSpPr>
          <p:spPr bwMode="auto">
            <a:xfrm>
              <a:off x="2681288" y="4346575"/>
              <a:ext cx="146050" cy="220663"/>
            </a:xfrm>
            <a:custGeom>
              <a:avLst/>
              <a:gdLst/>
              <a:ahLst/>
              <a:cxnLst>
                <a:cxn ang="0">
                  <a:pos x="230" y="0"/>
                </a:cxn>
                <a:cxn ang="0">
                  <a:pos x="462" y="695"/>
                </a:cxn>
                <a:cxn ang="0">
                  <a:pos x="0" y="695"/>
                </a:cxn>
                <a:cxn ang="0">
                  <a:pos x="230" y="0"/>
                </a:cxn>
              </a:cxnLst>
              <a:rect l="0" t="0" r="r" b="b"/>
              <a:pathLst>
                <a:path w="462" h="695">
                  <a:moveTo>
                    <a:pt x="230" y="0"/>
                  </a:moveTo>
                  <a:lnTo>
                    <a:pt x="462" y="695"/>
                  </a:lnTo>
                  <a:lnTo>
                    <a:pt x="0" y="695"/>
                  </a:lnTo>
                  <a:lnTo>
                    <a:pt x="230" y="0"/>
                  </a:lnTo>
                  <a:close/>
                </a:path>
              </a:pathLst>
            </a:custGeom>
            <a:solidFill>
              <a:srgbClr val="FFFFFF"/>
            </a:solidFill>
            <a:ln w="9525">
              <a:noFill/>
              <a:round/>
              <a:headEnd/>
              <a:tailEnd/>
            </a:ln>
          </p:spPr>
          <p:txBody>
            <a:bodyPr/>
            <a:lstStyle/>
            <a:p>
              <a:endParaRPr lang="bg-BG" b="1"/>
            </a:p>
          </p:txBody>
        </p:sp>
        <p:sp>
          <p:nvSpPr>
            <p:cNvPr id="409" name="Freeform 41"/>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10" name="Freeform 42"/>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11" name="Freeform 43"/>
            <p:cNvSpPr>
              <a:spLocks/>
            </p:cNvSpPr>
            <p:nvPr/>
          </p:nvSpPr>
          <p:spPr bwMode="auto">
            <a:xfrm>
              <a:off x="2671763" y="4343400"/>
              <a:ext cx="90488" cy="227013"/>
            </a:xfrm>
            <a:custGeom>
              <a:avLst/>
              <a:gdLst/>
              <a:ahLst/>
              <a:cxnLst>
                <a:cxn ang="0">
                  <a:pos x="0" y="694"/>
                </a:cxn>
                <a:cxn ang="0">
                  <a:pos x="232" y="0"/>
                </a:cxn>
                <a:cxn ang="0">
                  <a:pos x="287" y="19"/>
                </a:cxn>
                <a:cxn ang="0">
                  <a:pos x="56" y="713"/>
                </a:cxn>
                <a:cxn ang="0">
                  <a:pos x="0" y="694"/>
                </a:cxn>
              </a:cxnLst>
              <a:rect l="0" t="0" r="r" b="b"/>
              <a:pathLst>
                <a:path w="287" h="713">
                  <a:moveTo>
                    <a:pt x="0" y="694"/>
                  </a:moveTo>
                  <a:lnTo>
                    <a:pt x="232" y="0"/>
                  </a:lnTo>
                  <a:lnTo>
                    <a:pt x="287" y="19"/>
                  </a:lnTo>
                  <a:lnTo>
                    <a:pt x="56" y="713"/>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12" name="Freeform 44"/>
            <p:cNvSpPr>
              <a:spLocks/>
            </p:cNvSpPr>
            <p:nvPr/>
          </p:nvSpPr>
          <p:spPr bwMode="auto">
            <a:xfrm>
              <a:off x="5529263" y="4594225"/>
              <a:ext cx="161925" cy="42863"/>
            </a:xfrm>
            <a:custGeom>
              <a:avLst/>
              <a:gdLst/>
              <a:ahLst/>
              <a:cxnLst>
                <a:cxn ang="0">
                  <a:pos x="502" y="134"/>
                </a:cxn>
                <a:cxn ang="0">
                  <a:pos x="0" y="56"/>
                </a:cxn>
                <a:cxn ang="0">
                  <a:pos x="9" y="0"/>
                </a:cxn>
                <a:cxn ang="0">
                  <a:pos x="510" y="77"/>
                </a:cxn>
                <a:cxn ang="0">
                  <a:pos x="502" y="134"/>
                </a:cxn>
              </a:cxnLst>
              <a:rect l="0" t="0" r="r" b="b"/>
              <a:pathLst>
                <a:path w="510" h="134">
                  <a:moveTo>
                    <a:pt x="502" y="134"/>
                  </a:moveTo>
                  <a:lnTo>
                    <a:pt x="0" y="56"/>
                  </a:lnTo>
                  <a:lnTo>
                    <a:pt x="9" y="0"/>
                  </a:lnTo>
                  <a:lnTo>
                    <a:pt x="510" y="77"/>
                  </a:lnTo>
                  <a:lnTo>
                    <a:pt x="502" y="134"/>
                  </a:lnTo>
                  <a:close/>
                </a:path>
              </a:pathLst>
            </a:custGeom>
            <a:solidFill>
              <a:schemeClr val="accent5">
                <a:lumMod val="20000"/>
                <a:lumOff val="80000"/>
              </a:schemeClr>
            </a:solidFill>
            <a:ln w="9525">
              <a:noFill/>
              <a:round/>
              <a:headEnd/>
              <a:tailEnd/>
            </a:ln>
          </p:spPr>
          <p:txBody>
            <a:bodyPr/>
            <a:lstStyle/>
            <a:p>
              <a:endParaRPr lang="bg-BG" b="1"/>
            </a:p>
          </p:txBody>
        </p:sp>
        <p:sp>
          <p:nvSpPr>
            <p:cNvPr id="413" name="Freeform 45"/>
            <p:cNvSpPr>
              <a:spLocks/>
            </p:cNvSpPr>
            <p:nvPr/>
          </p:nvSpPr>
          <p:spPr bwMode="auto">
            <a:xfrm>
              <a:off x="5562600" y="4621213"/>
              <a:ext cx="133350" cy="111125"/>
            </a:xfrm>
            <a:custGeom>
              <a:avLst/>
              <a:gdLst/>
              <a:ahLst/>
              <a:cxnLst>
                <a:cxn ang="0">
                  <a:pos x="422" y="45"/>
                </a:cxn>
                <a:cxn ang="0">
                  <a:pos x="37" y="353"/>
                </a:cxn>
                <a:cxn ang="0">
                  <a:pos x="0" y="309"/>
                </a:cxn>
                <a:cxn ang="0">
                  <a:pos x="386" y="0"/>
                </a:cxn>
                <a:cxn ang="0">
                  <a:pos x="422" y="45"/>
                </a:cxn>
              </a:cxnLst>
              <a:rect l="0" t="0" r="r" b="b"/>
              <a:pathLst>
                <a:path w="422" h="353">
                  <a:moveTo>
                    <a:pt x="422" y="45"/>
                  </a:moveTo>
                  <a:lnTo>
                    <a:pt x="37" y="353"/>
                  </a:lnTo>
                  <a:lnTo>
                    <a:pt x="0" y="309"/>
                  </a:lnTo>
                  <a:lnTo>
                    <a:pt x="386" y="0"/>
                  </a:lnTo>
                  <a:lnTo>
                    <a:pt x="422" y="45"/>
                  </a:lnTo>
                  <a:close/>
                </a:path>
              </a:pathLst>
            </a:custGeom>
            <a:solidFill>
              <a:schemeClr val="accent5">
                <a:lumMod val="20000"/>
                <a:lumOff val="80000"/>
              </a:schemeClr>
            </a:solidFill>
            <a:ln w="9525">
              <a:noFill/>
              <a:round/>
              <a:headEnd/>
              <a:tailEnd/>
            </a:ln>
          </p:spPr>
          <p:txBody>
            <a:bodyPr/>
            <a:lstStyle/>
            <a:p>
              <a:endParaRPr lang="bg-BG" b="1"/>
            </a:p>
          </p:txBody>
        </p:sp>
        <p:sp>
          <p:nvSpPr>
            <p:cNvPr id="414" name="Freeform 46"/>
            <p:cNvSpPr>
              <a:spLocks/>
            </p:cNvSpPr>
            <p:nvPr/>
          </p:nvSpPr>
          <p:spPr bwMode="auto">
            <a:xfrm>
              <a:off x="2557463" y="2117725"/>
              <a:ext cx="147638" cy="220663"/>
            </a:xfrm>
            <a:custGeom>
              <a:avLst/>
              <a:gdLst/>
              <a:ahLst/>
              <a:cxnLst>
                <a:cxn ang="0">
                  <a:pos x="231" y="0"/>
                </a:cxn>
                <a:cxn ang="0">
                  <a:pos x="463" y="694"/>
                </a:cxn>
                <a:cxn ang="0">
                  <a:pos x="0" y="694"/>
                </a:cxn>
                <a:cxn ang="0">
                  <a:pos x="231" y="0"/>
                </a:cxn>
              </a:cxnLst>
              <a:rect l="0" t="0" r="r" b="b"/>
              <a:pathLst>
                <a:path w="463" h="694">
                  <a:moveTo>
                    <a:pt x="231" y="0"/>
                  </a:moveTo>
                  <a:lnTo>
                    <a:pt x="463" y="694"/>
                  </a:lnTo>
                  <a:lnTo>
                    <a:pt x="0" y="694"/>
                  </a:lnTo>
                  <a:lnTo>
                    <a:pt x="231" y="0"/>
                  </a:lnTo>
                  <a:close/>
                </a:path>
              </a:pathLst>
            </a:custGeom>
            <a:solidFill>
              <a:srgbClr val="FFFFFF"/>
            </a:solidFill>
            <a:ln w="9525">
              <a:noFill/>
              <a:round/>
              <a:headEnd/>
              <a:tailEnd/>
            </a:ln>
          </p:spPr>
          <p:txBody>
            <a:bodyPr/>
            <a:lstStyle/>
            <a:p>
              <a:endParaRPr lang="bg-BG" b="1"/>
            </a:p>
          </p:txBody>
        </p:sp>
        <p:sp>
          <p:nvSpPr>
            <p:cNvPr id="415" name="Freeform 47"/>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rgbClr val="FFFFFF"/>
            </a:solidFill>
            <a:ln w="9525">
              <a:noFill/>
              <a:round/>
              <a:headEnd/>
              <a:tailEnd/>
            </a:ln>
          </p:spPr>
          <p:txBody>
            <a:bodyPr/>
            <a:lstStyle/>
            <a:p>
              <a:endParaRPr lang="bg-BG" b="1"/>
            </a:p>
          </p:txBody>
        </p:sp>
        <p:sp>
          <p:nvSpPr>
            <p:cNvPr id="416" name="Freeform 48"/>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chemeClr val="accent5">
                <a:lumMod val="20000"/>
                <a:lumOff val="80000"/>
              </a:schemeClr>
            </a:solidFill>
            <a:ln w="9525">
              <a:noFill/>
              <a:round/>
              <a:headEnd/>
              <a:tailEnd/>
            </a:ln>
          </p:spPr>
          <p:txBody>
            <a:bodyPr/>
            <a:lstStyle/>
            <a:p>
              <a:endParaRPr lang="bg-BG" b="1"/>
            </a:p>
          </p:txBody>
        </p:sp>
        <p:sp>
          <p:nvSpPr>
            <p:cNvPr id="417" name="Freeform 49"/>
            <p:cNvSpPr>
              <a:spLocks/>
            </p:cNvSpPr>
            <p:nvPr/>
          </p:nvSpPr>
          <p:spPr bwMode="auto">
            <a:xfrm>
              <a:off x="2549525" y="2114550"/>
              <a:ext cx="90488" cy="225425"/>
            </a:xfrm>
            <a:custGeom>
              <a:avLst/>
              <a:gdLst/>
              <a:ahLst/>
              <a:cxnLst>
                <a:cxn ang="0">
                  <a:pos x="0" y="694"/>
                </a:cxn>
                <a:cxn ang="0">
                  <a:pos x="231" y="0"/>
                </a:cxn>
                <a:cxn ang="0">
                  <a:pos x="287" y="17"/>
                </a:cxn>
                <a:cxn ang="0">
                  <a:pos x="55" y="712"/>
                </a:cxn>
                <a:cxn ang="0">
                  <a:pos x="0" y="694"/>
                </a:cxn>
              </a:cxnLst>
              <a:rect l="0" t="0" r="r" b="b"/>
              <a:pathLst>
                <a:path w="287" h="712">
                  <a:moveTo>
                    <a:pt x="0" y="694"/>
                  </a:moveTo>
                  <a:lnTo>
                    <a:pt x="231" y="0"/>
                  </a:lnTo>
                  <a:lnTo>
                    <a:pt x="287" y="17"/>
                  </a:lnTo>
                  <a:lnTo>
                    <a:pt x="55" y="712"/>
                  </a:lnTo>
                  <a:lnTo>
                    <a:pt x="0" y="694"/>
                  </a:lnTo>
                  <a:close/>
                </a:path>
              </a:pathLst>
            </a:custGeom>
            <a:solidFill>
              <a:srgbClr val="008483"/>
            </a:solidFill>
            <a:ln w="9525">
              <a:noFill/>
              <a:round/>
              <a:headEnd/>
              <a:tailEnd/>
            </a:ln>
          </p:spPr>
          <p:txBody>
            <a:bodyPr/>
            <a:lstStyle/>
            <a:p>
              <a:endParaRPr lang="bg-BG" b="1"/>
            </a:p>
          </p:txBody>
        </p:sp>
        <p:sp>
          <p:nvSpPr>
            <p:cNvPr id="418" name="Freeform 50"/>
            <p:cNvSpPr>
              <a:spLocks/>
            </p:cNvSpPr>
            <p:nvPr/>
          </p:nvSpPr>
          <p:spPr bwMode="auto">
            <a:xfrm>
              <a:off x="4138613" y="2276475"/>
              <a:ext cx="233363" cy="158750"/>
            </a:xfrm>
            <a:custGeom>
              <a:avLst/>
              <a:gdLst/>
              <a:ahLst/>
              <a:cxnLst>
                <a:cxn ang="0">
                  <a:pos x="734" y="0"/>
                </a:cxn>
                <a:cxn ang="0">
                  <a:pos x="232" y="502"/>
                </a:cxn>
                <a:cxn ang="0">
                  <a:pos x="0" y="116"/>
                </a:cxn>
                <a:cxn ang="0">
                  <a:pos x="734" y="0"/>
                </a:cxn>
              </a:cxnLst>
              <a:rect l="0" t="0" r="r" b="b"/>
              <a:pathLst>
                <a:path w="734" h="502">
                  <a:moveTo>
                    <a:pt x="734" y="0"/>
                  </a:moveTo>
                  <a:lnTo>
                    <a:pt x="232" y="502"/>
                  </a:lnTo>
                  <a:lnTo>
                    <a:pt x="0" y="116"/>
                  </a:lnTo>
                  <a:lnTo>
                    <a:pt x="734" y="0"/>
                  </a:lnTo>
                  <a:close/>
                </a:path>
              </a:pathLst>
            </a:custGeom>
            <a:solidFill>
              <a:srgbClr val="FFFFFF"/>
            </a:solidFill>
            <a:ln w="9525">
              <a:noFill/>
              <a:round/>
              <a:headEnd/>
              <a:tailEnd/>
            </a:ln>
          </p:spPr>
          <p:txBody>
            <a:bodyPr/>
            <a:lstStyle/>
            <a:p>
              <a:endParaRPr lang="bg-BG" b="1"/>
            </a:p>
          </p:txBody>
        </p:sp>
        <p:sp>
          <p:nvSpPr>
            <p:cNvPr id="419" name="Freeform 51"/>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rgbClr val="FFFFFF"/>
            </a:solidFill>
            <a:ln w="9525">
              <a:noFill/>
              <a:round/>
              <a:headEnd/>
              <a:tailEnd/>
            </a:ln>
          </p:spPr>
          <p:txBody>
            <a:bodyPr/>
            <a:lstStyle/>
            <a:p>
              <a:endParaRPr lang="bg-BG" b="1"/>
            </a:p>
          </p:txBody>
        </p:sp>
        <p:sp>
          <p:nvSpPr>
            <p:cNvPr id="420" name="Freeform 52"/>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chemeClr val="accent5">
                <a:lumMod val="20000"/>
                <a:lumOff val="80000"/>
              </a:schemeClr>
            </a:solidFill>
            <a:ln w="9525">
              <a:noFill/>
              <a:round/>
              <a:headEnd/>
              <a:tailEnd/>
            </a:ln>
          </p:spPr>
          <p:txBody>
            <a:bodyPr/>
            <a:lstStyle/>
            <a:p>
              <a:endParaRPr lang="bg-BG" b="1"/>
            </a:p>
          </p:txBody>
        </p:sp>
        <p:sp>
          <p:nvSpPr>
            <p:cNvPr id="421" name="Freeform 53"/>
            <p:cNvSpPr>
              <a:spLocks/>
            </p:cNvSpPr>
            <p:nvPr/>
          </p:nvSpPr>
          <p:spPr bwMode="auto">
            <a:xfrm>
              <a:off x="4137025" y="2266950"/>
              <a:ext cx="236538" cy="55563"/>
            </a:xfrm>
            <a:custGeom>
              <a:avLst/>
              <a:gdLst/>
              <a:ahLst/>
              <a:cxnLst>
                <a:cxn ang="0">
                  <a:pos x="0" y="115"/>
                </a:cxn>
                <a:cxn ang="0">
                  <a:pos x="733" y="0"/>
                </a:cxn>
                <a:cxn ang="0">
                  <a:pos x="742" y="57"/>
                </a:cxn>
                <a:cxn ang="0">
                  <a:pos x="8" y="172"/>
                </a:cxn>
                <a:cxn ang="0">
                  <a:pos x="0" y="115"/>
                </a:cxn>
              </a:cxnLst>
              <a:rect l="0" t="0" r="r" b="b"/>
              <a:pathLst>
                <a:path w="742" h="172">
                  <a:moveTo>
                    <a:pt x="0" y="115"/>
                  </a:moveTo>
                  <a:lnTo>
                    <a:pt x="733" y="0"/>
                  </a:lnTo>
                  <a:lnTo>
                    <a:pt x="742" y="57"/>
                  </a:lnTo>
                  <a:lnTo>
                    <a:pt x="8" y="172"/>
                  </a:lnTo>
                  <a:lnTo>
                    <a:pt x="0" y="115"/>
                  </a:lnTo>
                  <a:close/>
                </a:path>
              </a:pathLst>
            </a:custGeom>
            <a:solidFill>
              <a:srgbClr val="16494A"/>
            </a:solidFill>
            <a:ln w="9525">
              <a:noFill/>
              <a:round/>
              <a:headEnd/>
              <a:tailEnd/>
            </a:ln>
          </p:spPr>
          <p:txBody>
            <a:bodyPr/>
            <a:lstStyle/>
            <a:p>
              <a:endParaRPr lang="bg-BG" b="1"/>
            </a:p>
          </p:txBody>
        </p:sp>
        <p:sp>
          <p:nvSpPr>
            <p:cNvPr id="422" name="Freeform 54"/>
            <p:cNvSpPr>
              <a:spLocks/>
            </p:cNvSpPr>
            <p:nvPr/>
          </p:nvSpPr>
          <p:spPr bwMode="auto">
            <a:xfrm>
              <a:off x="4519613" y="4541838"/>
              <a:ext cx="146050" cy="220663"/>
            </a:xfrm>
            <a:custGeom>
              <a:avLst/>
              <a:gdLst/>
              <a:ahLst/>
              <a:cxnLst>
                <a:cxn ang="0">
                  <a:pos x="232" y="0"/>
                </a:cxn>
                <a:cxn ang="0">
                  <a:pos x="463" y="695"/>
                </a:cxn>
                <a:cxn ang="0">
                  <a:pos x="0" y="695"/>
                </a:cxn>
                <a:cxn ang="0">
                  <a:pos x="232" y="0"/>
                </a:cxn>
              </a:cxnLst>
              <a:rect l="0" t="0" r="r" b="b"/>
              <a:pathLst>
                <a:path w="463" h="695">
                  <a:moveTo>
                    <a:pt x="232" y="0"/>
                  </a:moveTo>
                  <a:lnTo>
                    <a:pt x="463" y="695"/>
                  </a:lnTo>
                  <a:lnTo>
                    <a:pt x="0" y="695"/>
                  </a:lnTo>
                  <a:lnTo>
                    <a:pt x="232" y="0"/>
                  </a:lnTo>
                  <a:close/>
                </a:path>
              </a:pathLst>
            </a:custGeom>
            <a:solidFill>
              <a:schemeClr val="accent5">
                <a:lumMod val="20000"/>
                <a:lumOff val="80000"/>
              </a:schemeClr>
            </a:solidFill>
            <a:ln w="9525">
              <a:noFill/>
              <a:round/>
              <a:headEnd/>
              <a:tailEnd/>
            </a:ln>
          </p:spPr>
          <p:txBody>
            <a:bodyPr/>
            <a:lstStyle/>
            <a:p>
              <a:endParaRPr lang="bg-BG" b="1"/>
            </a:p>
          </p:txBody>
        </p:sp>
        <p:sp>
          <p:nvSpPr>
            <p:cNvPr id="423" name="Freeform 55"/>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FFFFFF"/>
            </a:solidFill>
            <a:ln w="9525">
              <a:noFill/>
              <a:round/>
              <a:headEnd/>
              <a:tailEnd/>
            </a:ln>
          </p:spPr>
          <p:txBody>
            <a:bodyPr/>
            <a:lstStyle/>
            <a:p>
              <a:endParaRPr lang="bg-BG" b="1"/>
            </a:p>
          </p:txBody>
        </p:sp>
        <p:sp>
          <p:nvSpPr>
            <p:cNvPr id="424" name="Freeform 56"/>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16494A"/>
            </a:solidFill>
            <a:ln w="9525">
              <a:noFill/>
              <a:round/>
              <a:headEnd/>
              <a:tailEnd/>
            </a:ln>
          </p:spPr>
          <p:txBody>
            <a:bodyPr/>
            <a:lstStyle/>
            <a:p>
              <a:endParaRPr lang="bg-BG" b="1"/>
            </a:p>
          </p:txBody>
        </p:sp>
        <p:sp>
          <p:nvSpPr>
            <p:cNvPr id="425" name="Freeform 57"/>
            <p:cNvSpPr>
              <a:spLocks/>
            </p:cNvSpPr>
            <p:nvPr/>
          </p:nvSpPr>
          <p:spPr bwMode="auto">
            <a:xfrm>
              <a:off x="4510088" y="4540250"/>
              <a:ext cx="90488" cy="225425"/>
            </a:xfrm>
            <a:custGeom>
              <a:avLst/>
              <a:gdLst/>
              <a:ahLst/>
              <a:cxnLst>
                <a:cxn ang="0">
                  <a:pos x="0" y="694"/>
                </a:cxn>
                <a:cxn ang="0">
                  <a:pos x="231" y="0"/>
                </a:cxn>
                <a:cxn ang="0">
                  <a:pos x="287" y="18"/>
                </a:cxn>
                <a:cxn ang="0">
                  <a:pos x="55" y="712"/>
                </a:cxn>
                <a:cxn ang="0">
                  <a:pos x="0" y="694"/>
                </a:cxn>
              </a:cxnLst>
              <a:rect l="0" t="0" r="r" b="b"/>
              <a:pathLst>
                <a:path w="287" h="712">
                  <a:moveTo>
                    <a:pt x="0" y="694"/>
                  </a:moveTo>
                  <a:lnTo>
                    <a:pt x="231" y="0"/>
                  </a:lnTo>
                  <a:lnTo>
                    <a:pt x="287" y="18"/>
                  </a:lnTo>
                  <a:lnTo>
                    <a:pt x="55"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26" name="Freeform 58"/>
            <p:cNvSpPr>
              <a:spLocks/>
            </p:cNvSpPr>
            <p:nvPr/>
          </p:nvSpPr>
          <p:spPr bwMode="auto">
            <a:xfrm>
              <a:off x="5726113" y="4733924"/>
              <a:ext cx="161925" cy="42863"/>
            </a:xfrm>
            <a:custGeom>
              <a:avLst/>
              <a:gdLst/>
              <a:ahLst/>
              <a:cxnLst>
                <a:cxn ang="0">
                  <a:pos x="510" y="56"/>
                </a:cxn>
                <a:cxn ang="0">
                  <a:pos x="8" y="133"/>
                </a:cxn>
                <a:cxn ang="0">
                  <a:pos x="0" y="76"/>
                </a:cxn>
                <a:cxn ang="0">
                  <a:pos x="501" y="0"/>
                </a:cxn>
                <a:cxn ang="0">
                  <a:pos x="510" y="56"/>
                </a:cxn>
              </a:cxnLst>
              <a:rect l="0" t="0" r="r" b="b"/>
              <a:pathLst>
                <a:path w="510" h="133">
                  <a:moveTo>
                    <a:pt x="510" y="56"/>
                  </a:moveTo>
                  <a:lnTo>
                    <a:pt x="8" y="133"/>
                  </a:lnTo>
                  <a:lnTo>
                    <a:pt x="0" y="76"/>
                  </a:lnTo>
                  <a:lnTo>
                    <a:pt x="501" y="0"/>
                  </a:lnTo>
                  <a:lnTo>
                    <a:pt x="510" y="56"/>
                  </a:lnTo>
                  <a:close/>
                </a:path>
              </a:pathLst>
            </a:custGeom>
            <a:solidFill>
              <a:schemeClr val="accent5">
                <a:lumMod val="20000"/>
                <a:lumOff val="80000"/>
              </a:schemeClr>
            </a:solidFill>
            <a:ln w="9525">
              <a:noFill/>
              <a:round/>
              <a:headEnd/>
              <a:tailEnd/>
            </a:ln>
          </p:spPr>
          <p:txBody>
            <a:bodyPr/>
            <a:lstStyle/>
            <a:p>
              <a:endParaRPr lang="bg-BG" b="1"/>
            </a:p>
          </p:txBody>
        </p:sp>
        <p:sp>
          <p:nvSpPr>
            <p:cNvPr id="427" name="Freeform 59"/>
            <p:cNvSpPr>
              <a:spLocks/>
            </p:cNvSpPr>
            <p:nvPr/>
          </p:nvSpPr>
          <p:spPr bwMode="auto">
            <a:xfrm>
              <a:off x="5781675" y="4732338"/>
              <a:ext cx="112713" cy="146050"/>
            </a:xfrm>
            <a:custGeom>
              <a:avLst/>
              <a:gdLst/>
              <a:ahLst/>
              <a:cxnLst>
                <a:cxn ang="0">
                  <a:pos x="356" y="34"/>
                </a:cxn>
                <a:cxn ang="0">
                  <a:pos x="47" y="458"/>
                </a:cxn>
                <a:cxn ang="0">
                  <a:pos x="0" y="424"/>
                </a:cxn>
                <a:cxn ang="0">
                  <a:pos x="308" y="0"/>
                </a:cxn>
                <a:cxn ang="0">
                  <a:pos x="356" y="34"/>
                </a:cxn>
              </a:cxnLst>
              <a:rect l="0" t="0" r="r" b="b"/>
              <a:pathLst>
                <a:path w="356" h="458">
                  <a:moveTo>
                    <a:pt x="356" y="34"/>
                  </a:moveTo>
                  <a:lnTo>
                    <a:pt x="47" y="458"/>
                  </a:lnTo>
                  <a:lnTo>
                    <a:pt x="0" y="424"/>
                  </a:lnTo>
                  <a:lnTo>
                    <a:pt x="308" y="0"/>
                  </a:lnTo>
                  <a:lnTo>
                    <a:pt x="356" y="34"/>
                  </a:lnTo>
                  <a:close/>
                </a:path>
              </a:pathLst>
            </a:custGeom>
            <a:solidFill>
              <a:schemeClr val="accent5">
                <a:lumMod val="20000"/>
                <a:lumOff val="80000"/>
              </a:schemeClr>
            </a:solidFill>
            <a:ln w="9525">
              <a:noFill/>
              <a:round/>
              <a:headEnd/>
              <a:tailEnd/>
            </a:ln>
          </p:spPr>
          <p:txBody>
            <a:bodyPr/>
            <a:lstStyle/>
            <a:p>
              <a:endParaRPr lang="bg-BG" b="1"/>
            </a:p>
          </p:txBody>
        </p:sp>
        <p:sp>
          <p:nvSpPr>
            <p:cNvPr id="428" name="Rectangle 60"/>
            <p:cNvSpPr>
              <a:spLocks noChangeArrowheads="1"/>
            </p:cNvSpPr>
            <p:nvPr/>
          </p:nvSpPr>
          <p:spPr bwMode="auto">
            <a:xfrm>
              <a:off x="4016375" y="1198563"/>
              <a:ext cx="1298575" cy="1090613"/>
            </a:xfrm>
            <a:prstGeom prst="rect">
              <a:avLst/>
            </a:prstGeom>
            <a:solidFill>
              <a:srgbClr val="29166E"/>
            </a:solidFill>
            <a:ln w="9525">
              <a:noFill/>
              <a:miter lim="800000"/>
              <a:headEnd/>
              <a:tailEnd/>
            </a:ln>
          </p:spPr>
          <p:txBody>
            <a:bodyPr/>
            <a:lstStyle/>
            <a:p>
              <a:endParaRPr lang="bg-BG" b="1"/>
            </a:p>
          </p:txBody>
        </p:sp>
        <p:sp>
          <p:nvSpPr>
            <p:cNvPr id="429" name="Rectangle 61"/>
            <p:cNvSpPr>
              <a:spLocks noChangeArrowheads="1"/>
            </p:cNvSpPr>
            <p:nvPr/>
          </p:nvSpPr>
          <p:spPr bwMode="auto">
            <a:xfrm>
              <a:off x="3979863" y="1162050"/>
              <a:ext cx="1298575" cy="1090613"/>
            </a:xfrm>
            <a:prstGeom prst="rect">
              <a:avLst/>
            </a:prstGeom>
            <a:solidFill>
              <a:srgbClr val="FFFFFF"/>
            </a:solidFill>
            <a:ln w="9525">
              <a:noFill/>
              <a:miter lim="800000"/>
              <a:headEnd/>
              <a:tailEnd/>
            </a:ln>
          </p:spPr>
          <p:txBody>
            <a:bodyPr/>
            <a:lstStyle/>
            <a:p>
              <a:endParaRPr lang="bg-BG" b="1"/>
            </a:p>
          </p:txBody>
        </p:sp>
        <p:sp>
          <p:nvSpPr>
            <p:cNvPr id="430" name="Rectangle 62"/>
            <p:cNvSpPr>
              <a:spLocks noChangeArrowheads="1"/>
            </p:cNvSpPr>
            <p:nvPr/>
          </p:nvSpPr>
          <p:spPr bwMode="auto">
            <a:xfrm>
              <a:off x="3979863" y="1162050"/>
              <a:ext cx="1298575" cy="1090613"/>
            </a:xfrm>
            <a:prstGeom prst="rect">
              <a:avLst/>
            </a:prstGeom>
            <a:noFill/>
            <a:ln w="0">
              <a:solidFill>
                <a:srgbClr val="23282B"/>
              </a:solidFill>
              <a:miter lim="800000"/>
              <a:headEnd/>
              <a:tailEnd/>
            </a:ln>
          </p:spPr>
          <p:txBody>
            <a:bodyPr/>
            <a:lstStyle/>
            <a:p>
              <a:endParaRPr lang="bg-BG" b="1"/>
            </a:p>
          </p:txBody>
        </p:sp>
        <p:sp>
          <p:nvSpPr>
            <p:cNvPr id="431" name="Rectangle 63"/>
            <p:cNvSpPr>
              <a:spLocks noChangeArrowheads="1"/>
            </p:cNvSpPr>
            <p:nvPr/>
          </p:nvSpPr>
          <p:spPr bwMode="auto">
            <a:xfrm>
              <a:off x="4398963" y="1214438"/>
              <a:ext cx="405560"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Shape</a:t>
              </a:r>
              <a:endParaRPr lang="en-US" b="1" noProof="1">
                <a:effectLst>
                  <a:outerShdw blurRad="38100" dist="38100" dir="2700000" algn="tl">
                    <a:srgbClr val="FFFFFF"/>
                  </a:outerShdw>
                </a:effectLst>
              </a:endParaRPr>
            </a:p>
          </p:txBody>
        </p:sp>
        <p:sp>
          <p:nvSpPr>
            <p:cNvPr id="432" name="Line 64"/>
            <p:cNvSpPr>
              <a:spLocks noChangeShapeType="1"/>
            </p:cNvSpPr>
            <p:nvPr/>
          </p:nvSpPr>
          <p:spPr bwMode="auto">
            <a:xfrm>
              <a:off x="3979863" y="1443038"/>
              <a:ext cx="1285875" cy="0"/>
            </a:xfrm>
            <a:prstGeom prst="line">
              <a:avLst/>
            </a:prstGeom>
            <a:noFill/>
            <a:ln w="0">
              <a:solidFill>
                <a:srgbClr val="24211D"/>
              </a:solidFill>
              <a:round/>
              <a:headEnd/>
              <a:tailEnd/>
            </a:ln>
          </p:spPr>
          <p:txBody>
            <a:bodyPr/>
            <a:lstStyle/>
            <a:p>
              <a:endParaRPr lang="bg-BG" b="1"/>
            </a:p>
          </p:txBody>
        </p:sp>
        <p:sp>
          <p:nvSpPr>
            <p:cNvPr id="433" name="Rectangle 65"/>
            <p:cNvSpPr>
              <a:spLocks noChangeArrowheads="1"/>
            </p:cNvSpPr>
            <p:nvPr/>
          </p:nvSpPr>
          <p:spPr bwMode="auto">
            <a:xfrm>
              <a:off x="4052888" y="1568450"/>
              <a:ext cx="104131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#Position:Point</a:t>
              </a:r>
              <a:endParaRPr lang="en-US" b="1" noProof="1">
                <a:effectLst>
                  <a:outerShdw blurRad="38100" dist="38100" dir="2700000" algn="tl">
                    <a:srgbClr val="FFFFFF"/>
                  </a:outerShdw>
                </a:effectLst>
              </a:endParaRPr>
            </a:p>
          </p:txBody>
        </p:sp>
        <p:sp>
          <p:nvSpPr>
            <p:cNvPr id="434" name="Line 66"/>
            <p:cNvSpPr>
              <a:spLocks noChangeShapeType="1"/>
            </p:cNvSpPr>
            <p:nvPr/>
          </p:nvSpPr>
          <p:spPr bwMode="auto">
            <a:xfrm>
              <a:off x="3979863" y="1835150"/>
              <a:ext cx="1285875" cy="0"/>
            </a:xfrm>
            <a:prstGeom prst="line">
              <a:avLst/>
            </a:prstGeom>
            <a:noFill/>
            <a:ln w="0">
              <a:solidFill>
                <a:srgbClr val="24211D"/>
              </a:solidFill>
              <a:round/>
              <a:headEnd/>
              <a:tailEnd/>
            </a:ln>
          </p:spPr>
          <p:txBody>
            <a:bodyPr/>
            <a:lstStyle/>
            <a:p>
              <a:endParaRPr lang="bg-BG" b="1"/>
            </a:p>
          </p:txBody>
        </p:sp>
        <p:sp>
          <p:nvSpPr>
            <p:cNvPr id="435" name="Rectangle 67"/>
            <p:cNvSpPr>
              <a:spLocks noChangeArrowheads="1"/>
            </p:cNvSpPr>
            <p:nvPr/>
          </p:nvSpPr>
          <p:spPr bwMode="auto">
            <a:xfrm>
              <a:off x="6094413" y="1198563"/>
              <a:ext cx="993775" cy="1519238"/>
            </a:xfrm>
            <a:prstGeom prst="rect">
              <a:avLst/>
            </a:prstGeom>
            <a:solidFill>
              <a:srgbClr val="29166E"/>
            </a:solidFill>
            <a:ln w="9525">
              <a:noFill/>
              <a:miter lim="800000"/>
              <a:headEnd/>
              <a:tailEnd/>
            </a:ln>
          </p:spPr>
          <p:txBody>
            <a:bodyPr/>
            <a:lstStyle/>
            <a:p>
              <a:endParaRPr lang="bg-BG" b="1"/>
            </a:p>
          </p:txBody>
        </p:sp>
        <p:sp>
          <p:nvSpPr>
            <p:cNvPr id="436" name="Rectangle 68"/>
            <p:cNvSpPr>
              <a:spLocks noChangeArrowheads="1"/>
            </p:cNvSpPr>
            <p:nvPr/>
          </p:nvSpPr>
          <p:spPr bwMode="auto">
            <a:xfrm>
              <a:off x="6057900" y="1162050"/>
              <a:ext cx="992188" cy="1519238"/>
            </a:xfrm>
            <a:prstGeom prst="rect">
              <a:avLst/>
            </a:prstGeom>
            <a:solidFill>
              <a:srgbClr val="FFFFFF"/>
            </a:solidFill>
            <a:ln w="9525">
              <a:noFill/>
              <a:miter lim="800000"/>
              <a:headEnd/>
              <a:tailEnd/>
            </a:ln>
          </p:spPr>
          <p:txBody>
            <a:bodyPr/>
            <a:lstStyle/>
            <a:p>
              <a:endParaRPr lang="bg-BG" b="1"/>
            </a:p>
          </p:txBody>
        </p:sp>
        <p:sp>
          <p:nvSpPr>
            <p:cNvPr id="437" name="Rectangle 69"/>
            <p:cNvSpPr>
              <a:spLocks noChangeArrowheads="1"/>
            </p:cNvSpPr>
            <p:nvPr/>
          </p:nvSpPr>
          <p:spPr bwMode="auto">
            <a:xfrm>
              <a:off x="6057900" y="1162050"/>
              <a:ext cx="992188" cy="1519238"/>
            </a:xfrm>
            <a:prstGeom prst="rect">
              <a:avLst/>
            </a:prstGeom>
            <a:noFill/>
            <a:ln w="0">
              <a:solidFill>
                <a:srgbClr val="24211D"/>
              </a:solidFill>
              <a:miter lim="800000"/>
              <a:headEnd/>
              <a:tailEnd/>
            </a:ln>
          </p:spPr>
          <p:txBody>
            <a:bodyPr/>
            <a:lstStyle/>
            <a:p>
              <a:endParaRPr lang="bg-BG" b="1"/>
            </a:p>
          </p:txBody>
        </p:sp>
        <p:sp>
          <p:nvSpPr>
            <p:cNvPr id="438" name="Rectangle 70"/>
            <p:cNvSpPr>
              <a:spLocks noChangeArrowheads="1"/>
            </p:cNvSpPr>
            <p:nvPr/>
          </p:nvSpPr>
          <p:spPr bwMode="auto">
            <a:xfrm>
              <a:off x="6364288" y="1208088"/>
              <a:ext cx="38632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struct</a:t>
              </a:r>
              <a:endParaRPr lang="en-US" b="1" noProof="1">
                <a:effectLst>
                  <a:outerShdw blurRad="38100" dist="38100" dir="2700000" algn="tl">
                    <a:srgbClr val="FFFFFF"/>
                  </a:outerShdw>
                </a:effectLst>
              </a:endParaRPr>
            </a:p>
          </p:txBody>
        </p:sp>
        <p:sp>
          <p:nvSpPr>
            <p:cNvPr id="439" name="Rectangle 71"/>
            <p:cNvSpPr>
              <a:spLocks noChangeArrowheads="1"/>
            </p:cNvSpPr>
            <p:nvPr/>
          </p:nvSpPr>
          <p:spPr bwMode="auto">
            <a:xfrm>
              <a:off x="6376988" y="1403350"/>
              <a:ext cx="35234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Point</a:t>
              </a:r>
              <a:endParaRPr lang="en-US" b="1" noProof="1">
                <a:effectLst>
                  <a:outerShdw blurRad="38100" dist="38100" dir="2700000" algn="tl">
                    <a:srgbClr val="FFFFFF"/>
                  </a:outerShdw>
                </a:effectLst>
              </a:endParaRPr>
            </a:p>
          </p:txBody>
        </p:sp>
        <p:sp>
          <p:nvSpPr>
            <p:cNvPr id="440" name="Line 72"/>
            <p:cNvSpPr>
              <a:spLocks noChangeShapeType="1"/>
            </p:cNvSpPr>
            <p:nvPr/>
          </p:nvSpPr>
          <p:spPr bwMode="auto">
            <a:xfrm>
              <a:off x="6057900" y="1639888"/>
              <a:ext cx="981075" cy="0"/>
            </a:xfrm>
            <a:prstGeom prst="line">
              <a:avLst/>
            </a:prstGeom>
            <a:noFill/>
            <a:ln w="0">
              <a:solidFill>
                <a:srgbClr val="24211D"/>
              </a:solidFill>
              <a:round/>
              <a:headEnd/>
              <a:tailEnd/>
            </a:ln>
          </p:spPr>
          <p:txBody>
            <a:bodyPr/>
            <a:lstStyle/>
            <a:p>
              <a:endParaRPr lang="bg-BG" b="1"/>
            </a:p>
          </p:txBody>
        </p:sp>
        <p:sp>
          <p:nvSpPr>
            <p:cNvPr id="441" name="Rectangle 73"/>
            <p:cNvSpPr>
              <a:spLocks noChangeArrowheads="1"/>
            </p:cNvSpPr>
            <p:nvPr/>
          </p:nvSpPr>
          <p:spPr bwMode="auto">
            <a:xfrm>
              <a:off x="6130925" y="1763713"/>
              <a:ext cx="405560"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+X:int</a:t>
              </a:r>
              <a:endParaRPr lang="en-US" b="1" noProof="1">
                <a:effectLst>
                  <a:outerShdw blurRad="38100" dist="38100" dir="2700000" algn="tl">
                    <a:srgbClr val="FFFFFF"/>
                  </a:outerShdw>
                </a:effectLst>
              </a:endParaRPr>
            </a:p>
          </p:txBody>
        </p:sp>
        <p:sp>
          <p:nvSpPr>
            <p:cNvPr id="442" name="Rectangle 74"/>
            <p:cNvSpPr>
              <a:spLocks noChangeArrowheads="1"/>
            </p:cNvSpPr>
            <p:nvPr/>
          </p:nvSpPr>
          <p:spPr bwMode="auto">
            <a:xfrm>
              <a:off x="6130925" y="1958975"/>
              <a:ext cx="397288"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+Y:int</a:t>
              </a:r>
              <a:endParaRPr lang="en-US" b="1" noProof="1">
                <a:effectLst>
                  <a:outerShdw blurRad="38100" dist="38100" dir="2700000" algn="tl">
                    <a:srgbClr val="FFFFFF"/>
                  </a:outerShdw>
                </a:effectLst>
              </a:endParaRPr>
            </a:p>
          </p:txBody>
        </p:sp>
        <p:sp>
          <p:nvSpPr>
            <p:cNvPr id="443" name="Line 75"/>
            <p:cNvSpPr>
              <a:spLocks noChangeShapeType="1"/>
            </p:cNvSpPr>
            <p:nvPr/>
          </p:nvSpPr>
          <p:spPr bwMode="auto">
            <a:xfrm>
              <a:off x="6057900" y="2227263"/>
              <a:ext cx="981075" cy="0"/>
            </a:xfrm>
            <a:prstGeom prst="line">
              <a:avLst/>
            </a:prstGeom>
            <a:noFill/>
            <a:ln w="0">
              <a:solidFill>
                <a:srgbClr val="24211D"/>
              </a:solidFill>
              <a:round/>
              <a:headEnd/>
              <a:tailEnd/>
            </a:ln>
          </p:spPr>
          <p:txBody>
            <a:bodyPr/>
            <a:lstStyle/>
            <a:p>
              <a:endParaRPr lang="bg-BG" b="1"/>
            </a:p>
          </p:txBody>
        </p:sp>
        <p:sp>
          <p:nvSpPr>
            <p:cNvPr id="444" name="Rectangle 76"/>
            <p:cNvSpPr>
              <a:spLocks noChangeArrowheads="1"/>
            </p:cNvSpPr>
            <p:nvPr/>
          </p:nvSpPr>
          <p:spPr bwMode="auto">
            <a:xfrm>
              <a:off x="6130925" y="2351088"/>
              <a:ext cx="43409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+Point</a:t>
              </a:r>
              <a:endParaRPr lang="en-US" b="1" noProof="1">
                <a:effectLst>
                  <a:outerShdw blurRad="38100" dist="38100" dir="2700000" algn="tl">
                    <a:srgbClr val="FFFFFF"/>
                  </a:outerShdw>
                </a:effectLst>
              </a:endParaRPr>
            </a:p>
          </p:txBody>
        </p:sp>
        <p:sp>
          <p:nvSpPr>
            <p:cNvPr id="445" name="Rectangle 77"/>
            <p:cNvSpPr>
              <a:spLocks noChangeArrowheads="1"/>
            </p:cNvSpPr>
            <p:nvPr/>
          </p:nvSpPr>
          <p:spPr bwMode="auto">
            <a:xfrm>
              <a:off x="2055813" y="1198563"/>
              <a:ext cx="1606550" cy="930275"/>
            </a:xfrm>
            <a:prstGeom prst="rect">
              <a:avLst/>
            </a:prstGeom>
            <a:solidFill>
              <a:srgbClr val="29166E"/>
            </a:solidFill>
            <a:ln w="9525">
              <a:noFill/>
              <a:miter lim="800000"/>
              <a:headEnd/>
              <a:tailEnd/>
            </a:ln>
          </p:spPr>
          <p:txBody>
            <a:bodyPr/>
            <a:lstStyle/>
            <a:p>
              <a:endParaRPr lang="bg-BG" b="1"/>
            </a:p>
          </p:txBody>
        </p:sp>
        <p:sp>
          <p:nvSpPr>
            <p:cNvPr id="446" name="Rectangle 78"/>
            <p:cNvSpPr>
              <a:spLocks noChangeArrowheads="1"/>
            </p:cNvSpPr>
            <p:nvPr/>
          </p:nvSpPr>
          <p:spPr bwMode="auto">
            <a:xfrm>
              <a:off x="2055813" y="1198563"/>
              <a:ext cx="1606550" cy="930275"/>
            </a:xfrm>
            <a:prstGeom prst="rect">
              <a:avLst/>
            </a:prstGeom>
            <a:noFill/>
            <a:ln w="0">
              <a:solidFill>
                <a:srgbClr val="3C1D74"/>
              </a:solidFill>
              <a:miter lim="800000"/>
              <a:headEnd/>
              <a:tailEnd/>
            </a:ln>
          </p:spPr>
          <p:txBody>
            <a:bodyPr/>
            <a:lstStyle/>
            <a:p>
              <a:endParaRPr lang="bg-BG" b="1"/>
            </a:p>
          </p:txBody>
        </p:sp>
        <p:sp>
          <p:nvSpPr>
            <p:cNvPr id="447" name="Rectangle 79"/>
            <p:cNvSpPr>
              <a:spLocks noChangeArrowheads="1"/>
            </p:cNvSpPr>
            <p:nvPr/>
          </p:nvSpPr>
          <p:spPr bwMode="auto">
            <a:xfrm>
              <a:off x="1981200" y="1162050"/>
              <a:ext cx="1644650" cy="930275"/>
            </a:xfrm>
            <a:prstGeom prst="rect">
              <a:avLst/>
            </a:prstGeom>
            <a:solidFill>
              <a:srgbClr val="FFFFFF"/>
            </a:solidFill>
            <a:ln w="9525">
              <a:noFill/>
              <a:miter lim="800000"/>
              <a:headEnd/>
              <a:tailEnd/>
            </a:ln>
          </p:spPr>
          <p:txBody>
            <a:bodyPr/>
            <a:lstStyle/>
            <a:p>
              <a:endParaRPr lang="bg-BG" b="1"/>
            </a:p>
          </p:txBody>
        </p:sp>
        <p:sp>
          <p:nvSpPr>
            <p:cNvPr id="448" name="Rectangle 80"/>
            <p:cNvSpPr>
              <a:spLocks noChangeArrowheads="1"/>
            </p:cNvSpPr>
            <p:nvPr/>
          </p:nvSpPr>
          <p:spPr bwMode="auto">
            <a:xfrm>
              <a:off x="1981200" y="1162050"/>
              <a:ext cx="1644650" cy="930275"/>
            </a:xfrm>
            <a:prstGeom prst="rect">
              <a:avLst/>
            </a:prstGeom>
            <a:noFill/>
            <a:ln w="0">
              <a:solidFill>
                <a:srgbClr val="24211D"/>
              </a:solidFill>
              <a:miter lim="800000"/>
              <a:headEnd/>
              <a:tailEnd/>
            </a:ln>
          </p:spPr>
          <p:txBody>
            <a:bodyPr/>
            <a:lstStyle/>
            <a:p>
              <a:endParaRPr lang="bg-BG" b="1"/>
            </a:p>
          </p:txBody>
        </p:sp>
        <p:sp>
          <p:nvSpPr>
            <p:cNvPr id="449" name="Rectangle 81"/>
            <p:cNvSpPr>
              <a:spLocks noChangeArrowheads="1"/>
            </p:cNvSpPr>
            <p:nvPr/>
          </p:nvSpPr>
          <p:spPr bwMode="auto">
            <a:xfrm>
              <a:off x="2536825" y="1209675"/>
              <a:ext cx="589905"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interface</a:t>
              </a:r>
              <a:endParaRPr lang="en-US" b="1" noProof="1">
                <a:effectLst>
                  <a:outerShdw blurRad="38100" dist="38100" dir="2700000" algn="tl">
                    <a:srgbClr val="FFFFFF"/>
                  </a:outerShdw>
                </a:effectLst>
              </a:endParaRPr>
            </a:p>
          </p:txBody>
        </p:sp>
        <p:sp>
          <p:nvSpPr>
            <p:cNvPr id="450" name="Rectangle 82"/>
            <p:cNvSpPr>
              <a:spLocks noChangeArrowheads="1"/>
            </p:cNvSpPr>
            <p:nvPr/>
          </p:nvSpPr>
          <p:spPr bwMode="auto">
            <a:xfrm>
              <a:off x="2095500" y="1406525"/>
              <a:ext cx="1363515"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ISurfaceCalculatable</a:t>
              </a:r>
              <a:endParaRPr lang="en-US" b="1" noProof="1">
                <a:effectLst>
                  <a:outerShdw blurRad="38100" dist="38100" dir="2700000" algn="tl">
                    <a:srgbClr val="FFFFFF"/>
                  </a:outerShdw>
                </a:effectLst>
              </a:endParaRPr>
            </a:p>
          </p:txBody>
        </p:sp>
        <p:sp>
          <p:nvSpPr>
            <p:cNvPr id="451" name="Line 83"/>
            <p:cNvSpPr>
              <a:spLocks noChangeShapeType="1"/>
            </p:cNvSpPr>
            <p:nvPr/>
          </p:nvSpPr>
          <p:spPr bwMode="auto">
            <a:xfrm>
              <a:off x="1981200" y="1639888"/>
              <a:ext cx="1631950" cy="0"/>
            </a:xfrm>
            <a:prstGeom prst="line">
              <a:avLst/>
            </a:prstGeom>
            <a:noFill/>
            <a:ln w="0">
              <a:solidFill>
                <a:srgbClr val="24211D"/>
              </a:solidFill>
              <a:round/>
              <a:headEnd/>
              <a:tailEnd/>
            </a:ln>
          </p:spPr>
          <p:txBody>
            <a:bodyPr/>
            <a:lstStyle/>
            <a:p>
              <a:endParaRPr lang="bg-BG" b="1"/>
            </a:p>
          </p:txBody>
        </p:sp>
        <p:sp>
          <p:nvSpPr>
            <p:cNvPr id="452" name="Rectangle 84"/>
            <p:cNvSpPr>
              <a:spLocks noChangeArrowheads="1"/>
            </p:cNvSpPr>
            <p:nvPr/>
          </p:nvSpPr>
          <p:spPr bwMode="auto">
            <a:xfrm>
              <a:off x="2019300" y="1763713"/>
              <a:ext cx="1563890"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a:t>
              </a:r>
              <a:r>
                <a:rPr lang="en-US" sz="1200" b="1" i="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53" name="Rectangle 85"/>
            <p:cNvSpPr>
              <a:spLocks noChangeArrowheads="1"/>
            </p:cNvSpPr>
            <p:nvPr/>
          </p:nvSpPr>
          <p:spPr bwMode="auto">
            <a:xfrm>
              <a:off x="3851275" y="3035300"/>
              <a:ext cx="1533525" cy="1519238"/>
            </a:xfrm>
            <a:prstGeom prst="rect">
              <a:avLst/>
            </a:prstGeom>
            <a:solidFill>
              <a:srgbClr val="29166E"/>
            </a:solidFill>
            <a:ln w="9525">
              <a:noFill/>
              <a:miter lim="800000"/>
              <a:headEnd/>
              <a:tailEnd/>
            </a:ln>
          </p:spPr>
          <p:txBody>
            <a:bodyPr/>
            <a:lstStyle/>
            <a:p>
              <a:endParaRPr lang="bg-BG" b="1"/>
            </a:p>
          </p:txBody>
        </p:sp>
        <p:sp>
          <p:nvSpPr>
            <p:cNvPr id="454" name="Rectangle 86"/>
            <p:cNvSpPr>
              <a:spLocks noChangeArrowheads="1"/>
            </p:cNvSpPr>
            <p:nvPr/>
          </p:nvSpPr>
          <p:spPr bwMode="auto">
            <a:xfrm>
              <a:off x="3733800" y="2998788"/>
              <a:ext cx="1614488" cy="1519238"/>
            </a:xfrm>
            <a:prstGeom prst="rect">
              <a:avLst/>
            </a:prstGeom>
            <a:solidFill>
              <a:srgbClr val="FFFFFF"/>
            </a:solidFill>
            <a:ln w="9525">
              <a:noFill/>
              <a:miter lim="800000"/>
              <a:headEnd/>
              <a:tailEnd/>
            </a:ln>
          </p:spPr>
          <p:txBody>
            <a:bodyPr/>
            <a:lstStyle/>
            <a:p>
              <a:endParaRPr lang="bg-BG" b="1"/>
            </a:p>
          </p:txBody>
        </p:sp>
        <p:sp>
          <p:nvSpPr>
            <p:cNvPr id="455" name="Rectangle 87"/>
            <p:cNvSpPr>
              <a:spLocks noChangeArrowheads="1"/>
            </p:cNvSpPr>
            <p:nvPr/>
          </p:nvSpPr>
          <p:spPr bwMode="auto">
            <a:xfrm>
              <a:off x="3733800" y="2998788"/>
              <a:ext cx="1614488" cy="1519238"/>
            </a:xfrm>
            <a:prstGeom prst="rect">
              <a:avLst/>
            </a:prstGeom>
            <a:noFill/>
            <a:ln w="0">
              <a:solidFill>
                <a:srgbClr val="24211D"/>
              </a:solidFill>
              <a:miter lim="800000"/>
              <a:headEnd/>
              <a:tailEnd/>
            </a:ln>
          </p:spPr>
          <p:txBody>
            <a:bodyPr/>
            <a:lstStyle/>
            <a:p>
              <a:endParaRPr lang="bg-BG" b="1"/>
            </a:p>
          </p:txBody>
        </p:sp>
        <p:sp>
          <p:nvSpPr>
            <p:cNvPr id="456" name="Rectangle 88"/>
            <p:cNvSpPr>
              <a:spLocks noChangeArrowheads="1"/>
            </p:cNvSpPr>
            <p:nvPr/>
          </p:nvSpPr>
          <p:spPr bwMode="auto">
            <a:xfrm>
              <a:off x="4222750" y="3055938"/>
              <a:ext cx="66223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Rectangle</a:t>
              </a:r>
              <a:endParaRPr lang="en-US" b="1" noProof="1">
                <a:effectLst>
                  <a:outerShdw blurRad="38100" dist="38100" dir="2700000" algn="tl">
                    <a:srgbClr val="FFFFFF"/>
                  </a:outerShdw>
                </a:effectLst>
              </a:endParaRPr>
            </a:p>
          </p:txBody>
        </p:sp>
        <p:sp>
          <p:nvSpPr>
            <p:cNvPr id="457" name="Line 89"/>
            <p:cNvSpPr>
              <a:spLocks noChangeShapeType="1"/>
            </p:cNvSpPr>
            <p:nvPr/>
          </p:nvSpPr>
          <p:spPr bwMode="auto">
            <a:xfrm>
              <a:off x="3733800" y="3281363"/>
              <a:ext cx="1598613" cy="0"/>
            </a:xfrm>
            <a:prstGeom prst="line">
              <a:avLst/>
            </a:prstGeom>
            <a:noFill/>
            <a:ln w="0">
              <a:solidFill>
                <a:srgbClr val="24211D"/>
              </a:solidFill>
              <a:round/>
              <a:headEnd/>
              <a:tailEnd/>
            </a:ln>
          </p:spPr>
          <p:txBody>
            <a:bodyPr/>
            <a:lstStyle/>
            <a:p>
              <a:endParaRPr lang="bg-BG" b="1"/>
            </a:p>
          </p:txBody>
        </p:sp>
        <p:sp>
          <p:nvSpPr>
            <p:cNvPr id="458" name="Rectangle 90"/>
            <p:cNvSpPr>
              <a:spLocks noChangeArrowheads="1"/>
            </p:cNvSpPr>
            <p:nvPr/>
          </p:nvSpPr>
          <p:spPr bwMode="auto">
            <a:xfrm>
              <a:off x="3771900" y="3405188"/>
              <a:ext cx="815929"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-Width:float</a:t>
              </a:r>
              <a:endParaRPr lang="en-US" b="1" noProof="1">
                <a:effectLst>
                  <a:outerShdw blurRad="38100" dist="38100" dir="2700000" algn="tl">
                    <a:srgbClr val="FFFFFF"/>
                  </a:outerShdw>
                </a:effectLst>
              </a:endParaRPr>
            </a:p>
          </p:txBody>
        </p:sp>
        <p:sp>
          <p:nvSpPr>
            <p:cNvPr id="459" name="Rectangle 91"/>
            <p:cNvSpPr>
              <a:spLocks noChangeArrowheads="1"/>
            </p:cNvSpPr>
            <p:nvPr/>
          </p:nvSpPr>
          <p:spPr bwMode="auto">
            <a:xfrm>
              <a:off x="3771900" y="3600450"/>
              <a:ext cx="860813"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-Height:float</a:t>
              </a:r>
              <a:endParaRPr lang="en-US" b="1" noProof="1">
                <a:effectLst>
                  <a:outerShdw blurRad="38100" dist="38100" dir="2700000" algn="tl">
                    <a:srgbClr val="FFFFFF"/>
                  </a:outerShdw>
                </a:effectLst>
              </a:endParaRPr>
            </a:p>
          </p:txBody>
        </p:sp>
        <p:sp>
          <p:nvSpPr>
            <p:cNvPr id="460" name="Line 92"/>
            <p:cNvSpPr>
              <a:spLocks noChangeShapeType="1"/>
            </p:cNvSpPr>
            <p:nvPr/>
          </p:nvSpPr>
          <p:spPr bwMode="auto">
            <a:xfrm>
              <a:off x="3733800" y="3868738"/>
              <a:ext cx="1598613" cy="0"/>
            </a:xfrm>
            <a:prstGeom prst="line">
              <a:avLst/>
            </a:prstGeom>
            <a:noFill/>
            <a:ln w="0">
              <a:solidFill>
                <a:srgbClr val="24211D"/>
              </a:solidFill>
              <a:round/>
              <a:headEnd/>
              <a:tailEnd/>
            </a:ln>
          </p:spPr>
          <p:txBody>
            <a:bodyPr/>
            <a:lstStyle/>
            <a:p>
              <a:endParaRPr lang="bg-BG" b="1"/>
            </a:p>
          </p:txBody>
        </p:sp>
        <p:sp>
          <p:nvSpPr>
            <p:cNvPr id="461" name="Rectangle 93"/>
            <p:cNvSpPr>
              <a:spLocks noChangeArrowheads="1"/>
            </p:cNvSpPr>
            <p:nvPr/>
          </p:nvSpPr>
          <p:spPr bwMode="auto">
            <a:xfrm>
              <a:off x="3771900" y="3992563"/>
              <a:ext cx="743986"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+Rectangle</a:t>
              </a:r>
              <a:endParaRPr lang="en-US" b="1" noProof="1">
                <a:effectLst>
                  <a:outerShdw blurRad="38100" dist="38100" dir="2700000" algn="tl">
                    <a:srgbClr val="FFFFFF"/>
                  </a:outerShdw>
                </a:effectLst>
              </a:endParaRPr>
            </a:p>
          </p:txBody>
        </p:sp>
        <p:sp>
          <p:nvSpPr>
            <p:cNvPr id="462" name="Rectangle 94"/>
            <p:cNvSpPr>
              <a:spLocks noChangeArrowheads="1"/>
            </p:cNvSpPr>
            <p:nvPr/>
          </p:nvSpPr>
          <p:spPr bwMode="auto">
            <a:xfrm>
              <a:off x="3771900" y="4187825"/>
              <a:ext cx="155010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a:t>
              </a:r>
              <a:r>
                <a:rPr lang="en-US" sz="1200" b="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63" name="Rectangle 95"/>
            <p:cNvSpPr>
              <a:spLocks noChangeArrowheads="1"/>
            </p:cNvSpPr>
            <p:nvPr/>
          </p:nvSpPr>
          <p:spPr bwMode="auto">
            <a:xfrm>
              <a:off x="2028825" y="3035300"/>
              <a:ext cx="1519238" cy="1323975"/>
            </a:xfrm>
            <a:prstGeom prst="rect">
              <a:avLst/>
            </a:prstGeom>
            <a:solidFill>
              <a:srgbClr val="29166E"/>
            </a:solidFill>
            <a:ln w="9525">
              <a:noFill/>
              <a:miter lim="800000"/>
              <a:headEnd/>
              <a:tailEnd/>
            </a:ln>
          </p:spPr>
          <p:txBody>
            <a:bodyPr/>
            <a:lstStyle/>
            <a:p>
              <a:endParaRPr lang="bg-BG" b="1"/>
            </a:p>
          </p:txBody>
        </p:sp>
        <p:sp>
          <p:nvSpPr>
            <p:cNvPr id="464" name="Rectangle 96"/>
            <p:cNvSpPr>
              <a:spLocks noChangeArrowheads="1"/>
            </p:cNvSpPr>
            <p:nvPr/>
          </p:nvSpPr>
          <p:spPr bwMode="auto">
            <a:xfrm>
              <a:off x="1905000" y="2998788"/>
              <a:ext cx="1604963" cy="1323975"/>
            </a:xfrm>
            <a:prstGeom prst="rect">
              <a:avLst/>
            </a:prstGeom>
            <a:solidFill>
              <a:srgbClr val="FFFFFF"/>
            </a:solidFill>
            <a:ln w="9525">
              <a:noFill/>
              <a:miter lim="800000"/>
              <a:headEnd/>
              <a:tailEnd/>
            </a:ln>
          </p:spPr>
          <p:txBody>
            <a:bodyPr/>
            <a:lstStyle/>
            <a:p>
              <a:endParaRPr lang="bg-BG" b="1"/>
            </a:p>
          </p:txBody>
        </p:sp>
        <p:sp>
          <p:nvSpPr>
            <p:cNvPr id="465" name="Rectangle 97"/>
            <p:cNvSpPr>
              <a:spLocks noChangeArrowheads="1"/>
            </p:cNvSpPr>
            <p:nvPr/>
          </p:nvSpPr>
          <p:spPr bwMode="auto">
            <a:xfrm>
              <a:off x="1905000" y="2998788"/>
              <a:ext cx="1604963" cy="1323975"/>
            </a:xfrm>
            <a:prstGeom prst="rect">
              <a:avLst/>
            </a:prstGeom>
            <a:noFill/>
            <a:ln w="0">
              <a:solidFill>
                <a:srgbClr val="24211D"/>
              </a:solidFill>
              <a:miter lim="800000"/>
              <a:headEnd/>
              <a:tailEnd/>
            </a:ln>
          </p:spPr>
          <p:txBody>
            <a:bodyPr/>
            <a:lstStyle/>
            <a:p>
              <a:endParaRPr lang="bg-BG" b="1"/>
            </a:p>
          </p:txBody>
        </p:sp>
        <p:sp>
          <p:nvSpPr>
            <p:cNvPr id="466" name="Rectangle 98"/>
            <p:cNvSpPr>
              <a:spLocks noChangeArrowheads="1"/>
            </p:cNvSpPr>
            <p:nvPr/>
          </p:nvSpPr>
          <p:spPr bwMode="auto">
            <a:xfrm>
              <a:off x="2487613" y="3054350"/>
              <a:ext cx="468077"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Square</a:t>
              </a:r>
              <a:endParaRPr lang="en-US" b="1" noProof="1">
                <a:effectLst>
                  <a:outerShdw blurRad="38100" dist="38100" dir="2700000" algn="tl">
                    <a:srgbClr val="FFFFFF"/>
                  </a:outerShdw>
                </a:effectLst>
              </a:endParaRPr>
            </a:p>
          </p:txBody>
        </p:sp>
        <p:sp>
          <p:nvSpPr>
            <p:cNvPr id="467" name="Line 99"/>
            <p:cNvSpPr>
              <a:spLocks noChangeShapeType="1"/>
            </p:cNvSpPr>
            <p:nvPr/>
          </p:nvSpPr>
          <p:spPr bwMode="auto">
            <a:xfrm>
              <a:off x="1905000" y="3281363"/>
              <a:ext cx="1590675" cy="0"/>
            </a:xfrm>
            <a:prstGeom prst="line">
              <a:avLst/>
            </a:prstGeom>
            <a:noFill/>
            <a:ln w="0">
              <a:solidFill>
                <a:srgbClr val="24211D"/>
              </a:solidFill>
              <a:round/>
              <a:headEnd/>
              <a:tailEnd/>
            </a:ln>
          </p:spPr>
          <p:txBody>
            <a:bodyPr/>
            <a:lstStyle/>
            <a:p>
              <a:endParaRPr lang="bg-BG" b="1"/>
            </a:p>
          </p:txBody>
        </p:sp>
        <p:sp>
          <p:nvSpPr>
            <p:cNvPr id="468" name="Rectangle 100"/>
            <p:cNvSpPr>
              <a:spLocks noChangeArrowheads="1"/>
            </p:cNvSpPr>
            <p:nvPr/>
          </p:nvSpPr>
          <p:spPr bwMode="auto">
            <a:xfrm>
              <a:off x="1943100" y="3405188"/>
              <a:ext cx="684483"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-Size:float</a:t>
              </a:r>
              <a:endParaRPr lang="en-US" b="1" noProof="1">
                <a:effectLst>
                  <a:outerShdw blurRad="38100" dist="38100" dir="2700000" algn="tl">
                    <a:srgbClr val="FFFFFF"/>
                  </a:outerShdw>
                </a:effectLst>
              </a:endParaRPr>
            </a:p>
          </p:txBody>
        </p:sp>
        <p:sp>
          <p:nvSpPr>
            <p:cNvPr id="469" name="Line 101"/>
            <p:cNvSpPr>
              <a:spLocks noChangeShapeType="1"/>
            </p:cNvSpPr>
            <p:nvPr/>
          </p:nvSpPr>
          <p:spPr bwMode="auto">
            <a:xfrm>
              <a:off x="1905000" y="3673475"/>
              <a:ext cx="1590675" cy="0"/>
            </a:xfrm>
            <a:prstGeom prst="line">
              <a:avLst/>
            </a:prstGeom>
            <a:noFill/>
            <a:ln w="0">
              <a:solidFill>
                <a:srgbClr val="24211D"/>
              </a:solidFill>
              <a:round/>
              <a:headEnd/>
              <a:tailEnd/>
            </a:ln>
          </p:spPr>
          <p:txBody>
            <a:bodyPr/>
            <a:lstStyle/>
            <a:p>
              <a:endParaRPr lang="bg-BG" b="1"/>
            </a:p>
          </p:txBody>
        </p:sp>
        <p:sp>
          <p:nvSpPr>
            <p:cNvPr id="470" name="Rectangle 102"/>
            <p:cNvSpPr>
              <a:spLocks noChangeArrowheads="1"/>
            </p:cNvSpPr>
            <p:nvPr/>
          </p:nvSpPr>
          <p:spPr bwMode="auto">
            <a:xfrm>
              <a:off x="1943100" y="3797300"/>
              <a:ext cx="54983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+Square</a:t>
              </a:r>
              <a:endParaRPr lang="en-US" b="1" noProof="1">
                <a:effectLst>
                  <a:outerShdw blurRad="38100" dist="38100" dir="2700000" algn="tl">
                    <a:srgbClr val="FFFFFF"/>
                  </a:outerShdw>
                </a:effectLst>
              </a:endParaRPr>
            </a:p>
          </p:txBody>
        </p:sp>
        <p:sp>
          <p:nvSpPr>
            <p:cNvPr id="471" name="Rectangle 103"/>
            <p:cNvSpPr>
              <a:spLocks noChangeArrowheads="1"/>
            </p:cNvSpPr>
            <p:nvPr/>
          </p:nvSpPr>
          <p:spPr bwMode="auto">
            <a:xfrm>
              <a:off x="1943100" y="3992563"/>
              <a:ext cx="155010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a:t>
              </a:r>
              <a:r>
                <a:rPr lang="en-US" sz="1200" b="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72" name="Rectangle 104"/>
            <p:cNvSpPr>
              <a:spLocks noChangeArrowheads="1"/>
            </p:cNvSpPr>
            <p:nvPr/>
          </p:nvSpPr>
          <p:spPr bwMode="auto">
            <a:xfrm>
              <a:off x="2300288" y="5362575"/>
              <a:ext cx="1103313" cy="1127125"/>
            </a:xfrm>
            <a:prstGeom prst="rect">
              <a:avLst/>
            </a:prstGeom>
            <a:solidFill>
              <a:srgbClr val="29166E"/>
            </a:solidFill>
            <a:ln w="9525">
              <a:noFill/>
              <a:miter lim="800000"/>
              <a:headEnd/>
              <a:tailEnd/>
            </a:ln>
          </p:spPr>
          <p:txBody>
            <a:bodyPr/>
            <a:lstStyle/>
            <a:p>
              <a:endParaRPr lang="bg-BG" b="1"/>
            </a:p>
          </p:txBody>
        </p:sp>
        <p:sp>
          <p:nvSpPr>
            <p:cNvPr id="473" name="Rectangle 105"/>
            <p:cNvSpPr>
              <a:spLocks noChangeArrowheads="1"/>
            </p:cNvSpPr>
            <p:nvPr/>
          </p:nvSpPr>
          <p:spPr bwMode="auto">
            <a:xfrm>
              <a:off x="2263775" y="5326063"/>
              <a:ext cx="1103313" cy="1127125"/>
            </a:xfrm>
            <a:prstGeom prst="rect">
              <a:avLst/>
            </a:prstGeom>
            <a:solidFill>
              <a:srgbClr val="FFFFFF"/>
            </a:solidFill>
            <a:ln w="9525">
              <a:noFill/>
              <a:miter lim="800000"/>
              <a:headEnd/>
              <a:tailEnd/>
            </a:ln>
          </p:spPr>
          <p:txBody>
            <a:bodyPr/>
            <a:lstStyle/>
            <a:p>
              <a:endParaRPr lang="bg-BG" b="1"/>
            </a:p>
          </p:txBody>
        </p:sp>
        <p:sp>
          <p:nvSpPr>
            <p:cNvPr id="474" name="Rectangle 106"/>
            <p:cNvSpPr>
              <a:spLocks noChangeArrowheads="1"/>
            </p:cNvSpPr>
            <p:nvPr/>
          </p:nvSpPr>
          <p:spPr bwMode="auto">
            <a:xfrm>
              <a:off x="2263775" y="5326063"/>
              <a:ext cx="1103313" cy="1127125"/>
            </a:xfrm>
            <a:prstGeom prst="rect">
              <a:avLst/>
            </a:prstGeom>
            <a:noFill/>
            <a:ln w="0">
              <a:solidFill>
                <a:srgbClr val="24211D"/>
              </a:solidFill>
              <a:miter lim="800000"/>
              <a:headEnd/>
              <a:tailEnd/>
            </a:ln>
          </p:spPr>
          <p:txBody>
            <a:bodyPr/>
            <a:lstStyle/>
            <a:p>
              <a:endParaRPr lang="bg-BG" b="1"/>
            </a:p>
          </p:txBody>
        </p:sp>
        <p:sp>
          <p:nvSpPr>
            <p:cNvPr id="475" name="Rectangle 107"/>
            <p:cNvSpPr>
              <a:spLocks noChangeArrowheads="1"/>
            </p:cNvSpPr>
            <p:nvPr/>
          </p:nvSpPr>
          <p:spPr bwMode="auto">
            <a:xfrm>
              <a:off x="2327275" y="5391150"/>
              <a:ext cx="82875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FilledSquare</a:t>
              </a:r>
              <a:endParaRPr lang="en-US" b="1" noProof="1">
                <a:effectLst>
                  <a:outerShdw blurRad="38100" dist="38100" dir="2700000" algn="tl">
                    <a:srgbClr val="FFFFFF"/>
                  </a:outerShdw>
                </a:effectLst>
              </a:endParaRPr>
            </a:p>
          </p:txBody>
        </p:sp>
        <p:sp>
          <p:nvSpPr>
            <p:cNvPr id="476" name="Line 108"/>
            <p:cNvSpPr>
              <a:spLocks noChangeShapeType="1"/>
            </p:cNvSpPr>
            <p:nvPr/>
          </p:nvSpPr>
          <p:spPr bwMode="auto">
            <a:xfrm>
              <a:off x="2263775" y="5607050"/>
              <a:ext cx="1090613" cy="0"/>
            </a:xfrm>
            <a:prstGeom prst="line">
              <a:avLst/>
            </a:prstGeom>
            <a:noFill/>
            <a:ln w="0">
              <a:solidFill>
                <a:srgbClr val="24211D"/>
              </a:solidFill>
              <a:round/>
              <a:headEnd/>
              <a:tailEnd/>
            </a:ln>
          </p:spPr>
          <p:txBody>
            <a:bodyPr/>
            <a:lstStyle/>
            <a:p>
              <a:endParaRPr lang="bg-BG" b="1"/>
            </a:p>
          </p:txBody>
        </p:sp>
        <p:sp>
          <p:nvSpPr>
            <p:cNvPr id="477" name="Rectangle 109"/>
            <p:cNvSpPr>
              <a:spLocks noChangeArrowheads="1"/>
            </p:cNvSpPr>
            <p:nvPr/>
          </p:nvSpPr>
          <p:spPr bwMode="auto">
            <a:xfrm>
              <a:off x="2336800" y="5732463"/>
              <a:ext cx="80150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-Color:Color</a:t>
              </a:r>
              <a:endParaRPr lang="en-US" b="1" noProof="1">
                <a:effectLst>
                  <a:outerShdw blurRad="38100" dist="38100" dir="2700000" algn="tl">
                    <a:srgbClr val="FFFFFF"/>
                  </a:outerShdw>
                </a:effectLst>
              </a:endParaRPr>
            </a:p>
          </p:txBody>
        </p:sp>
        <p:sp>
          <p:nvSpPr>
            <p:cNvPr id="478" name="Line 110"/>
            <p:cNvSpPr>
              <a:spLocks noChangeShapeType="1"/>
            </p:cNvSpPr>
            <p:nvPr/>
          </p:nvSpPr>
          <p:spPr bwMode="auto">
            <a:xfrm>
              <a:off x="2263775" y="5999163"/>
              <a:ext cx="1090613" cy="0"/>
            </a:xfrm>
            <a:prstGeom prst="line">
              <a:avLst/>
            </a:prstGeom>
            <a:noFill/>
            <a:ln w="0">
              <a:solidFill>
                <a:srgbClr val="24211D"/>
              </a:solidFill>
              <a:round/>
              <a:headEnd/>
              <a:tailEnd/>
            </a:ln>
          </p:spPr>
          <p:txBody>
            <a:bodyPr/>
            <a:lstStyle/>
            <a:p>
              <a:endParaRPr lang="bg-BG" b="1"/>
            </a:p>
          </p:txBody>
        </p:sp>
        <p:sp>
          <p:nvSpPr>
            <p:cNvPr id="479" name="Rectangle 111"/>
            <p:cNvSpPr>
              <a:spLocks noChangeArrowheads="1"/>
            </p:cNvSpPr>
            <p:nvPr/>
          </p:nvSpPr>
          <p:spPr bwMode="auto">
            <a:xfrm>
              <a:off x="2336800" y="6122988"/>
              <a:ext cx="910506"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+FilledSquare</a:t>
              </a:r>
              <a:endParaRPr lang="en-US" b="1" noProof="1">
                <a:effectLst>
                  <a:outerShdw blurRad="38100" dist="38100" dir="2700000" algn="tl">
                    <a:srgbClr val="FFFFFF"/>
                  </a:outerShdw>
                </a:effectLst>
              </a:endParaRPr>
            </a:p>
          </p:txBody>
        </p:sp>
        <p:sp>
          <p:nvSpPr>
            <p:cNvPr id="480" name="Rectangle 112"/>
            <p:cNvSpPr>
              <a:spLocks noChangeArrowheads="1"/>
            </p:cNvSpPr>
            <p:nvPr/>
          </p:nvSpPr>
          <p:spPr bwMode="auto">
            <a:xfrm>
              <a:off x="5730081" y="3016251"/>
              <a:ext cx="1470025" cy="1716088"/>
            </a:xfrm>
            <a:prstGeom prst="rect">
              <a:avLst/>
            </a:prstGeom>
            <a:solidFill>
              <a:srgbClr val="29166E"/>
            </a:solidFill>
            <a:ln w="9525">
              <a:noFill/>
              <a:miter lim="800000"/>
              <a:headEnd/>
              <a:tailEnd/>
            </a:ln>
          </p:spPr>
          <p:txBody>
            <a:bodyPr/>
            <a:lstStyle/>
            <a:p>
              <a:endParaRPr lang="bg-BG" b="1"/>
            </a:p>
          </p:txBody>
        </p:sp>
        <p:sp>
          <p:nvSpPr>
            <p:cNvPr id="481" name="Rectangle 113"/>
            <p:cNvSpPr>
              <a:spLocks noChangeArrowheads="1"/>
            </p:cNvSpPr>
            <p:nvPr/>
          </p:nvSpPr>
          <p:spPr bwMode="auto">
            <a:xfrm>
              <a:off x="5691981" y="2979739"/>
              <a:ext cx="1471613" cy="1714500"/>
            </a:xfrm>
            <a:prstGeom prst="rect">
              <a:avLst/>
            </a:prstGeom>
            <a:solidFill>
              <a:srgbClr val="FFFFFF"/>
            </a:solidFill>
            <a:ln w="9525">
              <a:noFill/>
              <a:miter lim="800000"/>
              <a:headEnd/>
              <a:tailEnd/>
            </a:ln>
          </p:spPr>
          <p:txBody>
            <a:bodyPr/>
            <a:lstStyle/>
            <a:p>
              <a:endParaRPr lang="bg-BG" b="1"/>
            </a:p>
          </p:txBody>
        </p:sp>
        <p:sp>
          <p:nvSpPr>
            <p:cNvPr id="482" name="Rectangle 114"/>
            <p:cNvSpPr>
              <a:spLocks noChangeArrowheads="1"/>
            </p:cNvSpPr>
            <p:nvPr/>
          </p:nvSpPr>
          <p:spPr bwMode="auto">
            <a:xfrm>
              <a:off x="5691981" y="2979739"/>
              <a:ext cx="1471613" cy="1714500"/>
            </a:xfrm>
            <a:prstGeom prst="rect">
              <a:avLst/>
            </a:prstGeom>
            <a:noFill/>
            <a:ln w="0">
              <a:solidFill>
                <a:srgbClr val="24211D"/>
              </a:solidFill>
              <a:miter lim="800000"/>
              <a:headEnd/>
              <a:tailEnd/>
            </a:ln>
          </p:spPr>
          <p:txBody>
            <a:bodyPr/>
            <a:lstStyle/>
            <a:p>
              <a:endParaRPr lang="bg-BG" b="1"/>
            </a:p>
          </p:txBody>
        </p:sp>
        <p:sp>
          <p:nvSpPr>
            <p:cNvPr id="483" name="Rectangle 115"/>
            <p:cNvSpPr>
              <a:spLocks noChangeArrowheads="1"/>
            </p:cNvSpPr>
            <p:nvPr/>
          </p:nvSpPr>
          <p:spPr bwMode="auto">
            <a:xfrm>
              <a:off x="6244431" y="3016251"/>
              <a:ext cx="38632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struct</a:t>
              </a:r>
              <a:endParaRPr lang="en-US" b="1" noProof="1">
                <a:effectLst>
                  <a:outerShdw blurRad="38100" dist="38100" dir="2700000" algn="tl">
                    <a:srgbClr val="FFFFFF"/>
                  </a:outerShdw>
                </a:effectLst>
              </a:endParaRPr>
            </a:p>
          </p:txBody>
        </p:sp>
        <p:sp>
          <p:nvSpPr>
            <p:cNvPr id="484" name="Rectangle 116"/>
            <p:cNvSpPr>
              <a:spLocks noChangeArrowheads="1"/>
            </p:cNvSpPr>
            <p:nvPr/>
          </p:nvSpPr>
          <p:spPr bwMode="auto">
            <a:xfrm>
              <a:off x="6244431" y="3211514"/>
              <a:ext cx="35266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a:t>
              </a:r>
              <a:endParaRPr lang="en-US" b="1" noProof="1">
                <a:effectLst>
                  <a:outerShdw blurRad="38100" dist="38100" dir="2700000" algn="tl">
                    <a:srgbClr val="FFFFFF"/>
                  </a:outerShdw>
                </a:effectLst>
              </a:endParaRPr>
            </a:p>
          </p:txBody>
        </p:sp>
        <p:sp>
          <p:nvSpPr>
            <p:cNvPr id="485" name="Line 117"/>
            <p:cNvSpPr>
              <a:spLocks noChangeShapeType="1"/>
            </p:cNvSpPr>
            <p:nvPr/>
          </p:nvSpPr>
          <p:spPr bwMode="auto">
            <a:xfrm>
              <a:off x="5691981" y="3457576"/>
              <a:ext cx="1458913" cy="0"/>
            </a:xfrm>
            <a:prstGeom prst="line">
              <a:avLst/>
            </a:prstGeom>
            <a:noFill/>
            <a:ln w="0">
              <a:solidFill>
                <a:srgbClr val="24211D"/>
              </a:solidFill>
              <a:round/>
              <a:headEnd/>
              <a:tailEnd/>
            </a:ln>
          </p:spPr>
          <p:txBody>
            <a:bodyPr/>
            <a:lstStyle/>
            <a:p>
              <a:endParaRPr lang="bg-BG" b="1"/>
            </a:p>
          </p:txBody>
        </p:sp>
        <p:sp>
          <p:nvSpPr>
            <p:cNvPr id="486" name="Rectangle 118"/>
            <p:cNvSpPr>
              <a:spLocks noChangeArrowheads="1"/>
            </p:cNvSpPr>
            <p:nvPr/>
          </p:nvSpPr>
          <p:spPr bwMode="auto">
            <a:xfrm>
              <a:off x="5766594" y="3581401"/>
              <a:ext cx="106138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+RedValue:byte</a:t>
              </a:r>
              <a:endParaRPr lang="en-US" b="1" noProof="1">
                <a:effectLst>
                  <a:outerShdw blurRad="38100" dist="38100" dir="2700000" algn="tl">
                    <a:srgbClr val="FFFFFF"/>
                  </a:outerShdw>
                </a:effectLst>
              </a:endParaRPr>
            </a:p>
          </p:txBody>
        </p:sp>
        <p:sp>
          <p:nvSpPr>
            <p:cNvPr id="487" name="Rectangle 119"/>
            <p:cNvSpPr>
              <a:spLocks noChangeArrowheads="1"/>
            </p:cNvSpPr>
            <p:nvPr/>
          </p:nvSpPr>
          <p:spPr bwMode="auto">
            <a:xfrm>
              <a:off x="5766594" y="3778251"/>
              <a:ext cx="1203856"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+GreenValue:byte</a:t>
              </a:r>
              <a:endParaRPr lang="en-US" b="1" noProof="1">
                <a:effectLst>
                  <a:outerShdw blurRad="38100" dist="38100" dir="2700000" algn="tl">
                    <a:srgbClr val="FFFFFF"/>
                  </a:outerShdw>
                </a:effectLst>
              </a:endParaRPr>
            </a:p>
          </p:txBody>
        </p:sp>
        <p:sp>
          <p:nvSpPr>
            <p:cNvPr id="488" name="Rectangle 120"/>
            <p:cNvSpPr>
              <a:spLocks noChangeArrowheads="1"/>
            </p:cNvSpPr>
            <p:nvPr/>
          </p:nvSpPr>
          <p:spPr bwMode="auto">
            <a:xfrm>
              <a:off x="5766594" y="3973514"/>
              <a:ext cx="1099660"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+BlueValue:byte</a:t>
              </a:r>
              <a:endParaRPr lang="en-US" b="1" noProof="1">
                <a:effectLst>
                  <a:outerShdw blurRad="38100" dist="38100" dir="2700000" algn="tl">
                    <a:srgbClr val="FFFFFF"/>
                  </a:outerShdw>
                </a:effectLst>
              </a:endParaRPr>
            </a:p>
          </p:txBody>
        </p:sp>
        <p:sp>
          <p:nvSpPr>
            <p:cNvPr id="489" name="Line 121"/>
            <p:cNvSpPr>
              <a:spLocks noChangeShapeType="1"/>
            </p:cNvSpPr>
            <p:nvPr/>
          </p:nvSpPr>
          <p:spPr bwMode="auto">
            <a:xfrm>
              <a:off x="5691981" y="4241801"/>
              <a:ext cx="1458913" cy="0"/>
            </a:xfrm>
            <a:prstGeom prst="line">
              <a:avLst/>
            </a:prstGeom>
            <a:noFill/>
            <a:ln w="0">
              <a:solidFill>
                <a:srgbClr val="24211D"/>
              </a:solidFill>
              <a:round/>
              <a:headEnd/>
              <a:tailEnd/>
            </a:ln>
          </p:spPr>
          <p:txBody>
            <a:bodyPr/>
            <a:lstStyle/>
            <a:p>
              <a:endParaRPr lang="bg-BG" b="1"/>
            </a:p>
          </p:txBody>
        </p:sp>
        <p:sp>
          <p:nvSpPr>
            <p:cNvPr id="490" name="Rectangle 122"/>
            <p:cNvSpPr>
              <a:spLocks noChangeArrowheads="1"/>
            </p:cNvSpPr>
            <p:nvPr/>
          </p:nvSpPr>
          <p:spPr bwMode="auto">
            <a:xfrm>
              <a:off x="5766594" y="4365626"/>
              <a:ext cx="43441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a:t>
              </a:r>
              <a:endParaRPr lang="en-US" b="1" noProof="1">
                <a:effectLst>
                  <a:outerShdw blurRad="38100" dist="38100" dir="2700000" algn="tl">
                    <a:srgbClr val="FFFFFF"/>
                  </a:outerShdw>
                </a:effectLst>
              </a:endParaRPr>
            </a:p>
          </p:txBody>
        </p:sp>
        <p:sp>
          <p:nvSpPr>
            <p:cNvPr id="491" name="Rectangle 123"/>
            <p:cNvSpPr>
              <a:spLocks noChangeArrowheads="1"/>
            </p:cNvSpPr>
            <p:nvPr/>
          </p:nvSpPr>
          <p:spPr bwMode="auto">
            <a:xfrm>
              <a:off x="4016375" y="5362575"/>
              <a:ext cx="1287463" cy="1127125"/>
            </a:xfrm>
            <a:prstGeom prst="rect">
              <a:avLst/>
            </a:prstGeom>
            <a:solidFill>
              <a:srgbClr val="29166E"/>
            </a:solidFill>
            <a:ln w="9525">
              <a:noFill/>
              <a:miter lim="800000"/>
              <a:headEnd/>
              <a:tailEnd/>
            </a:ln>
          </p:spPr>
          <p:txBody>
            <a:bodyPr/>
            <a:lstStyle/>
            <a:p>
              <a:endParaRPr lang="bg-BG" b="1"/>
            </a:p>
          </p:txBody>
        </p:sp>
        <p:sp>
          <p:nvSpPr>
            <p:cNvPr id="492" name="Rectangle 124"/>
            <p:cNvSpPr>
              <a:spLocks noChangeArrowheads="1"/>
            </p:cNvSpPr>
            <p:nvPr/>
          </p:nvSpPr>
          <p:spPr bwMode="auto">
            <a:xfrm>
              <a:off x="3979863" y="5326063"/>
              <a:ext cx="1285875" cy="1127125"/>
            </a:xfrm>
            <a:prstGeom prst="rect">
              <a:avLst/>
            </a:prstGeom>
            <a:solidFill>
              <a:srgbClr val="FFFFFF"/>
            </a:solidFill>
            <a:ln w="9525">
              <a:noFill/>
              <a:miter lim="800000"/>
              <a:headEnd/>
              <a:tailEnd/>
            </a:ln>
          </p:spPr>
          <p:txBody>
            <a:bodyPr/>
            <a:lstStyle/>
            <a:p>
              <a:endParaRPr lang="bg-BG" b="1"/>
            </a:p>
          </p:txBody>
        </p:sp>
        <p:sp>
          <p:nvSpPr>
            <p:cNvPr id="493" name="Rectangle 125"/>
            <p:cNvSpPr>
              <a:spLocks noChangeArrowheads="1"/>
            </p:cNvSpPr>
            <p:nvPr/>
          </p:nvSpPr>
          <p:spPr bwMode="auto">
            <a:xfrm>
              <a:off x="3979863" y="5326063"/>
              <a:ext cx="1285875" cy="1127125"/>
            </a:xfrm>
            <a:prstGeom prst="rect">
              <a:avLst/>
            </a:prstGeom>
            <a:noFill/>
            <a:ln w="0">
              <a:solidFill>
                <a:srgbClr val="24211D"/>
              </a:solidFill>
              <a:miter lim="800000"/>
              <a:headEnd/>
              <a:tailEnd/>
            </a:ln>
          </p:spPr>
          <p:txBody>
            <a:bodyPr/>
            <a:lstStyle/>
            <a:p>
              <a:endParaRPr lang="bg-BG" b="1"/>
            </a:p>
          </p:txBody>
        </p:sp>
        <p:sp>
          <p:nvSpPr>
            <p:cNvPr id="494" name="Rectangle 126"/>
            <p:cNvSpPr>
              <a:spLocks noChangeArrowheads="1"/>
            </p:cNvSpPr>
            <p:nvPr/>
          </p:nvSpPr>
          <p:spPr bwMode="auto">
            <a:xfrm>
              <a:off x="4089400" y="5391150"/>
              <a:ext cx="1022909"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FilledRectangle</a:t>
              </a:r>
              <a:endParaRPr lang="en-US" b="1" noProof="1">
                <a:effectLst>
                  <a:outerShdw blurRad="38100" dist="38100" dir="2700000" algn="tl">
                    <a:srgbClr val="FFFFFF"/>
                  </a:outerShdw>
                </a:effectLst>
              </a:endParaRPr>
            </a:p>
          </p:txBody>
        </p:sp>
        <p:sp>
          <p:nvSpPr>
            <p:cNvPr id="495" name="Line 127"/>
            <p:cNvSpPr>
              <a:spLocks noChangeShapeType="1"/>
            </p:cNvSpPr>
            <p:nvPr/>
          </p:nvSpPr>
          <p:spPr bwMode="auto">
            <a:xfrm>
              <a:off x="3979863" y="5607050"/>
              <a:ext cx="1274763" cy="0"/>
            </a:xfrm>
            <a:prstGeom prst="line">
              <a:avLst/>
            </a:prstGeom>
            <a:noFill/>
            <a:ln w="0">
              <a:solidFill>
                <a:srgbClr val="24211D"/>
              </a:solidFill>
              <a:round/>
              <a:headEnd/>
              <a:tailEnd/>
            </a:ln>
          </p:spPr>
          <p:txBody>
            <a:bodyPr/>
            <a:lstStyle/>
            <a:p>
              <a:endParaRPr lang="bg-BG" b="1"/>
            </a:p>
          </p:txBody>
        </p:sp>
        <p:sp>
          <p:nvSpPr>
            <p:cNvPr id="496" name="Rectangle 128"/>
            <p:cNvSpPr>
              <a:spLocks noChangeArrowheads="1"/>
            </p:cNvSpPr>
            <p:nvPr/>
          </p:nvSpPr>
          <p:spPr bwMode="auto">
            <a:xfrm>
              <a:off x="4052888" y="5732463"/>
              <a:ext cx="80150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-Color:Color</a:t>
              </a:r>
              <a:endParaRPr lang="en-US" b="1" noProof="1">
                <a:effectLst>
                  <a:outerShdw blurRad="38100" dist="38100" dir="2700000" algn="tl">
                    <a:srgbClr val="FFFFFF"/>
                  </a:outerShdw>
                </a:effectLst>
              </a:endParaRPr>
            </a:p>
          </p:txBody>
        </p:sp>
        <p:sp>
          <p:nvSpPr>
            <p:cNvPr id="497" name="Line 129"/>
            <p:cNvSpPr>
              <a:spLocks noChangeShapeType="1"/>
            </p:cNvSpPr>
            <p:nvPr/>
          </p:nvSpPr>
          <p:spPr bwMode="auto">
            <a:xfrm>
              <a:off x="3979863" y="5999163"/>
              <a:ext cx="1274763" cy="0"/>
            </a:xfrm>
            <a:prstGeom prst="line">
              <a:avLst/>
            </a:prstGeom>
            <a:noFill/>
            <a:ln w="0">
              <a:solidFill>
                <a:srgbClr val="24211D"/>
              </a:solidFill>
              <a:round/>
              <a:headEnd/>
              <a:tailEnd/>
            </a:ln>
          </p:spPr>
          <p:txBody>
            <a:bodyPr/>
            <a:lstStyle/>
            <a:p>
              <a:endParaRPr lang="bg-BG" b="1"/>
            </a:p>
          </p:txBody>
        </p:sp>
        <p:sp>
          <p:nvSpPr>
            <p:cNvPr id="498" name="Rectangle 130"/>
            <p:cNvSpPr>
              <a:spLocks noChangeArrowheads="1"/>
            </p:cNvSpPr>
            <p:nvPr/>
          </p:nvSpPr>
          <p:spPr bwMode="auto">
            <a:xfrm>
              <a:off x="4052888" y="6122988"/>
              <a:ext cx="110466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+FilledRectangle</a:t>
              </a:r>
              <a:endParaRPr lang="en-US" b="1" noProof="1">
                <a:effectLst>
                  <a:outerShdw blurRad="38100" dist="38100" dir="2700000" algn="tl">
                    <a:srgbClr val="FFFFFF"/>
                  </a:outerShdw>
                </a:effectLst>
              </a:endParaRPr>
            </a:p>
          </p:txBody>
        </p:sp>
      </p:grpSp>
    </p:spTree>
    <p:extLst>
      <p:ext uri="{BB962C8B-B14F-4D97-AF65-F5344CB8AC3E}">
        <p14:creationId xmlns:p14="http://schemas.microsoft.com/office/powerpoint/2010/main" val="42173353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3886200" cy="2667000"/>
          </a:xfrm>
        </p:spPr>
        <p:txBody>
          <a:bodyPr/>
          <a:lstStyle/>
          <a:p>
            <a:pPr algn="ctr">
              <a:lnSpc>
                <a:spcPct val="100000"/>
              </a:lnSpc>
            </a:pPr>
            <a:r>
              <a:rPr lang="en-US" sz="5000" dirty="0" smtClean="0"/>
              <a:t>Class Diagrams in Visual Studio</a:t>
            </a:r>
            <a:endParaRPr lang="en-US" sz="5000" dirty="0"/>
          </a:p>
        </p:txBody>
      </p:sp>
      <p:sp>
        <p:nvSpPr>
          <p:cNvPr id="3" name="Content Placeholder 2"/>
          <p:cNvSpPr>
            <a:spLocks noGrp="1"/>
          </p:cNvSpPr>
          <p:nvPr>
            <p:ph idx="1"/>
          </p:nvPr>
        </p:nvSpPr>
        <p:spPr>
          <a:xfrm>
            <a:off x="304800" y="4648200"/>
            <a:ext cx="4038600" cy="609600"/>
          </a:xfrm>
        </p:spPr>
        <p:txBody>
          <a:bodyPr/>
          <a:lstStyle/>
          <a:p>
            <a:pPr marL="0" lvl="1" indent="0" algn="ctr">
              <a:buNone/>
            </a:pPr>
            <a:r>
              <a:rPr lang="en-US" sz="2800" dirty="0" smtClean="0"/>
              <a:t>Live Demo</a:t>
            </a:r>
            <a:endParaRPr lang="en-US" sz="2800" dirty="0"/>
          </a:p>
        </p:txBody>
      </p:sp>
      <p:pic>
        <p:nvPicPr>
          <p:cNvPr id="1026" name="Picture 2"/>
          <p:cNvPicPr>
            <a:picLocks noChangeAspect="1" noChangeArrowheads="1"/>
          </p:cNvPicPr>
          <p:nvPr/>
        </p:nvPicPr>
        <p:blipFill>
          <a:blip r:embed="rId2" cstate="email">
            <a:lum bright="-20000"/>
            <a:extLst>
              <a:ext uri="{28A0092B-C50C-407E-A947-70E740481C1C}">
                <a14:useLocalDpi xmlns:a14="http://schemas.microsoft.com/office/drawing/2010/main"/>
              </a:ext>
            </a:extLst>
          </a:blip>
          <a:srcRect/>
          <a:stretch>
            <a:fillRect/>
          </a:stretch>
        </p:blipFill>
        <p:spPr bwMode="auto">
          <a:xfrm>
            <a:off x="4191000" y="1066800"/>
            <a:ext cx="4114800" cy="5181600"/>
          </a:xfrm>
          <a:prstGeom prst="roundRect">
            <a:avLst>
              <a:gd name="adj" fmla="val 961"/>
            </a:avLst>
          </a:prstGeom>
          <a:noFill/>
          <a:ln w="9525">
            <a:noFill/>
            <a:miter lim="800000"/>
            <a:headEnd/>
            <a:tailEnd/>
          </a:ln>
          <a:scene3d>
            <a:camera prst="perspectiveHeroicExtremeLeftFacing" fov="7200000">
              <a:rot lat="367928" lon="560490" rev="21535426"/>
            </a:camera>
            <a:lightRig rig="threePt" dir="t"/>
          </a:scene3d>
          <a:sp3d>
            <a:bevelT w="0" h="0"/>
          </a:sp3d>
        </p:spPr>
      </p:pic>
    </p:spTree>
    <p:extLst>
      <p:ext uri="{BB962C8B-B14F-4D97-AF65-F5344CB8AC3E}">
        <p14:creationId xmlns:p14="http://schemas.microsoft.com/office/powerpoint/2010/main" val="3391777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660400" y="1279469"/>
            <a:ext cx="4292600" cy="701731"/>
          </a:xfrm>
          <a:prstGeom prst="rect">
            <a:avLst/>
          </a:prstGeom>
          <a:effectLst/>
        </p:spPr>
        <p:txBody>
          <a:bodyPr wrap="square" lIns="0" tIns="0" rIns="0" bIns="0" anchor="b">
            <a:spAutoFit/>
          </a:bodyPr>
          <a:lstStyle/>
          <a:p>
            <a:pPr algn="ctr">
              <a:lnSpc>
                <a:spcPct val="95000"/>
              </a:lnSpc>
            </a:pPr>
            <a:r>
              <a:rPr lang="en-US" sz="4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Encapsulation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658093" y="2819400"/>
            <a:ext cx="3505200" cy="3505200"/>
          </a:xfrm>
          <a:prstGeom prst="roundRect">
            <a:avLst>
              <a:gd name="adj" fmla="val 948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rot="21094953">
            <a:off x="5744865" y="1013812"/>
            <a:ext cx="2596641" cy="2681314"/>
          </a:xfrm>
          <a:prstGeom prst="rect">
            <a:avLst/>
          </a:prstGeom>
          <a:noFill/>
          <a:ln>
            <a:noFill/>
          </a:ln>
          <a:effectLst>
            <a:glow rad="101600">
              <a:schemeClr val="accent3">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204957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Encapsulation</a:t>
            </a:r>
            <a:endParaRPr lang="bg-BG" sz="4000" dirty="0"/>
          </a:p>
        </p:txBody>
      </p:sp>
      <p:sp>
        <p:nvSpPr>
          <p:cNvPr id="804867" name="Rectangle 3"/>
          <p:cNvSpPr>
            <a:spLocks noGrp="1" noChangeArrowheads="1"/>
          </p:cNvSpPr>
          <p:nvPr>
            <p:ph idx="1"/>
          </p:nvPr>
        </p:nvSpPr>
        <p:spPr>
          <a:xfrm>
            <a:off x="228600" y="1066800"/>
            <a:ext cx="8686800" cy="5093702"/>
          </a:xfrm>
          <a:prstGeom prst="rect">
            <a:avLst/>
          </a:prstGeom>
        </p:spPr>
        <p:txBody>
          <a:bodyPr>
            <a:spAutoFit/>
          </a:bodyPr>
          <a:lstStyle/>
          <a:p>
            <a:pPr>
              <a:lnSpc>
                <a:spcPct val="100000"/>
              </a:lnSpc>
            </a:pPr>
            <a:r>
              <a:rPr lang="en-US" dirty="0">
                <a:solidFill>
                  <a:srgbClr val="EBFFD2"/>
                </a:solidFill>
              </a:rPr>
              <a:t>Encapsulation hides the implementation details</a:t>
            </a:r>
          </a:p>
          <a:p>
            <a:pPr>
              <a:lnSpc>
                <a:spcPct val="100000"/>
              </a:lnSpc>
            </a:pPr>
            <a:r>
              <a:rPr lang="en-US" dirty="0">
                <a:solidFill>
                  <a:srgbClr val="EBFFD2"/>
                </a:solidFill>
              </a:rPr>
              <a:t>Class announces some operations (methods) available for its clients </a:t>
            </a:r>
            <a:r>
              <a:rPr lang="en-US" dirty="0" smtClean="0">
                <a:solidFill>
                  <a:srgbClr val="EBFFD2"/>
                </a:solidFill>
              </a:rPr>
              <a:t>– its </a:t>
            </a:r>
            <a:r>
              <a:rPr lang="en-US" dirty="0" smtClean="0">
                <a:solidFill>
                  <a:schemeClr val="accent5">
                    <a:lumMod val="20000"/>
                    <a:lumOff val="80000"/>
                  </a:schemeClr>
                </a:solidFill>
              </a:rPr>
              <a:t>public </a:t>
            </a:r>
            <a:r>
              <a:rPr lang="en-US" dirty="0">
                <a:solidFill>
                  <a:schemeClr val="accent5">
                    <a:lumMod val="20000"/>
                    <a:lumOff val="80000"/>
                  </a:schemeClr>
                </a:solidFill>
              </a:rPr>
              <a:t>interface</a:t>
            </a:r>
          </a:p>
          <a:p>
            <a:pPr>
              <a:lnSpc>
                <a:spcPct val="100000"/>
              </a:lnSpc>
            </a:pPr>
            <a:r>
              <a:rPr lang="en-US" dirty="0" smtClean="0">
                <a:solidFill>
                  <a:srgbClr val="EBFFD2"/>
                </a:solidFill>
              </a:rPr>
              <a:t>All </a:t>
            </a:r>
            <a:r>
              <a:rPr lang="en-US" dirty="0">
                <a:solidFill>
                  <a:srgbClr val="EBFFD2"/>
                </a:solidFill>
              </a:rPr>
              <a:t>data members (fields) of a class should be hidden</a:t>
            </a:r>
          </a:p>
          <a:p>
            <a:pPr lvl="1">
              <a:lnSpc>
                <a:spcPct val="100000"/>
              </a:lnSpc>
              <a:buClr>
                <a:srgbClr val="8FD600"/>
              </a:buClr>
            </a:pPr>
            <a:r>
              <a:rPr lang="en-US" dirty="0">
                <a:solidFill>
                  <a:schemeClr val="tx1">
                    <a:lumMod val="40000"/>
                    <a:lumOff val="60000"/>
                  </a:schemeClr>
                </a:solidFill>
              </a:rPr>
              <a:t>Accessed via </a:t>
            </a:r>
            <a:r>
              <a:rPr lang="en-US" dirty="0" smtClean="0">
                <a:solidFill>
                  <a:schemeClr val="tx1">
                    <a:lumMod val="40000"/>
                    <a:lumOff val="60000"/>
                  </a:schemeClr>
                </a:solidFill>
              </a:rPr>
              <a:t>properties (read-only and read-write)</a:t>
            </a:r>
          </a:p>
          <a:p>
            <a:pPr>
              <a:lnSpc>
                <a:spcPct val="100000"/>
              </a:lnSpc>
              <a:buClr>
                <a:srgbClr val="8FD600"/>
              </a:buClr>
            </a:pPr>
            <a:r>
              <a:rPr lang="en-US" dirty="0" smtClean="0"/>
              <a:t>No interface members should be hidden</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48</a:t>
            </a:fld>
            <a:endParaRPr lang="en-US" sz="1100" dirty="0"/>
          </a:p>
        </p:txBody>
      </p:sp>
    </p:spTree>
    <p:extLst>
      <p:ext uri="{BB962C8B-B14F-4D97-AF65-F5344CB8AC3E}">
        <p14:creationId xmlns:p14="http://schemas.microsoft.com/office/powerpoint/2010/main" val="707130958"/>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a:prstGeom prst="rect">
            <a:avLst/>
          </a:prstGeom>
        </p:spPr>
        <p:txBody>
          <a:bodyPr anchor="ctr" anchorCtr="0"/>
          <a:lstStyle/>
          <a:p>
            <a:pPr>
              <a:lnSpc>
                <a:spcPts val="4000"/>
              </a:lnSpc>
              <a:defRPr/>
            </a:pPr>
            <a:r>
              <a:rPr lang="en-US" sz="4000"/>
              <a:t>Encapsulation – Example</a:t>
            </a:r>
            <a:endParaRPr lang="bg-BG" sz="4000"/>
          </a:p>
        </p:txBody>
      </p:sp>
      <p:sp>
        <p:nvSpPr>
          <p:cNvPr id="806915" name="Rectangle 3"/>
          <p:cNvSpPr>
            <a:spLocks noGrp="1" noChangeArrowheads="1"/>
          </p:cNvSpPr>
          <p:nvPr>
            <p:ph idx="1"/>
          </p:nvPr>
        </p:nvSpPr>
        <p:spPr>
          <a:prstGeom prst="rect">
            <a:avLst/>
          </a:prstGeom>
        </p:spPr>
        <p:txBody>
          <a:bodyPr/>
          <a:lstStyle/>
          <a:p>
            <a:pPr>
              <a:lnSpc>
                <a:spcPct val="100000"/>
              </a:lnSpc>
            </a:pPr>
            <a:r>
              <a:rPr lang="en-US" dirty="0"/>
              <a:t>Data fields are private</a:t>
            </a:r>
          </a:p>
          <a:p>
            <a:pPr>
              <a:lnSpc>
                <a:spcPct val="100000"/>
              </a:lnSpc>
            </a:pPr>
            <a:r>
              <a:rPr lang="en-US" dirty="0"/>
              <a:t>Constructors and </a:t>
            </a:r>
            <a:r>
              <a:rPr lang="en-US" dirty="0" smtClean="0"/>
              <a:t>accessors are defined (getters and setters)</a:t>
            </a:r>
            <a:endParaRPr lang="bg-BG" dirty="0"/>
          </a:p>
        </p:txBody>
      </p:sp>
      <p:sp>
        <p:nvSpPr>
          <p:cNvPr id="5" name="Rectangle 3"/>
          <p:cNvSpPr>
            <a:spLocks noChangeArrowheads="1"/>
          </p:cNvSpPr>
          <p:nvPr/>
        </p:nvSpPr>
        <p:spPr bwMode="auto">
          <a:xfrm>
            <a:off x="1981200" y="3048000"/>
            <a:ext cx="51816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4"/>
          <p:cNvSpPr>
            <a:spLocks noChangeArrowheads="1"/>
          </p:cNvSpPr>
          <p:nvPr/>
        </p:nvSpPr>
        <p:spPr bwMode="auto">
          <a:xfrm>
            <a:off x="1981200" y="3650829"/>
            <a:ext cx="5181600" cy="9973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-name : string</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 TimeSpan</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5"/>
          <p:cNvSpPr>
            <a:spLocks noChangeArrowheads="1"/>
          </p:cNvSpPr>
          <p:nvPr/>
        </p:nvSpPr>
        <p:spPr bwMode="auto">
          <a:xfrm>
            <a:off x="1981200" y="4648200"/>
            <a:ext cx="51816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+Person(string name, int age)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+Name : string { get; set; }</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 TimeSpan { get; set; }</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49</a:t>
            </a:fld>
            <a:endParaRPr lang="en-US" sz="1100" dirty="0"/>
          </a:p>
        </p:txBody>
      </p:sp>
    </p:spTree>
    <p:extLst>
      <p:ext uri="{BB962C8B-B14F-4D97-AF65-F5344CB8AC3E}">
        <p14:creationId xmlns:p14="http://schemas.microsoft.com/office/powerpoint/2010/main" val="362467770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nvSpPr>
        <p:spPr>
          <a:xfrm>
            <a:off x="1600200" y="838200"/>
            <a:ext cx="5943600" cy="685800"/>
          </a:xfrm>
          <a:prstGeom prst="rect">
            <a:avLst/>
          </a:prstGeom>
        </p:spPr>
        <p:txBody>
          <a:bodyPr tIns="0" bIns="0" anchor="ctr" anchorCtr="0"/>
          <a:lstStyle>
            <a:lvl1pPr algn="ctr" rtl="0" eaLnBrk="0" fontAlgn="base" hangingPunct="0">
              <a:lnSpc>
                <a:spcPts val="5600"/>
              </a:lnSpc>
              <a:spcBef>
                <a:spcPct val="0"/>
              </a:spcBef>
              <a:spcAft>
                <a:spcPct val="0"/>
              </a:spcAft>
              <a:defRPr sz="5000" b="1" kern="1200" cap="none" baseline="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dirty="0"/>
              <a:t>Inheritance</a:t>
            </a:r>
          </a:p>
        </p:txBody>
      </p:sp>
      <p:pic>
        <p:nvPicPr>
          <p:cNvPr id="9" name="Picture 8"/>
          <p:cNvPicPr>
            <a:picLocks noChangeAspect="1"/>
          </p:cNvPicPr>
          <p:nvPr/>
        </p:nvPicPr>
        <p:blipFill>
          <a:blip r:embed="rId3"/>
          <a:stretch>
            <a:fillRect/>
          </a:stretch>
        </p:blipFill>
        <p:spPr>
          <a:xfrm>
            <a:off x="2021775" y="1867296"/>
            <a:ext cx="5105400" cy="4457304"/>
          </a:xfrm>
          <a:prstGeom prst="rect">
            <a:avLst/>
          </a:prstGeom>
          <a:effectLst>
            <a:glow rad="38100">
              <a:schemeClr val="accent6">
                <a:lumMod val="40000"/>
                <a:lumOff val="60000"/>
                <a:alpha val="40000"/>
              </a:schemeClr>
            </a:glow>
          </a:effectLst>
        </p:spPr>
      </p:pic>
    </p:spTree>
    <p:extLst>
      <p:ext uri="{BB962C8B-B14F-4D97-AF65-F5344CB8AC3E}">
        <p14:creationId xmlns:p14="http://schemas.microsoft.com/office/powerpoint/2010/main" val="252263673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Encapsulation in .NET</a:t>
            </a:r>
            <a:endParaRPr lang="bg-BG" sz="4000" dirty="0"/>
          </a:p>
        </p:txBody>
      </p:sp>
      <p:sp>
        <p:nvSpPr>
          <p:cNvPr id="3" name="Content Placeholder 2"/>
          <p:cNvSpPr>
            <a:spLocks noGrp="1"/>
          </p:cNvSpPr>
          <p:nvPr>
            <p:ph idx="1"/>
          </p:nvPr>
        </p:nvSpPr>
        <p:spPr>
          <a:prstGeom prst="rect">
            <a:avLst/>
          </a:prstGeom>
        </p:spPr>
        <p:txBody>
          <a:bodyPr/>
          <a:lstStyle/>
          <a:p>
            <a:pPr>
              <a:lnSpc>
                <a:spcPct val="100000"/>
              </a:lnSpc>
            </a:pPr>
            <a:r>
              <a:rPr lang="en-US" dirty="0" smtClean="0"/>
              <a:t>Fields are always declared </a:t>
            </a:r>
            <a:r>
              <a:rPr lang="en-US" dirty="0" smtClean="0">
                <a:solidFill>
                  <a:schemeClr val="accent5">
                    <a:lumMod val="20000"/>
                    <a:lumOff val="80000"/>
                  </a:schemeClr>
                </a:solidFill>
                <a:latin typeface="Consolas" pitchFamily="49" charset="0"/>
                <a:cs typeface="Consolas" pitchFamily="49" charset="0"/>
              </a:rPr>
              <a:t>private</a:t>
            </a:r>
          </a:p>
          <a:p>
            <a:pPr lvl="1">
              <a:lnSpc>
                <a:spcPct val="100000"/>
              </a:lnSpc>
            </a:pPr>
            <a:r>
              <a:rPr lang="en-US" dirty="0" smtClean="0"/>
              <a:t>Accessed </a:t>
            </a:r>
            <a:r>
              <a:rPr lang="en-GB" dirty="0" smtClean="0"/>
              <a:t>through </a:t>
            </a:r>
            <a:r>
              <a:rPr lang="en-US" dirty="0" smtClean="0">
                <a:solidFill>
                  <a:schemeClr val="accent5">
                    <a:lumMod val="20000"/>
                    <a:lumOff val="80000"/>
                  </a:schemeClr>
                </a:solidFill>
              </a:rPr>
              <a:t>properties</a:t>
            </a:r>
            <a:r>
              <a:rPr lang="en-GB" dirty="0" smtClean="0"/>
              <a:t> in read-only or read-write mode</a:t>
            </a:r>
            <a:endParaRPr lang="en-US" dirty="0" smtClean="0">
              <a:solidFill>
                <a:schemeClr val="accent5">
                  <a:lumMod val="20000"/>
                  <a:lumOff val="80000"/>
                </a:schemeClr>
              </a:solidFill>
            </a:endParaRPr>
          </a:p>
          <a:p>
            <a:pPr>
              <a:lnSpc>
                <a:spcPct val="100000"/>
              </a:lnSpc>
            </a:pPr>
            <a:r>
              <a:rPr lang="en-US" dirty="0" smtClean="0">
                <a:solidFill>
                  <a:srgbClr val="EBFFD2"/>
                </a:solidFill>
              </a:rPr>
              <a:t>Constructors </a:t>
            </a:r>
            <a:r>
              <a:rPr lang="en-US" dirty="0">
                <a:solidFill>
                  <a:srgbClr val="EBFFD2"/>
                </a:solidFill>
              </a:rPr>
              <a:t>are </a:t>
            </a:r>
            <a:r>
              <a:rPr lang="en-US" dirty="0" smtClean="0">
                <a:solidFill>
                  <a:srgbClr val="EBFFD2"/>
                </a:solidFill>
              </a:rPr>
              <a:t>almost always declared </a:t>
            </a:r>
            <a:r>
              <a:rPr lang="en-US" dirty="0">
                <a:solidFill>
                  <a:schemeClr val="accent5">
                    <a:lumMod val="20000"/>
                    <a:lumOff val="80000"/>
                  </a:schemeClr>
                </a:solidFill>
                <a:latin typeface="Consolas" pitchFamily="49" charset="0"/>
                <a:cs typeface="Consolas" pitchFamily="49" charset="0"/>
              </a:rPr>
              <a:t>public</a:t>
            </a:r>
          </a:p>
          <a:p>
            <a:pPr>
              <a:lnSpc>
                <a:spcPct val="100000"/>
              </a:lnSpc>
            </a:pPr>
            <a:r>
              <a:rPr lang="en-US" dirty="0">
                <a:solidFill>
                  <a:srgbClr val="EBFFD2"/>
                </a:solidFill>
              </a:rPr>
              <a:t>Interface methods are </a:t>
            </a:r>
            <a:r>
              <a:rPr lang="en-US" dirty="0" smtClean="0">
                <a:solidFill>
                  <a:srgbClr val="EBFFD2"/>
                </a:solidFill>
              </a:rPr>
              <a:t>always </a:t>
            </a:r>
            <a:r>
              <a:rPr lang="en-US" dirty="0" smtClean="0">
                <a:solidFill>
                  <a:schemeClr val="accent5">
                    <a:lumMod val="20000"/>
                    <a:lumOff val="80000"/>
                  </a:schemeClr>
                </a:solidFill>
                <a:latin typeface="Consolas" pitchFamily="49" charset="0"/>
                <a:cs typeface="Consolas" pitchFamily="49" charset="0"/>
              </a:rPr>
              <a:t>public</a:t>
            </a:r>
          </a:p>
          <a:p>
            <a:pPr lvl="1">
              <a:lnSpc>
                <a:spcPct val="100000"/>
              </a:lnSpc>
            </a:pPr>
            <a:r>
              <a:rPr lang="en-US" dirty="0" smtClean="0"/>
              <a:t>Not explicitly declared with </a:t>
            </a:r>
            <a:r>
              <a:rPr lang="en-US" dirty="0" smtClean="0">
                <a:solidFill>
                  <a:schemeClr val="accent5">
                    <a:lumMod val="20000"/>
                    <a:lumOff val="80000"/>
                  </a:schemeClr>
                </a:solidFill>
                <a:latin typeface="Consolas" pitchFamily="49" charset="0"/>
                <a:cs typeface="Consolas" pitchFamily="49" charset="0"/>
              </a:rPr>
              <a:t>public</a:t>
            </a:r>
            <a:endParaRPr lang="en-US" dirty="0">
              <a:solidFill>
                <a:schemeClr val="accent5">
                  <a:lumMod val="20000"/>
                  <a:lumOff val="80000"/>
                </a:schemeClr>
              </a:solidFill>
            </a:endParaRPr>
          </a:p>
          <a:p>
            <a:pPr>
              <a:lnSpc>
                <a:spcPct val="100000"/>
              </a:lnSpc>
            </a:pPr>
            <a:r>
              <a:rPr lang="en-US" dirty="0" smtClean="0">
                <a:solidFill>
                  <a:srgbClr val="EBFFD2"/>
                </a:solidFill>
              </a:rPr>
              <a:t>Non-interface</a:t>
            </a:r>
            <a:r>
              <a:rPr lang="en-US" i="1" dirty="0" smtClean="0">
                <a:solidFill>
                  <a:srgbClr val="EBFFD2"/>
                </a:solidFill>
              </a:rPr>
              <a:t> </a:t>
            </a:r>
            <a:r>
              <a:rPr lang="en-US" dirty="0">
                <a:solidFill>
                  <a:srgbClr val="EBFFD2"/>
                </a:solidFill>
              </a:rPr>
              <a:t>methods are declared </a:t>
            </a:r>
            <a:r>
              <a:rPr lang="en-US" dirty="0">
                <a:solidFill>
                  <a:schemeClr val="accent5">
                    <a:lumMod val="20000"/>
                    <a:lumOff val="80000"/>
                  </a:schemeClr>
                </a:solidFill>
                <a:latin typeface="Consolas" pitchFamily="49" charset="0"/>
                <a:cs typeface="Consolas" pitchFamily="49" charset="0"/>
              </a:rPr>
              <a:t>private</a:t>
            </a:r>
            <a:r>
              <a:rPr lang="en-US" dirty="0"/>
              <a:t> </a:t>
            </a:r>
            <a:r>
              <a:rPr lang="en-US" dirty="0">
                <a:solidFill>
                  <a:srgbClr val="EBFFD2"/>
                </a:solidFill>
              </a:rPr>
              <a:t>/</a:t>
            </a:r>
            <a:r>
              <a:rPr lang="en-US" dirty="0"/>
              <a:t> </a:t>
            </a:r>
            <a:r>
              <a:rPr lang="en-US" dirty="0" smtClean="0">
                <a:solidFill>
                  <a:schemeClr val="accent5">
                    <a:lumMod val="20000"/>
                    <a:lumOff val="80000"/>
                  </a:schemeClr>
                </a:solidFill>
                <a:latin typeface="Consolas" pitchFamily="49" charset="0"/>
                <a:cs typeface="Consolas" pitchFamily="49" charset="0"/>
              </a:rPr>
              <a:t>protected</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50</a:t>
            </a:fld>
            <a:endParaRPr lang="en-US" sz="1100" dirty="0"/>
          </a:p>
        </p:txBody>
      </p:sp>
    </p:spTree>
    <p:extLst>
      <p:ext uri="{BB962C8B-B14F-4D97-AF65-F5344CB8AC3E}">
        <p14:creationId xmlns:p14="http://schemas.microsoft.com/office/powerpoint/2010/main" val="285541073"/>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Encapsulation </a:t>
            </a:r>
            <a:r>
              <a:rPr lang="en-US" sz="4000" dirty="0" smtClean="0"/>
              <a:t>– Benefits</a:t>
            </a:r>
            <a:endParaRPr lang="bg-BG" sz="4000" dirty="0"/>
          </a:p>
        </p:txBody>
      </p:sp>
      <p:sp>
        <p:nvSpPr>
          <p:cNvPr id="803843" name="Rectangle 3"/>
          <p:cNvSpPr>
            <a:spLocks noGrp="1" noChangeArrowheads="1"/>
          </p:cNvSpPr>
          <p:nvPr>
            <p:ph idx="1"/>
          </p:nvPr>
        </p:nvSpPr>
        <p:spPr>
          <a:xfrm>
            <a:off x="228600" y="990600"/>
            <a:ext cx="8686800" cy="5715000"/>
          </a:xfrm>
          <a:prstGeom prst="rect">
            <a:avLst/>
          </a:prstGeom>
        </p:spPr>
        <p:txBody>
          <a:bodyPr/>
          <a:lstStyle/>
          <a:p>
            <a:pPr>
              <a:lnSpc>
                <a:spcPct val="100000"/>
              </a:lnSpc>
            </a:pPr>
            <a:r>
              <a:rPr lang="en-US" dirty="0">
                <a:solidFill>
                  <a:srgbClr val="EBFFD2"/>
                </a:solidFill>
              </a:rPr>
              <a:t>Ensures that structural changes remain local:</a:t>
            </a:r>
            <a:endParaRPr lang="en-US" sz="3600" dirty="0">
              <a:solidFill>
                <a:srgbClr val="EBFFD2"/>
              </a:solidFill>
            </a:endParaRPr>
          </a:p>
          <a:p>
            <a:pPr lvl="1">
              <a:lnSpc>
                <a:spcPct val="100000"/>
              </a:lnSpc>
            </a:pPr>
            <a:r>
              <a:rPr lang="en-US" dirty="0" smtClean="0"/>
              <a:t>Changing the class internals does not affect any code outside of the class</a:t>
            </a:r>
            <a:endParaRPr lang="en-US" dirty="0" smtClean="0">
              <a:solidFill>
                <a:schemeClr val="tx1">
                  <a:lumMod val="40000"/>
                  <a:lumOff val="60000"/>
                </a:schemeClr>
              </a:solidFill>
            </a:endParaRPr>
          </a:p>
          <a:p>
            <a:pPr lvl="1">
              <a:lnSpc>
                <a:spcPct val="100000"/>
              </a:lnSpc>
              <a:buClr>
                <a:srgbClr val="8FD600"/>
              </a:buClr>
            </a:pPr>
            <a:r>
              <a:rPr lang="en-US" dirty="0" smtClean="0">
                <a:solidFill>
                  <a:schemeClr val="tx1">
                    <a:lumMod val="40000"/>
                    <a:lumOff val="60000"/>
                  </a:schemeClr>
                </a:solidFill>
              </a:rPr>
              <a:t>Changing </a:t>
            </a:r>
            <a:r>
              <a:rPr lang="en-US" dirty="0">
                <a:solidFill>
                  <a:schemeClr val="tx1">
                    <a:lumMod val="40000"/>
                    <a:lumOff val="60000"/>
                  </a:schemeClr>
                </a:solidFill>
              </a:rPr>
              <a:t>methods' implementation </a:t>
            </a:r>
            <a:br>
              <a:rPr lang="en-US" dirty="0">
                <a:solidFill>
                  <a:schemeClr val="tx1">
                    <a:lumMod val="40000"/>
                    <a:lumOff val="60000"/>
                  </a:schemeClr>
                </a:solidFill>
              </a:rPr>
            </a:br>
            <a:r>
              <a:rPr lang="en-US" dirty="0">
                <a:solidFill>
                  <a:schemeClr val="tx1">
                    <a:lumMod val="40000"/>
                    <a:lumOff val="60000"/>
                  </a:schemeClr>
                </a:solidFill>
              </a:rPr>
              <a:t>does not reflect </a:t>
            </a:r>
            <a:r>
              <a:rPr lang="en-US" dirty="0" smtClean="0">
                <a:solidFill>
                  <a:schemeClr val="tx1">
                    <a:lumMod val="40000"/>
                    <a:lumOff val="60000"/>
                  </a:schemeClr>
                </a:solidFill>
              </a:rPr>
              <a:t>the </a:t>
            </a:r>
            <a:r>
              <a:rPr lang="en-US" dirty="0">
                <a:solidFill>
                  <a:schemeClr val="tx1">
                    <a:lumMod val="40000"/>
                    <a:lumOff val="60000"/>
                  </a:schemeClr>
                </a:solidFill>
              </a:rPr>
              <a:t>clients using </a:t>
            </a:r>
            <a:r>
              <a:rPr lang="en-US" dirty="0" smtClean="0">
                <a:solidFill>
                  <a:schemeClr val="tx1">
                    <a:lumMod val="40000"/>
                    <a:lumOff val="60000"/>
                  </a:schemeClr>
                </a:solidFill>
              </a:rPr>
              <a:t>them</a:t>
            </a:r>
          </a:p>
          <a:p>
            <a:pPr>
              <a:lnSpc>
                <a:spcPct val="100000"/>
              </a:lnSpc>
              <a:buClr>
                <a:srgbClr val="8FD600"/>
              </a:buClr>
            </a:pPr>
            <a:r>
              <a:rPr lang="en-US" dirty="0" smtClean="0">
                <a:solidFill>
                  <a:schemeClr val="tx1">
                    <a:lumMod val="40000"/>
                    <a:lumOff val="60000"/>
                  </a:schemeClr>
                </a:solidFill>
              </a:rPr>
              <a:t>Encapsulation allows adding </a:t>
            </a:r>
            <a:r>
              <a:rPr lang="en-US" dirty="0">
                <a:solidFill>
                  <a:schemeClr val="tx1">
                    <a:lumMod val="40000"/>
                    <a:lumOff val="60000"/>
                  </a:schemeClr>
                </a:solidFill>
              </a:rPr>
              <a:t>some logic when accessing client's data</a:t>
            </a:r>
          </a:p>
          <a:p>
            <a:pPr lvl="1">
              <a:lnSpc>
                <a:spcPct val="100000"/>
              </a:lnSpc>
            </a:pPr>
            <a:r>
              <a:rPr lang="en-US" dirty="0"/>
              <a:t>E.g. </a:t>
            </a:r>
            <a:r>
              <a:rPr lang="en-US" dirty="0">
                <a:solidFill>
                  <a:schemeClr val="accent5">
                    <a:lumMod val="20000"/>
                    <a:lumOff val="80000"/>
                  </a:schemeClr>
                </a:solidFill>
              </a:rPr>
              <a:t>validation</a:t>
            </a:r>
            <a:r>
              <a:rPr lang="en-US" dirty="0"/>
              <a:t> on modifying a property value</a:t>
            </a:r>
          </a:p>
          <a:p>
            <a:pPr>
              <a:lnSpc>
                <a:spcPct val="100000"/>
              </a:lnSpc>
            </a:pPr>
            <a:r>
              <a:rPr lang="en-US" dirty="0">
                <a:solidFill>
                  <a:srgbClr val="EBFFD2"/>
                </a:solidFill>
              </a:rPr>
              <a:t>Hiding implementation details reduces complexity </a:t>
            </a:r>
            <a:r>
              <a:rPr lang="en-US" dirty="0">
                <a:solidFill>
                  <a:srgbClr val="EBFFD2"/>
                </a:solidFill>
                <a:sym typeface="Wingdings" pitchFamily="2" charset="2"/>
              </a:rPr>
              <a:t> easier maintenance</a:t>
            </a:r>
            <a:endParaRPr lang="bg-BG"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51</a:t>
            </a:fld>
            <a:endParaRPr lang="en-US" sz="1100" dirty="0"/>
          </a:p>
        </p:txBody>
      </p:sp>
    </p:spTree>
    <p:extLst>
      <p:ext uri="{BB962C8B-B14F-4D97-AF65-F5344CB8AC3E}">
        <p14:creationId xmlns:p14="http://schemas.microsoft.com/office/powerpoint/2010/main" val="3698893048"/>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660400" y="1355669"/>
            <a:ext cx="4292600" cy="701731"/>
          </a:xfrm>
          <a:prstGeom prst="rect">
            <a:avLst/>
          </a:prstGeom>
          <a:effectLst/>
        </p:spPr>
        <p:txBody>
          <a:bodyPr wrap="square" lIns="0" tIns="0" rIns="0" bIns="0" anchor="b">
            <a:spAutoFit/>
          </a:bodyPr>
          <a:lstStyle/>
          <a:p>
            <a:pPr algn="ctr">
              <a:lnSpc>
                <a:spcPct val="95000"/>
              </a:lnSpc>
            </a:pPr>
            <a:r>
              <a:rPr lang="en-US" sz="4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Encapsulation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952010" y="2803566"/>
            <a:ext cx="3352800" cy="3352800"/>
          </a:xfrm>
          <a:prstGeom prst="roundRect">
            <a:avLst>
              <a:gd name="adj" fmla="val 948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762000" y="2286000"/>
            <a:ext cx="4038600" cy="609600"/>
          </a:xfrm>
          <a:prstGeom prst="rect">
            <a:avLst/>
          </a:prstGeom>
        </p:spPr>
        <p:txBody>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lvl="1" indent="0" algn="ctr">
              <a:buFont typeface="Wingdings 2" pitchFamily="18" charset="2"/>
              <a:buNone/>
            </a:pPr>
            <a:r>
              <a:rPr lang="en-US" sz="2800" dirty="0" smtClean="0"/>
              <a:t>Live Demo</a:t>
            </a:r>
            <a:endParaRPr lang="en-US" sz="2800" dirty="0"/>
          </a:p>
        </p:txBody>
      </p:sp>
    </p:spTree>
    <p:extLst>
      <p:ext uri="{BB962C8B-B14F-4D97-AF65-F5344CB8AC3E}">
        <p14:creationId xmlns:p14="http://schemas.microsoft.com/office/powerpoint/2010/main" val="410488057"/>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14400" y="1849924"/>
            <a:ext cx="3343276" cy="2341076"/>
          </a:xfrm>
          <a:prstGeom prst="roundRect">
            <a:avLst>
              <a:gd name="adj" fmla="val 3577"/>
            </a:avLst>
          </a:prstGeom>
          <a:solidFill>
            <a:srgbClr val="FFFFFF">
              <a:shade val="85000"/>
            </a:srgbClr>
          </a:solidFill>
          <a:ln>
            <a:noFill/>
          </a:ln>
          <a:effectLst>
            <a:reflection blurRad="12700" stA="38000" endPos="28000" dist="5000" dir="5400000" sy="-100000" algn="bl" rotWithShape="0"/>
          </a:effectLst>
        </p:spPr>
      </p:pic>
      <p:sp>
        <p:nvSpPr>
          <p:cNvPr id="9" name="Content Placeholder 2"/>
          <p:cNvSpPr>
            <a:spLocks noGrp="1"/>
          </p:cNvSpPr>
          <p:nvPr>
            <p:ph idx="1"/>
          </p:nvPr>
        </p:nvSpPr>
        <p:spPr>
          <a:xfrm>
            <a:off x="1752600" y="4809992"/>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5" name="TextBox 4"/>
          <p:cNvSpPr txBox="1"/>
          <p:nvPr/>
        </p:nvSpPr>
        <p:spPr>
          <a:xfrm>
            <a:off x="6158093" y="6412468"/>
            <a:ext cx="2909707"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3"/>
              </a:rPr>
              <a:t>http://academy.telerik.com</a:t>
            </a:r>
            <a:endParaRPr lang="en-US" sz="1800" b="1"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638801" y="1752600"/>
            <a:ext cx="2667000" cy="3026502"/>
          </a:xfrm>
          <a:prstGeom prst="rect">
            <a:avLst/>
          </a:prstGeom>
          <a:noFill/>
          <a:ln>
            <a:noFill/>
          </a:ln>
          <a:effectLst>
            <a:glow rad="635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p:nvPr>
        </p:nvSpPr>
        <p:spPr>
          <a:xfrm>
            <a:off x="1828800" y="228600"/>
            <a:ext cx="7086600" cy="914400"/>
          </a:xfrm>
        </p:spPr>
        <p:txBody>
          <a:bodyPr/>
          <a:lstStyle/>
          <a:p>
            <a:r>
              <a:rPr lang="en-US" dirty="0"/>
              <a:t>Object-Oriented Programming Fundamental Principles – Part I</a:t>
            </a:r>
          </a:p>
        </p:txBody>
      </p:sp>
    </p:spTree>
    <p:extLst>
      <p:ext uri="{BB962C8B-B14F-4D97-AF65-F5344CB8AC3E}">
        <p14:creationId xmlns:p14="http://schemas.microsoft.com/office/powerpoint/2010/main" val="14071179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t>Exercises</a:t>
            </a:r>
            <a:endParaRPr lang="bg-BG" sz="4000" dirty="0"/>
          </a:p>
        </p:txBody>
      </p:sp>
      <p:sp>
        <p:nvSpPr>
          <p:cNvPr id="594947" name="Rectangle 3"/>
          <p:cNvSpPr>
            <a:spLocks noGrp="1" noChangeArrowheads="1"/>
          </p:cNvSpPr>
          <p:nvPr>
            <p:ph idx="1"/>
          </p:nvPr>
        </p:nvSpPr>
        <p:spPr>
          <a:xfrm>
            <a:off x="228600" y="838200"/>
            <a:ext cx="8686800" cy="5715000"/>
          </a:xfrm>
          <a:prstGeom prst="rect">
            <a:avLst/>
          </a:prstGeom>
        </p:spPr>
        <p:txBody>
          <a:bodyPr/>
          <a:lstStyle/>
          <a:p>
            <a:pPr marL="446088" indent="-446088">
              <a:lnSpc>
                <a:spcPct val="100000"/>
              </a:lnSpc>
              <a:buFont typeface="+mj-lt"/>
              <a:buAutoNum type="arabicPeriod"/>
              <a:tabLst/>
            </a:pPr>
            <a:r>
              <a:rPr lang="en-US" sz="2800" dirty="0">
                <a:solidFill>
                  <a:srgbClr val="EBFFD2"/>
                </a:solidFill>
              </a:rPr>
              <a:t>We are given a </a:t>
            </a:r>
            <a:r>
              <a:rPr lang="en-US" sz="2800" dirty="0">
                <a:solidFill>
                  <a:schemeClr val="accent5">
                    <a:lumMod val="20000"/>
                    <a:lumOff val="80000"/>
                  </a:schemeClr>
                </a:solidFill>
              </a:rPr>
              <a:t>school</a:t>
            </a:r>
            <a:r>
              <a:rPr lang="en-US" sz="2800" dirty="0">
                <a:solidFill>
                  <a:srgbClr val="EBFFD2"/>
                </a:solidFill>
              </a:rPr>
              <a:t>. In the school </a:t>
            </a:r>
            <a:r>
              <a:rPr lang="en-US" sz="2800" dirty="0" smtClean="0">
                <a:solidFill>
                  <a:srgbClr val="EBFFD2"/>
                </a:solidFill>
              </a:rPr>
              <a:t>there are </a:t>
            </a:r>
            <a:r>
              <a:rPr lang="en-US" sz="2800" dirty="0">
                <a:solidFill>
                  <a:srgbClr val="EBFFD2"/>
                </a:solidFill>
              </a:rPr>
              <a:t>classes of students. Each class has </a:t>
            </a:r>
            <a:r>
              <a:rPr lang="en-US" sz="2800" dirty="0" smtClean="0">
                <a:solidFill>
                  <a:srgbClr val="EBFFD2"/>
                </a:solidFill>
              </a:rPr>
              <a:t>a set </a:t>
            </a:r>
            <a:r>
              <a:rPr lang="en-US" sz="2800" dirty="0">
                <a:solidFill>
                  <a:srgbClr val="EBFFD2"/>
                </a:solidFill>
              </a:rPr>
              <a:t>of teachers. Each teacher teaches a </a:t>
            </a:r>
            <a:r>
              <a:rPr lang="en-US" sz="2800" dirty="0" smtClean="0">
                <a:solidFill>
                  <a:srgbClr val="EBFFD2"/>
                </a:solidFill>
              </a:rPr>
              <a:t>set of </a:t>
            </a:r>
            <a:r>
              <a:rPr lang="en-US" sz="2800" dirty="0">
                <a:solidFill>
                  <a:srgbClr val="EBFFD2"/>
                </a:solidFill>
              </a:rPr>
              <a:t>disciplines. Students have name and unique class number. </a:t>
            </a:r>
            <a:r>
              <a:rPr lang="en-US" sz="2800" dirty="0" smtClean="0">
                <a:solidFill>
                  <a:srgbClr val="EBFFD2"/>
                </a:solidFill>
              </a:rPr>
              <a:t>Classes </a:t>
            </a:r>
            <a:r>
              <a:rPr lang="en-US" sz="2800" dirty="0">
                <a:solidFill>
                  <a:srgbClr val="EBFFD2"/>
                </a:solidFill>
              </a:rPr>
              <a:t>have unique text identifier. Teachers have name. </a:t>
            </a:r>
            <a:r>
              <a:rPr lang="en-US" sz="2800" dirty="0" smtClean="0">
                <a:solidFill>
                  <a:srgbClr val="EBFFD2"/>
                </a:solidFill>
              </a:rPr>
              <a:t>Disciplines </a:t>
            </a:r>
            <a:r>
              <a:rPr lang="en-US" sz="2800" dirty="0">
                <a:solidFill>
                  <a:srgbClr val="EBFFD2"/>
                </a:solidFill>
              </a:rPr>
              <a:t>have name, number of lectures and number of exercises. Both teachers </a:t>
            </a:r>
            <a:r>
              <a:rPr lang="en-US" sz="2800" dirty="0" smtClean="0">
                <a:solidFill>
                  <a:srgbClr val="EBFFD2"/>
                </a:solidFill>
              </a:rPr>
              <a:t>and </a:t>
            </a:r>
            <a:r>
              <a:rPr lang="en-US" sz="2800" dirty="0">
                <a:solidFill>
                  <a:srgbClr val="EBFFD2"/>
                </a:solidFill>
              </a:rPr>
              <a:t>students are people</a:t>
            </a:r>
            <a:r>
              <a:rPr lang="en-US" sz="2800" dirty="0" smtClean="0">
                <a:solidFill>
                  <a:srgbClr val="EBFFD2"/>
                </a:solidFill>
              </a:rPr>
              <a:t>. Students, classes, teachers and disciplines could have optional comments (free text block).</a:t>
            </a:r>
            <a:endParaRPr lang="en-US" sz="2800" dirty="0">
              <a:solidFill>
                <a:srgbClr val="EBFFD2"/>
              </a:solidFill>
            </a:endParaRPr>
          </a:p>
          <a:p>
            <a:pPr marL="446088" indent="-446088">
              <a:lnSpc>
                <a:spcPct val="100000"/>
              </a:lnSpc>
              <a:buFontTx/>
              <a:buNone/>
              <a:tabLst/>
            </a:pPr>
            <a:r>
              <a:rPr lang="en-US" sz="2800" dirty="0">
                <a:solidFill>
                  <a:srgbClr val="EBFFD2"/>
                </a:solidFill>
              </a:rPr>
              <a:t>	</a:t>
            </a:r>
            <a:r>
              <a:rPr lang="en-US" sz="2800" dirty="0" smtClean="0">
                <a:solidFill>
                  <a:srgbClr val="EBFFD2"/>
                </a:solidFill>
              </a:rPr>
              <a:t>Your </a:t>
            </a:r>
            <a:r>
              <a:rPr lang="en-US" sz="2800" dirty="0">
                <a:solidFill>
                  <a:srgbClr val="EBFFD2"/>
                </a:solidFill>
              </a:rPr>
              <a:t>task is to identify the classes (in terms of </a:t>
            </a:r>
            <a:r>
              <a:rPr lang="en-US" sz="2800" dirty="0" smtClean="0">
                <a:solidFill>
                  <a:srgbClr val="EBFFD2"/>
                </a:solidFill>
              </a:rPr>
              <a:t> OOP</a:t>
            </a:r>
            <a:r>
              <a:rPr lang="en-US" sz="2800" dirty="0">
                <a:solidFill>
                  <a:srgbClr val="EBFFD2"/>
                </a:solidFill>
              </a:rPr>
              <a:t>) and their attributes and </a:t>
            </a:r>
            <a:r>
              <a:rPr lang="en-US" sz="2800" dirty="0" smtClean="0">
                <a:solidFill>
                  <a:srgbClr val="EBFFD2"/>
                </a:solidFill>
              </a:rPr>
              <a:t>operations, encapsulate their fields, define the class hierarchy and create a class diagram with Visual Studio.</a:t>
            </a:r>
            <a:endParaRPr lang="bg-BG"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54</a:t>
            </a:fld>
            <a:endParaRPr lang="en-US" sz="1100" dirty="0"/>
          </a:p>
        </p:txBody>
      </p:sp>
    </p:spTree>
    <p:extLst>
      <p:ext uri="{BB962C8B-B14F-4D97-AF65-F5344CB8AC3E}">
        <p14:creationId xmlns:p14="http://schemas.microsoft.com/office/powerpoint/2010/main" val="1771694070"/>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Exercises (2)</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46088" lvl="1" indent="-446088">
              <a:lnSpc>
                <a:spcPct val="100000"/>
              </a:lnSpc>
              <a:buClr>
                <a:schemeClr val="accent5">
                  <a:lumMod val="40000"/>
                  <a:lumOff val="60000"/>
                </a:schemeClr>
              </a:buClr>
              <a:buSzPct val="70000"/>
              <a:buFont typeface="+mj-lt"/>
              <a:buAutoNum type="arabicPeriod" startAt="2"/>
            </a:pPr>
            <a:r>
              <a:rPr lang="en-US" sz="2800" dirty="0" smtClean="0"/>
              <a:t>Define abstract class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with first name and last name. Define new class </a:t>
            </a:r>
            <a:r>
              <a:rPr lang="en-US" sz="2800" dirty="0" smtClean="0">
                <a:solidFill>
                  <a:schemeClr val="accent5">
                    <a:lumMod val="20000"/>
                    <a:lumOff val="80000"/>
                  </a:schemeClr>
                </a:solidFill>
                <a:latin typeface="Consolas" pitchFamily="49" charset="0"/>
                <a:cs typeface="Consolas" pitchFamily="49" charset="0"/>
              </a:rPr>
              <a:t>Student</a:t>
            </a:r>
            <a:r>
              <a:rPr lang="en-US" sz="2800" dirty="0" smtClean="0"/>
              <a:t> which is derived from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and has new field – </a:t>
            </a:r>
            <a:r>
              <a:rPr lang="en-US" sz="2800" dirty="0" smtClean="0">
                <a:solidFill>
                  <a:schemeClr val="accent5">
                    <a:lumMod val="20000"/>
                    <a:lumOff val="80000"/>
                  </a:schemeClr>
                </a:solidFill>
                <a:latin typeface="Consolas" pitchFamily="49" charset="0"/>
                <a:cs typeface="Consolas" pitchFamily="49" charset="0"/>
              </a:rPr>
              <a:t>grade</a:t>
            </a:r>
            <a:r>
              <a:rPr lang="en-US" sz="2800" dirty="0" smtClean="0"/>
              <a:t>. Define class </a:t>
            </a:r>
            <a:r>
              <a:rPr lang="en-US" sz="2800" dirty="0" smtClean="0">
                <a:solidFill>
                  <a:schemeClr val="accent5">
                    <a:lumMod val="20000"/>
                    <a:lumOff val="80000"/>
                  </a:schemeClr>
                </a:solidFill>
                <a:latin typeface="Consolas" pitchFamily="49" charset="0"/>
                <a:cs typeface="Consolas" pitchFamily="49" charset="0"/>
              </a:rPr>
              <a:t>Worker</a:t>
            </a:r>
            <a:r>
              <a:rPr lang="en-US" sz="2800" dirty="0" smtClean="0"/>
              <a:t> derived from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with new property </a:t>
            </a:r>
            <a:r>
              <a:rPr lang="en-US" sz="2800" noProof="1" smtClean="0">
                <a:solidFill>
                  <a:schemeClr val="accent5">
                    <a:lumMod val="20000"/>
                    <a:lumOff val="80000"/>
                  </a:schemeClr>
                </a:solidFill>
                <a:latin typeface="Consolas" pitchFamily="49" charset="0"/>
                <a:cs typeface="Consolas" pitchFamily="49" charset="0"/>
              </a:rPr>
              <a:t>WeekSalary</a:t>
            </a:r>
            <a:r>
              <a:rPr lang="en-US" sz="2800" dirty="0" smtClean="0"/>
              <a:t> and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WorkHoursPerDay</a:t>
            </a:r>
            <a:r>
              <a:rPr lang="en-US" sz="2800" dirty="0" smtClean="0"/>
              <a:t> and method </a:t>
            </a:r>
            <a:r>
              <a:rPr lang="en-US" sz="2800" noProof="1" smtClean="0">
                <a:solidFill>
                  <a:schemeClr val="accent5">
                    <a:lumMod val="20000"/>
                    <a:lumOff val="80000"/>
                  </a:schemeClr>
                </a:solidFill>
                <a:latin typeface="Consolas" pitchFamily="49" charset="0"/>
                <a:cs typeface="Consolas" pitchFamily="49" charset="0"/>
              </a:rPr>
              <a:t>MoneyPerHour</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that returns money earned by hour by the worker. Define the proper constructors and properties for this hierarchy. Initialize a list of 10 students and sort them by grade in ascending order (use LINQ or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OrderBy()</a:t>
            </a:r>
            <a:r>
              <a:rPr lang="en-US" sz="2800" dirty="0" smtClean="0"/>
              <a:t> extension method). Initialize a list of 10 workers and sort them by money per hour in descending order. Merge the lists and sort them by first name and last name.</a:t>
            </a:r>
            <a:endParaRPr lang="en-US"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55</a:t>
            </a:fld>
            <a:endParaRPr lang="en-US" sz="1100" dirty="0"/>
          </a:p>
        </p:txBody>
      </p:sp>
    </p:spTree>
    <p:extLst>
      <p:ext uri="{BB962C8B-B14F-4D97-AF65-F5344CB8AC3E}">
        <p14:creationId xmlns:p14="http://schemas.microsoft.com/office/powerpoint/2010/main" val="3836119908"/>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Exercises (3)</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50850" indent="-450850">
              <a:lnSpc>
                <a:spcPct val="100000"/>
              </a:lnSpc>
              <a:buFont typeface="+mj-lt"/>
              <a:buAutoNum type="arabicPeriod" startAt="3"/>
              <a:tabLst/>
            </a:pPr>
            <a:r>
              <a:rPr lang="en-US" sz="2800" dirty="0" smtClean="0"/>
              <a:t>Create a hierarchy </a:t>
            </a:r>
            <a:r>
              <a:rPr lang="en-US" sz="2800" dirty="0" smtClean="0">
                <a:solidFill>
                  <a:schemeClr val="accent5">
                    <a:lumMod val="20000"/>
                    <a:lumOff val="80000"/>
                  </a:schemeClr>
                </a:solidFill>
                <a:latin typeface="Consolas" pitchFamily="49" charset="0"/>
                <a:cs typeface="Consolas" pitchFamily="49" charset="0"/>
              </a:rPr>
              <a:t>Dog</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Frog</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Cat</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Kitten</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Tomcat</a:t>
            </a:r>
            <a:r>
              <a:rPr lang="en-US" sz="2800" dirty="0" smtClean="0"/>
              <a:t> and define useful constructors and methods</a:t>
            </a:r>
            <a:r>
              <a:rPr lang="bg-BG" sz="2800" dirty="0" smtClean="0"/>
              <a:t>. </a:t>
            </a:r>
            <a:r>
              <a:rPr lang="en-US" sz="2800" dirty="0" smtClean="0"/>
              <a:t>Dogs, frogs</a:t>
            </a:r>
            <a:r>
              <a:rPr lang="en-US" sz="2800" dirty="0"/>
              <a:t> </a:t>
            </a:r>
            <a:r>
              <a:rPr lang="en-US" sz="2800" dirty="0" smtClean="0"/>
              <a:t>and cats are Animals. All animals can produce sound (specified by the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ISound</a:t>
            </a:r>
            <a:r>
              <a:rPr lang="en-US" sz="2800" dirty="0" smtClean="0"/>
              <a:t> interface). Kittens and tomcats are cats. All animals are described by age, name and sex. Kittens can be only female and tomcats can be only male. Each animal produces a specific sound. Create arrays of different kinds of animals and calculate the average age of each kind of animal using a static method (you may use LINQ).</a:t>
            </a:r>
            <a:endParaRPr lang="en-US" sz="2800" dirty="0">
              <a:solidFill>
                <a:srgbClr val="00B050"/>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56</a:t>
            </a:fld>
            <a:endParaRPr lang="en-US" sz="1100" dirty="0"/>
          </a:p>
        </p:txBody>
      </p:sp>
    </p:spTree>
    <p:extLst>
      <p:ext uri="{BB962C8B-B14F-4D97-AF65-F5344CB8AC3E}">
        <p14:creationId xmlns:p14="http://schemas.microsoft.com/office/powerpoint/2010/main" val="3209872975"/>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smtClean="0"/>
              <a:t>C# Programming </a:t>
            </a:r>
            <a:r>
              <a:rPr lang="en-US" dirty="0" smtClean="0"/>
              <a:t>@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356051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Interfaces</a:t>
            </a:r>
            <a:endParaRPr lang="en-US" dirty="0"/>
          </a:p>
        </p:txBody>
      </p:sp>
      <p:sp>
        <p:nvSpPr>
          <p:cNvPr id="3" name="Content Placeholder 2"/>
          <p:cNvSpPr>
            <a:spLocks noGrp="1"/>
          </p:cNvSpPr>
          <p:nvPr>
            <p:ph idx="1"/>
          </p:nvPr>
        </p:nvSpPr>
        <p:spPr>
          <a:xfrm>
            <a:off x="228600" y="1066800"/>
            <a:ext cx="8686800" cy="5638800"/>
          </a:xfrm>
        </p:spPr>
        <p:txBody>
          <a:bodyPr/>
          <a:lstStyle/>
          <a:p>
            <a:pPr>
              <a:lnSpc>
                <a:spcPct val="100000"/>
              </a:lnSpc>
            </a:pPr>
            <a:r>
              <a:rPr lang="en-US" dirty="0" smtClean="0">
                <a:solidFill>
                  <a:schemeClr val="accent5">
                    <a:lumMod val="20000"/>
                    <a:lumOff val="80000"/>
                  </a:schemeClr>
                </a:solidFill>
              </a:rPr>
              <a:t>Classes</a:t>
            </a:r>
            <a:r>
              <a:rPr lang="en-US" dirty="0" smtClean="0"/>
              <a:t> define attributes and behavior</a:t>
            </a:r>
          </a:p>
          <a:p>
            <a:pPr lvl="1">
              <a:lnSpc>
                <a:spcPct val="100000"/>
              </a:lnSpc>
            </a:pPr>
            <a:r>
              <a:rPr lang="en-US" dirty="0" smtClean="0"/>
              <a:t>Fields, properties, methods, etc.</a:t>
            </a:r>
          </a:p>
          <a:p>
            <a:pPr lvl="1">
              <a:lnSpc>
                <a:spcPct val="100000"/>
              </a:lnSpc>
            </a:pPr>
            <a:r>
              <a:rPr lang="en-US" dirty="0" smtClean="0"/>
              <a:t>Methods contain code for execution</a:t>
            </a:r>
          </a:p>
          <a:p>
            <a:pPr>
              <a:lnSpc>
                <a:spcPct val="100000"/>
              </a:lnSpc>
            </a:pPr>
            <a:endParaRPr lang="en-US" dirty="0" smtClean="0"/>
          </a:p>
          <a:p>
            <a:pPr>
              <a:lnSpc>
                <a:spcPct val="100000"/>
              </a:lnSpc>
              <a:spcBef>
                <a:spcPts val="1200"/>
              </a:spcBef>
            </a:pPr>
            <a:r>
              <a:rPr lang="en-US" dirty="0" smtClean="0">
                <a:solidFill>
                  <a:schemeClr val="accent5">
                    <a:lumMod val="20000"/>
                    <a:lumOff val="80000"/>
                  </a:schemeClr>
                </a:solidFill>
              </a:rPr>
              <a:t>Interfaces</a:t>
            </a:r>
            <a:r>
              <a:rPr lang="en-US" dirty="0" smtClean="0"/>
              <a:t> define a set of operations</a:t>
            </a:r>
          </a:p>
          <a:p>
            <a:pPr lvl="1">
              <a:lnSpc>
                <a:spcPct val="100000"/>
              </a:lnSpc>
            </a:pPr>
            <a:r>
              <a:rPr lang="en-US" dirty="0" smtClean="0"/>
              <a:t>Empty methods and properties, left to be implemented later</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6" name="Rectangle 4"/>
          <p:cNvSpPr>
            <a:spLocks noChangeArrowheads="1"/>
          </p:cNvSpPr>
          <p:nvPr/>
        </p:nvSpPr>
        <p:spPr bwMode="auto">
          <a:xfrm>
            <a:off x="463552" y="3028890"/>
            <a:ext cx="814704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Labyrinth { public int Size { get; set; } }</a:t>
            </a:r>
          </a:p>
        </p:txBody>
      </p:sp>
      <p:sp>
        <p:nvSpPr>
          <p:cNvPr id="7" name="Rectangle 4"/>
          <p:cNvSpPr>
            <a:spLocks noChangeArrowheads="1"/>
          </p:cNvSpPr>
          <p:nvPr/>
        </p:nvSpPr>
        <p:spPr bwMode="auto">
          <a:xfrm>
            <a:off x="468314" y="5543490"/>
            <a:ext cx="814704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interface IFigure { void Draw(); }</a:t>
            </a:r>
          </a:p>
        </p:txBody>
      </p:sp>
    </p:spTree>
    <p:extLst>
      <p:ext uri="{BB962C8B-B14F-4D97-AF65-F5344CB8AC3E}">
        <p14:creationId xmlns:p14="http://schemas.microsoft.com/office/powerpoint/2010/main" val="1292935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a:xfrm>
            <a:off x="1828800" y="152400"/>
            <a:ext cx="7086600" cy="762000"/>
          </a:xfrm>
          <a:prstGeom prst="rect">
            <a:avLst/>
          </a:prstGeom>
        </p:spPr>
        <p:txBody>
          <a:bodyPr anchor="ctr" anchorCtr="0"/>
          <a:lstStyle/>
          <a:p>
            <a:pPr>
              <a:lnSpc>
                <a:spcPts val="4000"/>
              </a:lnSpc>
              <a:defRPr/>
            </a:pPr>
            <a:r>
              <a:rPr lang="en-US" sz="4000" dirty="0"/>
              <a:t>Inheritance</a:t>
            </a:r>
            <a:endParaRPr lang="bg-BG" sz="4000" dirty="0"/>
          </a:p>
        </p:txBody>
      </p:sp>
      <p:sp>
        <p:nvSpPr>
          <p:cNvPr id="761859" name="Rectangle 3"/>
          <p:cNvSpPr>
            <a:spLocks noGrp="1" noChangeArrowheads="1"/>
          </p:cNvSpPr>
          <p:nvPr>
            <p:ph idx="1"/>
          </p:nvPr>
        </p:nvSpPr>
        <p:spPr>
          <a:xfrm>
            <a:off x="228600" y="914400"/>
            <a:ext cx="8686800" cy="5638800"/>
          </a:xfrm>
          <a:prstGeom prst="rect">
            <a:avLst/>
          </a:prstGeom>
        </p:spPr>
        <p:txBody>
          <a:bodyPr/>
          <a:lstStyle/>
          <a:p>
            <a:pPr>
              <a:lnSpc>
                <a:spcPct val="100000"/>
              </a:lnSpc>
            </a:pPr>
            <a:r>
              <a:rPr lang="en-US" dirty="0" smtClean="0">
                <a:solidFill>
                  <a:schemeClr val="accent5">
                    <a:lumMod val="20000"/>
                    <a:lumOff val="80000"/>
                  </a:schemeClr>
                </a:solidFill>
              </a:rPr>
              <a:t>Inheritance </a:t>
            </a:r>
            <a:r>
              <a:rPr lang="en-US" dirty="0" smtClean="0"/>
              <a:t>allows</a:t>
            </a:r>
            <a:r>
              <a:rPr lang="en-US" dirty="0" smtClean="0">
                <a:solidFill>
                  <a:schemeClr val="accent5">
                    <a:lumMod val="20000"/>
                    <a:lumOff val="80000"/>
                  </a:schemeClr>
                </a:solidFill>
              </a:rPr>
              <a:t> child</a:t>
            </a:r>
            <a:r>
              <a:rPr lang="en-US" dirty="0" smtClean="0"/>
              <a:t> </a:t>
            </a:r>
            <a:r>
              <a:rPr lang="en-US" dirty="0" smtClean="0">
                <a:solidFill>
                  <a:srgbClr val="EBFFD2"/>
                </a:solidFill>
              </a:rPr>
              <a:t>classes</a:t>
            </a:r>
            <a:r>
              <a:rPr lang="en-US" dirty="0" smtClean="0"/>
              <a:t> </a:t>
            </a:r>
            <a:r>
              <a:rPr lang="en-US" dirty="0">
                <a:solidFill>
                  <a:schemeClr val="accent5">
                    <a:lumMod val="20000"/>
                    <a:lumOff val="80000"/>
                  </a:schemeClr>
                </a:solidFill>
              </a:rPr>
              <a:t>inherits</a:t>
            </a:r>
            <a:r>
              <a:rPr lang="en-US" dirty="0"/>
              <a:t> </a:t>
            </a:r>
            <a:r>
              <a:rPr lang="en-US" dirty="0" smtClean="0"/>
              <a:t>the </a:t>
            </a:r>
            <a:r>
              <a:rPr lang="en-US" dirty="0" smtClean="0">
                <a:solidFill>
                  <a:srgbClr val="EBFFD2"/>
                </a:solidFill>
              </a:rPr>
              <a:t>characteristics of existing </a:t>
            </a:r>
            <a:r>
              <a:rPr lang="en-US" dirty="0">
                <a:solidFill>
                  <a:schemeClr val="accent5">
                    <a:lumMod val="20000"/>
                    <a:lumOff val="80000"/>
                  </a:schemeClr>
                </a:solidFill>
              </a:rPr>
              <a:t>parent</a:t>
            </a:r>
            <a:r>
              <a:rPr lang="en-US" dirty="0"/>
              <a:t> </a:t>
            </a:r>
            <a:r>
              <a:rPr lang="en-US" dirty="0" smtClean="0"/>
              <a:t>(</a:t>
            </a:r>
            <a:r>
              <a:rPr lang="en-US" dirty="0" smtClean="0">
                <a:solidFill>
                  <a:schemeClr val="accent5">
                    <a:lumMod val="20000"/>
                    <a:lumOff val="80000"/>
                  </a:schemeClr>
                </a:solidFill>
              </a:rPr>
              <a:t>base</a:t>
            </a:r>
            <a:r>
              <a:rPr lang="en-US" dirty="0" smtClean="0"/>
              <a:t>) </a:t>
            </a:r>
            <a:r>
              <a:rPr lang="en-US" dirty="0" smtClean="0">
                <a:solidFill>
                  <a:srgbClr val="EBFFD2"/>
                </a:solidFill>
              </a:rPr>
              <a:t>class</a:t>
            </a:r>
            <a:endParaRPr lang="en-US" dirty="0">
              <a:solidFill>
                <a:srgbClr val="EBFFD2"/>
              </a:solidFill>
            </a:endParaRPr>
          </a:p>
          <a:p>
            <a:pPr lvl="1">
              <a:lnSpc>
                <a:spcPct val="100000"/>
              </a:lnSpc>
              <a:buClr>
                <a:srgbClr val="8FD600"/>
              </a:buClr>
            </a:pPr>
            <a:r>
              <a:rPr lang="en-US" dirty="0">
                <a:solidFill>
                  <a:schemeClr val="tx1">
                    <a:lumMod val="40000"/>
                    <a:lumOff val="60000"/>
                  </a:schemeClr>
                </a:solidFill>
              </a:rPr>
              <a:t>Attributes (</a:t>
            </a:r>
            <a:r>
              <a:rPr lang="en-US" dirty="0" smtClean="0">
                <a:solidFill>
                  <a:schemeClr val="tx1">
                    <a:lumMod val="40000"/>
                    <a:lumOff val="60000"/>
                  </a:schemeClr>
                </a:solidFill>
              </a:rPr>
              <a:t>fields and properties)</a:t>
            </a:r>
            <a:endParaRPr lang="en-US" dirty="0">
              <a:solidFill>
                <a:schemeClr val="tx1">
                  <a:lumMod val="40000"/>
                  <a:lumOff val="60000"/>
                </a:schemeClr>
              </a:solidFill>
            </a:endParaRPr>
          </a:p>
          <a:p>
            <a:pPr lvl="1">
              <a:lnSpc>
                <a:spcPct val="100000"/>
              </a:lnSpc>
              <a:buClr>
                <a:srgbClr val="8FD600"/>
              </a:buClr>
            </a:pPr>
            <a:r>
              <a:rPr lang="en-US" dirty="0">
                <a:solidFill>
                  <a:schemeClr val="tx1">
                    <a:lumMod val="40000"/>
                    <a:lumOff val="60000"/>
                  </a:schemeClr>
                </a:solidFill>
              </a:rPr>
              <a:t>Operations (methods)</a:t>
            </a:r>
          </a:p>
          <a:p>
            <a:pPr>
              <a:lnSpc>
                <a:spcPct val="100000"/>
              </a:lnSpc>
            </a:pPr>
            <a:r>
              <a:rPr lang="en-US" dirty="0">
                <a:solidFill>
                  <a:srgbClr val="EBFFD2"/>
                </a:solidFill>
              </a:rPr>
              <a:t>Child class can extend the parent class</a:t>
            </a:r>
          </a:p>
          <a:p>
            <a:pPr lvl="1">
              <a:lnSpc>
                <a:spcPct val="100000"/>
              </a:lnSpc>
            </a:pPr>
            <a:r>
              <a:rPr lang="en-US" dirty="0" smtClean="0"/>
              <a:t>Add new fields and methods</a:t>
            </a:r>
          </a:p>
          <a:p>
            <a:pPr lvl="1">
              <a:lnSpc>
                <a:spcPct val="100000"/>
              </a:lnSpc>
              <a:buClr>
                <a:srgbClr val="8FD600"/>
              </a:buClr>
            </a:pPr>
            <a:r>
              <a:rPr lang="en-US" dirty="0" smtClean="0">
                <a:solidFill>
                  <a:schemeClr val="tx1">
                    <a:lumMod val="40000"/>
                    <a:lumOff val="60000"/>
                  </a:schemeClr>
                </a:solidFill>
              </a:rPr>
              <a:t>Redefine methods (modify existing behavior)</a:t>
            </a:r>
            <a:endParaRPr lang="en-US" dirty="0">
              <a:solidFill>
                <a:schemeClr val="tx1">
                  <a:lumMod val="40000"/>
                  <a:lumOff val="60000"/>
                </a:schemeClr>
              </a:solidFill>
            </a:endParaRPr>
          </a:p>
          <a:p>
            <a:pPr>
              <a:lnSpc>
                <a:spcPct val="100000"/>
              </a:lnSpc>
            </a:pPr>
            <a:r>
              <a:rPr lang="en-US" dirty="0" smtClean="0">
                <a:solidFill>
                  <a:srgbClr val="EBFFD2"/>
                </a:solidFill>
              </a:rPr>
              <a:t>A </a:t>
            </a:r>
            <a:r>
              <a:rPr lang="en-US" dirty="0">
                <a:solidFill>
                  <a:srgbClr val="EBFFD2"/>
                </a:solidFill>
              </a:rPr>
              <a:t>class can </a:t>
            </a:r>
            <a:r>
              <a:rPr lang="en-US" dirty="0">
                <a:solidFill>
                  <a:schemeClr val="accent5">
                    <a:lumMod val="20000"/>
                    <a:lumOff val="80000"/>
                  </a:schemeClr>
                </a:solidFill>
              </a:rPr>
              <a:t>implement</a:t>
            </a:r>
            <a:r>
              <a:rPr lang="en-US" dirty="0">
                <a:solidFill>
                  <a:schemeClr val="hlink"/>
                </a:solidFill>
              </a:rPr>
              <a:t> </a:t>
            </a:r>
            <a:r>
              <a:rPr lang="en-US" dirty="0">
                <a:solidFill>
                  <a:srgbClr val="EBFFD2"/>
                </a:solidFill>
              </a:rPr>
              <a:t>an </a:t>
            </a:r>
            <a:r>
              <a:rPr lang="en-US" dirty="0" smtClean="0">
                <a:solidFill>
                  <a:srgbClr val="EBFFD2"/>
                </a:solidFill>
              </a:rPr>
              <a:t>interface by providing implementation for all its methods</a:t>
            </a:r>
            <a:endParaRPr lang="bg-BG"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7</a:t>
            </a:fld>
            <a:endParaRPr lang="en-US" sz="1100" dirty="0"/>
          </a:p>
        </p:txBody>
      </p:sp>
    </p:spTree>
    <p:extLst>
      <p:ext uri="{BB962C8B-B14F-4D97-AF65-F5344CB8AC3E}">
        <p14:creationId xmlns:p14="http://schemas.microsoft.com/office/powerpoint/2010/main" val="428437892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p:cNvSpPr/>
          <p:nvPr/>
        </p:nvSpPr>
        <p:spPr>
          <a:xfrm>
            <a:off x="990600" y="3657600"/>
            <a:ext cx="17568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6" name="Freeform 25"/>
          <p:cNvSpPr/>
          <p:nvPr/>
        </p:nvSpPr>
        <p:spPr>
          <a:xfrm>
            <a:off x="381000" y="4910472"/>
            <a:ext cx="3048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5" name="Freeform 24"/>
          <p:cNvSpPr/>
          <p:nvPr/>
        </p:nvSpPr>
        <p:spPr>
          <a:xfrm>
            <a:off x="6096000" y="3657600"/>
            <a:ext cx="20616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2" name="Freeform 21"/>
          <p:cNvSpPr/>
          <p:nvPr/>
        </p:nvSpPr>
        <p:spPr>
          <a:xfrm>
            <a:off x="5867400" y="4910472"/>
            <a:ext cx="2667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1" name="Freeform 20"/>
          <p:cNvSpPr/>
          <p:nvPr/>
        </p:nvSpPr>
        <p:spPr>
          <a:xfrm flipH="1">
            <a:off x="5943600" y="2057400"/>
            <a:ext cx="2518848" cy="1109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0" name="Freeform 19"/>
          <p:cNvSpPr/>
          <p:nvPr/>
        </p:nvSpPr>
        <p:spPr>
          <a:xfrm>
            <a:off x="533400" y="2176128"/>
            <a:ext cx="2518848" cy="8045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789506" name="Rectangle 2"/>
          <p:cNvSpPr>
            <a:spLocks noGrp="1" noChangeArrowheads="1"/>
          </p:cNvSpPr>
          <p:nvPr>
            <p:ph type="title"/>
          </p:nvPr>
        </p:nvSpPr>
        <p:spPr>
          <a:prstGeom prst="rect">
            <a:avLst/>
          </a:prstGeom>
        </p:spPr>
        <p:txBody>
          <a:bodyPr anchor="ctr" anchorCtr="0"/>
          <a:lstStyle/>
          <a:p>
            <a:pPr>
              <a:lnSpc>
                <a:spcPts val="4000"/>
              </a:lnSpc>
              <a:defRPr/>
            </a:pPr>
            <a:r>
              <a:rPr lang="en-US" dirty="0"/>
              <a:t>Types of Inheritance</a:t>
            </a:r>
            <a:endParaRPr lang="bg-BG" dirty="0"/>
          </a:p>
        </p:txBody>
      </p:sp>
      <p:sp>
        <p:nvSpPr>
          <p:cNvPr id="789507" name="Rectangle 3"/>
          <p:cNvSpPr>
            <a:spLocks noGrp="1" noChangeArrowheads="1"/>
          </p:cNvSpPr>
          <p:nvPr>
            <p:ph idx="1"/>
          </p:nvPr>
        </p:nvSpPr>
        <p:spPr>
          <a:prstGeom prst="rect">
            <a:avLst/>
          </a:prstGeom>
        </p:spPr>
        <p:txBody>
          <a:bodyPr/>
          <a:lstStyle/>
          <a:p>
            <a:pPr>
              <a:lnSpc>
                <a:spcPct val="100000"/>
              </a:lnSpc>
              <a:defRPr/>
            </a:pPr>
            <a:r>
              <a:rPr lang="en-US" dirty="0" smtClean="0">
                <a:solidFill>
                  <a:srgbClr val="EBFFD2"/>
                </a:solidFill>
                <a:latin typeface="+mn-lt"/>
                <a:ea typeface="+mn-ea"/>
                <a:cs typeface="+mn-cs"/>
              </a:rPr>
              <a:t>Inheritance terminology</a:t>
            </a:r>
            <a:endParaRPr lang="bg-BG" dirty="0">
              <a:solidFill>
                <a:srgbClr val="EBFFD2"/>
              </a:solidFill>
              <a:latin typeface="+mn-lt"/>
              <a:ea typeface="+mn-ea"/>
              <a:cs typeface="+mn-cs"/>
            </a:endParaRPr>
          </a:p>
        </p:txBody>
      </p:sp>
      <p:sp>
        <p:nvSpPr>
          <p:cNvPr id="27652" name="Text Box 4"/>
          <p:cNvSpPr txBox="1">
            <a:spLocks noChangeArrowheads="1"/>
          </p:cNvSpPr>
          <p:nvPr/>
        </p:nvSpPr>
        <p:spPr bwMode="auto">
          <a:xfrm>
            <a:off x="534988" y="2320591"/>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derived class</a:t>
            </a:r>
          </a:p>
        </p:txBody>
      </p:sp>
      <p:sp>
        <p:nvSpPr>
          <p:cNvPr id="27653" name="Text Box 5"/>
          <p:cNvSpPr txBox="1">
            <a:spLocks noChangeArrowheads="1"/>
          </p:cNvSpPr>
          <p:nvPr/>
        </p:nvSpPr>
        <p:spPr bwMode="auto">
          <a:xfrm>
            <a:off x="5899150" y="2099928"/>
            <a:ext cx="2635250" cy="954107"/>
          </a:xfrm>
          <a:prstGeom prst="rect">
            <a:avLst/>
          </a:prstGeom>
          <a:noFill/>
          <a:ln w="9525">
            <a:noFill/>
            <a:miter lim="800000"/>
            <a:headEnd/>
            <a:tailEnd/>
          </a:ln>
        </p:spPr>
        <p:txBody>
          <a:bodyPr>
            <a:spAutoFit/>
          </a:bodyPr>
          <a:lstStyle/>
          <a:p>
            <a:pPr algn="ctr">
              <a:lnSpc>
                <a:spcPct val="100000"/>
              </a:lnSpc>
              <a:spcBef>
                <a:spcPts val="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base </a:t>
            </a: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class /</a:t>
            </a:r>
          </a:p>
          <a:p>
            <a:pPr algn="ctr">
              <a:lnSpc>
                <a:spcPct val="100000"/>
              </a:lnSpc>
              <a:spcBef>
                <a:spcPts val="0"/>
              </a:spcBef>
            </a:pPr>
            <a:r>
              <a:rPr lang="en-US" sz="2800" b="1" dirty="0" smtClean="0">
                <a:solidFill>
                  <a:schemeClr val="accent5">
                    <a:lumMod val="20000"/>
                    <a:lumOff val="80000"/>
                  </a:schemeClr>
                </a:solidFill>
                <a:effectLst>
                  <a:outerShdw blurRad="38100" dist="38100" dir="2700000" algn="tl">
                    <a:srgbClr val="000000">
                      <a:alpha val="43137"/>
                    </a:srgbClr>
                  </a:outerShdw>
                </a:effectLst>
              </a:rPr>
              <a:t>parent class</a:t>
            </a:r>
            <a:endParaRPr kumimoji="0" lang="en-US" sz="2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4" name="Text Box 6"/>
          <p:cNvSpPr txBox="1">
            <a:spLocks noChangeArrowheads="1"/>
          </p:cNvSpPr>
          <p:nvPr/>
        </p:nvSpPr>
        <p:spPr bwMode="auto">
          <a:xfrm>
            <a:off x="3136900" y="2371060"/>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inherits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5" name="Text Box 15"/>
          <p:cNvSpPr txBox="1">
            <a:spLocks noChangeArrowheads="1"/>
          </p:cNvSpPr>
          <p:nvPr/>
        </p:nvSpPr>
        <p:spPr bwMode="auto">
          <a:xfrm>
            <a:off x="468313" y="4996197"/>
            <a:ext cx="2922587"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derived interface</a:t>
            </a:r>
          </a:p>
        </p:txBody>
      </p:sp>
      <p:sp>
        <p:nvSpPr>
          <p:cNvPr id="27656" name="Text Box 16"/>
          <p:cNvSpPr txBox="1">
            <a:spLocks noChangeArrowheads="1"/>
          </p:cNvSpPr>
          <p:nvPr/>
        </p:nvSpPr>
        <p:spPr bwMode="auto">
          <a:xfrm>
            <a:off x="5867400" y="5002882"/>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base interface</a:t>
            </a:r>
            <a:endParaRPr kumimoji="0" lang="en-US" sz="2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7" name="Text Box 17"/>
          <p:cNvSpPr txBox="1">
            <a:spLocks noChangeArrowheads="1"/>
          </p:cNvSpPr>
          <p:nvPr/>
        </p:nvSpPr>
        <p:spPr bwMode="auto">
          <a:xfrm>
            <a:off x="3198813" y="5001109"/>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extends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789522" name="Line 18"/>
          <p:cNvSpPr>
            <a:spLocks noChangeShapeType="1"/>
          </p:cNvSpPr>
          <p:nvPr/>
        </p:nvSpPr>
        <p:spPr bwMode="auto">
          <a:xfrm>
            <a:off x="3573463" y="498984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27659" name="Text Box 19"/>
          <p:cNvSpPr txBox="1">
            <a:spLocks noChangeArrowheads="1"/>
          </p:cNvSpPr>
          <p:nvPr/>
        </p:nvSpPr>
        <p:spPr bwMode="auto">
          <a:xfrm>
            <a:off x="568325"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class</a:t>
            </a:r>
          </a:p>
        </p:txBody>
      </p:sp>
      <p:sp>
        <p:nvSpPr>
          <p:cNvPr id="27660" name="Text Box 20"/>
          <p:cNvSpPr txBox="1">
            <a:spLocks noChangeArrowheads="1"/>
          </p:cNvSpPr>
          <p:nvPr/>
        </p:nvSpPr>
        <p:spPr bwMode="auto">
          <a:xfrm>
            <a:off x="5824538"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interface</a:t>
            </a:r>
          </a:p>
        </p:txBody>
      </p:sp>
      <p:sp>
        <p:nvSpPr>
          <p:cNvPr id="27661" name="Text Box 21"/>
          <p:cNvSpPr txBox="1">
            <a:spLocks noChangeArrowheads="1"/>
          </p:cNvSpPr>
          <p:nvPr/>
        </p:nvSpPr>
        <p:spPr bwMode="auto">
          <a:xfrm>
            <a:off x="3198813" y="3714565"/>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implements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789526" name="Line 22"/>
          <p:cNvSpPr>
            <a:spLocks noChangeShapeType="1"/>
          </p:cNvSpPr>
          <p:nvPr/>
        </p:nvSpPr>
        <p:spPr bwMode="auto">
          <a:xfrm>
            <a:off x="3573463" y="554451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7" name="Line 23"/>
          <p:cNvSpPr>
            <a:spLocks noChangeShapeType="1"/>
          </p:cNvSpPr>
          <p:nvPr/>
        </p:nvSpPr>
        <p:spPr bwMode="auto">
          <a:xfrm>
            <a:off x="3573463" y="370330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8" name="Line 24"/>
          <p:cNvSpPr>
            <a:spLocks noChangeShapeType="1"/>
          </p:cNvSpPr>
          <p:nvPr/>
        </p:nvSpPr>
        <p:spPr bwMode="auto">
          <a:xfrm>
            <a:off x="3573463" y="4267200"/>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9" name="Line 25"/>
          <p:cNvSpPr>
            <a:spLocks noChangeShapeType="1"/>
          </p:cNvSpPr>
          <p:nvPr/>
        </p:nvSpPr>
        <p:spPr bwMode="auto">
          <a:xfrm>
            <a:off x="3562350" y="2345991"/>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30" name="Line 26"/>
          <p:cNvSpPr>
            <a:spLocks noChangeShapeType="1"/>
          </p:cNvSpPr>
          <p:nvPr/>
        </p:nvSpPr>
        <p:spPr bwMode="auto">
          <a:xfrm>
            <a:off x="3562350" y="290065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19"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8</a:t>
            </a:fld>
            <a:endParaRPr lang="en-US" sz="1100" dirty="0"/>
          </a:p>
        </p:txBody>
      </p:sp>
    </p:spTree>
    <p:extLst>
      <p:ext uri="{BB962C8B-B14F-4D97-AF65-F5344CB8AC3E}">
        <p14:creationId xmlns:p14="http://schemas.microsoft.com/office/powerpoint/2010/main" val="369704877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686800" cy="5867400"/>
          </a:xfrm>
          <a:prstGeom prst="rect">
            <a:avLst/>
          </a:prstGeom>
        </p:spPr>
        <p:txBody>
          <a:bodyPr/>
          <a:lstStyle/>
          <a:p>
            <a:r>
              <a:rPr lang="en-US" noProof="1">
                <a:solidFill>
                  <a:srgbClr val="EBFFD2"/>
                </a:solidFill>
              </a:rPr>
              <a:t>Inheritance has a lot of benefits</a:t>
            </a:r>
          </a:p>
          <a:p>
            <a:pPr lvl="1">
              <a:buClr>
                <a:srgbClr val="8FD600"/>
              </a:buClr>
            </a:pPr>
            <a:r>
              <a:rPr lang="en-US" noProof="1">
                <a:solidFill>
                  <a:schemeClr val="tx1">
                    <a:lumMod val="40000"/>
                    <a:lumOff val="60000"/>
                  </a:schemeClr>
                </a:solidFill>
              </a:rPr>
              <a:t>Extensibility </a:t>
            </a:r>
          </a:p>
          <a:p>
            <a:pPr lvl="1">
              <a:buClr>
                <a:srgbClr val="8FD600"/>
              </a:buClr>
            </a:pPr>
            <a:r>
              <a:rPr lang="en-US" noProof="1" smtClean="0">
                <a:solidFill>
                  <a:schemeClr val="tx1">
                    <a:lumMod val="40000"/>
                    <a:lumOff val="60000"/>
                  </a:schemeClr>
                </a:solidFill>
              </a:rPr>
              <a:t>Reusability (</a:t>
            </a:r>
            <a:r>
              <a:rPr lang="en-US" noProof="1" smtClean="0">
                <a:solidFill>
                  <a:schemeClr val="accent5">
                    <a:lumMod val="20000"/>
                    <a:lumOff val="80000"/>
                  </a:schemeClr>
                </a:solidFill>
              </a:rPr>
              <a:t>code reuse</a:t>
            </a:r>
            <a:r>
              <a:rPr lang="en-US" noProof="1" smtClean="0">
                <a:solidFill>
                  <a:schemeClr val="tx1">
                    <a:lumMod val="40000"/>
                    <a:lumOff val="60000"/>
                  </a:schemeClr>
                </a:solidFill>
              </a:rPr>
              <a:t>)</a:t>
            </a:r>
            <a:endParaRPr lang="en-US" noProof="1">
              <a:solidFill>
                <a:schemeClr val="tx1">
                  <a:lumMod val="40000"/>
                  <a:lumOff val="60000"/>
                </a:schemeClr>
              </a:solidFill>
            </a:endParaRPr>
          </a:p>
          <a:p>
            <a:pPr lvl="1">
              <a:buClr>
                <a:srgbClr val="8FD600"/>
              </a:buClr>
            </a:pPr>
            <a:r>
              <a:rPr lang="en-US" noProof="1">
                <a:solidFill>
                  <a:schemeClr val="tx1">
                    <a:lumMod val="40000"/>
                    <a:lumOff val="60000"/>
                  </a:schemeClr>
                </a:solidFill>
              </a:rPr>
              <a:t>Provides abstraction</a:t>
            </a:r>
          </a:p>
          <a:p>
            <a:pPr lvl="1">
              <a:buClr>
                <a:srgbClr val="8FD600"/>
              </a:buClr>
            </a:pPr>
            <a:r>
              <a:rPr lang="en-US" noProof="1">
                <a:solidFill>
                  <a:schemeClr val="tx1">
                    <a:lumMod val="40000"/>
                    <a:lumOff val="60000"/>
                  </a:schemeClr>
                </a:solidFill>
              </a:rPr>
              <a:t>Eliminates </a:t>
            </a:r>
            <a:r>
              <a:rPr lang="en-US" noProof="1" smtClean="0">
                <a:solidFill>
                  <a:schemeClr val="tx1">
                    <a:lumMod val="40000"/>
                    <a:lumOff val="60000"/>
                  </a:schemeClr>
                </a:solidFill>
              </a:rPr>
              <a:t>redundant code</a:t>
            </a:r>
            <a:endParaRPr lang="en-US" noProof="1">
              <a:solidFill>
                <a:schemeClr val="tx2">
                  <a:lumMod val="40000"/>
                  <a:lumOff val="60000"/>
                </a:schemeClr>
              </a:solidFill>
            </a:endParaRPr>
          </a:p>
          <a:p>
            <a:r>
              <a:rPr lang="en-US" noProof="1">
                <a:solidFill>
                  <a:srgbClr val="EBFFD2"/>
                </a:solidFill>
              </a:rPr>
              <a:t>Use inheritance </a:t>
            </a:r>
            <a:r>
              <a:rPr lang="en-US" noProof="1" smtClean="0">
                <a:solidFill>
                  <a:srgbClr val="EBFFD2"/>
                </a:solidFill>
              </a:rPr>
              <a:t>for buidling </a:t>
            </a:r>
            <a:r>
              <a:rPr lang="en-US" noProof="1" smtClean="0">
                <a:solidFill>
                  <a:schemeClr val="accent5">
                    <a:lumMod val="20000"/>
                    <a:lumOff val="80000"/>
                  </a:schemeClr>
                </a:solidFill>
              </a:rPr>
              <a:t>is-a</a:t>
            </a:r>
            <a:r>
              <a:rPr lang="en-US" noProof="1" smtClean="0"/>
              <a:t> </a:t>
            </a:r>
            <a:r>
              <a:rPr lang="en-US" noProof="1" smtClean="0">
                <a:solidFill>
                  <a:srgbClr val="EBFFD2"/>
                </a:solidFill>
              </a:rPr>
              <a:t>relationships</a:t>
            </a:r>
          </a:p>
          <a:p>
            <a:pPr lvl="1"/>
            <a:r>
              <a:rPr lang="en-US" noProof="1" smtClean="0">
                <a:solidFill>
                  <a:srgbClr val="EBFFD2"/>
                </a:solidFill>
              </a:rPr>
              <a:t>E.g. dog </a:t>
            </a:r>
            <a:r>
              <a:rPr lang="en-US" noProof="1" smtClean="0">
                <a:solidFill>
                  <a:schemeClr val="accent5">
                    <a:lumMod val="20000"/>
                    <a:lumOff val="80000"/>
                  </a:schemeClr>
                </a:solidFill>
              </a:rPr>
              <a:t>is-a</a:t>
            </a:r>
            <a:r>
              <a:rPr lang="en-US" noProof="1" smtClean="0">
                <a:solidFill>
                  <a:srgbClr val="EBFFD2"/>
                </a:solidFill>
              </a:rPr>
              <a:t> animal (dogs are kind of animals)</a:t>
            </a:r>
            <a:endParaRPr lang="en-US" noProof="1">
              <a:solidFill>
                <a:srgbClr val="EBFFD2"/>
              </a:solidFill>
            </a:endParaRPr>
          </a:p>
          <a:p>
            <a:r>
              <a:rPr lang="en-US" noProof="1">
                <a:solidFill>
                  <a:srgbClr val="EBFFD2"/>
                </a:solidFill>
              </a:rPr>
              <a:t>Don't use it </a:t>
            </a:r>
            <a:r>
              <a:rPr lang="en-US" noProof="1" smtClean="0">
                <a:solidFill>
                  <a:srgbClr val="EBFFD2"/>
                </a:solidFill>
              </a:rPr>
              <a:t>to build </a:t>
            </a:r>
            <a:r>
              <a:rPr lang="en-US" noProof="1" smtClean="0">
                <a:solidFill>
                  <a:schemeClr val="accent5">
                    <a:lumMod val="20000"/>
                    <a:lumOff val="80000"/>
                  </a:schemeClr>
                </a:solidFill>
              </a:rPr>
              <a:t>has-a</a:t>
            </a:r>
            <a:r>
              <a:rPr lang="en-US" i="1" noProof="1" smtClean="0">
                <a:solidFill>
                  <a:srgbClr val="EBFFD2"/>
                </a:solidFill>
              </a:rPr>
              <a:t> </a:t>
            </a:r>
            <a:r>
              <a:rPr lang="en-US" noProof="1" smtClean="0">
                <a:solidFill>
                  <a:srgbClr val="EBFFD2"/>
                </a:solidFill>
              </a:rPr>
              <a:t>relationship</a:t>
            </a:r>
          </a:p>
          <a:p>
            <a:pPr lvl="1"/>
            <a:r>
              <a:rPr lang="en-US" noProof="1" smtClean="0">
                <a:solidFill>
                  <a:srgbClr val="EBFFD2"/>
                </a:solidFill>
              </a:rPr>
              <a:t>E.g. dog </a:t>
            </a:r>
            <a:r>
              <a:rPr lang="en-US" noProof="1" smtClean="0">
                <a:solidFill>
                  <a:schemeClr val="accent5">
                    <a:lumMod val="20000"/>
                    <a:lumOff val="80000"/>
                  </a:schemeClr>
                </a:solidFill>
              </a:rPr>
              <a:t>has-a</a:t>
            </a:r>
            <a:r>
              <a:rPr lang="en-US" noProof="1" smtClean="0">
                <a:solidFill>
                  <a:srgbClr val="EBFFD2"/>
                </a:solidFill>
              </a:rPr>
              <a:t> name (dog is not kind of name)</a:t>
            </a:r>
            <a:endParaRPr lang="en-US" noProof="1">
              <a:solidFill>
                <a:srgbClr val="EBFFD2"/>
              </a:solidFill>
            </a:endParaRPr>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48400" y="1588376"/>
            <a:ext cx="1752600" cy="2145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t>
            </a:r>
            <a:r>
              <a:rPr lang="en-US" sz="4000" dirty="0" smtClean="0"/>
              <a:t>– Benefits</a:t>
            </a:r>
            <a:endParaRPr lang="bg-BG" sz="4000"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9</a:t>
            </a:fld>
            <a:endParaRPr lang="en-US" sz="1100" dirty="0"/>
          </a:p>
        </p:txBody>
      </p:sp>
    </p:spTree>
    <p:extLst>
      <p:ext uri="{BB962C8B-B14F-4D97-AF65-F5344CB8AC3E}">
        <p14:creationId xmlns:p14="http://schemas.microsoft.com/office/powerpoint/2010/main" val="961836503"/>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5c0ed1f3aaa5b921b3638c123e4eb489bc123"/>
</p:tagLst>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2806</TotalTime>
  <Words>3134</Words>
  <Application>Microsoft Office PowerPoint</Application>
  <PresentationFormat>On-screen Show (4:3)</PresentationFormat>
  <Paragraphs>597</Paragraphs>
  <Slides>57</Slides>
  <Notes>9</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Telerik Academy</vt:lpstr>
      <vt:lpstr>Object-Oriented Programming Fundamental Principles – Part I</vt:lpstr>
      <vt:lpstr>Table of Contents</vt:lpstr>
      <vt:lpstr>Fundamental Principles of OOP</vt:lpstr>
      <vt:lpstr>Fundamental Principles of OOP</vt:lpstr>
      <vt:lpstr>PowerPoint Presentation</vt:lpstr>
      <vt:lpstr>Classes and Interfaces</vt:lpstr>
      <vt:lpstr>Inheritance</vt:lpstr>
      <vt:lpstr>Types of Inheritance</vt:lpstr>
      <vt:lpstr>Inheritance – Benefits</vt:lpstr>
      <vt:lpstr>Inheritance</vt:lpstr>
      <vt:lpstr>Inheritance – Example</vt:lpstr>
      <vt:lpstr>Class Hierarchies</vt:lpstr>
      <vt:lpstr>Inheritance in .NET</vt:lpstr>
      <vt:lpstr>How to Define Inheritance?</vt:lpstr>
      <vt:lpstr>Simple Inheritance Example</vt:lpstr>
      <vt:lpstr>Simple Inheritance Example (2)</vt:lpstr>
      <vt:lpstr>Simple Inheritance </vt:lpstr>
      <vt:lpstr>Access Levels</vt:lpstr>
      <vt:lpstr>Inheritance and Accessibility</vt:lpstr>
      <vt:lpstr>Inheritance and Accessibility (2)</vt:lpstr>
      <vt:lpstr>Inheritance and Accessibility</vt:lpstr>
      <vt:lpstr>Inheritance: Important Aspects</vt:lpstr>
      <vt:lpstr>Inheritance: Important Features</vt:lpstr>
      <vt:lpstr>Abstraction</vt:lpstr>
      <vt:lpstr>Abstraction</vt:lpstr>
      <vt:lpstr>Abstraction (2)</vt:lpstr>
      <vt:lpstr>Abstraction in .NET</vt:lpstr>
      <vt:lpstr>Abstraction in .NET – Example</vt:lpstr>
      <vt:lpstr>Interfaces</vt:lpstr>
      <vt:lpstr>Interfaces (2)</vt:lpstr>
      <vt:lpstr>Interfaces – Example</vt:lpstr>
      <vt:lpstr>Interfaces – Example (2)</vt:lpstr>
      <vt:lpstr>Interface Implementation</vt:lpstr>
      <vt:lpstr>Interface Implementation (2)</vt:lpstr>
      <vt:lpstr>Interfaces and Implementation</vt:lpstr>
      <vt:lpstr>Abstract Classes</vt:lpstr>
      <vt:lpstr>Abstract Classes (2)</vt:lpstr>
      <vt:lpstr>Abstract Class – Example</vt:lpstr>
      <vt:lpstr>Interfaces vs. Abstract Classes</vt:lpstr>
      <vt:lpstr>Abstract Classes – Example</vt:lpstr>
      <vt:lpstr>Abstract Classes – Example (2)</vt:lpstr>
      <vt:lpstr>Abstract Classes</vt:lpstr>
      <vt:lpstr>Abstract Data Types</vt:lpstr>
      <vt:lpstr>Inheritance Hierarchies</vt:lpstr>
      <vt:lpstr>UML Class Diagram – Example</vt:lpstr>
      <vt:lpstr>Class Diagrams in Visual Studio</vt:lpstr>
      <vt:lpstr>Encapsulation</vt:lpstr>
      <vt:lpstr>Encapsulation</vt:lpstr>
      <vt:lpstr>Encapsulation – Example</vt:lpstr>
      <vt:lpstr>Encapsulation in .NET</vt:lpstr>
      <vt:lpstr>Encapsulation – Benefits</vt:lpstr>
      <vt:lpstr>Encapsulation</vt:lpstr>
      <vt:lpstr>Object-Oriented Programming Fundamental Principles – Part I</vt:lpstr>
      <vt:lpstr>Exercises</vt:lpstr>
      <vt:lpstr>Exercises (2)</vt:lpstr>
      <vt:lpstr>Exercises (3)</vt:lpstr>
      <vt:lpstr>Free Trainings @ Telerik Academy</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 Defining Classes</dc:title>
  <dc:subject>Telerik Software Academy</dc:subject>
  <dc:creator>Svetlin Nakov</dc:creator>
  <cp:keywords>C#, course, telerik software academy, free courses for developers, OOP, object-oriented programming</cp:keywords>
  <cp:lastModifiedBy>pirin karabenchev</cp:lastModifiedBy>
  <cp:revision>500</cp:revision>
  <dcterms:created xsi:type="dcterms:W3CDTF">2007-12-08T16:03:35Z</dcterms:created>
  <dcterms:modified xsi:type="dcterms:W3CDTF">2013-03-20T07:31:17Z</dcterms:modified>
  <cp:category>software engineering</cp:category>
</cp:coreProperties>
</file>