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1" r:id="rId24"/>
    <p:sldId id="279" r:id="rId25"/>
    <p:sldId id="280"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AD2626-92EF-412A-B9B7-B804996967D1}" type="datetimeFigureOut">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B02D2-EC8B-4F39-BB4F-84A71C2AEBDD}" type="slidenum">
              <a:rPr lang="en-US" smtClean="0"/>
              <a:t>‹#›</a:t>
            </a:fld>
            <a:endParaRPr lang="en-US"/>
          </a:p>
        </p:txBody>
      </p:sp>
    </p:spTree>
    <p:extLst>
      <p:ext uri="{BB962C8B-B14F-4D97-AF65-F5344CB8AC3E}">
        <p14:creationId xmlns:p14="http://schemas.microsoft.com/office/powerpoint/2010/main" val="3246634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AD2626-92EF-412A-B9B7-B804996967D1}" type="datetimeFigureOut">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B02D2-EC8B-4F39-BB4F-84A71C2AEBDD}" type="slidenum">
              <a:rPr lang="en-US" smtClean="0"/>
              <a:t>‹#›</a:t>
            </a:fld>
            <a:endParaRPr lang="en-US"/>
          </a:p>
        </p:txBody>
      </p:sp>
    </p:spTree>
    <p:extLst>
      <p:ext uri="{BB962C8B-B14F-4D97-AF65-F5344CB8AC3E}">
        <p14:creationId xmlns:p14="http://schemas.microsoft.com/office/powerpoint/2010/main" val="2171307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AD2626-92EF-412A-B9B7-B804996967D1}" type="datetimeFigureOut">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B02D2-EC8B-4F39-BB4F-84A71C2AEBDD}" type="slidenum">
              <a:rPr lang="en-US" smtClean="0"/>
              <a:t>‹#›</a:t>
            </a:fld>
            <a:endParaRPr lang="en-US"/>
          </a:p>
        </p:txBody>
      </p:sp>
    </p:spTree>
    <p:extLst>
      <p:ext uri="{BB962C8B-B14F-4D97-AF65-F5344CB8AC3E}">
        <p14:creationId xmlns:p14="http://schemas.microsoft.com/office/powerpoint/2010/main" val="887672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AD2626-92EF-412A-B9B7-B804996967D1}" type="datetimeFigureOut">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B02D2-EC8B-4F39-BB4F-84A71C2AEBDD}" type="slidenum">
              <a:rPr lang="en-US" smtClean="0"/>
              <a:t>‹#›</a:t>
            </a:fld>
            <a:endParaRPr lang="en-US"/>
          </a:p>
        </p:txBody>
      </p:sp>
    </p:spTree>
    <p:extLst>
      <p:ext uri="{BB962C8B-B14F-4D97-AF65-F5344CB8AC3E}">
        <p14:creationId xmlns:p14="http://schemas.microsoft.com/office/powerpoint/2010/main" val="1031613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AD2626-92EF-412A-B9B7-B804996967D1}" type="datetimeFigureOut">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B02D2-EC8B-4F39-BB4F-84A71C2AEBDD}" type="slidenum">
              <a:rPr lang="en-US" smtClean="0"/>
              <a:t>‹#›</a:t>
            </a:fld>
            <a:endParaRPr lang="en-US"/>
          </a:p>
        </p:txBody>
      </p:sp>
    </p:spTree>
    <p:extLst>
      <p:ext uri="{BB962C8B-B14F-4D97-AF65-F5344CB8AC3E}">
        <p14:creationId xmlns:p14="http://schemas.microsoft.com/office/powerpoint/2010/main" val="1467130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AD2626-92EF-412A-B9B7-B804996967D1}" type="datetimeFigureOut">
              <a:rPr lang="en-US" smtClean="0"/>
              <a:t>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B02D2-EC8B-4F39-BB4F-84A71C2AEBDD}" type="slidenum">
              <a:rPr lang="en-US" smtClean="0"/>
              <a:t>‹#›</a:t>
            </a:fld>
            <a:endParaRPr lang="en-US"/>
          </a:p>
        </p:txBody>
      </p:sp>
    </p:spTree>
    <p:extLst>
      <p:ext uri="{BB962C8B-B14F-4D97-AF65-F5344CB8AC3E}">
        <p14:creationId xmlns:p14="http://schemas.microsoft.com/office/powerpoint/2010/main" val="324967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AD2626-92EF-412A-B9B7-B804996967D1}" type="datetimeFigureOut">
              <a:rPr lang="en-US" smtClean="0"/>
              <a:t>2/25/2020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2B02D2-EC8B-4F39-BB4F-84A71C2AEBDD}" type="slidenum">
              <a:rPr lang="en-US" smtClean="0"/>
              <a:t>‹#›</a:t>
            </a:fld>
            <a:endParaRPr lang="en-US"/>
          </a:p>
        </p:txBody>
      </p:sp>
    </p:spTree>
    <p:extLst>
      <p:ext uri="{BB962C8B-B14F-4D97-AF65-F5344CB8AC3E}">
        <p14:creationId xmlns:p14="http://schemas.microsoft.com/office/powerpoint/2010/main" val="2831939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AD2626-92EF-412A-B9B7-B804996967D1}" type="datetimeFigureOut">
              <a:rPr lang="en-US" smtClean="0"/>
              <a:t>2/25/2020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2B02D2-EC8B-4F39-BB4F-84A71C2AEBDD}" type="slidenum">
              <a:rPr lang="en-US" smtClean="0"/>
              <a:t>‹#›</a:t>
            </a:fld>
            <a:endParaRPr lang="en-US"/>
          </a:p>
        </p:txBody>
      </p:sp>
    </p:spTree>
    <p:extLst>
      <p:ext uri="{BB962C8B-B14F-4D97-AF65-F5344CB8AC3E}">
        <p14:creationId xmlns:p14="http://schemas.microsoft.com/office/powerpoint/2010/main" val="3553163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AD2626-92EF-412A-B9B7-B804996967D1}" type="datetimeFigureOut">
              <a:rPr lang="en-US" smtClean="0"/>
              <a:t>2/25/2020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2B02D2-EC8B-4F39-BB4F-84A71C2AEBDD}" type="slidenum">
              <a:rPr lang="en-US" smtClean="0"/>
              <a:t>‹#›</a:t>
            </a:fld>
            <a:endParaRPr lang="en-US"/>
          </a:p>
        </p:txBody>
      </p:sp>
    </p:spTree>
    <p:extLst>
      <p:ext uri="{BB962C8B-B14F-4D97-AF65-F5344CB8AC3E}">
        <p14:creationId xmlns:p14="http://schemas.microsoft.com/office/powerpoint/2010/main" val="1571242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CAD2626-92EF-412A-B9B7-B804996967D1}" type="datetimeFigureOut">
              <a:rPr lang="en-US" smtClean="0"/>
              <a:t>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B02D2-EC8B-4F39-BB4F-84A71C2AEBDD}" type="slidenum">
              <a:rPr lang="en-US" smtClean="0"/>
              <a:t>‹#›</a:t>
            </a:fld>
            <a:endParaRPr lang="en-US"/>
          </a:p>
        </p:txBody>
      </p:sp>
    </p:spTree>
    <p:extLst>
      <p:ext uri="{BB962C8B-B14F-4D97-AF65-F5344CB8AC3E}">
        <p14:creationId xmlns:p14="http://schemas.microsoft.com/office/powerpoint/2010/main" val="20144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CAD2626-92EF-412A-B9B7-B804996967D1}" type="datetimeFigureOut">
              <a:rPr lang="en-US" smtClean="0"/>
              <a:t>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B02D2-EC8B-4F39-BB4F-84A71C2AEBDD}" type="slidenum">
              <a:rPr lang="en-US" smtClean="0"/>
              <a:t>‹#›</a:t>
            </a:fld>
            <a:endParaRPr lang="en-US"/>
          </a:p>
        </p:txBody>
      </p:sp>
    </p:spTree>
    <p:extLst>
      <p:ext uri="{BB962C8B-B14F-4D97-AF65-F5344CB8AC3E}">
        <p14:creationId xmlns:p14="http://schemas.microsoft.com/office/powerpoint/2010/main" val="1352741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AD2626-92EF-412A-B9B7-B804996967D1}" type="datetimeFigureOut">
              <a:rPr lang="en-US" smtClean="0"/>
              <a:t>2/25/2020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2B02D2-EC8B-4F39-BB4F-84A71C2AEBDD}" type="slidenum">
              <a:rPr lang="en-US" smtClean="0"/>
              <a:t>‹#›</a:t>
            </a:fld>
            <a:endParaRPr lang="en-US"/>
          </a:p>
        </p:txBody>
      </p:sp>
    </p:spTree>
    <p:extLst>
      <p:ext uri="{BB962C8B-B14F-4D97-AF65-F5344CB8AC3E}">
        <p14:creationId xmlns:p14="http://schemas.microsoft.com/office/powerpoint/2010/main" val="1467173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Battle of neighborhood</a:t>
            </a:r>
            <a:endParaRPr lang="en-US" dirty="0"/>
          </a:p>
        </p:txBody>
      </p:sp>
      <p:sp>
        <p:nvSpPr>
          <p:cNvPr id="3" name="Subtitle 2"/>
          <p:cNvSpPr>
            <a:spLocks noGrp="1"/>
          </p:cNvSpPr>
          <p:nvPr>
            <p:ph type="subTitle" idx="1"/>
          </p:nvPr>
        </p:nvSpPr>
        <p:spPr/>
        <p:txBody>
          <a:bodyPr/>
          <a:lstStyle/>
          <a:p>
            <a:r>
              <a:rPr lang="en-US" dirty="0" smtClean="0"/>
              <a:t>XYZ Company Ltd</a:t>
            </a:r>
            <a:endParaRPr lang="en-US" dirty="0"/>
          </a:p>
        </p:txBody>
      </p:sp>
    </p:spTree>
    <p:extLst>
      <p:ext uri="{BB962C8B-B14F-4D97-AF65-F5344CB8AC3E}">
        <p14:creationId xmlns:p14="http://schemas.microsoft.com/office/powerpoint/2010/main" val="3691441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 - 4</a:t>
            </a:r>
            <a:endParaRPr lang="en-US" dirty="0"/>
          </a:p>
        </p:txBody>
      </p:sp>
      <p:sp>
        <p:nvSpPr>
          <p:cNvPr id="3" name="Content Placeholder 2"/>
          <p:cNvSpPr>
            <a:spLocks noGrp="1"/>
          </p:cNvSpPr>
          <p:nvPr>
            <p:ph idx="1"/>
          </p:nvPr>
        </p:nvSpPr>
        <p:spPr/>
        <p:txBody>
          <a:bodyPr>
            <a:normAutofit/>
          </a:bodyPr>
          <a:lstStyle/>
          <a:p>
            <a:r>
              <a:rPr lang="en-US" sz="2400" dirty="0" smtClean="0"/>
              <a:t> Data from foursquare.com </a:t>
            </a:r>
          </a:p>
          <a:p>
            <a:r>
              <a:rPr lang="en-US" sz="2400" dirty="0" smtClean="0"/>
              <a:t>New York city geographical coordinates data will be utilized as input for the Foursquare API, that will be leveraged to provision venues information for each neighborhood. We will use the Foursquare API to explore neighborhoods in New York City. The below is image of the Foursquare API data. </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5293" y="3683000"/>
            <a:ext cx="8677275" cy="2628900"/>
          </a:xfrm>
          <a:prstGeom prst="rect">
            <a:avLst/>
          </a:prstGeom>
        </p:spPr>
      </p:pic>
    </p:spTree>
    <p:extLst>
      <p:ext uri="{BB962C8B-B14F-4D97-AF65-F5344CB8AC3E}">
        <p14:creationId xmlns:p14="http://schemas.microsoft.com/office/powerpoint/2010/main" val="2864579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 APPROACH </a:t>
            </a:r>
            <a:endParaRPr lang="en-US" dirty="0"/>
          </a:p>
        </p:txBody>
      </p:sp>
      <p:sp>
        <p:nvSpPr>
          <p:cNvPr id="3" name="Content Placeholder 2"/>
          <p:cNvSpPr>
            <a:spLocks noGrp="1"/>
          </p:cNvSpPr>
          <p:nvPr>
            <p:ph idx="1"/>
          </p:nvPr>
        </p:nvSpPr>
        <p:spPr/>
        <p:txBody>
          <a:bodyPr/>
          <a:lstStyle/>
          <a:p>
            <a:r>
              <a:rPr lang="en-US" dirty="0" smtClean="0"/>
              <a:t>New York city neighborhood  has a total of 5 boroughs and 306 neighborhoods.</a:t>
            </a:r>
          </a:p>
          <a:p>
            <a:r>
              <a:rPr lang="en-US" dirty="0" smtClean="0"/>
              <a:t>PART 1 - Clustering of Manhattan and Brooklyn.</a:t>
            </a:r>
          </a:p>
          <a:p>
            <a:r>
              <a:rPr lang="en-US" dirty="0" smtClean="0"/>
              <a:t>PART 2 - Clustering of Bronx, Queens and Staten Island.</a:t>
            </a:r>
          </a:p>
          <a:p>
            <a:r>
              <a:rPr lang="en-US" dirty="0" smtClean="0"/>
              <a:t>Only restaurant data is filtered from foursquare.com venues data and utilized for this project.  </a:t>
            </a:r>
          </a:p>
          <a:p>
            <a:r>
              <a:rPr lang="en-US" dirty="0" smtClean="0"/>
              <a:t>This is done because of the following Exploratory data analysis</a:t>
            </a:r>
            <a:endParaRPr lang="en-US" dirty="0"/>
          </a:p>
        </p:txBody>
      </p:sp>
    </p:spTree>
    <p:extLst>
      <p:ext uri="{BB962C8B-B14F-4D97-AF65-F5344CB8AC3E}">
        <p14:creationId xmlns:p14="http://schemas.microsoft.com/office/powerpoint/2010/main" val="3720901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METHODOLOGY - 1</a:t>
            </a:r>
            <a:endParaRPr lang="en-US" dirty="0"/>
          </a:p>
        </p:txBody>
      </p:sp>
      <p:sp>
        <p:nvSpPr>
          <p:cNvPr id="3" name="Content Placeholder 2"/>
          <p:cNvSpPr>
            <a:spLocks noGrp="1"/>
          </p:cNvSpPr>
          <p:nvPr>
            <p:ph sz="half" idx="1"/>
          </p:nvPr>
        </p:nvSpPr>
        <p:spPr/>
        <p:txBody>
          <a:bodyPr>
            <a:normAutofit fontScale="92500" lnSpcReduction="20000"/>
          </a:bodyPr>
          <a:lstStyle/>
          <a:p>
            <a:pPr marL="0" indent="0">
              <a:buNone/>
            </a:pPr>
            <a:r>
              <a:rPr lang="en-US" sz="2400" b="1" dirty="0" smtClean="0"/>
              <a:t>Data 1- New York city Geographical Coordinates Data. </a:t>
            </a:r>
            <a:endParaRPr lang="en-US" sz="2400" dirty="0"/>
          </a:p>
          <a:p>
            <a:r>
              <a:rPr lang="en-US" sz="2400" dirty="0" smtClean="0"/>
              <a:t>Load the data and explore data -  </a:t>
            </a:r>
            <a:r>
              <a:rPr lang="en-US" sz="2400" dirty="0" err="1" smtClean="0"/>
              <a:t>newyork_data.json</a:t>
            </a:r>
            <a:r>
              <a:rPr lang="en-US" sz="2400" dirty="0" smtClean="0"/>
              <a:t>.</a:t>
            </a:r>
          </a:p>
          <a:p>
            <a:r>
              <a:rPr lang="en-US" sz="2400" dirty="0" smtClean="0"/>
              <a:t>Transform the data of nested python dictionaries into a pandas dataframe.</a:t>
            </a:r>
          </a:p>
          <a:p>
            <a:r>
              <a:rPr lang="en-US" sz="2400" dirty="0" smtClean="0"/>
              <a:t>Dataframe contains the geographical coordinates of New York city neighborhoods.</a:t>
            </a:r>
          </a:p>
          <a:p>
            <a:r>
              <a:rPr lang="en-US" sz="2400" dirty="0" smtClean="0"/>
              <a:t>Data will used to get Venues data from Foursquare.</a:t>
            </a:r>
          </a:p>
          <a:p>
            <a:r>
              <a:rPr lang="en-US" sz="2400" dirty="0" smtClean="0"/>
              <a:t>Geopy and folium libraries used to create a map of New York city with neighborhoods superimposed on top</a:t>
            </a:r>
            <a:endParaRPr lang="en-US" sz="2400" dirty="0"/>
          </a:p>
        </p:txBody>
      </p:sp>
      <p:pic>
        <p:nvPicPr>
          <p:cNvPr id="1026" name="Picture 2" descr="C:\Users\Irfan Ullah\Pictures\report\10.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199" y="2228045"/>
            <a:ext cx="5791999" cy="3208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535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- 2</a:t>
            </a:r>
            <a:endParaRPr lang="en-US" dirty="0"/>
          </a:p>
        </p:txBody>
      </p:sp>
      <p:sp>
        <p:nvSpPr>
          <p:cNvPr id="3" name="Content Placeholder 2"/>
          <p:cNvSpPr>
            <a:spLocks noGrp="1"/>
          </p:cNvSpPr>
          <p:nvPr>
            <p:ph sz="half" idx="1"/>
          </p:nvPr>
        </p:nvSpPr>
        <p:spPr/>
        <p:txBody>
          <a:bodyPr/>
          <a:lstStyle/>
          <a:p>
            <a:r>
              <a:rPr lang="en-US" b="1" dirty="0" smtClean="0"/>
              <a:t>Data 2</a:t>
            </a:r>
            <a:r>
              <a:rPr lang="en-US" dirty="0" smtClean="0"/>
              <a:t>- DOHMH Farmers Markets and Food Boxes dataset.  </a:t>
            </a:r>
            <a:endParaRPr lang="en-US" dirty="0"/>
          </a:p>
          <a:p>
            <a:r>
              <a:rPr lang="en-US" dirty="0" smtClean="0"/>
              <a:t>In this we will be using the data of Farmers Markets. </a:t>
            </a:r>
          </a:p>
          <a:p>
            <a:r>
              <a:rPr lang="en-US" dirty="0" smtClean="0"/>
              <a:t>Highest number are in Manhattan and </a:t>
            </a:r>
            <a:r>
              <a:rPr lang="en-US" dirty="0" err="1" smtClean="0"/>
              <a:t>Brooklyn.And</a:t>
            </a:r>
            <a:r>
              <a:rPr lang="en-US" dirty="0" smtClean="0"/>
              <a:t> lowest in Queens, Bronx and Staten Island.</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05005" y="1165695"/>
            <a:ext cx="4915990" cy="5671198"/>
          </a:xfrm>
        </p:spPr>
      </p:pic>
    </p:spTree>
    <p:extLst>
      <p:ext uri="{BB962C8B-B14F-4D97-AF65-F5344CB8AC3E}">
        <p14:creationId xmlns:p14="http://schemas.microsoft.com/office/powerpoint/2010/main" val="3069236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- 2</a:t>
            </a:r>
            <a:endParaRPr lang="en-US" dirty="0"/>
          </a:p>
        </p:txBody>
      </p:sp>
      <p:sp>
        <p:nvSpPr>
          <p:cNvPr id="5" name="Content Placeholder 4"/>
          <p:cNvSpPr>
            <a:spLocks noGrp="1"/>
          </p:cNvSpPr>
          <p:nvPr>
            <p:ph idx="1"/>
          </p:nvPr>
        </p:nvSpPr>
        <p:spPr/>
        <p:txBody>
          <a:bodyPr/>
          <a:lstStyle/>
          <a:p>
            <a:r>
              <a:rPr lang="en-US" dirty="0" smtClean="0"/>
              <a:t> Farmers Market visualization-New York City.</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375" y="2200719"/>
            <a:ext cx="8180751" cy="4539715"/>
          </a:xfrm>
          <a:prstGeom prst="rect">
            <a:avLst/>
          </a:prstGeom>
        </p:spPr>
      </p:pic>
    </p:spTree>
    <p:extLst>
      <p:ext uri="{BB962C8B-B14F-4D97-AF65-F5344CB8AC3E}">
        <p14:creationId xmlns:p14="http://schemas.microsoft.com/office/powerpoint/2010/main" val="909179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- 3</a:t>
            </a:r>
            <a:endParaRPr lang="en-US" dirty="0"/>
          </a:p>
        </p:txBody>
      </p:sp>
      <p:sp>
        <p:nvSpPr>
          <p:cNvPr id="3" name="Content Placeholder 2"/>
          <p:cNvSpPr>
            <a:spLocks noGrp="1"/>
          </p:cNvSpPr>
          <p:nvPr>
            <p:ph idx="1"/>
          </p:nvPr>
        </p:nvSpPr>
        <p:spPr/>
        <p:txBody>
          <a:bodyPr/>
          <a:lstStyle/>
          <a:p>
            <a:r>
              <a:rPr lang="en-US" dirty="0" smtClean="0"/>
              <a:t>Data 3 : To analyze New York city Population, Demographics and Cuisine , scrapped the data from Wikipedia pages given above in the data section.</a:t>
            </a:r>
          </a:p>
          <a:p>
            <a:r>
              <a:rPr lang="en-US" dirty="0" smtClean="0"/>
              <a:t>We used </a:t>
            </a:r>
            <a:r>
              <a:rPr lang="en-US" dirty="0" err="1" smtClean="0"/>
              <a:t>BeautifulSoup</a:t>
            </a:r>
            <a:r>
              <a:rPr lang="en-US" dirty="0" smtClean="0"/>
              <a:t> python library.</a:t>
            </a:r>
          </a:p>
          <a:p>
            <a:r>
              <a:rPr lang="en-US" dirty="0" smtClean="0"/>
              <a:t>Beautiful Soup is a Python package for parsing HTML and XML documents (including having malformed markup, i.e. non-closed tags, so named after tag soup).</a:t>
            </a:r>
          </a:p>
          <a:p>
            <a:r>
              <a:rPr lang="en-US" dirty="0" smtClean="0"/>
              <a:t>It creates a parse tree for parsed pages that can be used to extract data from HTML, which is useful for web scraping.</a:t>
            </a:r>
            <a:endParaRPr lang="en-US" dirty="0"/>
          </a:p>
        </p:txBody>
      </p:sp>
    </p:spTree>
    <p:extLst>
      <p:ext uri="{BB962C8B-B14F-4D97-AF65-F5344CB8AC3E}">
        <p14:creationId xmlns:p14="http://schemas.microsoft.com/office/powerpoint/2010/main" val="2955348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- 3 – NEW YORK POPULATION</a:t>
            </a:r>
            <a:endParaRPr lang="en-US" dirty="0"/>
          </a:p>
        </p:txBody>
      </p:sp>
      <p:sp>
        <p:nvSpPr>
          <p:cNvPr id="3" name="Content Placeholder 2"/>
          <p:cNvSpPr>
            <a:spLocks noGrp="1"/>
          </p:cNvSpPr>
          <p:nvPr>
            <p:ph idx="1"/>
          </p:nvPr>
        </p:nvSpPr>
        <p:spPr/>
        <p:txBody>
          <a:bodyPr>
            <a:normAutofit/>
          </a:bodyPr>
          <a:lstStyle/>
          <a:p>
            <a:r>
              <a:rPr lang="en-US" sz="2000" dirty="0" smtClean="0"/>
              <a:t>Manhattan (New York County) is the geographically smallest and most densely populated borough.</a:t>
            </a:r>
          </a:p>
          <a:p>
            <a:r>
              <a:rPr lang="en-US" sz="2000" dirty="0" smtClean="0"/>
              <a:t>Manhattan's (New York County's) population density of 72,033 people per square mile (27,812/km²) in 2015 makes it the highest of any county in the United States and higher than the density of any individual American city.</a:t>
            </a:r>
          </a:p>
          <a:p>
            <a:r>
              <a:rPr lang="en-US" sz="2000" dirty="0" smtClean="0"/>
              <a:t>Brooklyn (Kings County), on the western tip of Long Island, is the city's most populous borough.</a:t>
            </a:r>
          </a:p>
          <a:p>
            <a:r>
              <a:rPr lang="en-US" sz="2000" dirty="0" smtClean="0"/>
              <a:t>Queens (Queens County), on Long Island north and east of Brooklyn, is geographically the largest borough. </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11" y="4436608"/>
            <a:ext cx="6257925" cy="2295525"/>
          </a:xfrm>
          <a:prstGeom prst="rect">
            <a:avLst/>
          </a:prstGeom>
        </p:spPr>
      </p:pic>
    </p:spTree>
    <p:extLst>
      <p:ext uri="{BB962C8B-B14F-4D97-AF65-F5344CB8AC3E}">
        <p14:creationId xmlns:p14="http://schemas.microsoft.com/office/powerpoint/2010/main" val="2139228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METHODOLOGY- 3 –NEW YORK CITY DEMOGRAPHICS</a:t>
            </a:r>
            <a:endParaRPr lang="en-US" dirty="0"/>
          </a:p>
        </p:txBody>
      </p:sp>
      <p:sp>
        <p:nvSpPr>
          <p:cNvPr id="3" name="Content Placeholder 2"/>
          <p:cNvSpPr>
            <a:spLocks noGrp="1"/>
          </p:cNvSpPr>
          <p:nvPr>
            <p:ph idx="1"/>
          </p:nvPr>
        </p:nvSpPr>
        <p:spPr/>
        <p:txBody>
          <a:bodyPr>
            <a:normAutofit/>
          </a:bodyPr>
          <a:lstStyle/>
          <a:p>
            <a:r>
              <a:rPr lang="en-US" sz="2000" dirty="0" smtClean="0"/>
              <a:t>New York City is the most populous city in the United States , with an estimated record high of 8,622,698 residents as of 2017,incorporating more immigration into the city than outmigration since the 2010 United States Census.</a:t>
            </a:r>
          </a:p>
          <a:p>
            <a:r>
              <a:rPr lang="en-US" sz="2000" dirty="0" smtClean="0"/>
              <a:t>The racial composition is as given below. This is the reason New York city has restaurants serving cuisine from many countries such as  India, Africa, Japan etc. This also increases the scope for restaurants business in New York City.</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7729" y="3679139"/>
            <a:ext cx="6574020" cy="2838411"/>
          </a:xfrm>
          <a:prstGeom prst="rect">
            <a:avLst/>
          </a:prstGeom>
        </p:spPr>
      </p:pic>
    </p:spTree>
    <p:extLst>
      <p:ext uri="{BB962C8B-B14F-4D97-AF65-F5344CB8AC3E}">
        <p14:creationId xmlns:p14="http://schemas.microsoft.com/office/powerpoint/2010/main" val="3403303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METHODOLOGY- 3 – cuisine of </a:t>
            </a:r>
            <a:r>
              <a:rPr lang="en-US" dirty="0"/>
              <a:t>N</a:t>
            </a:r>
            <a:r>
              <a:rPr lang="en-US" dirty="0" smtClean="0"/>
              <a:t>ew York city</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This  data has been manually prepared. </a:t>
            </a:r>
          </a:p>
          <a:p>
            <a:r>
              <a:rPr lang="en-US" dirty="0" smtClean="0"/>
              <a:t>Data is taken from Wikipedia page - https://en.wikipedia.org/wiki/Cuisine_of_New_York_City  </a:t>
            </a:r>
          </a:p>
          <a:p>
            <a:r>
              <a:rPr lang="en-US" dirty="0" smtClean="0"/>
              <a:t>Data used to create word cloud. </a:t>
            </a:r>
          </a:p>
          <a:p>
            <a:r>
              <a:rPr lang="en-US" dirty="0" smtClean="0"/>
              <a:t>NEW YORK CITY CUISINE : Most Preferred Food in New York City –Italian, </a:t>
            </a:r>
            <a:r>
              <a:rPr lang="en-US" dirty="0" err="1" smtClean="0"/>
              <a:t>Purto</a:t>
            </a:r>
            <a:r>
              <a:rPr lang="en-US" dirty="0" smtClean="0"/>
              <a:t> Rican, Mexican, Jewish, Indian, Pakistani &amp; Dominican</a:t>
            </a:r>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19800" y="2626508"/>
            <a:ext cx="5440330" cy="2749572"/>
          </a:xfrm>
        </p:spPr>
      </p:pic>
    </p:spTree>
    <p:extLst>
      <p:ext uri="{BB962C8B-B14F-4D97-AF65-F5344CB8AC3E}">
        <p14:creationId xmlns:p14="http://schemas.microsoft.com/office/powerpoint/2010/main" val="2489816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METHODOLOGY- 3 – cuisine of New York city</a:t>
            </a:r>
            <a:endParaRPr lang="en-US" dirty="0"/>
          </a:p>
        </p:txBody>
      </p:sp>
      <p:sp>
        <p:nvSpPr>
          <p:cNvPr id="3" name="Content Placeholder 2"/>
          <p:cNvSpPr>
            <a:spLocks noGrp="1"/>
          </p:cNvSpPr>
          <p:nvPr>
            <p:ph sz="half" idx="1"/>
          </p:nvPr>
        </p:nvSpPr>
        <p:spPr/>
        <p:txBody>
          <a:bodyPr/>
          <a:lstStyle/>
          <a:p>
            <a:r>
              <a:rPr lang="en-US" b="1" dirty="0" smtClean="0"/>
              <a:t>BROOKLYN CUISINE </a:t>
            </a:r>
            <a:r>
              <a:rPr lang="en-US" dirty="0" smtClean="0"/>
              <a:t>-Most Preferred Food in Brooklyn is – Italian, </a:t>
            </a:r>
            <a:r>
              <a:rPr lang="en-US" dirty="0" err="1" smtClean="0"/>
              <a:t>Purto</a:t>
            </a:r>
            <a:r>
              <a:rPr lang="en-US" dirty="0" smtClean="0"/>
              <a:t> Rican &amp; Mexican </a:t>
            </a:r>
          </a:p>
          <a:p>
            <a:r>
              <a:rPr lang="en-US" b="1" dirty="0" smtClean="0"/>
              <a:t>MANHATTAN CUISINE</a:t>
            </a:r>
            <a:r>
              <a:rPr lang="en-US" dirty="0" smtClean="0"/>
              <a:t> - Most Preferred Food in Manhattan is – Italian, American, Puerto Rican and Indian. </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33445" y="2194561"/>
            <a:ext cx="5373398" cy="2679496"/>
          </a:xfrm>
        </p:spPr>
      </p:pic>
    </p:spTree>
    <p:extLst>
      <p:ext uri="{BB962C8B-B14F-4D97-AF65-F5344CB8AC3E}">
        <p14:creationId xmlns:p14="http://schemas.microsoft.com/office/powerpoint/2010/main" val="2275424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NTRODUCTION</a:t>
            </a:r>
            <a:endParaRPr lang="en-US" dirty="0"/>
          </a:p>
        </p:txBody>
      </p:sp>
      <p:sp>
        <p:nvSpPr>
          <p:cNvPr id="3" name="Content Placeholder 2"/>
          <p:cNvSpPr>
            <a:spLocks noGrp="1"/>
          </p:cNvSpPr>
          <p:nvPr>
            <p:ph idx="1"/>
          </p:nvPr>
        </p:nvSpPr>
        <p:spPr/>
        <p:txBody>
          <a:bodyPr>
            <a:normAutofit lnSpcReduction="10000"/>
          </a:bodyPr>
          <a:lstStyle/>
          <a:p>
            <a:r>
              <a:rPr lang="en-US" dirty="0" smtClean="0"/>
              <a:t>New York city review for XYZ Company.</a:t>
            </a:r>
          </a:p>
          <a:p>
            <a:r>
              <a:rPr lang="en-US" dirty="0" smtClean="0"/>
              <a:t>Optimum location for new Restaurant business.</a:t>
            </a:r>
          </a:p>
          <a:p>
            <a:r>
              <a:rPr lang="en-US" b="1" dirty="0" smtClean="0"/>
              <a:t>Business Problem :</a:t>
            </a:r>
            <a:r>
              <a:rPr lang="en-US" dirty="0" smtClean="0"/>
              <a:t> </a:t>
            </a:r>
          </a:p>
          <a:p>
            <a:pPr lvl="1">
              <a:buFontTx/>
              <a:buChar char="-"/>
            </a:pPr>
            <a:r>
              <a:rPr lang="en-US" dirty="0" smtClean="0"/>
              <a:t>Choice of first neighborhood to start restaurant business. </a:t>
            </a:r>
          </a:p>
          <a:p>
            <a:pPr lvl="1">
              <a:buFontTx/>
              <a:buChar char="-"/>
            </a:pPr>
            <a:r>
              <a:rPr lang="en-US" dirty="0" smtClean="0"/>
              <a:t>Easy to replicate.  </a:t>
            </a:r>
          </a:p>
          <a:p>
            <a:pPr lvl="1">
              <a:buFontTx/>
              <a:buChar char="-"/>
            </a:pPr>
            <a:r>
              <a:rPr lang="en-US" dirty="0" smtClean="0"/>
              <a:t>Low competition. </a:t>
            </a:r>
          </a:p>
          <a:p>
            <a:pPr lvl="1">
              <a:buFontTx/>
              <a:buChar char="-"/>
            </a:pPr>
            <a:r>
              <a:rPr lang="en-US" dirty="0" smtClean="0"/>
              <a:t>High demand.</a:t>
            </a:r>
          </a:p>
          <a:p>
            <a:pPr lvl="1">
              <a:buFontTx/>
              <a:buChar char="-"/>
            </a:pPr>
            <a:r>
              <a:rPr lang="en-US" dirty="0" smtClean="0"/>
              <a:t>Choice of Menu</a:t>
            </a:r>
          </a:p>
          <a:p>
            <a:r>
              <a:rPr lang="en-US" b="1" dirty="0" smtClean="0"/>
              <a:t>Success Criteria : </a:t>
            </a:r>
            <a:endParaRPr lang="en-US" dirty="0" smtClean="0"/>
          </a:p>
          <a:p>
            <a:pPr marL="457200" lvl="1" indent="0">
              <a:buNone/>
            </a:pPr>
            <a:r>
              <a:rPr lang="en-US" dirty="0" smtClean="0"/>
              <a:t>-Best neighborhood which meets above criteria. </a:t>
            </a:r>
            <a:endParaRPr lang="en-US" dirty="0"/>
          </a:p>
        </p:txBody>
      </p:sp>
    </p:spTree>
    <p:extLst>
      <p:ext uri="{BB962C8B-B14F-4D97-AF65-F5344CB8AC3E}">
        <p14:creationId xmlns:p14="http://schemas.microsoft.com/office/powerpoint/2010/main" val="188718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METHODOLOGY- 3 – cuisine of New York city</a:t>
            </a:r>
            <a:endParaRPr lang="en-US" dirty="0"/>
          </a:p>
        </p:txBody>
      </p:sp>
      <p:sp>
        <p:nvSpPr>
          <p:cNvPr id="3" name="Content Placeholder 2"/>
          <p:cNvSpPr>
            <a:spLocks noGrp="1"/>
          </p:cNvSpPr>
          <p:nvPr>
            <p:ph sz="half" idx="1"/>
          </p:nvPr>
        </p:nvSpPr>
        <p:spPr/>
        <p:txBody>
          <a:bodyPr/>
          <a:lstStyle/>
          <a:p>
            <a:r>
              <a:rPr lang="en-US" b="1" dirty="0" smtClean="0"/>
              <a:t>QUEENS CUISINE </a:t>
            </a:r>
            <a:r>
              <a:rPr lang="en-US" dirty="0" smtClean="0"/>
              <a:t>- Most Preferred Food in Queens is – Indian, Irish, Pakistani and Mexican. </a:t>
            </a:r>
          </a:p>
          <a:p>
            <a:pPr marL="0" indent="0">
              <a:buNone/>
            </a:pPr>
            <a:endParaRPr lang="en-US" dirty="0" smtClean="0"/>
          </a:p>
          <a:p>
            <a:r>
              <a:rPr lang="en-US" b="1" dirty="0" smtClean="0"/>
              <a:t>THE BRONX CUISINE </a:t>
            </a:r>
            <a:r>
              <a:rPr lang="en-US" dirty="0" smtClean="0"/>
              <a:t>- Most Preferred Food in The Bronx is – Italian, Puerto Rican, Albanian and Dominican.</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13367" y="1690688"/>
            <a:ext cx="3937363" cy="1990556"/>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3366" y="4001294"/>
            <a:ext cx="3937363" cy="1984601"/>
          </a:xfrm>
          <a:prstGeom prst="rect">
            <a:avLst/>
          </a:prstGeom>
        </p:spPr>
      </p:pic>
    </p:spTree>
    <p:extLst>
      <p:ext uri="{BB962C8B-B14F-4D97-AF65-F5344CB8AC3E}">
        <p14:creationId xmlns:p14="http://schemas.microsoft.com/office/powerpoint/2010/main" val="1620392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METHODOLOGY- 4 – foursquare.com</a:t>
            </a:r>
            <a:endParaRPr lang="en-US" dirty="0"/>
          </a:p>
        </p:txBody>
      </p:sp>
      <p:sp>
        <p:nvSpPr>
          <p:cNvPr id="6" name="Content Placeholder 5"/>
          <p:cNvSpPr>
            <a:spLocks noGrp="1"/>
          </p:cNvSpPr>
          <p:nvPr>
            <p:ph idx="1"/>
          </p:nvPr>
        </p:nvSpPr>
        <p:spPr/>
        <p:txBody>
          <a:bodyPr>
            <a:normAutofit/>
          </a:bodyPr>
          <a:lstStyle/>
          <a:p>
            <a:r>
              <a:rPr lang="en-US" dirty="0" smtClean="0"/>
              <a:t>New York city geographical coordinates data  has  be utilized as input for the Foursquare API, that has been leveraged to provision venues information for each neighborhood.</a:t>
            </a:r>
          </a:p>
          <a:p>
            <a:r>
              <a:rPr lang="en-US" dirty="0" smtClean="0"/>
              <a:t>We used the Foursquare API data to explore neighborhoods in New York City.</a:t>
            </a:r>
          </a:p>
          <a:p>
            <a:r>
              <a:rPr lang="en-US" dirty="0" smtClean="0"/>
              <a:t>Using the geographical coordinates of each neighborhood foursquare API calls are made to get top 200 venues in a radius of 1000 meters  </a:t>
            </a:r>
          </a:p>
          <a:p>
            <a:pPr lvl="1"/>
            <a:r>
              <a:rPr lang="en-US" dirty="0" smtClean="0"/>
              <a:t>PART – 1 Brooklyn and Manhattan     </a:t>
            </a:r>
          </a:p>
          <a:p>
            <a:pPr lvl="1"/>
            <a:r>
              <a:rPr lang="en-US" dirty="0" smtClean="0"/>
              <a:t>PART – 2 Bronx, Queens and Staten Island</a:t>
            </a:r>
            <a:endParaRPr lang="en-US" dirty="0"/>
          </a:p>
        </p:txBody>
      </p:sp>
    </p:spTree>
    <p:extLst>
      <p:ext uri="{BB962C8B-B14F-4D97-AF65-F5344CB8AC3E}">
        <p14:creationId xmlns:p14="http://schemas.microsoft.com/office/powerpoint/2010/main" val="2943864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METHODOLOGY- 4 – PART- 1 – Brooklyn and Manhattan</a:t>
            </a:r>
            <a:endParaRPr lang="en-US" dirty="0"/>
          </a:p>
        </p:txBody>
      </p:sp>
      <p:sp>
        <p:nvSpPr>
          <p:cNvPr id="3" name="Content Placeholder 2"/>
          <p:cNvSpPr>
            <a:spLocks noGrp="1"/>
          </p:cNvSpPr>
          <p:nvPr>
            <p:ph idx="1"/>
          </p:nvPr>
        </p:nvSpPr>
        <p:spPr/>
        <p:txBody>
          <a:bodyPr/>
          <a:lstStyle/>
          <a:p>
            <a:r>
              <a:rPr lang="en-US" dirty="0" smtClean="0"/>
              <a:t>Brooklyn and Manhattan Venues data.</a:t>
            </a:r>
          </a:p>
          <a:p>
            <a:endParaRPr lang="en-US" dirty="0" smtClean="0"/>
          </a:p>
          <a:p>
            <a:endParaRPr lang="en-US" dirty="0"/>
          </a:p>
          <a:p>
            <a:endParaRPr lang="en-US" dirty="0" smtClean="0"/>
          </a:p>
          <a:p>
            <a:r>
              <a:rPr lang="en-US" dirty="0" smtClean="0"/>
              <a:t>Brooklyn and Manhattan Visualization.</a:t>
            </a:r>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52002"/>
            <a:ext cx="7648575" cy="16478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84410"/>
            <a:ext cx="7648575" cy="2573590"/>
          </a:xfrm>
          <a:prstGeom prst="rect">
            <a:avLst/>
          </a:prstGeom>
        </p:spPr>
      </p:pic>
    </p:spTree>
    <p:extLst>
      <p:ext uri="{BB962C8B-B14F-4D97-AF65-F5344CB8AC3E}">
        <p14:creationId xmlns:p14="http://schemas.microsoft.com/office/powerpoint/2010/main" val="3048492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METHODOLOGY- 4 – PART- 2 – Bronx, Queens and Staten Island</a:t>
            </a:r>
            <a:endParaRPr lang="en-US" dirty="0"/>
          </a:p>
        </p:txBody>
      </p:sp>
      <p:sp>
        <p:nvSpPr>
          <p:cNvPr id="3" name="Content Placeholder 2"/>
          <p:cNvSpPr>
            <a:spLocks noGrp="1"/>
          </p:cNvSpPr>
          <p:nvPr>
            <p:ph idx="1"/>
          </p:nvPr>
        </p:nvSpPr>
        <p:spPr/>
        <p:txBody>
          <a:bodyPr/>
          <a:lstStyle/>
          <a:p>
            <a:r>
              <a:rPr lang="en-US" b="1" dirty="0" smtClean="0"/>
              <a:t>Bronx, Queens and Staten Island Venues Visualization </a:t>
            </a:r>
            <a:r>
              <a:rPr lang="en-US" dirty="0" smtClean="0"/>
              <a:t>: The "</a:t>
            </a:r>
            <a:r>
              <a:rPr lang="en-US" dirty="0" err="1" smtClean="0"/>
              <a:t>BQS_venues</a:t>
            </a:r>
            <a:r>
              <a:rPr lang="en-US" dirty="0" smtClean="0"/>
              <a:t>" dataframe has 10805 venues and 387 unique venue types. </a:t>
            </a:r>
            <a:endParaRPr lang="en-US" dirty="0"/>
          </a:p>
        </p:txBody>
      </p:sp>
    </p:spTree>
    <p:extLst>
      <p:ext uri="{BB962C8B-B14F-4D97-AF65-F5344CB8AC3E}">
        <p14:creationId xmlns:p14="http://schemas.microsoft.com/office/powerpoint/2010/main" val="2897712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METHODOLOGY- 4 – PART- 1 – Brooklyn and Manhattan</a:t>
            </a:r>
            <a:endParaRPr lang="en-US" dirty="0"/>
          </a:p>
        </p:txBody>
      </p:sp>
      <p:sp>
        <p:nvSpPr>
          <p:cNvPr id="3" name="Content Placeholder 2"/>
          <p:cNvSpPr>
            <a:spLocks noGrp="1"/>
          </p:cNvSpPr>
          <p:nvPr>
            <p:ph idx="1"/>
          </p:nvPr>
        </p:nvSpPr>
        <p:spPr/>
        <p:txBody>
          <a:bodyPr/>
          <a:lstStyle/>
          <a:p>
            <a:r>
              <a:rPr lang="en-US" b="1" dirty="0" smtClean="0"/>
              <a:t>Brooklyn and Manhattan Venues Visualization </a:t>
            </a:r>
            <a:r>
              <a:rPr lang="en-US" dirty="0" smtClean="0"/>
              <a:t>: Generated the below Brooklyn and Manhattan Venues Visualization. The "</a:t>
            </a:r>
            <a:r>
              <a:rPr lang="en-US" dirty="0" err="1" smtClean="0"/>
              <a:t>BM_venues</a:t>
            </a:r>
            <a:r>
              <a:rPr lang="en-US" dirty="0" smtClean="0"/>
              <a:t>" dataframe has 9708 venues and 397 unique venue types. </a:t>
            </a:r>
            <a:endParaRPr lang="en-US" dirty="0" smtClean="0"/>
          </a:p>
          <a:p>
            <a:endParaRPr lang="en-US" dirty="0"/>
          </a:p>
        </p:txBody>
      </p:sp>
      <p:pic>
        <p:nvPicPr>
          <p:cNvPr id="2050" name="Picture 2" descr="C:\Users\Irfan Ullah\Pictures\report\1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1104" y="3122292"/>
            <a:ext cx="6923199" cy="3735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132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METHODOLOGY- 4 – PART- 2 – Bronx, Queens and Staten Island</a:t>
            </a:r>
            <a:endParaRPr lang="en-US" dirty="0"/>
          </a:p>
        </p:txBody>
      </p:sp>
      <p:sp>
        <p:nvSpPr>
          <p:cNvPr id="3" name="Content Placeholder 2"/>
          <p:cNvSpPr>
            <a:spLocks noGrp="1"/>
          </p:cNvSpPr>
          <p:nvPr>
            <p:ph idx="1"/>
          </p:nvPr>
        </p:nvSpPr>
        <p:spPr/>
        <p:txBody>
          <a:bodyPr/>
          <a:lstStyle/>
          <a:p>
            <a:pPr marL="0" indent="0">
              <a:buNone/>
            </a:pPr>
            <a:r>
              <a:rPr lang="en-US" dirty="0" smtClean="0"/>
              <a:t>Bronx, Queens and Staten Island Venues data</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Bronx, Queens and Staten Island Visualization</a:t>
            </a:r>
          </a:p>
          <a:p>
            <a:pPr marL="0" indent="0">
              <a:buNone/>
            </a:pPr>
            <a:r>
              <a:rPr lang="en-US" dirty="0" smtClean="0"/>
              <a:t>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95512"/>
            <a:ext cx="8667750" cy="15525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76126"/>
            <a:ext cx="4660990" cy="2581874"/>
          </a:xfrm>
          <a:prstGeom prst="rect">
            <a:avLst/>
          </a:prstGeom>
        </p:spPr>
      </p:pic>
    </p:spTree>
    <p:extLst>
      <p:ext uri="{BB962C8B-B14F-4D97-AF65-F5344CB8AC3E}">
        <p14:creationId xmlns:p14="http://schemas.microsoft.com/office/powerpoint/2010/main" val="2759524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t>
            </a:r>
            <a:br>
              <a:rPr lang="en-US" dirty="0" smtClean="0"/>
            </a:br>
            <a:r>
              <a:rPr lang="en-US" dirty="0" smtClean="0"/>
              <a:t>PART- 1 – Brooklyn and Manhattan</a:t>
            </a:r>
            <a:endParaRPr lang="en-US" dirty="0"/>
          </a:p>
        </p:txBody>
      </p:sp>
      <p:sp>
        <p:nvSpPr>
          <p:cNvPr id="4" name="Content Placeholder 3"/>
          <p:cNvSpPr>
            <a:spLocks noGrp="1"/>
          </p:cNvSpPr>
          <p:nvPr>
            <p:ph sz="half" idx="1"/>
          </p:nvPr>
        </p:nvSpPr>
        <p:spPr/>
        <p:txBody>
          <a:bodyPr>
            <a:normAutofit fontScale="92500" lnSpcReduction="10000"/>
          </a:bodyPr>
          <a:lstStyle/>
          <a:p>
            <a:r>
              <a:rPr lang="en-US" b="1" dirty="0" smtClean="0"/>
              <a:t>Segmenting and Clustering Neighborhoods  </a:t>
            </a:r>
          </a:p>
          <a:p>
            <a:pPr marL="0" indent="0">
              <a:buNone/>
            </a:pPr>
            <a:endParaRPr lang="en-US" dirty="0" smtClean="0"/>
          </a:p>
          <a:p>
            <a:r>
              <a:rPr lang="en-US" b="1" dirty="0" smtClean="0"/>
              <a:t>Cluster 0</a:t>
            </a:r>
            <a:r>
              <a:rPr lang="en-US" dirty="0" smtClean="0"/>
              <a:t> : The Total and Total Sum of cluster0 has smallest value. It shows that the market is not saturated. </a:t>
            </a:r>
          </a:p>
          <a:p>
            <a:pPr marL="0" indent="0">
              <a:buNone/>
            </a:pPr>
            <a:r>
              <a:rPr lang="en-US" dirty="0" smtClean="0"/>
              <a:t> </a:t>
            </a:r>
          </a:p>
          <a:p>
            <a:r>
              <a:rPr lang="en-US" b="1" dirty="0" smtClean="0"/>
              <a:t>Cluster 1</a:t>
            </a:r>
            <a:r>
              <a:rPr lang="en-US" dirty="0" smtClean="0"/>
              <a:t> : The Total and Total Sum is very high. Lot of competition. Saturated neighborhoods. </a:t>
            </a:r>
            <a:endParaRPr lang="en-US" dirty="0"/>
          </a:p>
        </p:txBody>
      </p:sp>
      <p:pic>
        <p:nvPicPr>
          <p:cNvPr id="3074" name="Picture 2" descr="C:\Users\Irfan Ullah\Pictures\report\19.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137893"/>
            <a:ext cx="6003622" cy="3300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707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a:t>
            </a:r>
            <a:br>
              <a:rPr lang="en-US" dirty="0" smtClean="0"/>
            </a:br>
            <a:r>
              <a:rPr lang="en-US" dirty="0" smtClean="0"/>
              <a:t>PART- 2 – Bronx, Queens and Staten Island</a:t>
            </a:r>
            <a:endParaRPr lang="en-US" dirty="0"/>
          </a:p>
        </p:txBody>
      </p:sp>
      <p:sp>
        <p:nvSpPr>
          <p:cNvPr id="3" name="Content Placeholder 2"/>
          <p:cNvSpPr>
            <a:spLocks noGrp="1"/>
          </p:cNvSpPr>
          <p:nvPr>
            <p:ph sz="half" idx="1"/>
          </p:nvPr>
        </p:nvSpPr>
        <p:spPr/>
        <p:txBody>
          <a:bodyPr>
            <a:normAutofit fontScale="92500" lnSpcReduction="20000"/>
          </a:bodyPr>
          <a:lstStyle/>
          <a:p>
            <a:r>
              <a:rPr lang="en-US" b="1" dirty="0" smtClean="0"/>
              <a:t>Segmenting and Clustering Neighborhoods  </a:t>
            </a:r>
          </a:p>
          <a:p>
            <a:pPr marL="0" indent="0">
              <a:buNone/>
            </a:pPr>
            <a:endParaRPr lang="en-US" dirty="0" smtClean="0"/>
          </a:p>
          <a:p>
            <a:r>
              <a:rPr lang="en-US" b="1" dirty="0" smtClean="0"/>
              <a:t>Cluster 0</a:t>
            </a:r>
            <a:r>
              <a:rPr lang="en-US" dirty="0" smtClean="0"/>
              <a:t> : The Total and Total Sum of cluster0 has smallest value. It shows that the market is not saturated. There are untapped markets. </a:t>
            </a:r>
          </a:p>
          <a:p>
            <a:pPr marL="0" indent="0">
              <a:buNone/>
            </a:pPr>
            <a:endParaRPr lang="en-US" dirty="0" smtClean="0"/>
          </a:p>
          <a:p>
            <a:r>
              <a:rPr lang="en-US" b="1" dirty="0" smtClean="0"/>
              <a:t>Cluster 1 </a:t>
            </a:r>
            <a:r>
              <a:rPr lang="en-US" dirty="0" smtClean="0"/>
              <a:t>: The Total and Total Sum is very high. Lot of competition. Saturated neighborhoods.</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38925" y="4500563"/>
            <a:ext cx="4714875" cy="1676400"/>
          </a:xfrm>
        </p:spPr>
      </p:pic>
      <p:pic>
        <p:nvPicPr>
          <p:cNvPr id="4098" name="Picture 2" descr="C:\Users\Irfan Ullah\Pictures\report\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0766" y="1828800"/>
            <a:ext cx="4481393" cy="243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489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sz="half" idx="1"/>
          </p:nvPr>
        </p:nvSpPr>
        <p:spPr/>
        <p:txBody>
          <a:bodyPr>
            <a:normAutofit fontScale="85000" lnSpcReduction="20000"/>
          </a:bodyPr>
          <a:lstStyle/>
          <a:p>
            <a:r>
              <a:rPr lang="en-US" dirty="0" smtClean="0"/>
              <a:t> Scope to explore cuisines of various countries in Bronx, Queens and Staten Island.</a:t>
            </a:r>
          </a:p>
          <a:p>
            <a:r>
              <a:rPr lang="en-US" dirty="0" smtClean="0"/>
              <a:t>In Manhattan and Brooklyn restaurants , cuisines of many countries are part of their Menu. Risk can be taken with great menu on board. It also shows people love and explore cuisines of various countries.</a:t>
            </a:r>
          </a:p>
          <a:p>
            <a:r>
              <a:rPr lang="en-US" dirty="0" smtClean="0"/>
              <a:t>Scope to increase Farmers markets in Bronx, Queens and Staten Island. </a:t>
            </a:r>
          </a:p>
          <a:p>
            <a:pPr lvl="1">
              <a:buFontTx/>
              <a:buChar char="-"/>
            </a:pPr>
            <a:r>
              <a:rPr lang="en-US" dirty="0" smtClean="0"/>
              <a:t>Region - Cluster0 </a:t>
            </a:r>
          </a:p>
          <a:p>
            <a:pPr lvl="1">
              <a:buFontTx/>
              <a:buChar char="-"/>
            </a:pPr>
            <a:r>
              <a:rPr lang="en-US" dirty="0" smtClean="0"/>
              <a:t>Neighborhood – Staten Island – Tod Hill, Port Ivory, Bloomfield</a:t>
            </a:r>
            <a:endParaRPr lang="en-US" dirty="0"/>
          </a:p>
        </p:txBody>
      </p:sp>
      <p:sp>
        <p:nvSpPr>
          <p:cNvPr id="4" name="Content Placeholder 3"/>
          <p:cNvSpPr>
            <a:spLocks noGrp="1"/>
          </p:cNvSpPr>
          <p:nvPr>
            <p:ph sz="half" idx="2"/>
          </p:nvPr>
        </p:nvSpPr>
        <p:spPr/>
        <p:txBody>
          <a:bodyPr>
            <a:normAutofit fontScale="85000" lnSpcReduction="20000"/>
          </a:bodyPr>
          <a:lstStyle/>
          <a:p>
            <a:endParaRPr lang="en-US" dirty="0"/>
          </a:p>
        </p:txBody>
      </p:sp>
    </p:spTree>
    <p:extLst>
      <p:ext uri="{BB962C8B-B14F-4D97-AF65-F5344CB8AC3E}">
        <p14:creationId xmlns:p14="http://schemas.microsoft.com/office/powerpoint/2010/main" val="3824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half" idx="1"/>
          </p:nvPr>
        </p:nvSpPr>
        <p:spPr/>
        <p:txBody>
          <a:bodyPr>
            <a:normAutofit fontScale="77500" lnSpcReduction="20000"/>
          </a:bodyPr>
          <a:lstStyle/>
          <a:p>
            <a:r>
              <a:rPr lang="en-US" dirty="0" smtClean="0"/>
              <a:t>Analysis performed on limited data </a:t>
            </a:r>
          </a:p>
          <a:p>
            <a:r>
              <a:rPr lang="en-US" dirty="0" smtClean="0"/>
              <a:t>Re-run program with updated information.</a:t>
            </a:r>
          </a:p>
          <a:p>
            <a:r>
              <a:rPr lang="en-US" dirty="0" smtClean="0"/>
              <a:t>Brooklyn and Manhattan has high concentration of restaurant business. Very competitive market.</a:t>
            </a:r>
          </a:p>
          <a:p>
            <a:r>
              <a:rPr lang="en-US" dirty="0" smtClean="0"/>
              <a:t>Bronx, Queens and Staten Island also has good number of restaurants but not as many as required. So this can be explored.</a:t>
            </a:r>
          </a:p>
          <a:p>
            <a:r>
              <a:rPr lang="en-US" dirty="0" smtClean="0"/>
              <a:t>As per the </a:t>
            </a:r>
            <a:r>
              <a:rPr lang="en-US" dirty="0" err="1" smtClean="0"/>
              <a:t>neighbourhood</a:t>
            </a:r>
            <a:r>
              <a:rPr lang="en-US" dirty="0" smtClean="0"/>
              <a:t> or restaurant type mentioned like Indian Restaurant, analysis can be checked. A venue with lowest risk and competition can be identified</a:t>
            </a:r>
            <a:endParaRPr lang="en-US" dirty="0"/>
          </a:p>
        </p:txBody>
      </p:sp>
      <p:sp>
        <p:nvSpPr>
          <p:cNvPr id="4" name="Content Placeholder 3"/>
          <p:cNvSpPr>
            <a:spLocks noGrp="1"/>
          </p:cNvSpPr>
          <p:nvPr>
            <p:ph sz="half" idx="2"/>
          </p:nvPr>
        </p:nvSpPr>
        <p:spPr/>
        <p:txBody>
          <a:bodyPr>
            <a:normAutofit fontScale="77500" lnSpcReduction="20000"/>
          </a:bodyPr>
          <a:lstStyle/>
          <a:p>
            <a:endParaRPr lang="en-US"/>
          </a:p>
        </p:txBody>
      </p:sp>
    </p:spTree>
    <p:extLst>
      <p:ext uri="{BB962C8B-B14F-4D97-AF65-F5344CB8AC3E}">
        <p14:creationId xmlns:p14="http://schemas.microsoft.com/office/powerpoint/2010/main" val="3123614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YORK CITY - FACTS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Most populous city in the United States.</a:t>
            </a:r>
          </a:p>
          <a:p>
            <a:r>
              <a:rPr lang="en-US" dirty="0" smtClean="0"/>
              <a:t>It is diverse and is the financial capital of USA.</a:t>
            </a:r>
          </a:p>
          <a:p>
            <a:r>
              <a:rPr lang="en-US" dirty="0" smtClean="0"/>
              <a:t>It is multicultural.</a:t>
            </a:r>
          </a:p>
          <a:p>
            <a:r>
              <a:rPr lang="en-US" dirty="0" smtClean="0"/>
              <a:t>Provides lot of business opportunities. </a:t>
            </a:r>
          </a:p>
          <a:p>
            <a:r>
              <a:rPr lang="en-US" dirty="0" smtClean="0"/>
              <a:t>Business friendly environment.</a:t>
            </a:r>
          </a:p>
          <a:p>
            <a:r>
              <a:rPr lang="en-US" dirty="0" smtClean="0"/>
              <a:t>Attracted many different players into the market. </a:t>
            </a:r>
          </a:p>
          <a:p>
            <a:r>
              <a:rPr lang="en-US" dirty="0" smtClean="0"/>
              <a:t>Global hub of business and commerce. </a:t>
            </a:r>
          </a:p>
          <a:p>
            <a:r>
              <a:rPr lang="en-US" dirty="0" smtClean="0"/>
              <a:t>The city is a major center for banking and finance, retailing, world trade, transportation, tourism, real estate, new media, traditional media, advertising, legal services, accountancy, insurance, theatre, fashion, and the arts in the United States.</a:t>
            </a:r>
            <a:endParaRPr lang="en-US" dirty="0"/>
          </a:p>
        </p:txBody>
      </p:sp>
    </p:spTree>
    <p:extLst>
      <p:ext uri="{BB962C8B-B14F-4D97-AF65-F5344CB8AC3E}">
        <p14:creationId xmlns:p14="http://schemas.microsoft.com/office/powerpoint/2010/main" val="3907506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YORK CITY – BUSINESS ENVIORMENT</a:t>
            </a:r>
            <a:endParaRPr lang="en-US" dirty="0"/>
          </a:p>
        </p:txBody>
      </p:sp>
      <p:sp>
        <p:nvSpPr>
          <p:cNvPr id="3" name="Content Placeholder 2"/>
          <p:cNvSpPr>
            <a:spLocks noGrp="1"/>
          </p:cNvSpPr>
          <p:nvPr>
            <p:ph idx="1"/>
          </p:nvPr>
        </p:nvSpPr>
        <p:spPr/>
        <p:txBody>
          <a:bodyPr/>
          <a:lstStyle/>
          <a:p>
            <a:r>
              <a:rPr lang="en-US" dirty="0" smtClean="0"/>
              <a:t>Market is highly competitive.</a:t>
            </a:r>
          </a:p>
          <a:p>
            <a:r>
              <a:rPr lang="en-US" dirty="0" smtClean="0"/>
              <a:t>Highly developed city so cost of doing business is also one of the highest.</a:t>
            </a:r>
          </a:p>
          <a:p>
            <a:r>
              <a:rPr lang="en-US" dirty="0" smtClean="0"/>
              <a:t>New business venture or expansion needs to be analyzed carefully. </a:t>
            </a:r>
          </a:p>
          <a:p>
            <a:r>
              <a:rPr lang="en-US" dirty="0" smtClean="0"/>
              <a:t>One should strategically targeting the market in order to.   </a:t>
            </a:r>
          </a:p>
          <a:p>
            <a:pPr marL="457200" lvl="1" indent="0">
              <a:buNone/>
            </a:pPr>
            <a:r>
              <a:rPr lang="en-US" dirty="0" smtClean="0"/>
              <a:t>-This will help in reduction of risk.      </a:t>
            </a:r>
          </a:p>
          <a:p>
            <a:pPr marL="457200" lvl="1" indent="0">
              <a:buNone/>
            </a:pPr>
            <a:r>
              <a:rPr lang="en-US" dirty="0" smtClean="0"/>
              <a:t>-The Return on Investment will be reasonable.</a:t>
            </a:r>
            <a:endParaRPr lang="en-US" dirty="0"/>
          </a:p>
        </p:txBody>
      </p:sp>
    </p:spTree>
    <p:extLst>
      <p:ext uri="{BB962C8B-B14F-4D97-AF65-F5344CB8AC3E}">
        <p14:creationId xmlns:p14="http://schemas.microsoft.com/office/powerpoint/2010/main" val="1607830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YORK CITY – CUISINE </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The City of New York is famous for its excellent cuisine. It's food culture includes an array of international cuisines influenced by the city's immigrant history. </a:t>
            </a:r>
          </a:p>
          <a:p>
            <a:r>
              <a:rPr lang="en-US" b="1" dirty="0" smtClean="0"/>
              <a:t>Central and Eastern European immigrants</a:t>
            </a:r>
            <a:r>
              <a:rPr lang="en-US" dirty="0" smtClean="0"/>
              <a:t>, especially Jewish immigrants - bagels, cheesecake, hot dogs, knishes, and delicatessens.</a:t>
            </a:r>
          </a:p>
          <a:p>
            <a:r>
              <a:rPr lang="en-US" b="1" dirty="0" smtClean="0"/>
              <a:t>Italian immigrants</a:t>
            </a:r>
            <a:r>
              <a:rPr lang="en-US" dirty="0" smtClean="0"/>
              <a:t> - New York-style pizza and Italian cuisine.</a:t>
            </a:r>
          </a:p>
          <a:p>
            <a:r>
              <a:rPr lang="en-US" b="1" dirty="0" smtClean="0"/>
              <a:t>Jewish immigrants and Irish immigrants</a:t>
            </a:r>
            <a:r>
              <a:rPr lang="en-US" dirty="0" smtClean="0"/>
              <a:t> - pastrami and corned beef. </a:t>
            </a:r>
          </a:p>
          <a:p>
            <a:r>
              <a:rPr lang="en-US" b="1" dirty="0" smtClean="0"/>
              <a:t>Chinese and other Asian restaurants</a:t>
            </a:r>
            <a:r>
              <a:rPr lang="en-US" dirty="0" smtClean="0"/>
              <a:t>, sandwich joints, trattorias, diners, and coffeehouses are ubiquitous throughout the city.</a:t>
            </a:r>
          </a:p>
          <a:p>
            <a:r>
              <a:rPr lang="en-US" b="1" dirty="0" smtClean="0"/>
              <a:t>Mobile food vendors</a:t>
            </a:r>
            <a:r>
              <a:rPr lang="en-US" dirty="0" smtClean="0"/>
              <a:t> - Some 4,000 licensed by the city.</a:t>
            </a:r>
          </a:p>
          <a:p>
            <a:r>
              <a:rPr lang="en-US" b="1" dirty="0" smtClean="0"/>
              <a:t>Middle Eastern foods</a:t>
            </a:r>
            <a:r>
              <a:rPr lang="en-US" dirty="0" smtClean="0"/>
              <a:t> such as falafel and kebabs examples of modern New York street food.</a:t>
            </a:r>
          </a:p>
          <a:p>
            <a:r>
              <a:rPr lang="en-US" dirty="0" smtClean="0"/>
              <a:t>Famous for fine dining </a:t>
            </a:r>
            <a:r>
              <a:rPr lang="en-US" b="1" dirty="0" smtClean="0"/>
              <a:t>Michelin starred restaurants</a:t>
            </a:r>
            <a:r>
              <a:rPr lang="en-US" dirty="0" smtClean="0"/>
              <a:t>. The city is home to "nearly one thousand of the finest and most diverse haute cuisine restaurants in the world", according to Michelin.  </a:t>
            </a:r>
          </a:p>
          <a:p>
            <a:r>
              <a:rPr lang="en-US" dirty="0" smtClean="0"/>
              <a:t>So it is evident that to survive in such competitive market it is very important to strategically plan. </a:t>
            </a:r>
            <a:endParaRPr lang="en-US" dirty="0"/>
          </a:p>
        </p:txBody>
      </p:sp>
    </p:spTree>
    <p:extLst>
      <p:ext uri="{BB962C8B-B14F-4D97-AF65-F5344CB8AC3E}">
        <p14:creationId xmlns:p14="http://schemas.microsoft.com/office/powerpoint/2010/main" val="3760174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FACTOR TO STUDY TO DECIDE ON RESTURANT LOCATION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New York Population.</a:t>
            </a:r>
          </a:p>
          <a:p>
            <a:r>
              <a:rPr lang="en-US" dirty="0" smtClean="0"/>
              <a:t>New York City Demographics.</a:t>
            </a:r>
          </a:p>
          <a:p>
            <a:r>
              <a:rPr lang="en-US" dirty="0" smtClean="0"/>
              <a:t>Are there any Farmers Markets, Wholesale markets </a:t>
            </a:r>
            <a:r>
              <a:rPr lang="en-US" dirty="0" err="1" smtClean="0"/>
              <a:t>etc</a:t>
            </a:r>
            <a:r>
              <a:rPr lang="en-US" dirty="0" smtClean="0"/>
              <a:t> nearby so that the ingredients can be purchased fresh to maintain quality and cost?.</a:t>
            </a:r>
          </a:p>
          <a:p>
            <a:r>
              <a:rPr lang="en-US" dirty="0" smtClean="0"/>
              <a:t>Are there any venues like Gyms, Entertainment zones, Parks </a:t>
            </a:r>
            <a:r>
              <a:rPr lang="en-US" dirty="0" err="1" smtClean="0"/>
              <a:t>etc</a:t>
            </a:r>
            <a:r>
              <a:rPr lang="en-US" dirty="0" smtClean="0"/>
              <a:t> nearby where floating population is high etc.</a:t>
            </a:r>
          </a:p>
          <a:p>
            <a:r>
              <a:rPr lang="en-US" dirty="0" smtClean="0"/>
              <a:t>Who are the competitors in that location?.</a:t>
            </a:r>
          </a:p>
          <a:p>
            <a:r>
              <a:rPr lang="en-US" dirty="0" smtClean="0"/>
              <a:t>Cuisine served / Menu of the competitors.</a:t>
            </a:r>
          </a:p>
          <a:p>
            <a:r>
              <a:rPr lang="en-US" dirty="0" smtClean="0"/>
              <a:t>Segmentation of the Borough.</a:t>
            </a:r>
          </a:p>
          <a:p>
            <a:r>
              <a:rPr lang="en-US" dirty="0" smtClean="0"/>
              <a:t>Untapped markets.</a:t>
            </a:r>
          </a:p>
          <a:p>
            <a:r>
              <a:rPr lang="en-US" dirty="0" smtClean="0"/>
              <a:t>Saturated markets </a:t>
            </a:r>
            <a:r>
              <a:rPr lang="en-US" dirty="0" err="1" smtClean="0"/>
              <a:t>etc</a:t>
            </a:r>
            <a:r>
              <a:rPr lang="en-US" dirty="0" smtClean="0"/>
              <a:t> The list can go on...</a:t>
            </a:r>
            <a:endParaRPr lang="en-US" dirty="0"/>
          </a:p>
        </p:txBody>
      </p:sp>
    </p:spTree>
    <p:extLst>
      <p:ext uri="{BB962C8B-B14F-4D97-AF65-F5344CB8AC3E}">
        <p14:creationId xmlns:p14="http://schemas.microsoft.com/office/powerpoint/2010/main" val="1864357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 - 1</a:t>
            </a:r>
            <a:endParaRPr lang="en-US" dirty="0"/>
          </a:p>
        </p:txBody>
      </p:sp>
      <p:sp>
        <p:nvSpPr>
          <p:cNvPr id="3" name="Content Placeholder 2"/>
          <p:cNvSpPr>
            <a:spLocks noGrp="1"/>
          </p:cNvSpPr>
          <p:nvPr>
            <p:ph idx="1"/>
          </p:nvPr>
        </p:nvSpPr>
        <p:spPr/>
        <p:txBody>
          <a:bodyPr>
            <a:normAutofit/>
          </a:bodyPr>
          <a:lstStyle/>
          <a:p>
            <a:r>
              <a:rPr lang="en-US" sz="2400" dirty="0" smtClean="0"/>
              <a:t> </a:t>
            </a:r>
            <a:r>
              <a:rPr lang="en-US" sz="2400" b="1" dirty="0" smtClean="0"/>
              <a:t>Data 1 </a:t>
            </a:r>
            <a:r>
              <a:rPr lang="en-US" sz="2400" dirty="0" smtClean="0"/>
              <a:t>: Neighborhood has a total of 5 boroughs and 306 neighborhoods. In order to segment the neighborhoods and explore them, we will essentially need a dataset that contains the 5 boroughs and the neighborhoods that exist in each borough as well as the latitude and longitude coordinates of each neighborhood. </a:t>
            </a:r>
          </a:p>
          <a:p>
            <a:r>
              <a:rPr lang="en-US" sz="2400" dirty="0" smtClean="0"/>
              <a:t>This dataset exists for free on the web. Link to the dataset is : https://geo.nyu.edu/catalog/nyu_2451_34572</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3739" y="4001294"/>
            <a:ext cx="5186226" cy="2744757"/>
          </a:xfrm>
          <a:prstGeom prst="rect">
            <a:avLst/>
          </a:prstGeom>
        </p:spPr>
      </p:pic>
    </p:spTree>
    <p:extLst>
      <p:ext uri="{BB962C8B-B14F-4D97-AF65-F5344CB8AC3E}">
        <p14:creationId xmlns:p14="http://schemas.microsoft.com/office/powerpoint/2010/main" val="3149319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 - 2</a:t>
            </a:r>
            <a:endParaRPr lang="en-US" dirty="0"/>
          </a:p>
        </p:txBody>
      </p:sp>
      <p:sp>
        <p:nvSpPr>
          <p:cNvPr id="3" name="Content Placeholder 2"/>
          <p:cNvSpPr>
            <a:spLocks noGrp="1"/>
          </p:cNvSpPr>
          <p:nvPr>
            <p:ph idx="1"/>
          </p:nvPr>
        </p:nvSpPr>
        <p:spPr/>
        <p:txBody>
          <a:bodyPr>
            <a:normAutofit/>
          </a:bodyPr>
          <a:lstStyle/>
          <a:p>
            <a:r>
              <a:rPr lang="en-US" sz="2000" dirty="0" smtClean="0"/>
              <a:t>Data 2 : Farmers Markets data</a:t>
            </a:r>
          </a:p>
          <a:p>
            <a:r>
              <a:rPr lang="en-US" sz="2000" dirty="0" smtClean="0"/>
              <a:t>https://data.cityofnewyork.us/dataset/DOHMH-Farmers-Markets-andFood-Boxes/8vwk-6iz2</a:t>
            </a:r>
          </a:p>
          <a:p>
            <a:r>
              <a:rPr lang="en-US" sz="2000" dirty="0" smtClean="0"/>
              <a:t>A farmers' market is often defined as a public site used by two or more local or regional producers for the direct sale of farm products to consumers. In addition to fresh fruits and vegetables, markets may sell dairy products, fish, meat, baked goods, and other minimally processed foods.</a:t>
            </a: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4823" y="3576259"/>
            <a:ext cx="6740434" cy="3177238"/>
          </a:xfrm>
          <a:prstGeom prst="rect">
            <a:avLst/>
          </a:prstGeom>
        </p:spPr>
      </p:pic>
    </p:spTree>
    <p:extLst>
      <p:ext uri="{BB962C8B-B14F-4D97-AF65-F5344CB8AC3E}">
        <p14:creationId xmlns:p14="http://schemas.microsoft.com/office/powerpoint/2010/main" val="4279619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 - 3</a:t>
            </a:r>
            <a:endParaRPr lang="en-US" dirty="0"/>
          </a:p>
        </p:txBody>
      </p:sp>
      <p:sp>
        <p:nvSpPr>
          <p:cNvPr id="3" name="Content Placeholder 2"/>
          <p:cNvSpPr>
            <a:spLocks noGrp="1"/>
          </p:cNvSpPr>
          <p:nvPr>
            <p:ph sz="half" idx="1"/>
          </p:nvPr>
        </p:nvSpPr>
        <p:spPr/>
        <p:txBody>
          <a:bodyPr>
            <a:normAutofit/>
          </a:bodyPr>
          <a:lstStyle/>
          <a:p>
            <a:r>
              <a:rPr lang="en-US" sz="2000" b="1" dirty="0" smtClean="0"/>
              <a:t>Data 3</a:t>
            </a:r>
            <a:r>
              <a:rPr lang="en-US" sz="2000" dirty="0" smtClean="0"/>
              <a:t> : Data from Wikipedia pages as given below : </a:t>
            </a:r>
          </a:p>
          <a:p>
            <a:r>
              <a:rPr lang="en-US" sz="2000" dirty="0" smtClean="0"/>
              <a:t>New York Population.</a:t>
            </a:r>
          </a:p>
          <a:p>
            <a:r>
              <a:rPr lang="en-US" sz="2000" dirty="0" smtClean="0"/>
              <a:t>New York City Demographics.</a:t>
            </a:r>
          </a:p>
          <a:p>
            <a:r>
              <a:rPr lang="en-US" sz="2000" dirty="0" smtClean="0"/>
              <a:t>Cuisine of New York city.  https://en.wikipedia.org/wiki/New_York_City  https://en.wikipedia.org/wiki/Economy_of_New_York_City  https://en.wikipedia.org/wiki/Portal:New_York_City  https://en.wikipedia.org/wiki/Cuisine_of_New_York_City</a:t>
            </a:r>
            <a:endParaRPr lang="en-US" sz="2000"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0" y="2403565"/>
            <a:ext cx="5771048" cy="2491718"/>
          </a:xfrm>
          <a:prstGeom prst="rect">
            <a:avLst/>
          </a:prstGeom>
        </p:spPr>
      </p:pic>
    </p:spTree>
    <p:extLst>
      <p:ext uri="{BB962C8B-B14F-4D97-AF65-F5344CB8AC3E}">
        <p14:creationId xmlns:p14="http://schemas.microsoft.com/office/powerpoint/2010/main" val="2016989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1831</Words>
  <Application>Microsoft Office PowerPoint</Application>
  <PresentationFormat>Custom</PresentationFormat>
  <Paragraphs>155</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The Battle of neighborhood</vt:lpstr>
      <vt:lpstr>INTRODUCTION</vt:lpstr>
      <vt:lpstr>NEW YORK CITY - FACTS</vt:lpstr>
      <vt:lpstr>NEW YORK CITY – BUSINESS ENVIORMENT</vt:lpstr>
      <vt:lpstr>NEW YORK CITY – CUISINE </vt:lpstr>
      <vt:lpstr>FACTOR TO STUDY TO DECIDE ON RESTURANT LOCATION</vt:lpstr>
      <vt:lpstr>DATA DESCRIPTION - 1</vt:lpstr>
      <vt:lpstr>DATA DESCRIPTION - 2</vt:lpstr>
      <vt:lpstr>DATA DESCRIPTION - 3</vt:lpstr>
      <vt:lpstr>DATA DESCRIPTION - 4</vt:lpstr>
      <vt:lpstr>ANALYTIC APPROACH </vt:lpstr>
      <vt:lpstr>METHODOLOGY - 1</vt:lpstr>
      <vt:lpstr>METHODOLOGY - 2</vt:lpstr>
      <vt:lpstr>METHODOLOGY - 2</vt:lpstr>
      <vt:lpstr>METHODOLOGY - 3</vt:lpstr>
      <vt:lpstr>METHODOLOGY - 3 – NEW YORK POPULATION</vt:lpstr>
      <vt:lpstr>METHODOLOGY- 3 –NEW YORK CITY DEMOGRAPHICS</vt:lpstr>
      <vt:lpstr>METHODOLOGY- 3 – cuisine of New York city</vt:lpstr>
      <vt:lpstr>METHODOLOGY- 3 – cuisine of New York city</vt:lpstr>
      <vt:lpstr>METHODOLOGY- 3 – cuisine of New York city</vt:lpstr>
      <vt:lpstr>METHODOLOGY- 4 – foursquare.com</vt:lpstr>
      <vt:lpstr>METHODOLOGY- 4 – PART- 1 – Brooklyn and Manhattan</vt:lpstr>
      <vt:lpstr>METHODOLOGY- 4 – PART- 2 – Bronx, Queens and Staten Island</vt:lpstr>
      <vt:lpstr>METHODOLOGY- 4 – PART- 1 – Brooklyn and Manhattan</vt:lpstr>
      <vt:lpstr>METHODOLOGY- 4 – PART- 2 – Bronx, Queens and Staten Island</vt:lpstr>
      <vt:lpstr>RESULTS  PART- 1 – Brooklyn and Manhattan</vt:lpstr>
      <vt:lpstr>RESULTS  PART- 2 – Bronx, Queens and Staten Island</vt:lpstr>
      <vt:lpstr>DISCUSSION</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irfan ullah Pir Zada</dc:creator>
  <cp:lastModifiedBy>Irfan Ullah</cp:lastModifiedBy>
  <cp:revision>15</cp:revision>
  <dcterms:created xsi:type="dcterms:W3CDTF">2020-02-20T05:43:05Z</dcterms:created>
  <dcterms:modified xsi:type="dcterms:W3CDTF">2020-02-25T07:51:04Z</dcterms:modified>
</cp:coreProperties>
</file>