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44.xml" Type="http://schemas.openxmlformats.org/officeDocument/2006/relationships/slide" Id="rId4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2" name="Shape 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7" name="Shape 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7" name="Shape 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8" name="Shape 4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2" name="Shape 4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8" name="Shape 4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3" name="Shape 4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7" name="Shape 5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3" name="Shape 5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8" name="Shape 5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3" name="Shape 5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8" name="Shape 5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2" name="Shape 5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7" name="Shape 5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2" name="Shape 6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7" name="Shape 6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Shape 630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2" name="Shape 6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6" name="Shape 6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Shape 659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2" name="Shape 6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Shape 675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7" name="Shape 6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Shape 690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2" name="Shape 7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Shape 705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7" name="Shape 7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Shape 720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2" name="Shape 7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7" name="Shape 7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8" name="Shape 74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Shape 750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2" name="Shape 7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Shape 765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0" name="Shape 7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Shape 783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1122362" x="1524000"/>
            <a:ext cy="23876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602037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457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914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1371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1828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2286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2743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3200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3657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1256505" x="3920331"/>
            <a:ext cy="10515599" cx="43513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1956594" x="7133431"/>
            <a:ext cy="26288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-596105" x="1799431"/>
            <a:ext cy="77342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709738" x="831850"/>
            <a:ext cy="285273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589462" x="831850"/>
            <a:ext cy="150018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825625" x="838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825625" x="6172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365125" x="839787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81163" x="839787"/>
            <a:ext cy="823912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505075" x="839787"/>
            <a:ext cy="3684588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681163" x="6172200"/>
            <a:ext cy="823912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505075" x="6172200"/>
            <a:ext cy="3684588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marR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marR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marR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creativecommons.org/licenses/by-nc-sa/3.0/" Type="http://schemas.openxmlformats.org/officeDocument/2006/relationships/hyperlink" TargetMode="External" Id="rId4"/><Relationship Target="https://twitter.com/inavarromartin" Type="http://schemas.openxmlformats.org/officeDocument/2006/relationships/hyperlink" TargetMode="External" Id="rId3"/><Relationship Target="../media/image01.png" Type="http://schemas.openxmlformats.org/officeDocument/2006/relationships/image" Id="rId6"/><Relationship Target="../media/image21.pn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https://gradle.org/" Type="http://schemas.openxmlformats.org/officeDocument/2006/relationships/hyperlink" TargetMode="External" Id="rId19"/><Relationship Target="http://leiningen.org/" Type="http://schemas.openxmlformats.org/officeDocument/2006/relationships/hyperlink" TargetMode="External" Id="rId18"/><Relationship Target="http://maven.apache.org/" Type="http://schemas.openxmlformats.org/officeDocument/2006/relationships/hyperlink" TargetMode="External" Id="rId17"/><Relationship Target="http://www.scala-sbt.org/" Type="http://schemas.openxmlformats.org/officeDocument/2006/relationships/hyperlink" TargetMode="External" Id="rId16"/><Relationship Target="https://typesafe.com/get-started" Type="http://schemas.openxmlformats.org/officeDocument/2006/relationships/hyperlink" TargetMode="External" Id="rId15"/><Relationship Target="http://scala-ide.org/" Type="http://schemas.openxmlformats.org/officeDocument/2006/relationships/hyperlink" TargetMode="External" Id="rId14"/><Relationship Target="https://plugins.jetbrains.com/plugin/?id=1347" Type="http://schemas.openxmlformats.org/officeDocument/2006/relationships/hyperlink" TargetMode="External" Id="rId12"/><Relationship Target="../notesSlides/notesSlide10.xml" Type="http://schemas.openxmlformats.org/officeDocument/2006/relationships/notesSlide" Id="rId2"/><Relationship Target="http://wiki.netbeans.org/Scala" Type="http://schemas.openxmlformats.org/officeDocument/2006/relationships/hyperlink" TargetMode="External" Id="rId13"/><Relationship Target="../slideLayouts/slideLayout1.xml" Type="http://schemas.openxmlformats.org/officeDocument/2006/relationships/slideLayout" Id="rId1"/><Relationship Target="http://manuel.bernhardt.io/2013/09/20/scala-with-sublimetext/" Type="http://schemas.openxmlformats.org/officeDocument/2006/relationships/hyperlink" TargetMode="External" Id="rId10"/><Relationship Target="http://goo.gl/QxAhfq" Type="http://schemas.openxmlformats.org/officeDocument/2006/relationships/hyperlink" TargetMode="External" Id="rId4"/><Relationship Target="https://www.jetbrains.com/idea/" Type="http://schemas.openxmlformats.org/officeDocument/2006/relationships/hyperlink" TargetMode="External" Id="rId11"/><Relationship Target="../media/image04.png" Type="http://schemas.openxmlformats.org/officeDocument/2006/relationships/image" Id="rId3"/><Relationship Target="http://derekwyatt.org/2013/12/31/coding-scala-with-vim.html" Type="http://schemas.openxmlformats.org/officeDocument/2006/relationships/hyperlink" TargetMode="External" Id="rId9"/><Relationship Target="http://www.scala-js.org/" Type="http://schemas.openxmlformats.org/officeDocument/2006/relationships/hyperlink" TargetMode="External" Id="rId6"/><Relationship Target="http://www.scala-lang.org/download/" Type="http://schemas.openxmlformats.org/officeDocument/2006/relationships/hyperlink" TargetMode="External" Id="rId5"/><Relationship Target="https://github.com/hvesalai/sbt-mode" Type="http://schemas.openxmlformats.org/officeDocument/2006/relationships/hyperlink" TargetMode="External" Id="rId8"/><Relationship Target="https://github.com/ensime/ensime-server" Type="http://schemas.openxmlformats.org/officeDocument/2006/relationships/hyperlink" TargetMode="External" Id="rId7"/></Relationships>
</file>

<file path=ppt/slides/_rels/slide11.xml.rels><?xml version="1.0" encoding="UTF-8" standalone="yes"?><Relationships xmlns="http://schemas.openxmlformats.org/package/2006/relationships"><Relationship Target="http://www.scala-js.org/" Type="http://schemas.openxmlformats.org/officeDocument/2006/relationships/hyperlink" TargetMode="External" Id="rId16"/><Relationship Target="https://github.com/milessabin/shapeless" Type="http://schemas.openxmlformats.org/officeDocument/2006/relationships/hyperlink" TargetMode="External" Id="rId15"/><Relationship Target="https://spark.apache.org/" Type="http://schemas.openxmlformats.org/officeDocument/2006/relationships/hyperlink" TargetMode="External" Id="rId14"/><Relationship Target="http://etorreborre.github.io/specs2/" Type="http://schemas.openxmlformats.org/officeDocument/2006/relationships/hyperlink" TargetMode="External" Id="rId12"/><Relationship Target="../notesSlides/notesSlide11.xml" Type="http://schemas.openxmlformats.org/officeDocument/2006/relationships/notesSlide" Id="rId2"/><Relationship Target="http://slick.typesafe.com/" Type="http://schemas.openxmlformats.org/officeDocument/2006/relationships/hyperlink" TargetMode="External" Id="rId13"/><Relationship Target="../slideLayouts/slideLayout1.xml" Type="http://schemas.openxmlformats.org/officeDocument/2006/relationships/slideLayout" Id="rId1"/><Relationship Target="http://www.scalatra.org/" Type="http://schemas.openxmlformats.org/officeDocument/2006/relationships/hyperlink" TargetMode="External" Id="rId10"/><Relationship Target="https://www.playframework.com/" Type="http://schemas.openxmlformats.org/officeDocument/2006/relationships/hyperlink" TargetMode="External" Id="rId4"/><Relationship Target="http://www.scalacheck.org/" Type="http://schemas.openxmlformats.org/officeDocument/2006/relationships/hyperlink" TargetMode="External" Id="rId11"/><Relationship Target="../media/image04.png" Type="http://schemas.openxmlformats.org/officeDocument/2006/relationships/image" Id="rId3"/><Relationship Target="http://liftweb.net/" Type="http://schemas.openxmlformats.org/officeDocument/2006/relationships/hyperlink" TargetMode="External" Id="rId9"/><Relationship Target="http://spray.io/" Type="http://schemas.openxmlformats.org/officeDocument/2006/relationships/hyperlink" TargetMode="External" Id="rId6"/><Relationship Target="http://akka.io/" Type="http://schemas.openxmlformats.org/officeDocument/2006/relationships/hyperlink" TargetMode="External" Id="rId5"/><Relationship Target="https://github.com/julien-truffaut/Monocle" Type="http://schemas.openxmlformats.org/officeDocument/2006/relationships/hyperlink" TargetMode="External" Id="rId8"/><Relationship Target="https://github.com/scalaz/scalaz" Type="http://schemas.openxmlformats.org/officeDocument/2006/relationships/hyperlink" TargetMode="External" Id="rId7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8.jpg" Type="http://schemas.openxmlformats.org/officeDocument/2006/relationships/image" Id="rId4"/><Relationship Target="../media/image04.png" Type="http://schemas.openxmlformats.org/officeDocument/2006/relationships/image" Id="rId3"/><Relationship Target="https://www.youtube.com/channel/UCGskAkcw_kmOvGOzPsbIkkw" Type="http://schemas.openxmlformats.org/officeDocument/2006/relationships/hyperlink" TargetMode="External" Id="rId6"/><Relationship Target="http://www.meetup.com/Scala-Programming-Madrid/" Type="http://schemas.openxmlformats.org/officeDocument/2006/relationships/hyperlink" TargetMode="External" Id="rId5"/></Relationships>
</file>

<file path=ppt/slides/_rels/slide13.xml.rels><?xml version="1.0" encoding="UTF-8" standalone="yes"?><Relationships xmlns="http://schemas.openxmlformats.org/package/2006/relationships"><Relationship Target="http://s172.photobucket.com/user/frankwm1/media/DiscworldMap.jpg.html?t=1252649975" Type="http://schemas.openxmlformats.org/officeDocument/2006/relationships/hyperlink" TargetMode="External" Id="rId19"/><Relationship Target="http://vignette2.wikia.nocookie.net/gravityfalls/images/f/fd/S1e20_ian_worrel_town_explosion.jpg/revision/latest?cb=20130830073203" Type="http://schemas.openxmlformats.org/officeDocument/2006/relationships/hyperlink" TargetMode="External" Id="rId18"/><Relationship Target="http://www.free-picture.net/albums/Drinks/coffee/cup-coffee-beens.jpg" Type="http://schemas.openxmlformats.org/officeDocument/2006/relationships/hyperlink" TargetMode="External" Id="rId17"/><Relationship Target="http://www.the-house-of-literature.co.uk/Images/printing_letters.jpg" Type="http://schemas.openxmlformats.org/officeDocument/2006/relationships/hyperlink" TargetMode="External" Id="rId16"/><Relationship Target="http://384uqqh5pka2ma24ild282mv.wpengine.netdna-cdn.com/wp-content/uploads/2014/01/lambda.jpg" Type="http://schemas.openxmlformats.org/officeDocument/2006/relationships/hyperlink" TargetMode="External" Id="rId15"/><Relationship Target="http://xkcd.com/1312/" Type="http://schemas.openxmlformats.org/officeDocument/2006/relationships/hyperlink" TargetMode="External" Id="rId14"/><Relationship Target="https://elasticgirl.files.wordpress.com/2009/02/lanada.jpg" Type="http://schemas.openxmlformats.org/officeDocument/2006/relationships/hyperlink" TargetMode="External" Id="rId21"/><Relationship Target="http://upload.wikimedia.org/wikipedia/commons/a/af/All_Gizah_Pyramids.jpg" Type="http://schemas.openxmlformats.org/officeDocument/2006/relationships/hyperlink" TargetMode="External" Id="rId12"/><Relationship Target="../notesSlides/notesSlide13.xml" Type="http://schemas.openxmlformats.org/officeDocument/2006/relationships/notesSlide" Id="rId2"/><Relationship Target="http://xkcd.com/1270/" Type="http://schemas.openxmlformats.org/officeDocument/2006/relationships/hyperlink" TargetMode="External" Id="rId22"/><Relationship Target="http://photos3.meetupstatic.com/photos/event/d/0/4/a/highres_250073322.jpeg" Type="http://schemas.openxmlformats.org/officeDocument/2006/relationships/hyperlink" TargetMode="External" Id="rId13"/><Relationship Target="../slideLayouts/slideLayout1.xml" Type="http://schemas.openxmlformats.org/officeDocument/2006/relationships/slideLayout" Id="rId1"/><Relationship Target="https://twitter.com/deech/status/532707884304306176" Type="http://schemas.openxmlformats.org/officeDocument/2006/relationships/hyperlink" TargetMode="External" Id="rId23"/><Relationship Target="http://es.wikipedia.org/wiki/Jerarqu%C3%ADa" Type="http://schemas.openxmlformats.org/officeDocument/2006/relationships/hyperlink" TargetMode="External" Id="rId10"/><Relationship Target="https://www.flickr.com/photos/gilles_dubochet/7327041044/" Type="http://schemas.openxmlformats.org/officeDocument/2006/relationships/hyperlink" TargetMode="External" Id="rId4"/><Relationship Target="http://www.scala-lang.org/old/sites/default/files/images/classhierarchy.img_assist_custom.png" Type="http://schemas.openxmlformats.org/officeDocument/2006/relationships/hyperlink" TargetMode="External" Id="rId11"/><Relationship Target="../media/image04.png" Type="http://schemas.openxmlformats.org/officeDocument/2006/relationships/image" Id="rId3"/><Relationship Target="http://cienciaoficcion.com/wp-content/uploads/2014/06/tumblr_llqmm37xgQ1qiec6oo1_1280.jpg" Type="http://schemas.openxmlformats.org/officeDocument/2006/relationships/hyperlink" TargetMode="External" Id="rId20"/><Relationship Target="http://en.wikipedia.org/wiki/%C3%81hkk%C3%A1#mediaviewer/File:Akka_mountain.jpg" Type="http://schemas.openxmlformats.org/officeDocument/2006/relationships/hyperlink" TargetMode="External" Id="rId9"/><Relationship Target="http://tototoshi.github.io/slides/picture-show-introduction/intro/scalachan.png" Type="http://schemas.openxmlformats.org/officeDocument/2006/relationships/hyperlink" TargetMode="External" Id="rId6"/><Relationship Target="http://en.wikipedia.org/wiki/Scala_(programming_language)#mediaviewer/File:Scala_logo.png" Type="http://schemas.openxmlformats.org/officeDocument/2006/relationships/hyperlink" TargetMode="External" Id="rId5"/><Relationship Target="http://nadirkeval.com/wp-content/uploads/2014/04/girlhappy.jpg" Type="http://schemas.openxmlformats.org/officeDocument/2006/relationships/hyperlink" TargetMode="External" Id="rId8"/><Relationship Target="http://www.legolegolego.com/wp-content/uploads/2008/09/soho-building.jpg" Type="http://schemas.openxmlformats.org/officeDocument/2006/relationships/hyperlink" TargetMode="External" Id="rId7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www.scala-lang.org/" Type="http://schemas.openxmlformats.org/officeDocument/2006/relationships/hyperlink" TargetMode="External" Id="rId4"/><Relationship Target="../media/image04.png" Type="http://schemas.openxmlformats.org/officeDocument/2006/relationships/image" Id="rId3"/><Relationship Target="../media/image11.png" Type="http://schemas.openxmlformats.org/officeDocument/2006/relationships/image" Id="rId6"/><Relationship Target="http://www.amazon.com/Programming-Scala-Comprehensive-Step-step/dp/0981531601/ref=sr_1_1?ie=UTF8&amp;s=books&amp;qid=1240563267&amp;sr=8-1" Type="http://schemas.openxmlformats.org/officeDocument/2006/relationships/hyperlink" TargetMode="External" Id="rId5"/><Relationship Target="../media/image10.jpg" Type="http://schemas.openxmlformats.org/officeDocument/2006/relationships/image" Id="rId7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9.gif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gif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6.gif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2.gif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6.jp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www.scala-lang.org/api/current/index.html#scala.Function2" Type="http://schemas.openxmlformats.org/officeDocument/2006/relationships/hyperlink" TargetMode="External" Id="rId4"/><Relationship Target="../media/image04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3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4.jp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4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0.jp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jp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3.jp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5.jp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7.jp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9.jp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github.com/milessabin/shapeless" Type="http://schemas.openxmlformats.org/officeDocument/2006/relationships/hyperlink" TargetMode="External" Id="rId4"/><Relationship Target="../media/image04.png" Type="http://schemas.openxmlformats.org/officeDocument/2006/relationships/image" Id="rId3"/><Relationship Target="https://github.com/scalaz/scalaz" Type="http://schemas.openxmlformats.org/officeDocument/2006/relationships/hyperlink" TargetMode="External" Id="rId5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7.png" Type="http://schemas.openxmlformats.org/officeDocument/2006/relationships/image" Id="rId4"/><Relationship Target="../media/image04.png" Type="http://schemas.openxmlformats.org/officeDocument/2006/relationships/image" Id="rId3"/><Relationship Target="../media/image08.jpg" Type="http://schemas.openxmlformats.org/officeDocument/2006/relationships/image" Id="rId9"/><Relationship Target="https://github.com/pirita" Type="http://schemas.openxmlformats.org/officeDocument/2006/relationships/hyperlink" TargetMode="External" Id="rId6"/><Relationship Target="../media/image22.jpg" Type="http://schemas.openxmlformats.org/officeDocument/2006/relationships/image" Id="rId5"/><Relationship Target="https://twitter.com/inavarromartin" Type="http://schemas.openxmlformats.org/officeDocument/2006/relationships/hyperlink" TargetMode="External" Id="rId8"/><Relationship Target="mailto:ignacio.navarro.martin@gmail.com" Type="http://schemas.openxmlformats.org/officeDocument/2006/relationships/hyperlink" TargetMode="External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jpg" Type="http://schemas.openxmlformats.org/officeDocument/2006/relationships/image" Id="rId4"/><Relationship Target="../media/image04.png" Type="http://schemas.openxmlformats.org/officeDocument/2006/relationships/image" Id="rId3"/><Relationship Target="../media/image03.jp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4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akka.io/" Type="http://schemas.openxmlformats.org/officeDocument/2006/relationships/hyperlink" TargetMode="External" Id="rId4"/><Relationship Target="../media/image04.png" Type="http://schemas.openxmlformats.org/officeDocument/2006/relationships/image" Id="rId3"/><Relationship Target="../media/image07.jp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8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https://www.coursera.org/course/reactive" Type="http://schemas.openxmlformats.org/officeDocument/2006/relationships/hyperlink" TargetMode="External" Id="rId16"/><Relationship Target="https://www.coursera.org/course/progfun" Type="http://schemas.openxmlformats.org/officeDocument/2006/relationships/hyperlink" TargetMode="External" Id="rId15"/><Relationship Target="http://www.scala-lang.org/docu/files/ScalaByExample.pdf" Type="http://schemas.openxmlformats.org/officeDocument/2006/relationships/hyperlink" TargetMode="External" Id="rId14"/><Relationship Target="../notesSlides/notesSlide9.xml" Type="http://schemas.openxmlformats.org/officeDocument/2006/relationships/notesSlide" Id="rId2"/><Relationship Target="http://www.artima.com/pins1ed/" Type="http://schemas.openxmlformats.org/officeDocument/2006/relationships/hyperlink" TargetMode="External" Id="rId12"/><Relationship Target="http://www.scala-lang.org/docu/files/ScalaTutorial.pdf" Type="http://schemas.openxmlformats.org/officeDocument/2006/relationships/hyperlink" TargetMode="External" Id="rId13"/><Relationship Target="../slideLayouts/slideLayout1.xml" Type="http://schemas.openxmlformats.org/officeDocument/2006/relationships/slideLayout" Id="rId1"/><Relationship Target="https://github.com/pirita/TechFest2015" Type="http://schemas.openxmlformats.org/officeDocument/2006/relationships/hyperlink" TargetMode="External" Id="rId4"/><Relationship Target="https://github.com/vhf/free-programming-books/blob/master/free-programming-books.md#scala" Type="http://schemas.openxmlformats.org/officeDocument/2006/relationships/hyperlink" TargetMode="External" Id="rId10"/><Relationship Target="../media/image04.png" Type="http://schemas.openxmlformats.org/officeDocument/2006/relationships/image" Id="rId3"/><Relationship Target="https://twitter.github.io/scala_school/" Type="http://schemas.openxmlformats.org/officeDocument/2006/relationships/hyperlink" TargetMode="External" Id="rId11"/><Relationship Target="http://danielwestheide.com/scala/neophytes.html" Type="http://schemas.openxmlformats.org/officeDocument/2006/relationships/hyperlink" TargetMode="External" Id="rId9"/><Relationship Target="http://scalakata.com" Type="http://schemas.openxmlformats.org/officeDocument/2006/relationships/hyperlink" TargetMode="External" Id="rId6"/><Relationship Target="http://www.simplyscala.com/" Type="http://schemas.openxmlformats.org/officeDocument/2006/relationships/hyperlink" TargetMode="External" Id="rId5"/><Relationship Target="http://www.scala-lang.org/documentation/" Type="http://schemas.openxmlformats.org/officeDocument/2006/relationships/hyperlink" TargetMode="External" Id="rId8"/><Relationship Target="http://www.scala-js-fiddle.com/" Type="http://schemas.openxmlformats.org/officeDocument/2006/relationships/hyperlink" TargetMode="External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/>
        </p:nvSpPr>
        <p:spPr>
          <a:xfrm>
            <a:off y="1725621" x="3701903"/>
            <a:ext cy="400109" cx="80200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2000" lang="es-ES">
                <a:solidFill>
                  <a:schemeClr val="dk1"/>
                </a:solidFill>
              </a:rPr>
              <a:t>Ignacio Navarro Martín </a:t>
            </a:r>
            <a:r>
              <a:rPr u="sng" sz="2000" lang="es-ES">
                <a:solidFill>
                  <a:schemeClr val="hlink"/>
                </a:solidFill>
                <a:hlinkClick r:id="rId3"/>
              </a:rPr>
              <a:t>@inavarromartin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y="2149286" x="3701903"/>
            <a:ext cy="646331" cx="80200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3600" lang="es-ES">
                <a:solidFill>
                  <a:schemeClr val="dk1"/>
                </a:solidFill>
              </a:rPr>
              <a:t>Introducción a Scala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6304721" x="2568438"/>
            <a:ext cy="276998" cx="709489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s-ES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 where otherwise noted, this work is licensed under: </a:t>
            </a:r>
            <a:r>
              <a:rPr strike="noStrike" u="sng" b="0" cap="none" baseline="0" sz="1200" lang="es-E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http://creativecommons.org/licenses/by-nc-sa/3.0/</a:t>
            </a:r>
            <a:r>
              <a:rPr strike="noStrike" u="none" b="0" cap="none" baseline="0" sz="1200" lang="es-ES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 t="14662" b="17098" r="5597" l="4633"/>
          <a:stretch/>
        </p:blipFill>
        <p:spPr>
          <a:xfrm>
            <a:off y="1725621" x="895329"/>
            <a:ext cy="1865015" cx="245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y="267718" x="365701"/>
            <a:ext cy="1015662" cx="80200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0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Shape 89"/>
          <p:cNvGrpSpPr/>
          <p:nvPr/>
        </p:nvGrpSpPr>
        <p:grpSpPr>
          <a:xfrm>
            <a:off y="5920966" x="-9052"/>
            <a:ext cy="0" cx="12201053"/>
            <a:chOff y="5920966" x="-9052"/>
            <a:chExt cy="0" cx="12201053"/>
          </a:xfrm>
        </p:grpSpPr>
        <p:cxnSp>
          <p:nvCxnSpPr>
            <p:cNvPr id="90" name="Shape 90"/>
            <p:cNvCxnSpPr/>
            <p:nvPr/>
          </p:nvCxnSpPr>
          <p:spPr>
            <a:xfrm>
              <a:off y="5920966" x="-9052"/>
              <a:ext cy="0" cx="8573631"/>
            </a:xfrm>
            <a:prstGeom prst="straightConnector1">
              <a:avLst/>
            </a:prstGeom>
            <a:noFill/>
            <a:ln w="571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91" name="Shape 91"/>
            <p:cNvCxnSpPr/>
            <p:nvPr/>
          </p:nvCxnSpPr>
          <p:spPr>
            <a:xfrm>
              <a:off y="5920966" x="8497042"/>
              <a:ext cy="0" cx="3694957"/>
            </a:xfrm>
            <a:prstGeom prst="straightConnector1">
              <a:avLst/>
            </a:prstGeom>
            <a:noFill/>
            <a:ln w="571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pic>
        <p:nvPicPr>
          <p:cNvPr id="92" name="Shape 92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6222826" x="10113728"/>
            <a:ext cy="454310" cx="1817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225" name="Shape 225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226" name="Shape 226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227" name="Shape 227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8" name="Shape 228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Instalar Scala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y="1312300" x="947375"/>
            <a:ext cy="51500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Scala funciona sobre la JVM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Java 1.6 (Scala 2.11.X): </a:t>
            </a:r>
            <a:r>
              <a:rPr u="sng" lang="es-ES">
                <a:solidFill>
                  <a:schemeClr val="hlink"/>
                </a:solidFill>
                <a:hlinkClick r:id="rId4"/>
              </a:rPr>
              <a:t>http://goo.gl/QxAhfq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Scala: </a:t>
            </a:r>
            <a:r>
              <a:rPr u="sng" lang="es-ES">
                <a:solidFill>
                  <a:schemeClr val="hlink"/>
                </a:solidFill>
                <a:hlinkClick r:id="rId5"/>
              </a:rPr>
              <a:t>http://www.scala-lang.org/download/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u="sng" lang="es-ES">
                <a:solidFill>
                  <a:schemeClr val="hlink"/>
                </a:solidFill>
                <a:hlinkClick r:id="rId6"/>
              </a:rPr>
              <a:t>http://www.scala-js.org/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Editores / IDEs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Emacs (</a:t>
            </a:r>
            <a:r>
              <a:rPr b="1" lang="es-ES">
                <a:solidFill>
                  <a:schemeClr val="dk1"/>
                </a:solidFill>
              </a:rPr>
              <a:t>¡Muy recomendable!</a:t>
            </a:r>
            <a:r>
              <a:rPr lang="es-ES">
                <a:solidFill>
                  <a:schemeClr val="dk1"/>
                </a:solidFill>
              </a:rPr>
              <a:t>)</a:t>
            </a:r>
            <a:r>
              <a:rPr lang="es-ES"/>
              <a:t>)</a:t>
            </a:r>
          </a:p>
          <a:p>
            <a:pPr rtl="0" lvl="2" indent="-3175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s-ES"/>
              <a:t>Ensime: </a:t>
            </a:r>
            <a:r>
              <a:rPr u="sng" lang="es-ES">
                <a:solidFill>
                  <a:schemeClr val="hlink"/>
                </a:solidFill>
                <a:hlinkClick r:id="rId7"/>
              </a:rPr>
              <a:t>https://github.com/ensime/ensime-server</a:t>
            </a:r>
          </a:p>
          <a:p>
            <a:pPr rtl="0" lvl="2" indent="-3175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s-ES"/>
              <a:t>sbt-mode: </a:t>
            </a:r>
            <a:r>
              <a:rPr u="sng" lang="es-ES">
                <a:solidFill>
                  <a:schemeClr val="hlink"/>
                </a:solidFill>
                <a:hlinkClick r:id="rId8"/>
              </a:rPr>
              <a:t>https://github.com/hvesalai/sbt-mode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Vim </a:t>
            </a:r>
            <a:r>
              <a:rPr u="sng" lang="es-ES">
                <a:solidFill>
                  <a:schemeClr val="hlink"/>
                </a:solidFill>
                <a:hlinkClick r:id="rId9"/>
              </a:rPr>
              <a:t>http://derekwyatt.org/2013/12/31/coding-scala-with-vim.html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SublimeText </a:t>
            </a:r>
            <a:r>
              <a:rPr u="sng" lang="es-ES">
                <a:solidFill>
                  <a:schemeClr val="hlink"/>
                </a:solidFill>
                <a:hlinkClick r:id="rId10"/>
              </a:rPr>
              <a:t>http://manuel.bernhardt.io/2013/09/20/scala-with-sublimetext/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Intellij </a:t>
            </a:r>
            <a:r>
              <a:rPr lang="es-ES">
                <a:solidFill>
                  <a:schemeClr val="dk1"/>
                </a:solidFill>
              </a:rPr>
              <a:t>(</a:t>
            </a:r>
            <a:r>
              <a:rPr b="1" lang="es-ES">
                <a:solidFill>
                  <a:schemeClr val="dk1"/>
                </a:solidFill>
              </a:rPr>
              <a:t>¡Mejor IDE para Scala!</a:t>
            </a:r>
            <a:r>
              <a:rPr lang="es-ES">
                <a:solidFill>
                  <a:schemeClr val="dk1"/>
                </a:solidFill>
              </a:rPr>
              <a:t>)</a:t>
            </a:r>
          </a:p>
          <a:p>
            <a:pPr rtl="0" lvl="2" indent="-3175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s-ES"/>
              <a:t>Editor para lenguajes de la JVM </a:t>
            </a:r>
            <a:r>
              <a:rPr u="sng" lang="es-ES">
                <a:solidFill>
                  <a:schemeClr val="hlink"/>
                </a:solidFill>
                <a:hlinkClick r:id="rId11"/>
              </a:rPr>
              <a:t>https://www.jetbrains.com/idea/</a:t>
            </a:r>
          </a:p>
          <a:p>
            <a:pPr rtl="0" lvl="2" indent="-3175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s-ES"/>
              <a:t>Plugin Scala (JVM y JS) </a:t>
            </a:r>
            <a:r>
              <a:rPr u="sng" lang="es-ES">
                <a:solidFill>
                  <a:schemeClr val="hlink"/>
                </a:solidFill>
                <a:hlinkClick r:id="rId12"/>
              </a:rPr>
              <a:t>https://plugins.jetbrains.com/plugin/?id=1347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Netbeans </a:t>
            </a:r>
            <a:r>
              <a:rPr u="sng" lang="es-ES">
                <a:solidFill>
                  <a:schemeClr val="hlink"/>
                </a:solidFill>
                <a:hlinkClick r:id="rId13"/>
              </a:rPr>
              <a:t>http://wiki.netbeans.org/Scala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Eclipse </a:t>
            </a:r>
          </a:p>
          <a:p>
            <a:pPr rtl="0" lvl="2" indent="-3175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s-ES"/>
              <a:t>Scala-ide: </a:t>
            </a:r>
            <a:r>
              <a:rPr u="sng" lang="es-ES">
                <a:solidFill>
                  <a:schemeClr val="hlink"/>
                </a:solidFill>
                <a:hlinkClick r:id="rId14"/>
              </a:rPr>
              <a:t>http://scala-ide.org/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Activator </a:t>
            </a:r>
            <a:r>
              <a:rPr u="sng" lang="es-ES">
                <a:solidFill>
                  <a:schemeClr val="hlink"/>
                </a:solidFill>
                <a:hlinkClick r:id="rId15"/>
              </a:rPr>
              <a:t>https://typesafe.com/get-started</a:t>
            </a:r>
            <a:r>
              <a:rPr lang="es-ES"/>
              <a:t> (</a:t>
            </a:r>
            <a:r>
              <a:rPr b="1" lang="es-ES"/>
              <a:t>¡¡Muchos ejemplos!!</a:t>
            </a:r>
            <a:r>
              <a:rPr lang="es-ES"/>
              <a:t>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>
                <a:solidFill>
                  <a:schemeClr val="dk1"/>
                </a:solidFill>
              </a:rPr>
              <a:t>Gestion dependencias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>
                <a:solidFill>
                  <a:schemeClr val="dk1"/>
                </a:solidFill>
              </a:rPr>
              <a:t>SBT </a:t>
            </a:r>
            <a:r>
              <a:rPr u="sng" lang="es-ES">
                <a:solidFill>
                  <a:schemeClr val="hlink"/>
                </a:solidFill>
                <a:hlinkClick r:id="rId16"/>
              </a:rPr>
              <a:t>http://www.scala-sbt.org/</a:t>
            </a:r>
            <a:r>
              <a:rPr lang="es-ES">
                <a:solidFill>
                  <a:schemeClr val="dk1"/>
                </a:solidFill>
              </a:rPr>
              <a:t> 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>
                <a:solidFill>
                  <a:schemeClr val="dk1"/>
                </a:solidFill>
              </a:rPr>
              <a:t>Maven </a:t>
            </a:r>
            <a:r>
              <a:rPr u="sng" lang="es-ES">
                <a:solidFill>
                  <a:schemeClr val="hlink"/>
                </a:solidFill>
                <a:hlinkClick r:id="rId17"/>
              </a:rPr>
              <a:t>http://maven.apache.org/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>
                <a:solidFill>
                  <a:schemeClr val="dk1"/>
                </a:solidFill>
              </a:rPr>
              <a:t>Leiningen </a:t>
            </a:r>
            <a:r>
              <a:rPr u="sng" lang="es-ES">
                <a:solidFill>
                  <a:schemeClr val="hlink"/>
                </a:solidFill>
                <a:hlinkClick r:id="rId18"/>
              </a:rPr>
              <a:t>http://leiningen.org/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s-ES">
                <a:solidFill>
                  <a:schemeClr val="dk1"/>
                </a:solidFill>
              </a:rPr>
              <a:t>Gradle </a:t>
            </a:r>
            <a:r>
              <a:rPr u="sng" lang="es-ES">
                <a:solidFill>
                  <a:schemeClr val="hlink"/>
                </a:solidFill>
                <a:hlinkClick r:id="rId19"/>
              </a:rPr>
              <a:t>https://gradle.org/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238" name="Shape 238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239" name="Shape 239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240" name="Shape 240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241" name="Shape 241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2" name="Shape 242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Bibliotecas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y="1402625" x="1065400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Scala puede usar todas las bibliotecas/Frameworks de Java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Spring, Google Guice, Hibernate...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Y también existen bibliotecas y frameworks para Scala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Play </a:t>
            </a:r>
            <a:r>
              <a:rPr u="sng" sz="1800" lang="es-ES">
                <a:solidFill>
                  <a:schemeClr val="hlink"/>
                </a:solidFill>
                <a:hlinkClick r:id="rId4"/>
              </a:rPr>
              <a:t>https://www.playframework.com/</a:t>
            </a:r>
            <a:r>
              <a:rPr sz="1800" lang="es-ES"/>
              <a:t> (Web framework)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Akka </a:t>
            </a:r>
            <a:r>
              <a:rPr u="sng" sz="1800" lang="es-ES">
                <a:solidFill>
                  <a:schemeClr val="hlink"/>
                </a:solidFill>
                <a:hlinkClick r:id="rId5"/>
              </a:rPr>
              <a:t>http://akka.io/</a:t>
            </a:r>
            <a:r>
              <a:rPr sz="1800" lang="es-ES"/>
              <a:t> (Actors )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Spray / Akka.http </a:t>
            </a:r>
            <a:r>
              <a:rPr u="sng" sz="1800" lang="es-ES">
                <a:solidFill>
                  <a:schemeClr val="hlink"/>
                </a:solidFill>
                <a:hlinkClick r:id="rId6"/>
              </a:rPr>
              <a:t>http://spray.io/</a:t>
            </a:r>
            <a:r>
              <a:rPr sz="1800" lang="es-ES"/>
              <a:t> (Api rest)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sz="1800" lang="es-ES"/>
              <a:t>Scalaz </a:t>
            </a:r>
            <a:r>
              <a:rPr u="sng" sz="1800" lang="es-ES">
                <a:solidFill>
                  <a:schemeClr val="hlink"/>
                </a:solidFill>
                <a:hlinkClick r:id="rId7"/>
              </a:rPr>
              <a:t>https://github.com/scalaz/scalaz</a:t>
            </a:r>
            <a:r>
              <a:rPr sz="1800" lang="es-ES"/>
              <a:t> (Functional Programing ++)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Monocle </a:t>
            </a:r>
            <a:r>
              <a:rPr u="sng" sz="1800" lang="es-ES">
                <a:solidFill>
                  <a:schemeClr val="hlink"/>
                </a:solidFill>
                <a:hlinkClick r:id="rId8"/>
              </a:rPr>
              <a:t>https://github.com/julien-truffaut/Monocle</a:t>
            </a:r>
            <a:r>
              <a:rPr sz="1800" lang="es-ES"/>
              <a:t> (Lens for everything)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Lift </a:t>
            </a:r>
            <a:r>
              <a:rPr u="sng" sz="1800" lang="es-ES">
                <a:solidFill>
                  <a:schemeClr val="hlink"/>
                </a:solidFill>
                <a:hlinkClick r:id="rId9"/>
              </a:rPr>
              <a:t>http://liftweb.net/</a:t>
            </a:r>
            <a:r>
              <a:rPr sz="1800" lang="es-ES"/>
              <a:t> </a:t>
            </a:r>
            <a:r>
              <a:rPr sz="1800" lang="es-ES">
                <a:solidFill>
                  <a:schemeClr val="dk1"/>
                </a:solidFill>
              </a:rPr>
              <a:t>(Web framework)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Scalatra </a:t>
            </a:r>
            <a:r>
              <a:rPr u="sng" sz="1800" lang="es-ES">
                <a:solidFill>
                  <a:schemeClr val="hlink"/>
                </a:solidFill>
                <a:hlinkClick r:id="rId10"/>
              </a:rPr>
              <a:t>http://www.scalatra.org/</a:t>
            </a:r>
            <a:r>
              <a:rPr sz="1800" lang="es-ES"/>
              <a:t> </a:t>
            </a:r>
            <a:r>
              <a:rPr sz="1800" lang="es-ES">
                <a:solidFill>
                  <a:schemeClr val="dk1"/>
                </a:solidFill>
              </a:rPr>
              <a:t>(Web framework)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s-ES">
                <a:solidFill>
                  <a:schemeClr val="dk1"/>
                </a:solidFill>
              </a:rPr>
              <a:t>Scala check </a:t>
            </a:r>
            <a:r>
              <a:rPr u="sng" sz="1800" lang="es-ES">
                <a:solidFill>
                  <a:schemeClr val="hlink"/>
                </a:solidFill>
                <a:hlinkClick r:id="rId11"/>
              </a:rPr>
              <a:t>http://www.scalacheck.org/</a:t>
            </a:r>
            <a:r>
              <a:rPr sz="1800" lang="es-ES">
                <a:solidFill>
                  <a:schemeClr val="dk1"/>
                </a:solidFill>
              </a:rPr>
              <a:t> (Property-based testing)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s-ES">
                <a:solidFill>
                  <a:schemeClr val="dk1"/>
                </a:solidFill>
              </a:rPr>
              <a:t>Specs2 </a:t>
            </a:r>
            <a:r>
              <a:rPr u="sng" sz="1800" lang="es-ES">
                <a:solidFill>
                  <a:schemeClr val="hlink"/>
                </a:solidFill>
                <a:hlinkClick r:id="rId12"/>
              </a:rPr>
              <a:t>http://etorreborre.github.io/specs2/</a:t>
            </a:r>
            <a:r>
              <a:rPr sz="1800" lang="es-ES">
                <a:solidFill>
                  <a:schemeClr val="dk1"/>
                </a:solidFill>
              </a:rPr>
              <a:t> (Testing)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s-ES">
                <a:solidFill>
                  <a:schemeClr val="dk1"/>
                </a:solidFill>
              </a:rPr>
              <a:t>Slick </a:t>
            </a:r>
            <a:r>
              <a:rPr u="sng" sz="1800" lang="es-ES">
                <a:solidFill>
                  <a:schemeClr val="hlink"/>
                </a:solidFill>
                <a:hlinkClick r:id="rId13"/>
              </a:rPr>
              <a:t>http://slick.typesafe.com/</a:t>
            </a:r>
            <a:r>
              <a:rPr sz="1800" lang="es-ES">
                <a:solidFill>
                  <a:schemeClr val="dk1"/>
                </a:solidFill>
              </a:rPr>
              <a:t> (Functional relational mapping)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s-ES">
                <a:solidFill>
                  <a:schemeClr val="dk1"/>
                </a:solidFill>
              </a:rPr>
              <a:t>Spark </a:t>
            </a:r>
            <a:r>
              <a:rPr u="sng" sz="1800" lang="es-ES">
                <a:solidFill>
                  <a:schemeClr val="hlink"/>
                </a:solidFill>
                <a:hlinkClick r:id="rId14"/>
              </a:rPr>
              <a:t>https://spark.apache.org/</a:t>
            </a:r>
            <a:r>
              <a:rPr sz="1800" lang="es-ES">
                <a:solidFill>
                  <a:schemeClr val="dk1"/>
                </a:solidFill>
              </a:rPr>
              <a:t> (Big data y machine learning)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s-ES">
                <a:solidFill>
                  <a:schemeClr val="dk1"/>
                </a:solidFill>
              </a:rPr>
              <a:t>Shapeless </a:t>
            </a:r>
            <a:r>
              <a:rPr u="sng" sz="1800" lang="es-ES">
                <a:solidFill>
                  <a:schemeClr val="hlink"/>
                </a:solidFill>
                <a:hlinkClick r:id="rId15"/>
              </a:rPr>
              <a:t>https://github.com/milessabin/shapeless</a:t>
            </a:r>
            <a:r>
              <a:rPr sz="1800" lang="es-ES">
                <a:solidFill>
                  <a:schemeClr val="dk1"/>
                </a:solidFill>
              </a:rPr>
              <a:t> (Generic Programming)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Y no olvidemos a Scala.JS </a:t>
            </a:r>
            <a:r>
              <a:rPr u="sng" sz="1800" lang="es-ES">
                <a:solidFill>
                  <a:schemeClr val="hlink"/>
                </a:solidFill>
                <a:hlinkClick r:id="rId16"/>
              </a:rPr>
              <a:t>http://www.scala-js.org/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es-ES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253" name="Shape 253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254" name="Shape 254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255" name="Shape 255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256" name="Shape 256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7" name="Shape 257"/>
          <p:cNvSpPr txBox="1"/>
          <p:nvPr/>
        </p:nvSpPr>
        <p:spPr>
          <a:xfrm>
            <a:off y="817925" x="1662825"/>
            <a:ext cy="584700" cx="897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ScalaMad: Scala Programming @ Madrid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91887" x="593162"/>
            <a:ext cy="1914525" cx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y="1608900" x="2903200"/>
            <a:ext cy="3451500" cx="72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Meetup sobre scala </a:t>
            </a:r>
            <a:r>
              <a:rPr u="sng" lang="es-ES">
                <a:solidFill>
                  <a:schemeClr val="hlink"/>
                </a:solidFill>
                <a:hlinkClick r:id="rId5"/>
              </a:rPr>
              <a:t>http://www.meetup.com/Scala-Programming-Madrid/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Charlas y talleres periódicos sobre Scala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Accesible a todos los niveles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Se pueden proponer temas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Youtube </a:t>
            </a:r>
            <a:r>
              <a:rPr u="sng" lang="es-ES">
                <a:solidFill>
                  <a:schemeClr val="hlink"/>
                </a:solidFill>
                <a:hlinkClick r:id="rId6"/>
              </a:rPr>
              <a:t>https://www.youtube.com/channel/UCGskAkcw_kmOvGOzPsbIkkw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Algunas de las próximas charlas son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s-ES"/>
              <a:t>16 Febrero </a:t>
            </a:r>
            <a:r>
              <a:rPr lang="es-ES"/>
              <a:t>Introduccion teoria de Categorias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s-ES"/>
              <a:t>6 Marzo </a:t>
            </a:r>
            <a:r>
              <a:rPr lang="es-ES"/>
              <a:t>Scala for dummies	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270" name="Shape 270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272" name="Shape 272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73" name="Shape 273"/>
          <p:cNvSpPr txBox="1"/>
          <p:nvPr/>
        </p:nvSpPr>
        <p:spPr>
          <a:xfrm>
            <a:off y="1429125" x="485375"/>
            <a:ext cy="4840800" cx="1143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-ES"/>
              <a:t>Scala Stair </a:t>
            </a:r>
            <a:r>
              <a:rPr u="sng" lang="es-ES">
                <a:solidFill>
                  <a:schemeClr val="hlink"/>
                </a:solidFill>
                <a:hlinkClick r:id="rId4"/>
              </a:rPr>
              <a:t>https://www.flickr.com/photos/gilles_dubochet/7327041044/</a:t>
            </a:r>
            <a:r>
              <a:rPr lang="es-ES"/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rPr lang="es-ES"/>
              <a:t>Scala Logo </a:t>
            </a:r>
            <a:r>
              <a:rPr u="sng" lang="es-ES">
                <a:solidFill>
                  <a:schemeClr val="hlink"/>
                </a:solidFill>
                <a:hlinkClick r:id="rId5"/>
              </a:rPr>
              <a:t>http://en.wikipedia.org/wiki/Scala_(programming_language)#mediaviewer/File:Scala_logo.png</a:t>
            </a:r>
          </a:p>
          <a:p>
            <a:pPr rtl="0" lvl="0">
              <a:spcBef>
                <a:spcPts val="0"/>
              </a:spcBef>
              <a:buNone/>
            </a:pPr>
            <a:r>
              <a:rPr lang="es-ES"/>
              <a:t>Scala-chan </a:t>
            </a:r>
            <a:r>
              <a:rPr u="sng" lang="es-ES">
                <a:solidFill>
                  <a:schemeClr val="hlink"/>
                </a:solidFill>
                <a:hlinkClick r:id="rId6"/>
              </a:rPr>
              <a:t>http://tototoshi.github.io/slides/picture-show-introduction/intro/scalachan.png</a:t>
            </a:r>
          </a:p>
          <a:p>
            <a:pPr rtl="0" lvl="0">
              <a:spcBef>
                <a:spcPts val="0"/>
              </a:spcBef>
              <a:buNone/>
            </a:pPr>
            <a:r>
              <a:rPr lang="es-ES"/>
              <a:t>OOP Lego  </a:t>
            </a:r>
            <a:r>
              <a:rPr u="sng" lang="es-ES">
                <a:solidFill>
                  <a:schemeClr val="hlink"/>
                </a:solidFill>
                <a:hlinkClick r:id="rId7"/>
              </a:rPr>
              <a:t>http://www.legolegolego.com/wp-content/uploads/2008/09/soho-building.jpg</a:t>
            </a:r>
          </a:p>
          <a:p>
            <a:pPr rtl="0" lvl="0">
              <a:spcBef>
                <a:spcPts val="0"/>
              </a:spcBef>
              <a:buNone/>
            </a:pPr>
            <a:r>
              <a:rPr lang="es-ES"/>
              <a:t>FP Happy </a:t>
            </a:r>
            <a:r>
              <a:rPr u="sng" lang="es-ES">
                <a:solidFill>
                  <a:schemeClr val="hlink"/>
                </a:solidFill>
                <a:hlinkClick r:id="rId8"/>
              </a:rPr>
              <a:t>http://nadirkeval.com/wp-content/uploads/2014/04/girlhappy.jpg</a:t>
            </a:r>
          </a:p>
          <a:p>
            <a:pPr rtl="0" lvl="0">
              <a:spcBef>
                <a:spcPts val="0"/>
              </a:spcBef>
              <a:buNone/>
            </a:pPr>
            <a:r>
              <a:rPr lang="es-ES"/>
              <a:t>Ahkka </a:t>
            </a:r>
            <a:r>
              <a:rPr u="sng" lang="es-ES">
                <a:solidFill>
                  <a:schemeClr val="hlink"/>
                </a:solidFill>
                <a:hlinkClick r:id="rId9"/>
              </a:rPr>
              <a:t>http://en.wikipedia.org/wiki/%C3%81hkk%C3%A1#mediaviewer/File:Akka_mountain.jpg</a:t>
            </a:r>
          </a:p>
          <a:p>
            <a:pPr rtl="0" lvl="0">
              <a:spcBef>
                <a:spcPts val="0"/>
              </a:spcBef>
              <a:buNone/>
            </a:pPr>
            <a:r>
              <a:rPr lang="es-ES">
                <a:hlinkClick r:id="rId10"/>
              </a:rPr>
              <a:t>Jerarquía</a:t>
            </a:r>
            <a:r>
              <a:rPr lang="es-ES"/>
              <a:t> de tipos </a:t>
            </a:r>
            <a:r>
              <a:rPr u="sng" lang="es-ES">
                <a:solidFill>
                  <a:schemeClr val="hlink"/>
                </a:solidFill>
                <a:hlinkClick r:id="rId11"/>
              </a:rPr>
              <a:t>http://www.scala-lang.org/old/sites/default/files/images/classhierarchy.img_assist_custom.png</a:t>
            </a:r>
          </a:p>
          <a:p>
            <a:pPr rtl="0" lvl="0">
              <a:spcBef>
                <a:spcPts val="0"/>
              </a:spcBef>
              <a:buNone/>
            </a:pPr>
            <a:r>
              <a:rPr lang="es-ES"/>
              <a:t>Pyramids </a:t>
            </a:r>
            <a:r>
              <a:rPr u="sng" lang="es-ES">
                <a:solidFill>
                  <a:schemeClr val="hlink"/>
                </a:solidFill>
                <a:hlinkClick r:id="rId12"/>
              </a:rPr>
              <a:t>http://upload.wikimedia.org/wikipedia/commons/a/af/All_Gizah_Pyramids.jpg</a:t>
            </a:r>
          </a:p>
          <a:p>
            <a:pPr rtl="0" lvl="0">
              <a:spcBef>
                <a:spcPts val="0"/>
              </a:spcBef>
              <a:buNone/>
            </a:pPr>
            <a:r>
              <a:rPr lang="es-ES"/>
              <a:t>Scala Meetup </a:t>
            </a:r>
            <a:r>
              <a:rPr u="sng" lang="es-ES">
                <a:solidFill>
                  <a:schemeClr val="hlink"/>
                </a:solidFill>
                <a:hlinkClick r:id="rId13"/>
              </a:rPr>
              <a:t>http://photos3.meetupstatic.com/photos/event/d/0/4/a/highres_250073322.jpeg</a:t>
            </a:r>
          </a:p>
          <a:p>
            <a:pPr rtl="0" lvl="0">
              <a:spcBef>
                <a:spcPts val="0"/>
              </a:spcBef>
              <a:buNone/>
            </a:pPr>
            <a:r>
              <a:rPr lang="es-ES"/>
              <a:t>Haskell xkcd </a:t>
            </a:r>
            <a:r>
              <a:rPr u="sng" lang="es-ES">
                <a:solidFill>
                  <a:schemeClr val="hlink"/>
                </a:solidFill>
                <a:hlinkClick r:id="rId14"/>
              </a:rPr>
              <a:t>http://xkcd.com/1312/</a:t>
            </a:r>
          </a:p>
          <a:p>
            <a:pPr rtl="0" lvl="0">
              <a:spcBef>
                <a:spcPts val="0"/>
              </a:spcBef>
              <a:buNone/>
            </a:pPr>
            <a:r>
              <a:rPr lang="es-ES"/>
              <a:t>Scala Lambda </a:t>
            </a:r>
            <a:r>
              <a:rPr u="sng" lang="es-ES">
                <a:solidFill>
                  <a:schemeClr val="hlink"/>
                </a:solidFill>
                <a:hlinkClick r:id="rId15"/>
              </a:rPr>
              <a:t>http://384uqqh5pka2ma24ild282mv.wpengine.netdna-cdn.com/wp-content/uploads/2014/01/lambda.jpg</a:t>
            </a:r>
          </a:p>
          <a:p>
            <a:pPr rtl="0" lvl="0">
              <a:spcBef>
                <a:spcPts val="0"/>
              </a:spcBef>
              <a:buNone/>
            </a:pPr>
            <a:r>
              <a:rPr lang="es-ES"/>
              <a:t>Tipos </a:t>
            </a:r>
            <a:r>
              <a:rPr u="sng" lang="es-ES">
                <a:solidFill>
                  <a:schemeClr val="hlink"/>
                </a:solidFill>
                <a:hlinkClick r:id="rId16"/>
              </a:rPr>
              <a:t>http://www.the-house-of-literature.co.uk/Images/printing_letters.jpg</a:t>
            </a:r>
          </a:p>
          <a:p>
            <a:pPr rtl="0" lvl="0">
              <a:spcBef>
                <a:spcPts val="0"/>
              </a:spcBef>
              <a:buNone/>
            </a:pPr>
            <a:r>
              <a:rPr lang="es-ES"/>
              <a:t>Coffe </a:t>
            </a:r>
            <a:r>
              <a:rPr u="sng" lang="es-ES">
                <a:solidFill>
                  <a:schemeClr val="hlink"/>
                </a:solidFill>
                <a:hlinkClick r:id="rId17"/>
              </a:rPr>
              <a:t>http://www.free-picture.net/albums/Drinks/coffee/cup-coffee-beens.jpg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Errors </a:t>
            </a:r>
            <a:r>
              <a:rPr u="sng" lang="es-ES">
                <a:solidFill>
                  <a:schemeClr val="hlink"/>
                </a:solidFill>
                <a:hlinkClick r:id="rId18"/>
              </a:rPr>
              <a:t>http://vignette2.wikia.nocookie.net/gravityfalls/images/f/fd/S1e20_ian_worrel_town_explosion.jpg/revision/latest?cb=20130830073203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Discworld </a:t>
            </a:r>
            <a:r>
              <a:rPr u="sng" lang="es-ES">
                <a:solidFill>
                  <a:schemeClr val="hlink"/>
                </a:solidFill>
                <a:hlinkClick r:id="rId19"/>
              </a:rPr>
              <a:t>http://s172.photobucket.com/user/frankwm1/media/DiscworldMap.jpg.html?t=1252649975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42 </a:t>
            </a:r>
            <a:r>
              <a:rPr u="sng" lang="es-ES">
                <a:solidFill>
                  <a:schemeClr val="hlink"/>
                </a:solidFill>
                <a:hlinkClick r:id="rId20"/>
              </a:rPr>
              <a:t>http://cienciaoficcion.com/wp-content/uploads/2014/06/tumblr_llqmm37xgQ1qiec6oo1_1280.jpg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Nada </a:t>
            </a:r>
            <a:r>
              <a:rPr u="sng" lang="es-ES">
                <a:solidFill>
                  <a:schemeClr val="hlink"/>
                </a:solidFill>
                <a:hlinkClick r:id="rId21"/>
              </a:rPr>
              <a:t>https://elasticgirl.files.wordpress.com/2009/02/lanada.jpg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Tail Recursion </a:t>
            </a:r>
            <a:r>
              <a:rPr u="sng" lang="es-ES">
                <a:solidFill>
                  <a:schemeClr val="hlink"/>
                </a:solidFill>
                <a:hlinkClick r:id="rId22"/>
              </a:rPr>
              <a:t>http://xkcd.com/1270/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Monad transformer </a:t>
            </a:r>
            <a:r>
              <a:rPr u="sng" lang="es-ES">
                <a:solidFill>
                  <a:schemeClr val="hlink"/>
                </a:solidFill>
                <a:hlinkClick r:id="rId23"/>
              </a:rPr>
              <a:t>https://twitter.com/deech/status/532707884304306176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Giffany </a:t>
            </a:r>
            <a:r>
              <a:rPr u="sng" lang="es-ES">
                <a:solidFill>
                  <a:schemeClr val="hlink"/>
                </a:solidFill>
              </a:rPr>
              <a:t>https://www.youtube.com/watch?v=UfY2KqmKjB4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74" name="Shape 274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s-ES"/>
              <a:t>Referencias fotográficas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283" name="Shape 283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284" name="Shape 284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285" name="Shape 285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286" name="Shape 286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7" name="Shape 287"/>
          <p:cNvSpPr txBox="1"/>
          <p:nvPr/>
        </p:nvSpPr>
        <p:spPr>
          <a:xfrm>
            <a:off y="817925" x="1662825"/>
            <a:ext cy="584700" cx="897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Antes de comenzar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y="1608900" x="461700"/>
            <a:ext cy="1759800" cx="1157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 i="1"/>
              <a:t>Object-oriented programming is an exceptionally bad idea which could only have originated in California - </a:t>
            </a:r>
            <a:r>
              <a:rPr b="1" lang="es-ES"/>
              <a:t>Edsger Dijkstra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Sometimes, the elegant implementation is just a function. Not a method. Not a class. Not a framework. Just a function - </a:t>
            </a:r>
            <a:r>
              <a:rPr b="1" lang="es-ES"/>
              <a:t>John Carmack</a:t>
            </a:r>
            <a:r>
              <a:rPr lang="es-ES"/>
              <a:t> 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 i="1"/>
              <a:t>Though my tip though for the long term replacement of javac is </a:t>
            </a:r>
            <a:r>
              <a:rPr lang="es-ES" i="1">
                <a:hlinkClick r:id="rId4"/>
              </a:rPr>
              <a:t>Scala</a:t>
            </a:r>
            <a:r>
              <a:rPr lang="es-ES" i="1"/>
              <a:t>. I'm very impressed with it! I can honestly say if someone had shown me the </a:t>
            </a:r>
            <a:r>
              <a:rPr lang="es-ES" i="1">
                <a:hlinkClick r:id="rId5"/>
              </a:rPr>
              <a:t>Programming in Scala</a:t>
            </a:r>
            <a:r>
              <a:rPr lang="es-ES" i="1"/>
              <a:t> book by by Martin Odersky, Lex Spoon &amp; Bill Venners back in 2003 I'd probably have never created Groovy - </a:t>
            </a:r>
            <a:r>
              <a:rPr b="1" lang="es-ES"/>
              <a:t>James Strachan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 i="1"/>
              <a:t>Any sufficiently advanced technology is indistinguishable from magic - </a:t>
            </a:r>
            <a:r>
              <a:rPr b="1" lang="es-ES"/>
              <a:t>Arthur C. Clarke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 i="1"/>
              <a:t>Don’t Panic</a:t>
            </a:r>
            <a:r>
              <a:rPr lang="es-ES"/>
              <a:t> - </a:t>
            </a:r>
            <a:r>
              <a:rPr b="1" lang="es-ES"/>
              <a:t>The Hitchhiker's Guide to the Galaxy - Douglas Adams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909800" x="6715750"/>
            <a:ext cy="2948199" cx="476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284350" x="700575"/>
            <a:ext cy="2437100" cx="389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299" name="Shape 299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300" name="Shape 300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01" name="Shape 301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302" name="Shape 302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23975" x="1146900"/>
            <a:ext cy="5405025" cx="960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312" name="Shape 312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313" name="Shape 313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14" name="Shape 314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315" name="Shape 315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16" name="Shape 3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23975" x="1146900"/>
            <a:ext cy="5332375" cx="947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325" name="Shape 325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326" name="Shape 326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328" name="Shape 328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893200" x="1016150"/>
            <a:ext cy="5463149" cx="9712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338" name="Shape 338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339" name="Shape 339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40" name="Shape 340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341" name="Shape 341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23975" x="1146900"/>
            <a:ext cy="5332375" cx="947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351" name="Shape 351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352" name="Shape 352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53" name="Shape 353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354" name="Shape 354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55" name="Shape 355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Inmutabilidad, valores y funciones</a:t>
            </a:r>
          </a:p>
        </p:txBody>
      </p:sp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91899" x="2165500"/>
            <a:ext cy="4989347" cx="750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/>
        </p:nvSpPr>
        <p:spPr>
          <a:xfrm>
            <a:off y="1429125" x="921975"/>
            <a:ext cy="4840800" cx="10431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★"/>
            </a:pPr>
            <a:r>
              <a:rPr sz="3000" lang="es-ES"/>
              <a:t>Background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★"/>
            </a:pPr>
            <a:r>
              <a:rPr sz="3000" lang="es-ES">
                <a:solidFill>
                  <a:schemeClr val="dk1"/>
                </a:solidFill>
              </a:rPr>
              <a:t>Enlaces e información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★"/>
            </a:pPr>
            <a:r>
              <a:rPr sz="3000" lang="es-ES"/>
              <a:t>Inmutabilidad, valores y funciones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★"/>
            </a:pPr>
            <a:r>
              <a:rPr sz="3000" lang="es-ES"/>
              <a:t>Tipado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★"/>
            </a:pPr>
            <a:r>
              <a:rPr sz="3000" lang="es-ES">
                <a:solidFill>
                  <a:schemeClr val="dk1"/>
                </a:solidFill>
              </a:rPr>
              <a:t>Estructuras de datos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★"/>
            </a:pPr>
            <a:r>
              <a:rPr sz="3000" lang="es-ES"/>
              <a:t>Orientación a objetos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★"/>
            </a:pPr>
            <a:r>
              <a:rPr sz="3000" lang="es-ES">
                <a:solidFill>
                  <a:schemeClr val="dk1"/>
                </a:solidFill>
              </a:rPr>
              <a:t>Programación Funcional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★"/>
            </a:pPr>
            <a:r>
              <a:rPr sz="3000" lang="es-ES"/>
              <a:t>Conclusiones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8" name="Shape 98"/>
          <p:cNvSpPr txBox="1"/>
          <p:nvPr/>
        </p:nvSpPr>
        <p:spPr>
          <a:xfrm>
            <a:off y="119151" x="3101807"/>
            <a:ext cy="369332" cx="776289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t="14662" b="17098" r="5597" l="4633"/>
          <a:stretch/>
        </p:blipFill>
        <p:spPr>
          <a:xfrm>
            <a:off y="58567" x="205681"/>
            <a:ext cy="509740" cx="6705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y="11430" x="921982"/>
            <a:ext cy="584776" cx="202107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y="628646" x="-9052"/>
            <a:ext cy="0" cx="12201053"/>
            <a:chOff y="5920966" x="-9052"/>
            <a:chExt cy="0" cx="12201053"/>
          </a:xfrm>
        </p:grpSpPr>
        <p:cxnSp>
          <p:nvCxnSpPr>
            <p:cNvPr id="102" name="Shape 102"/>
            <p:cNvCxnSpPr/>
            <p:nvPr/>
          </p:nvCxnSpPr>
          <p:spPr>
            <a:xfrm>
              <a:off y="5920966" x="-9052"/>
              <a:ext cy="0" cx="8573631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y="5920966" x="8497042"/>
              <a:ext cy="0" cx="3694957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104" name="Shape 104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5" name="Shape 105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3000" lang="es-ES"/>
              <a:t>ÍNDICE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18787" x="8415325"/>
            <a:ext cy="885825" cx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365" name="Shape 365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366" name="Shape 366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67" name="Shape 367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368" name="Shape 368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69" name="Shape 369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Inmutabilidad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y="1624425" x="670423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Todo valor en Scala es un </a:t>
            </a:r>
            <a:r>
              <a:rPr b="1" sz="1800" lang="es-ES"/>
              <a:t>objeto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Números son objetos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Funciones son objetos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Se prima la </a:t>
            </a:r>
            <a:r>
              <a:rPr b="1" sz="1800" lang="es-ES"/>
              <a:t>inmutabilidad (</a:t>
            </a:r>
            <a:r>
              <a:rPr b="1" sz="1800" lang="es-ES">
                <a:solidFill>
                  <a:srgbClr val="FF0000"/>
                </a:solidFill>
              </a:rPr>
              <a:t>State is the root of all evil</a:t>
            </a:r>
            <a:r>
              <a:rPr b="1" sz="1800" lang="es-ES"/>
              <a:t>) 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Existen variables formas de declarar variables/f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sz="1800" lang="es-ES"/>
              <a:t>var </a:t>
            </a:r>
            <a:r>
              <a:rPr sz="1800" lang="es-ES"/>
              <a:t>mutable, se puede reasignar. Desaconsejada :( :(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sz="1800" lang="es-ES"/>
              <a:t>val</a:t>
            </a:r>
            <a:r>
              <a:rPr sz="1800" lang="es-ES"/>
              <a:t> inmutable, evaluada sólo en la asignación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sz="1800" lang="es-ES"/>
              <a:t>def </a:t>
            </a:r>
            <a:r>
              <a:rPr sz="1800" lang="es-ES">
                <a:solidFill>
                  <a:schemeClr val="dk1"/>
                </a:solidFill>
              </a:rPr>
              <a:t>inmutable, evaluada en cada llamada (usada para funciones normalmente)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Se puede añadir el modificador </a:t>
            </a:r>
            <a:r>
              <a:rPr b="1" sz="1800" lang="es-ES">
                <a:solidFill>
                  <a:schemeClr val="dk1"/>
                </a:solidFill>
              </a:rPr>
              <a:t>lazy </a:t>
            </a:r>
            <a:r>
              <a:rPr sz="1800" lang="es-ES">
                <a:solidFill>
                  <a:schemeClr val="dk1"/>
                </a:solidFill>
              </a:rPr>
              <a:t>a un valor para postergar la evaluación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En Scala solo es necesario definir el tipo de una variable si no puede ser inferido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s-ES">
                <a:solidFill>
                  <a:schemeClr val="dk1"/>
                </a:solidFill>
              </a:rPr>
              <a:t>val aux : Int = 14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s-ES">
                <a:solidFill>
                  <a:schemeClr val="dk1"/>
                </a:solidFill>
              </a:rPr>
              <a:t>val aux = 14 (</a:t>
            </a:r>
            <a:r>
              <a:rPr sz="1800" lang="es-ES" i="1">
                <a:solidFill>
                  <a:schemeClr val="dk1"/>
                </a:solidFill>
              </a:rPr>
              <a:t>El compilador infiere que aux es un Int</a:t>
            </a:r>
            <a:r>
              <a:rPr sz="1800" lang="es-ES">
                <a:solidFill>
                  <a:schemeClr val="dk1"/>
                </a:solidFill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es-ES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380" name="Shape 380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381" name="Shape 381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82" name="Shape 382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383" name="Shape 383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84" name="Shape 384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Funciones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 txBox="1"/>
          <p:nvPr/>
        </p:nvSpPr>
        <p:spPr>
          <a:xfrm>
            <a:off y="1402625" x="1120250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Las funciones son objetos </a:t>
            </a:r>
            <a:r>
              <a:rPr u="sng" sz="1800" lang="es-ES">
                <a:solidFill>
                  <a:schemeClr val="hlink"/>
                </a:solidFill>
                <a:hlinkClick r:id="rId4"/>
              </a:rPr>
              <a:t>http://www.scala-lang.org/api/current/index.html#scala.Function2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Buscamos la </a:t>
            </a:r>
            <a:r>
              <a:rPr b="1" sz="1800" lang="es-ES">
                <a:solidFill>
                  <a:schemeClr val="dk1"/>
                </a:solidFill>
              </a:rPr>
              <a:t>pureza</a:t>
            </a:r>
            <a:r>
              <a:rPr sz="1800" lang="es-ES">
                <a:solidFill>
                  <a:schemeClr val="dk1"/>
                </a:solidFill>
              </a:rPr>
              <a:t> y la </a:t>
            </a:r>
            <a:r>
              <a:rPr b="1" sz="1800" lang="es-ES">
                <a:solidFill>
                  <a:schemeClr val="dk1"/>
                </a:solidFill>
              </a:rPr>
              <a:t>referencia transparencial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En Scala las funciones </a:t>
            </a:r>
            <a:r>
              <a:rPr b="1" sz="1800" lang="es-ES">
                <a:solidFill>
                  <a:schemeClr val="dk1"/>
                </a:solidFill>
              </a:rPr>
              <a:t>siempre</a:t>
            </a:r>
            <a:r>
              <a:rPr sz="1800" lang="es-ES">
                <a:solidFill>
                  <a:schemeClr val="dk1"/>
                </a:solidFill>
              </a:rPr>
              <a:t> devuelven un valor.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800" lang="es-ES">
                <a:solidFill>
                  <a:schemeClr val="dk1"/>
                </a:solidFill>
              </a:rPr>
              <a:t>Unit </a:t>
            </a:r>
            <a:r>
              <a:rPr sz="1800" lang="es-ES">
                <a:solidFill>
                  <a:schemeClr val="dk1"/>
                </a:solidFill>
              </a:rPr>
              <a:t>define una función con </a:t>
            </a:r>
            <a:r>
              <a:rPr sz="1800" lang="es-ES" i="1">
                <a:solidFill>
                  <a:schemeClr val="dk1"/>
                </a:solidFill>
              </a:rPr>
              <a:t>efectos de lado </a:t>
            </a:r>
            <a:r>
              <a:rPr sz="1800" lang="es-ES">
                <a:solidFill>
                  <a:schemeClr val="dk1"/>
                </a:solidFill>
              </a:rPr>
              <a:t>(side effects)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s-ES">
                <a:solidFill>
                  <a:schemeClr val="dk1"/>
                </a:solidFill>
              </a:rPr>
              <a:t>El valor devuelto está en la </a:t>
            </a:r>
            <a:r>
              <a:rPr b="1" sz="1800" lang="es-ES">
                <a:solidFill>
                  <a:schemeClr val="dk1"/>
                </a:solidFill>
              </a:rPr>
              <a:t>última línea</a:t>
            </a:r>
            <a:r>
              <a:rPr sz="1800" lang="es-ES">
                <a:solidFill>
                  <a:schemeClr val="dk1"/>
                </a:solidFill>
              </a:rPr>
              <a:t> del cuerpo de una función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s-ES">
                <a:solidFill>
                  <a:schemeClr val="dk1"/>
                </a:solidFill>
              </a:rPr>
              <a:t>El valor de salida puede </a:t>
            </a:r>
            <a:r>
              <a:rPr b="1" sz="1800" lang="es-ES">
                <a:solidFill>
                  <a:schemeClr val="dk1"/>
                </a:solidFill>
              </a:rPr>
              <a:t>inferirse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Las funciones tiene valor por defecto y se puede hacer referencia a los parámetros por su nombre</a:t>
            </a:r>
          </a:p>
          <a:p>
            <a:pPr algn="l" rtl="0" lvl="1" marR="0" indent="-22860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t/>
            </a:r>
            <a:endParaRPr b="1"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1" marR="0" indent="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printName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(first: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last: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200"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= {</a:t>
            </a:r>
          </a:p>
          <a:p>
            <a:pPr algn="l" rtl="0" lvl="1" marR="0" indent="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s-ES" i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(first + </a:t>
            </a:r>
            <a:r>
              <a:rPr sz="1200"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 "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 last)</a:t>
            </a:r>
          </a:p>
          <a:p>
            <a:pPr algn="l" rtl="0" lvl="1" marR="0" indent="-22860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algn="l" rtl="0" lv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"John Smith"</a:t>
            </a:r>
          </a:p>
          <a:p>
            <a:pPr algn="l" rtl="0" lv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printName(last = </a:t>
            </a:r>
            <a:r>
              <a:rPr sz="1200"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"Smith"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first = </a:t>
            </a:r>
            <a:r>
              <a:rPr sz="1200"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4572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"John Doe"</a:t>
            </a:r>
          </a:p>
          <a:p>
            <a:pPr algn="l" rtl="0" lv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printName(first = </a:t>
            </a:r>
            <a:r>
              <a:rPr sz="1200"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4572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marR="0" indent="4572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es-ES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393" name="Shape 393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395" name="Shape 395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396" name="Shape 396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397" name="Shape 397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398" name="Shape 398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99" name="Shape 399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Currying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y="1761300" x="10743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Toda función de N parámetros puede verse como una función de 1 parámetro que devuelve una funcion de N-1 parametros </a:t>
            </a:r>
          </a:p>
          <a:p>
            <a:pPr algn="l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plus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(n1: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n2: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n1 + n2</a:t>
            </a:r>
          </a:p>
          <a:p>
            <a:pPr algn="l" rtl="0" lvl="0" marR="0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plus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(n1: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)(n2: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n1 + n2</a:t>
            </a:r>
          </a:p>
          <a:p>
            <a:pPr algn="l" rtl="0" lvl="0" marR="0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666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plus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n1 =&gt; n2 =&gt; n1 + n2</a:t>
            </a:r>
          </a:p>
          <a:p>
            <a:pPr algn="l" rtl="0" lvl="0" marR="0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Con esto podemos especificar un valor</a:t>
            </a: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plus3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plus(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)_</a:t>
            </a: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plus3(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//returns 8!!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Y obviamente pasar funciones como parámetros</a:t>
            </a:r>
          </a:p>
          <a:p>
            <a:pPr algn="l" rtl="0" lvl="0" marR="0" indent="4572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sumAndMultiply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(n: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)(m: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)(f: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f(n*m)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	sumAndMultiply(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)(plus3)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es-ES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410" name="Shape 410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411" name="Shape 411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412" name="Shape 412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413" name="Shape 413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14" name="Shape 414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Polimorfismo y funciones anónimas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/>
        </p:nvSpPr>
        <p:spPr>
          <a:xfrm>
            <a:off y="1761300" x="10743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Podemos tener funciones iguales con distintos parámetros 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rtl="0" indent="457200">
              <a:spcBef>
                <a:spcPts val="0"/>
              </a:spcBef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(n1: 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n2: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= n1 + n2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indent="457200">
              <a:spcBef>
                <a:spcPts val="0"/>
              </a:spcBef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(n1: 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n2: 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= n1 + n2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Se pueden crear funciones anónimas (lambda functions)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algn="l" rtl="0" lvl="0" marR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(x: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=&gt; x * x</a:t>
            </a:r>
          </a:p>
          <a:p>
            <a:pPr algn="l" rtl="0" lvl="0" marR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lambda: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sz="1200" lang="es-E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algn="l" rtl="0" marR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_ es un placeholder. Indica una variable que no necesitamos su valor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algn="l" rt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es-ES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2" name="Shape 422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425" name="Shape 425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426" name="Shape 426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427" name="Shape 427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428" name="Shape 428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29" name="Shape 429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Arity 0 &amp; 1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 txBox="1"/>
          <p:nvPr/>
        </p:nvSpPr>
        <p:spPr>
          <a:xfrm>
            <a:off y="1761300" x="10743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s-ES"/>
              <a:t>Arity 0</a:t>
            </a:r>
            <a:r>
              <a:rPr sz="1800" lang="es-ES"/>
              <a:t>: Las funciones con ningún parámetro puede definirse con o sin paréntesis. Y pueden llamarse con o si estos, pero si se definen sin paréntesis sólo podrán ser llamados sin estos (normalmente usados para funciones sin side effects).</a:t>
            </a:r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noSide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side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 = </a:t>
            </a:r>
            <a:r>
              <a:rPr sz="1200" lang="es-ES" i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//noSide() Error</a:t>
            </a: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noSide</a:t>
            </a: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side()</a:t>
            </a:r>
          </a:p>
          <a:p>
            <a: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side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s-ES"/>
              <a:t>Arity 1</a:t>
            </a:r>
            <a:r>
              <a:rPr sz="1800" lang="es-ES"/>
              <a:t>: Los métodos pueden llamarse sin punto, ni parámetros. Esto facilita la creación de DSL: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rtl="0" lvl="0" indent="0" marL="457200">
              <a:spcBef>
                <a:spcPts val="0"/>
              </a:spcBef>
              <a:buNone/>
            </a:pPr>
            <a:r>
              <a:rPr sz="1200" lang="es-ES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:+ 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6897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).:+(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es-ES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7" name="Shape 437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440" name="Shape 440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441" name="Shape 441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442" name="Shape 442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443" name="Shape 443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44" name="Shape 444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Recursión de cola y trampolines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y="1761300" x="10743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/>
              <a:t>Scala permite crear funciones con </a:t>
            </a:r>
            <a:r>
              <a:rPr sz="1800" lang="es-ES" i="1"/>
              <a:t>tail-recursion </a:t>
            </a:r>
            <a:r>
              <a:rPr sz="1800" lang="es-ES"/>
              <a:t>y trampolines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sz="1800" lang="es-ES"/>
              <a:t>recursión de cola</a:t>
            </a:r>
            <a:r>
              <a:rPr sz="1800" lang="es-ES"/>
              <a:t>: Funciones que finalizan con una llamada recursiva que no crea ninguna operación diferida . Se pueden optimizar con un proceso iterativo.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algn="l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BBB529"/>
                </a:solidFill>
                <a:latin typeface="Courier New"/>
                <a:ea typeface="Courier New"/>
                <a:cs typeface="Courier New"/>
                <a:sym typeface="Courier New"/>
              </a:rPr>
              <a:t>@tailrec</a:t>
            </a:r>
          </a:p>
          <a:p>
            <a:pPr algn="l" rtl="0" lv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final 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fibonacci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(n: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{</a:t>
            </a:r>
          </a:p>
          <a:p>
            <a:pPr algn="l" rtl="0" lv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(n &lt; 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algn="l" rtl="0" lv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fibonacci(n-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algn="l" rtl="0" lv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es-ES"/>
              <a:t>	</a:t>
            </a:r>
          </a:p>
        </p:txBody>
      </p:sp>
      <p:pic>
        <p:nvPicPr>
          <p:cNvPr id="447" name="Shape 4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78837" x="7903425"/>
            <a:ext cy="2905125" cx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3" name="Shape 453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454" name="Shape 454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456" name="Shape 456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457" name="Shape 457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458" name="Shape 458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459" name="Shape 459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60" name="Shape 460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Tipado</a:t>
            </a:r>
          </a:p>
        </p:txBody>
      </p:sp>
      <p:pic>
        <p:nvPicPr>
          <p:cNvPr id="461" name="Shape 4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81200" x="3899375"/>
            <a:ext cy="2695575" cx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7" name="Shape 467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470" name="Shape 470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471" name="Shape 471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472" name="Shape 472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473" name="Shape 473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74" name="Shape 474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Tipos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 txBox="1"/>
          <p:nvPr/>
        </p:nvSpPr>
        <p:spPr>
          <a:xfrm>
            <a:off y="1898050" x="7711900"/>
            <a:ext cy="3973499" cx="4334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ES"/>
              <a:t>En Scala todo es un objeto.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ES"/>
              <a:t>Any</a:t>
            </a:r>
            <a:r>
              <a:rPr lang="es-ES"/>
              <a:t>: Todo hereda de este tipo 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ES"/>
              <a:t>AnyVal</a:t>
            </a:r>
            <a:r>
              <a:rPr lang="es-ES"/>
              <a:t>: Para los tipos básicos de Java y Unit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ES"/>
              <a:t>Unit</a:t>
            </a:r>
            <a:r>
              <a:rPr lang="es-ES"/>
              <a:t>: Define elementos con side effects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ES"/>
              <a:t>AnyRef</a:t>
            </a:r>
            <a:r>
              <a:rPr lang="es-ES"/>
              <a:t>: Engloba lo que no es un AnyVal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ES"/>
              <a:t>Nothing</a:t>
            </a:r>
            <a:r>
              <a:rPr lang="es-ES"/>
              <a:t>: Tipo inferior nada puede heredad de él</a:t>
            </a:r>
          </a:p>
        </p:txBody>
      </p:sp>
      <p:pic>
        <p:nvPicPr>
          <p:cNvPr id="477" name="Shape 4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14137" x="205671"/>
            <a:ext cy="4937024" cx="7426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3" name="Shape 483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484" name="Shape 484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486" name="Shape 486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487" name="Shape 487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488" name="Shape 488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489" name="Shape 489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90" name="Shape 490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Varianza y herencia de tipos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y="1732100" x="921975"/>
            <a:ext cy="4928099" cx="107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s-ES"/>
              <a:t>En Scala los tipos pueden heredarse: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trait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case class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Futbolista(dinero: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case class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Profesor(publicaciones: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add2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&lt;: Persona](list: 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])(element: 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element :: list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//Bound Superclass</a:t>
            </a:r>
          </a:p>
          <a:p>
            <a:pPr rtl="0" lvl="0">
              <a:spcBef>
                <a:spcPts val="0"/>
              </a:spcBef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add2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&gt;: Persona](list: 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])(element: 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 = element :: list </a:t>
            </a: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//Bound Subclass</a:t>
            </a:r>
          </a:p>
          <a:p>
            <a:pPr rtl="0" lvl="0">
              <a:spcBef>
                <a:spcPts val="0"/>
              </a:spcBef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add2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Persona](list: 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])(element: 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 = element :: list </a:t>
            </a: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//Bound Same class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s-ES"/>
              <a:t>Y se permite la varianza, contravarianza e invarianza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//Covariant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Covariant[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+A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cv1: Covariant[AnyRef] =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Covariant[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//val cv2: Covariant[String] = new Covariant[AnyRef] Error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//Contravariant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ContraVariant[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-A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//val contra1: ContraVariant[AnyRef] = new ContraVariant[String] Error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contra2: ContraVariant[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ContraVariant[AnyRef]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//Invariant, Not related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Invariant[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//val inva1: Invariant[AnyRef] = new Invariant[String] Error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//val inva2: Invariant[String] = new Invariant[AnyRef] Error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8" name="Shape 498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499" name="Shape 499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501" name="Shape 501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502" name="Shape 502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503" name="Shape 503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504" name="Shape 504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05" name="Shape 505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Estructuras de datos</a:t>
            </a:r>
          </a:p>
        </p:txBody>
      </p:sp>
      <p:pic>
        <p:nvPicPr>
          <p:cNvPr id="506" name="Shape 5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34024" x="3508700"/>
            <a:ext cy="4877175" cx="48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116" name="Shape 116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17" name="Shape 117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118" name="Shape 118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9" name="Shape 119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Scala: Background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28000" x="4346025"/>
            <a:ext cy="4747574" cx="31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y="6284050" x="4979675"/>
            <a:ext cy="509700" cx="187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s-ES">
                <a:solidFill>
                  <a:srgbClr val="0000FF"/>
                </a:solidFill>
              </a:rPr>
              <a:t>Crece contigo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2" name="Shape 512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513" name="Shape 513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515" name="Shape 515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516" name="Shape 516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517" name="Shape 517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518" name="Shape 518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19" name="Shape 519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Opciones 1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 txBox="1"/>
          <p:nvPr/>
        </p:nvSpPr>
        <p:spPr>
          <a:xfrm>
            <a:off y="1780725" x="962175"/>
            <a:ext cy="3973499" cx="96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s-ES"/>
              <a:t>NULL, null, Nil, None, Unit, Nothing</a:t>
            </a:r>
          </a:p>
        </p:txBody>
      </p:sp>
      <p:pic>
        <p:nvPicPr>
          <p:cNvPr id="522" name="Shape 5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72624" x="3427750"/>
            <a:ext cy="4032724" cx="53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531" name="Shape 531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532" name="Shape 532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533" name="Shape 533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534" name="Shape 534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35" name="Shape 535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Opciones 2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 txBox="1"/>
          <p:nvPr/>
        </p:nvSpPr>
        <p:spPr>
          <a:xfrm>
            <a:off y="1780725" x="962175"/>
            <a:ext cy="3973499" cx="96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s-ES"/>
              <a:t>NULL </a:t>
            </a:r>
            <a:r>
              <a:rPr sz="1800" lang="es-ES"/>
              <a:t>Tipo más bajo de los AnyRef (null es de tipo NULL)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s-ES"/>
              <a:t>Unit </a:t>
            </a:r>
            <a:r>
              <a:rPr sz="1800" lang="es-ES"/>
              <a:t>Tipo que indica una función con efectos de lado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s-ES"/>
              <a:t>Nothing </a:t>
            </a:r>
            <a:r>
              <a:rPr sz="1800" lang="es-ES"/>
              <a:t>Tipo </a:t>
            </a:r>
            <a:r>
              <a:rPr sz="1800" lang="es-ES">
                <a:solidFill>
                  <a:schemeClr val="dk1"/>
                </a:solidFill>
              </a:rPr>
              <a:t>más bajo en la jerarquía</a:t>
            </a:r>
            <a:r>
              <a:rPr b="1" sz="1800" lang="es-ES">
                <a:solidFill>
                  <a:schemeClr val="dk1"/>
                </a:solidFill>
              </a:rPr>
              <a:t> </a:t>
            </a:r>
            <a:r>
              <a:rPr sz="1800" lang="es-ES">
                <a:solidFill>
                  <a:schemeClr val="dk1"/>
                </a:solidFill>
              </a:rPr>
              <a:t>de tipos (métodos que no retornan...)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s-ES"/>
              <a:t>None </a:t>
            </a:r>
            <a:r>
              <a:rPr sz="1800" lang="es-ES"/>
              <a:t>Se usa con las opciones para indicar que no existe un elemento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s-ES"/>
              <a:t>null </a:t>
            </a:r>
            <a:r>
              <a:rPr sz="1800" lang="es-ES"/>
              <a:t>Es el null de Java. Se usa por retrocompatibilidad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s-ES"/>
              <a:t>Nil </a:t>
            </a:r>
            <a:r>
              <a:rPr sz="1800" lang="es-ES"/>
              <a:t>Lista vacía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3" name="Shape 543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546" name="Shape 546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547" name="Shape 547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548" name="Shape 548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549" name="Shape 549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50" name="Shape 550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Opciones 3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 txBox="1"/>
          <p:nvPr/>
        </p:nvSpPr>
        <p:spPr>
          <a:xfrm>
            <a:off y="1780725" x="962175"/>
            <a:ext cy="3973499" cx="96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s-ES" i="1"/>
              <a:t>I call it my billion-dollar mistake</a:t>
            </a:r>
            <a:r>
              <a:rPr sz="2400" lang="es-ES"/>
              <a:t> </a:t>
            </a:r>
            <a:r>
              <a:rPr b="1" sz="2400" lang="es-ES"/>
              <a:t>Tony Hoare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 lvl="0">
              <a:spcBef>
                <a:spcPts val="0"/>
              </a:spcBef>
              <a:buNone/>
            </a:pPr>
            <a:r>
              <a:rPr sz="1800" lang="es-ES"/>
              <a:t>Scala intenta no trabajar con valores nulos. Se engloban en una opción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algn="ctr" rtl="0" lvl="0">
              <a:spcBef>
                <a:spcPts val="0"/>
              </a:spcBef>
              <a:buNone/>
            </a:pPr>
            <a:r>
              <a:rPr sz="1800" lang="es-ES"/>
              <a:t>Option(posibleValorNulo)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s-ES"/>
              <a:t>Una opción puede ser: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s-ES"/>
              <a:t>Some[T]</a:t>
            </a:r>
            <a:r>
              <a:rPr sz="1800" lang="es-ES"/>
              <a:t>  Existe un valor T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s-ES"/>
              <a:t>None </a:t>
            </a:r>
            <a:r>
              <a:rPr sz="1800" lang="es-ES"/>
              <a:t>No existe ningún valor 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8" name="Shape 558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561" name="Shape 561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562" name="Shape 562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563" name="Shape 563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564" name="Shape 564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65" name="Shape 565"/>
          <p:cNvSpPr txBox="1"/>
          <p:nvPr/>
        </p:nvSpPr>
        <p:spPr>
          <a:xfrm>
            <a:off y="817925" x="2292025"/>
            <a:ext cy="584700" cx="729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Listas, Vectores, Mapas, Tuplas, Streams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 txBox="1"/>
          <p:nvPr/>
        </p:nvSpPr>
        <p:spPr>
          <a:xfrm>
            <a:off y="1505750" x="962175"/>
            <a:ext cy="3973499" cx="96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ES"/>
              <a:t>Todas las </a:t>
            </a:r>
            <a:r>
              <a:rPr b="1" lang="es-ES"/>
              <a:t>estructuras de datos</a:t>
            </a:r>
            <a:r>
              <a:rPr lang="es-ES"/>
              <a:t> en Scala son </a:t>
            </a:r>
            <a:r>
              <a:rPr b="1" lang="es-ES"/>
              <a:t>inmutables </a:t>
            </a:r>
            <a:r>
              <a:rPr lang="es-ES"/>
              <a:t>(existe collections.mutable, como Array :( )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Se pueden extraer los elementos mediante pattern matching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ES"/>
              <a:t>Listas </a:t>
            </a:r>
            <a:r>
              <a:rPr lang="es-ES">
                <a:solidFill>
                  <a:schemeClr val="dk1"/>
                </a:solidFill>
              </a:rPr>
              <a:t>List(1, 2, 3, 4)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Eficientes salvo acceso aleatorio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La lista vacía es Nil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Concatenar elementos 1 :: List(1,2)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ES"/>
              <a:t>Vectores</a:t>
            </a:r>
            <a:r>
              <a:rPr lang="es-ES"/>
              <a:t> Vector(1,2, 3,4)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Buen acceso 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ES"/>
              <a:t>Tuplas</a:t>
            </a:r>
            <a:r>
              <a:rPr lang="es-ES"/>
              <a:t> (1, 2, 3, 4)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Conjunto de N elementos heterogéneos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ES"/>
              <a:t>Mapas </a:t>
            </a:r>
            <a:r>
              <a:rPr lang="es-ES"/>
              <a:t>Map(1-&gt;2)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Pueden verse como listas de tuplas de dos elementos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ES"/>
              <a:t>Stream </a:t>
            </a:r>
            <a:r>
              <a:rPr lang="es-ES"/>
              <a:t>Stream(5, 7)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Listas potencialmente infinitas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Son totalmente lazy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No evalúan un elemento hasta no ser leídas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Eficientes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rPr lang="es-ES"/>
              <a:t>Existe colecciones </a:t>
            </a:r>
            <a:r>
              <a:rPr b="1" lang="es-ES"/>
              <a:t>paralelizables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2" name="Shape 5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3" name="Shape 573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Shape 575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576" name="Shape 576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577" name="Shape 577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578" name="Shape 578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579" name="Shape 579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80" name="Shape 580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Orientación a objetos</a:t>
            </a:r>
          </a:p>
        </p:txBody>
      </p:sp>
      <p:pic>
        <p:nvPicPr>
          <p:cNvPr id="581" name="Shape 5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10825" x="2883650"/>
            <a:ext cy="4015425" cx="642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6" name="Shape 5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7" name="Shape 587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588" name="Shape 588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590" name="Shape 590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591" name="Shape 591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592" name="Shape 592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593" name="Shape 593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94" name="Shape 594"/>
          <p:cNvSpPr txBox="1"/>
          <p:nvPr/>
        </p:nvSpPr>
        <p:spPr>
          <a:xfrm>
            <a:off y="817925" x="2292025"/>
            <a:ext cy="584700" cx="729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Orientación a objetos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 txBox="1"/>
          <p:nvPr/>
        </p:nvSpPr>
        <p:spPr>
          <a:xfrm>
            <a:off y="1505750" x="962175"/>
            <a:ext cy="3973499" cx="96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En scala se pueden definir clases de forma sencilla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Person(age: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 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name: 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surname: 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sz="1200" lang="es-ES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drive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 age &gt;= 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//Everything is public by default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printName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200" lang="es-ES" i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s"Name is </a:t>
            </a:r>
            <a:r>
              <a:rPr b="1" sz="1200" lang="es-ES">
                <a:solidFill>
                  <a:srgbClr val="00B8B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1200"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sumAge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(n: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n + age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ES">
                <a:solidFill>
                  <a:schemeClr val="dk1"/>
                </a:solidFill>
              </a:rPr>
              <a:t>También existen </a:t>
            </a:r>
            <a:r>
              <a:rPr b="1" lang="es-ES">
                <a:solidFill>
                  <a:schemeClr val="dk1"/>
                </a:solidFill>
              </a:rPr>
              <a:t>Objects </a:t>
            </a:r>
            <a:r>
              <a:rPr lang="es-ES">
                <a:solidFill>
                  <a:schemeClr val="dk1"/>
                </a:solidFill>
              </a:rPr>
              <a:t>que crean singleton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ES">
                <a:solidFill>
                  <a:schemeClr val="dk1"/>
                </a:solidFill>
              </a:rPr>
              <a:t>Los objetos</a:t>
            </a:r>
            <a:r>
              <a:rPr b="1" lang="es-ES">
                <a:solidFill>
                  <a:schemeClr val="dk1"/>
                </a:solidFill>
              </a:rPr>
              <a:t> </a:t>
            </a:r>
            <a:r>
              <a:rPr lang="es-ES">
                <a:solidFill>
                  <a:schemeClr val="dk1"/>
                </a:solidFill>
              </a:rPr>
              <a:t>con el mismo nombre que una </a:t>
            </a:r>
            <a:r>
              <a:rPr b="1" lang="es-ES">
                <a:solidFill>
                  <a:schemeClr val="dk1"/>
                </a:solidFill>
              </a:rPr>
              <a:t>clase </a:t>
            </a:r>
            <a:r>
              <a:rPr lang="es-ES">
                <a:solidFill>
                  <a:schemeClr val="dk1"/>
                </a:solidFill>
              </a:rPr>
              <a:t>se llama </a:t>
            </a:r>
            <a:r>
              <a:rPr b="1" lang="es-ES">
                <a:solidFill>
                  <a:schemeClr val="dk1"/>
                </a:solidFill>
              </a:rPr>
              <a:t>Companion Object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ES">
                <a:solidFill>
                  <a:schemeClr val="dk1"/>
                </a:solidFill>
              </a:rPr>
              <a:t>Se usan para muchas cosas, entre ellas poder crear extractores (unapply) o constructores(apply)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indent="0" marL="457200">
              <a:spcBef>
                <a:spcPts val="0"/>
              </a:spcBef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Cube(size: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area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200" lang="es-ES" i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???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indent="0" marL="457200">
              <a:spcBef>
                <a:spcPts val="0"/>
              </a:spcBef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Cube{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(size: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Cube(size)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(size: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scale: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Cube(size*scale)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1" name="Shape 6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2" name="Shape 602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603" name="Shape 603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605" name="Shape 605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606" name="Shape 606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607" name="Shape 607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608" name="Shape 608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09" name="Shape 609"/>
          <p:cNvSpPr txBox="1"/>
          <p:nvPr/>
        </p:nvSpPr>
        <p:spPr>
          <a:xfrm>
            <a:off y="817925" x="2292025"/>
            <a:ext cy="584700" cx="729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Case classes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 txBox="1"/>
          <p:nvPr/>
        </p:nvSpPr>
        <p:spPr>
          <a:xfrm>
            <a:off y="1505750" x="962175"/>
            <a:ext cy="3973499" cx="96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Si queremos usar las clases como contenedores de información inmutable podemos usar </a:t>
            </a:r>
            <a:r>
              <a:rPr b="1" lang="es-ES"/>
              <a:t>case classes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Son clases con companion objects que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Todas sus variables son públicas e inmutables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Tienen extractores para pattern matching definidos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Ya está sobreescrito el método equals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Pueden ser serializadas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...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indent="0" marL="457200">
              <a:spcBef>
                <a:spcPts val="0"/>
              </a:spcBef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case class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Rectangle(a: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Double,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 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6" name="Shape 6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7" name="Shape 617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618" name="Shape 618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Shape 619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620" name="Shape 620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621" name="Shape 621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622" name="Shape 622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623" name="Shape 623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24" name="Shape 624"/>
          <p:cNvSpPr txBox="1"/>
          <p:nvPr/>
        </p:nvSpPr>
        <p:spPr>
          <a:xfrm>
            <a:off y="817925" x="2292025"/>
            <a:ext cy="584700" cx="729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Traits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 txBox="1"/>
          <p:nvPr/>
        </p:nvSpPr>
        <p:spPr>
          <a:xfrm>
            <a:off y="1505750" x="962175"/>
            <a:ext cy="3973499" cx="96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Scala en vez de tener Interfaces tiene algo mucho más interesante: Traits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Funcionan como una intefaz de Java pero permiten ser implementadas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trait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Meow{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sz="1200" lang="es-ES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times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200"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meow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 = </a:t>
            </a:r>
            <a:r>
              <a:rPr sz="1200" lang="es-ES" i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"Meoow"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Una clase u otro trait puede heredar de esta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AnimalMeow(name: 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Meow </a:t>
            </a: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//You can extends a trait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Tambien podemos hacerlo en la instanciacion de un objeto (Creando un Mixin)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animalSuperMeow =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Animal(</a:t>
            </a:r>
            <a:r>
              <a:rPr sz="1200"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"Pig3"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Meow </a:t>
            </a: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//Mixin!!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Los traits además son tipos, lo que nos permite usarlos de forma muy interesantes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onlyCats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(cat: Animal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Meow) =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???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1" name="Shape 6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2" name="Shape 632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633" name="Shape 633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Shape 634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635" name="Shape 635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636" name="Shape 636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637" name="Shape 637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638" name="Shape 638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39" name="Shape 639"/>
          <p:cNvSpPr txBox="1"/>
          <p:nvPr/>
        </p:nvSpPr>
        <p:spPr>
          <a:xfrm>
            <a:off y="817925" x="2292025"/>
            <a:ext cy="584700" cx="729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Herencia múltiple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 txBox="1"/>
          <p:nvPr/>
        </p:nvSpPr>
        <p:spPr>
          <a:xfrm>
            <a:off y="1505750" x="962175"/>
            <a:ext cy="3973499" cx="96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Scala no permite la herencia múltiple de Scala solo de traits</a:t>
            </a:r>
          </a:p>
          <a:p>
            <a:pPr rtl="0" lvl="1" indent="-3175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Una clase sólo permite puede heredar de una única clase</a:t>
            </a:r>
          </a:p>
          <a:p>
            <a:pPr rtl="0" lvl="1" indent="-3175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Una clase o trait pueden heredar de </a:t>
            </a:r>
            <a:r>
              <a:rPr b="1" lang="es-ES"/>
              <a:t>múltiples traits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Para resolver el problema herencia múltiple Scala usa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El elemento más a la derecha prevale heredando todos los conflictos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Class linearization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trait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Talk{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200"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trait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TalkSpanish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Talk{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override 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200"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two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200"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"2"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trait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TalkEnglish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Talk{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override 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200"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z="1200"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jump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200"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"jump"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case class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Human(name: </a:t>
            </a:r>
            <a:r>
              <a:rPr sz="1200"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TalkEnglish </a:t>
            </a:r>
            <a:r>
              <a:rPr b="1" sz="1200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TalkSpanish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human.hello </a:t>
            </a:r>
            <a:r>
              <a:rPr sz="1200"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//Hola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7" name="Shape 647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648" name="Shape 648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650" name="Shape 650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651" name="Shape 651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652" name="Shape 652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653" name="Shape 653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54" name="Shape 654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Programación Funcional</a:t>
            </a:r>
          </a:p>
        </p:txBody>
      </p:sp>
      <p:pic>
        <p:nvPicPr>
          <p:cNvPr id="655" name="Shape 6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47025" x="3636135"/>
            <a:ext cy="3849099" cx="403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130" name="Shape 130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131" name="Shape 131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133" name="Shape 133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4" name="Shape 134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Background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y="1761300" x="10743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Creado por Martin Odersky (2003) 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Tipado Estático e Inferencia de tipos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Mezcla </a:t>
            </a:r>
            <a:r>
              <a:rPr sz="1800" lang="es-ES" i="1">
                <a:solidFill>
                  <a:schemeClr val="dk1"/>
                </a:solidFill>
              </a:rPr>
              <a:t>OOP</a:t>
            </a:r>
            <a:r>
              <a:rPr sz="1800" lang="es-ES">
                <a:solidFill>
                  <a:schemeClr val="dk1"/>
                </a:solidFill>
              </a:rPr>
              <a:t> y </a:t>
            </a:r>
            <a:r>
              <a:rPr sz="1800" lang="es-ES" i="1">
                <a:solidFill>
                  <a:schemeClr val="dk1"/>
                </a:solidFill>
              </a:rPr>
              <a:t>FP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Concurrencia de Actores (akka) y con Futuros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Bibliotecas muy maduras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Open Source (BSD compilador, código fuente y principales librerías)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Excelente Interoperabilidad con Java (Compila a Bytecode)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s-ES">
                <a:solidFill>
                  <a:schemeClr val="dk1"/>
                </a:solidFill>
              </a:rPr>
              <a:t>Muy popular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s-ES">
                <a:solidFill>
                  <a:schemeClr val="dk1"/>
                </a:solidFill>
              </a:rPr>
              <a:t>Twitter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s-ES">
                <a:solidFill>
                  <a:schemeClr val="dk1"/>
                </a:solidFill>
              </a:rPr>
              <a:t>Linkedin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s-ES">
                <a:solidFill>
                  <a:schemeClr val="dk1"/>
                </a:solidFill>
              </a:rPr>
              <a:t>Sony Pictures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s-ES">
                <a:solidFill>
                  <a:schemeClr val="dk1"/>
                </a:solidFill>
              </a:rPr>
              <a:t>Siemens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s-ES">
                <a:solidFill>
                  <a:schemeClr val="dk1"/>
                </a:solidFill>
              </a:rPr>
              <a:t>Novell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61287" x="9094087"/>
            <a:ext cy="3057525" cx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0" name="Shape 6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1" name="Shape 661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662" name="Shape 662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664" name="Shape 664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665" name="Shape 665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666" name="Shape 666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667" name="Shape 667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68" name="Shape 668"/>
          <p:cNvSpPr txBox="1"/>
          <p:nvPr/>
        </p:nvSpPr>
        <p:spPr>
          <a:xfrm>
            <a:off y="817925" x="2292025"/>
            <a:ext cy="584700" cx="729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Programación Funcional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 txBox="1"/>
          <p:nvPr/>
        </p:nvSpPr>
        <p:spPr>
          <a:xfrm>
            <a:off y="1505750" x="962175"/>
            <a:ext cy="3973499" cx="96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457200">
              <a:spcBef>
                <a:spcPts val="0"/>
              </a:spcBef>
              <a:buSzPct val="61111"/>
              <a:buNone/>
            </a:pPr>
            <a:r>
              <a:rPr sz="1800" lang="es-ES">
                <a:solidFill>
                  <a:schemeClr val="dk1"/>
                </a:solidFill>
              </a:rPr>
              <a:t>La programación funcional se basa en</a:t>
            </a:r>
          </a:p>
          <a:p>
            <a:pPr rtl="0" lvl="0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es-ES">
                <a:solidFill>
                  <a:schemeClr val="dk1"/>
                </a:solidFill>
              </a:rPr>
              <a:t>Inmutabilidad (Stateless)</a:t>
            </a:r>
          </a:p>
          <a:p>
            <a:pPr rtl="0" lvl="0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es-ES">
                <a:solidFill>
                  <a:schemeClr val="dk1"/>
                </a:solidFill>
              </a:rPr>
              <a:t>Funciones de orden superior</a:t>
            </a:r>
          </a:p>
          <a:p>
            <a:pPr rtl="0" lvl="0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es-ES">
                <a:solidFill>
                  <a:schemeClr val="dk1"/>
                </a:solidFill>
              </a:rPr>
              <a:t>Recursividad (tail-recursion)</a:t>
            </a:r>
          </a:p>
          <a:p>
            <a:pPr rtl="0" lvl="0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es-ES">
                <a:solidFill>
                  <a:schemeClr val="dk1"/>
                </a:solidFill>
              </a:rPr>
              <a:t>Currying</a:t>
            </a:r>
          </a:p>
          <a:p>
            <a:pPr rtl="0" lvl="0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es-ES">
                <a:solidFill>
                  <a:schemeClr val="dk1"/>
                </a:solidFill>
              </a:rPr>
              <a:t>Closures</a:t>
            </a:r>
          </a:p>
          <a:p>
            <a:pPr rtl="0" lvl="0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es-ES">
                <a:solidFill>
                  <a:schemeClr val="dk1"/>
                </a:solidFill>
              </a:rPr>
              <a:t>Evaluación perezosa</a:t>
            </a:r>
          </a:p>
          <a:p>
            <a:pPr rtl="0" lvl="0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es-ES">
                <a:solidFill>
                  <a:schemeClr val="dk1"/>
                </a:solidFill>
              </a:rPr>
              <a:t>Sistemas de tipos (ADT)</a:t>
            </a:r>
          </a:p>
          <a:p>
            <a:pPr rtl="0" lvl="0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sz="1800" lang="es-ES">
                <a:solidFill>
                  <a:schemeClr val="dk1"/>
                </a:solidFill>
              </a:rPr>
              <a:t>Funciones pura sin efectos de lado (Referencia transparencial)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1" name="Shape 6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966125" x="9139725"/>
            <a:ext cy="3051549" cx="270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6" name="Shape 6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7" name="Shape 677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678" name="Shape 678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Shape 679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680" name="Shape 680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681" name="Shape 681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682" name="Shape 682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683" name="Shape 683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84" name="Shape 684"/>
          <p:cNvSpPr txBox="1"/>
          <p:nvPr/>
        </p:nvSpPr>
        <p:spPr>
          <a:xfrm>
            <a:off y="817925" x="2292025"/>
            <a:ext cy="584700" cx="729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Inmutabilidad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 txBox="1"/>
          <p:nvPr/>
        </p:nvSpPr>
        <p:spPr>
          <a:xfrm>
            <a:off y="1505750" x="962175"/>
            <a:ext cy="3973499" cx="96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Una operación sobre algo </a:t>
            </a:r>
            <a:r>
              <a:rPr b="1" sz="1800" lang="es-ES"/>
              <a:t>inmutable </a:t>
            </a:r>
            <a:r>
              <a:rPr sz="1800" lang="es-ES"/>
              <a:t>siempre </a:t>
            </a:r>
            <a:r>
              <a:rPr sz="1800" lang="es-ES">
                <a:solidFill>
                  <a:schemeClr val="dk1"/>
                </a:solidFill>
              </a:rPr>
              <a:t>devuelve </a:t>
            </a:r>
            <a:r>
              <a:rPr sz="1800" lang="es-ES"/>
              <a:t>una </a:t>
            </a:r>
            <a:r>
              <a:rPr b="1" sz="1800" lang="es-ES"/>
              <a:t>nueva </a:t>
            </a:r>
            <a:r>
              <a:rPr sz="1800" lang="es-ES"/>
              <a:t>instancia</a:t>
            </a: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Algunas de las operaciones más habituales son:</a:t>
            </a:r>
          </a:p>
          <a:p>
            <a:pPr rtl="0" lvl="1" indent="-342900" marL="18288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map</a:t>
            </a:r>
          </a:p>
          <a:p>
            <a:pPr rtl="0" lvl="1" indent="-342900" marL="18288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filter</a:t>
            </a:r>
          </a:p>
          <a:p>
            <a:pPr rtl="0" lvl="1" indent="-342900" marL="18288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fold, foldLeft, reduce</a:t>
            </a:r>
          </a:p>
          <a:p>
            <a:pPr rtl="0" lvl="1" indent="-342900" marL="18288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flatten</a:t>
            </a:r>
          </a:p>
          <a:p>
            <a:pPr rtl="0" lvl="1" indent="-342900" marL="18288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flatMap (puede usarse </a:t>
            </a:r>
            <a:r>
              <a:rPr b="1" sz="1800" lang="es-ES"/>
              <a:t>for</a:t>
            </a:r>
            <a:r>
              <a:rPr sz="1800" lang="es-ES"/>
              <a:t> para componer varios flatMap)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2819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s-ES">
                <a:solidFill>
                  <a:srgbClr val="CC7832"/>
                </a:solidFill>
              </a:rPr>
              <a:t>def </a:t>
            </a:r>
            <a:r>
              <a:rPr lang="es-ES">
                <a:solidFill>
                  <a:srgbClr val="FFC66D"/>
                </a:solidFill>
              </a:rPr>
              <a:t>headsSum</a:t>
            </a:r>
            <a:r>
              <a:rPr lang="es-ES">
                <a:solidFill>
                  <a:srgbClr val="A9B7C6"/>
                </a:solidFill>
              </a:rPr>
              <a:t>(list1: </a:t>
            </a:r>
            <a:r>
              <a:rPr lang="es-ES">
                <a:solidFill>
                  <a:srgbClr val="4E807D"/>
                </a:solidFill>
              </a:rPr>
              <a:t>List</a:t>
            </a:r>
            <a:r>
              <a:rPr lang="es-ES">
                <a:solidFill>
                  <a:srgbClr val="A9B7C6"/>
                </a:solidFill>
              </a:rPr>
              <a:t>[</a:t>
            </a:r>
            <a:r>
              <a:rPr lang="es-ES">
                <a:solidFill>
                  <a:srgbClr val="CC7832"/>
                </a:solidFill>
              </a:rPr>
              <a:t>Int</a:t>
            </a:r>
            <a:r>
              <a:rPr lang="es-ES">
                <a:solidFill>
                  <a:srgbClr val="A9B7C6"/>
                </a:solidFill>
              </a:rPr>
              <a:t>])(list2: </a:t>
            </a:r>
            <a:r>
              <a:rPr lang="es-ES">
                <a:solidFill>
                  <a:srgbClr val="4E807D"/>
                </a:solidFill>
              </a:rPr>
              <a:t>List</a:t>
            </a:r>
            <a:r>
              <a:rPr lang="es-ES">
                <a:solidFill>
                  <a:srgbClr val="A9B7C6"/>
                </a:solidFill>
              </a:rPr>
              <a:t>[</a:t>
            </a:r>
            <a:r>
              <a:rPr lang="es-ES">
                <a:solidFill>
                  <a:srgbClr val="CC7832"/>
                </a:solidFill>
              </a:rPr>
              <a:t>Int</a:t>
            </a:r>
            <a:r>
              <a:rPr lang="es-ES">
                <a:solidFill>
                  <a:srgbClr val="A9B7C6"/>
                </a:solidFill>
              </a:rPr>
              <a:t>])(list3: </a:t>
            </a:r>
            <a:r>
              <a:rPr lang="es-ES">
                <a:solidFill>
                  <a:srgbClr val="4E807D"/>
                </a:solidFill>
              </a:rPr>
              <a:t>List</a:t>
            </a:r>
            <a:r>
              <a:rPr lang="es-ES">
                <a:solidFill>
                  <a:srgbClr val="A9B7C6"/>
                </a:solidFill>
              </a:rPr>
              <a:t>[</a:t>
            </a:r>
            <a:r>
              <a:rPr lang="es-ES">
                <a:solidFill>
                  <a:srgbClr val="CC7832"/>
                </a:solidFill>
              </a:rPr>
              <a:t>Int</a:t>
            </a:r>
            <a:r>
              <a:rPr lang="es-ES">
                <a:solidFill>
                  <a:srgbClr val="A9B7C6"/>
                </a:solidFill>
              </a:rPr>
              <a:t>]) : Option[</a:t>
            </a:r>
            <a:r>
              <a:rPr lang="es-ES">
                <a:solidFill>
                  <a:srgbClr val="CC7832"/>
                </a:solidFill>
              </a:rPr>
              <a:t>Int</a:t>
            </a:r>
            <a:r>
              <a:rPr lang="es-ES">
                <a:solidFill>
                  <a:srgbClr val="A9B7C6"/>
                </a:solidFill>
              </a:rPr>
              <a:t>] = {</a:t>
            </a:r>
          </a:p>
          <a:p>
            <a:pPr rtl="0" lvl="0" indent="2819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-ES">
                <a:solidFill>
                  <a:srgbClr val="A9B7C6"/>
                </a:solidFill>
              </a:rPr>
              <a:t> </a:t>
            </a:r>
            <a:r>
              <a:rPr b="1" lang="es-ES">
                <a:solidFill>
                  <a:srgbClr val="CC7832"/>
                </a:solidFill>
              </a:rPr>
              <a:t>for </a:t>
            </a:r>
            <a:r>
              <a:rPr lang="es-ES">
                <a:solidFill>
                  <a:srgbClr val="A9B7C6"/>
                </a:solidFill>
              </a:rPr>
              <a:t>{</a:t>
            </a:r>
          </a:p>
          <a:p>
            <a:pPr rtl="0" lvl="0" indent="2819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-ES">
                <a:solidFill>
                  <a:srgbClr val="A9B7C6"/>
                </a:solidFill>
              </a:rPr>
              <a:t>   h1 &lt;- list1.headOption</a:t>
            </a:r>
          </a:p>
          <a:p>
            <a:pPr rtl="0" lvl="0" indent="2819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-ES">
                <a:solidFill>
                  <a:srgbClr val="A9B7C6"/>
                </a:solidFill>
              </a:rPr>
              <a:t>   h2 &lt;- list2.headOption</a:t>
            </a:r>
          </a:p>
          <a:p>
            <a:pPr rtl="0" lvl="0" indent="2819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-ES">
                <a:solidFill>
                  <a:srgbClr val="A9B7C6"/>
                </a:solidFill>
              </a:rPr>
              <a:t>   h3 &lt;- list3.headOption</a:t>
            </a:r>
          </a:p>
          <a:p>
            <a:pPr rtl="0" lvl="0" indent="2819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-ES">
                <a:solidFill>
                  <a:srgbClr val="A9B7C6"/>
                </a:solidFill>
              </a:rPr>
              <a:t> } </a:t>
            </a:r>
            <a:r>
              <a:rPr b="1" lang="es-ES">
                <a:solidFill>
                  <a:srgbClr val="CC7832"/>
                </a:solidFill>
              </a:rPr>
              <a:t>yield </a:t>
            </a:r>
            <a:r>
              <a:rPr lang="es-ES">
                <a:solidFill>
                  <a:srgbClr val="A9B7C6"/>
                </a:solidFill>
              </a:rPr>
              <a:t>h1 + h2 + h3</a:t>
            </a:r>
          </a:p>
          <a:p>
            <a:pPr rtl="0" lvl="0" indent="2819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-ES">
                <a:solidFill>
                  <a:srgbClr val="A9B7C6"/>
                </a:solidFill>
              </a:rPr>
              <a:t>}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1" name="Shape 6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2" name="Shape 692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693" name="Shape 693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Shape 694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695" name="Shape 695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696" name="Shape 696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697" name="Shape 697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698" name="Shape 698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99" name="Shape 699"/>
          <p:cNvSpPr txBox="1"/>
          <p:nvPr/>
        </p:nvSpPr>
        <p:spPr>
          <a:xfrm>
            <a:off y="817925" x="2292025"/>
            <a:ext cy="584700" cx="729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Pattern Matching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 txBox="1"/>
          <p:nvPr/>
        </p:nvSpPr>
        <p:spPr>
          <a:xfrm>
            <a:off y="1505750" x="962175"/>
            <a:ext cy="3973499" cx="96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457200">
              <a:spcBef>
                <a:spcPts val="0"/>
              </a:spcBef>
              <a:buNone/>
            </a:pPr>
            <a:r>
              <a:rPr sz="1800" lang="es-ES"/>
              <a:t>El pattern matching nos permite buscar patrones en nuestros datos</a:t>
            </a: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Scala proporciona </a:t>
            </a:r>
            <a:r>
              <a:rPr b="1" sz="1800" lang="es-ES"/>
              <a:t>extractores </a:t>
            </a:r>
            <a:r>
              <a:rPr sz="1800" lang="es-ES"/>
              <a:t>(unapply) </a:t>
            </a: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s-ES"/>
              <a:t>Case classes </a:t>
            </a:r>
            <a:r>
              <a:rPr sz="1800" lang="es-ES"/>
              <a:t>y estructuras de datos tienen creados sus propios extractores</a:t>
            </a: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Se basa en la aplicación de funciones parciales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case class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Human(name:</a:t>
            </a:r>
            <a:r>
              <a:rPr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(jose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pepe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sara) = ( </a:t>
            </a:r>
            <a:r>
              <a:rPr lang="es-ES" i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Human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"Jose"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 i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Human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"Pepe"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 i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Human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aux = </a:t>
            </a:r>
            <a:r>
              <a:rPr lang="es-ES" i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 (</a:t>
            </a:r>
            <a:r>
              <a:rPr lang="es-ES" i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Human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"Jose"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 i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Human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"Pepe"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 i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Human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"Sara"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)) )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valuePM = aux </a:t>
            </a: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match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s-ES" i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s-ES" i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Human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(name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edad)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_ 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_)) </a:t>
            </a: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edad &lt; </a:t>
            </a:r>
            <a:r>
              <a:rPr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20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=&gt; name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None =&gt; </a:t>
            </a: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"Empty"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_ =&gt; </a:t>
            </a: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"Others"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6" name="Shape 7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7" name="Shape 707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708" name="Shape 708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Shape 709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710" name="Shape 710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711" name="Shape 711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712" name="Shape 712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713" name="Shape 713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14" name="Shape 714"/>
          <p:cNvSpPr txBox="1"/>
          <p:nvPr/>
        </p:nvSpPr>
        <p:spPr>
          <a:xfrm>
            <a:off y="817925" x="2292025"/>
            <a:ext cy="584700" cx="729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Gestión de Errores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 txBox="1"/>
          <p:nvPr/>
        </p:nvSpPr>
        <p:spPr>
          <a:xfrm>
            <a:off y="1505750" x="962175"/>
            <a:ext cy="3973499" cx="96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A diferencia con Java, no es obligatorio capturar las excepciones</a:t>
            </a: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Se pueden gestionar</a:t>
            </a:r>
          </a:p>
          <a:p>
            <a:pPr rtl="0" lvl="1" indent="-342900" marL="18288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Try</a:t>
            </a:r>
          </a:p>
          <a:p>
            <a:pPr rtl="0" lvl="1" indent="-342900" marL="18288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Try monad</a:t>
            </a:r>
          </a:p>
          <a:p>
            <a:pPr rtl="0" lvl="1" indent="-342900" marL="18288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Either</a:t>
            </a:r>
          </a:p>
          <a:p>
            <a:pPr rtl="0" lvl="1" indent="-342900" marL="18288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Otros </a:t>
            </a:r>
            <a:r>
              <a:rPr sz="1800" lang="es-ES" i="1"/>
              <a:t>contenedores</a:t>
            </a:r>
            <a:r>
              <a:rPr sz="1800" lang="es-ES"/>
              <a:t>: Futuros...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1" name="Shape 7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2" name="Shape 722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723" name="Shape 723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Shape 724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725" name="Shape 725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726" name="Shape 726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727" name="Shape 727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728" name="Shape 728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29" name="Shape 729"/>
          <p:cNvSpPr txBox="1"/>
          <p:nvPr/>
        </p:nvSpPr>
        <p:spPr>
          <a:xfrm>
            <a:off y="817925" x="2292025"/>
            <a:ext cy="584700" cx="729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Implícitos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 txBox="1"/>
          <p:nvPr/>
        </p:nvSpPr>
        <p:spPr>
          <a:xfrm>
            <a:off y="1505750" x="962175"/>
            <a:ext cy="3973499" cx="96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457200">
              <a:spcBef>
                <a:spcPts val="0"/>
              </a:spcBef>
              <a:buNone/>
            </a:pPr>
            <a:r>
              <a:rPr sz="1800" lang="es-ES"/>
              <a:t>La palabra reservada implicit nos permite</a:t>
            </a: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Crear parámetros implícitos</a:t>
            </a:r>
          </a:p>
          <a:p>
            <a:pPr rtl="0" lvl="0" indent="457200" marL="457200">
              <a:spcBef>
                <a:spcPts val="0"/>
              </a:spcBef>
              <a:buSzPct val="128571"/>
              <a:buNone/>
            </a:pP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Fun(</a:t>
            </a: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fun: </a:t>
            </a:r>
            <a:r>
              <a:rPr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 indent="457200" marL="457200">
              <a:spcBef>
                <a:spcPts val="0"/>
              </a:spcBef>
              <a:buSzPct val="128571"/>
              <a:buNone/>
            </a:pP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addFun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(s: </a:t>
            </a:r>
            <a:r>
              <a:rPr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implicit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p: Fun) = p.fun + 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Vistas </a:t>
            </a:r>
          </a:p>
          <a:p>
            <a:pPr rtl="0" lvl="0" indent="457200" marL="457200">
              <a:lnSpc>
                <a:spcPct val="115000"/>
              </a:lnSpc>
              <a:spcBef>
                <a:spcPts val="0"/>
              </a:spcBef>
              <a:buSzPct val="78571"/>
              <a:buNone/>
            </a:pP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implicit def </a:t>
            </a:r>
            <a:r>
              <a:rPr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strToInt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(x: </a:t>
            </a:r>
            <a:r>
              <a:rPr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x.toInt</a:t>
            </a:r>
          </a:p>
          <a:p>
            <a:pPr rtl="0" lvl="0" indent="457200" marL="4572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Añadir métodos a clases (Pimp my library) - Monkey patching in local scope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s-ES"/>
              <a:t> 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StringUtils{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implicit class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StringImprove(</a:t>
            </a: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s: </a:t>
            </a:r>
            <a:r>
              <a:rPr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plusN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(n: 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s"</a:t>
            </a:r>
            <a:r>
              <a:rPr b="1" lang="es-ES">
                <a:solidFill>
                  <a:srgbClr val="00B8B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b="1" lang="es-ES">
                <a:solidFill>
                  <a:srgbClr val="00B8B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457200" marL="457200">
              <a:spcBef>
                <a:spcPts val="0"/>
              </a:spcBef>
              <a:buNone/>
            </a:pP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StringUtils._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457200" marL="457200">
              <a:spcBef>
                <a:spcPts val="0"/>
              </a:spcBef>
              <a:buNone/>
            </a:pP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"23"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plusN </a:t>
            </a:r>
            <a:r>
              <a:rPr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6" name="Shape 7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7" name="Shape 737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738" name="Shape 738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Shape 739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740" name="Shape 740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741" name="Shape 741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742" name="Shape 742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743" name="Shape 743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44" name="Shape 744"/>
          <p:cNvSpPr txBox="1"/>
          <p:nvPr/>
        </p:nvSpPr>
        <p:spPr>
          <a:xfrm>
            <a:off y="817925" x="2292025"/>
            <a:ext cy="584700" cx="729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Implícitos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 txBox="1"/>
          <p:nvPr/>
        </p:nvSpPr>
        <p:spPr>
          <a:xfrm>
            <a:off y="1505750" x="962175"/>
            <a:ext cy="3973499" cx="96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457200">
              <a:spcBef>
                <a:spcPts val="0"/>
              </a:spcBef>
              <a:buNone/>
            </a:pPr>
            <a:r>
              <a:rPr sz="1800" lang="es-ES"/>
              <a:t>La palabra reservada implicit nos permite</a:t>
            </a: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Crear parámetros implícitos</a:t>
            </a:r>
          </a:p>
          <a:p>
            <a:pPr rtl="0" lvl="0" indent="457200" marL="457200">
              <a:spcBef>
                <a:spcPts val="0"/>
              </a:spcBef>
              <a:buSzPct val="128571"/>
              <a:buNone/>
            </a:pP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Fun(</a:t>
            </a: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fun: </a:t>
            </a:r>
            <a:r>
              <a:rPr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 indent="457200" marL="457200">
              <a:spcBef>
                <a:spcPts val="0"/>
              </a:spcBef>
              <a:buSzPct val="128571"/>
              <a:buNone/>
            </a:pP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addFun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(s: </a:t>
            </a:r>
            <a:r>
              <a:rPr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implicit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p: Fun) = p.fun + 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Vistas </a:t>
            </a:r>
          </a:p>
          <a:p>
            <a:pPr rtl="0" lvl="0" indent="457200" marL="457200">
              <a:lnSpc>
                <a:spcPct val="115000"/>
              </a:lnSpc>
              <a:spcBef>
                <a:spcPts val="0"/>
              </a:spcBef>
              <a:buSzPct val="78571"/>
              <a:buNone/>
            </a:pP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implicit def </a:t>
            </a:r>
            <a:r>
              <a:rPr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strToInt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(x: </a:t>
            </a:r>
            <a:r>
              <a:rPr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x.toInt</a:t>
            </a:r>
          </a:p>
          <a:p>
            <a:pPr rtl="0" lvl="0" indent="457200" marL="4572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1800" lang="es-ES"/>
              <a:t>Añadir métodos a clases (Pimp my library) - Monkey patching in local scope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s-ES"/>
              <a:t> 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StringUtils{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implicit class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StringImprove(</a:t>
            </a: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s: </a:t>
            </a:r>
            <a:r>
              <a:rPr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s-ES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plusN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(n: </a:t>
            </a:r>
            <a:r>
              <a:rPr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lang="es-ES">
                <a:solidFill>
                  <a:srgbClr val="4E807D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s"</a:t>
            </a:r>
            <a:r>
              <a:rPr b="1" lang="es-ES">
                <a:solidFill>
                  <a:srgbClr val="00B8B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b="1" lang="es-ES">
                <a:solidFill>
                  <a:srgbClr val="00B8BB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457200" marL="457200">
              <a:spcBef>
                <a:spcPts val="0"/>
              </a:spcBef>
              <a:buNone/>
            </a:pPr>
            <a:r>
              <a:rPr b="1" lang="es-ES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StringUtils._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457200" marL="457200">
              <a:spcBef>
                <a:spcPts val="0"/>
              </a:spcBef>
              <a:buNone/>
            </a:pPr>
            <a:r>
              <a:rPr lang="es-E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"23" </a:t>
            </a:r>
            <a:r>
              <a:rPr lang="es-E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plusN </a:t>
            </a:r>
            <a:r>
              <a:rPr lang="es-ES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1" name="Shape 7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2" name="Shape 752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753" name="Shape 753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Shape 754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755" name="Shape 755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756" name="Shape 756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757" name="Shape 757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758" name="Shape 758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59" name="Shape 759"/>
          <p:cNvSpPr txBox="1"/>
          <p:nvPr/>
        </p:nvSpPr>
        <p:spPr>
          <a:xfrm>
            <a:off y="817925" x="2292025"/>
            <a:ext cy="584700" cx="729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Infinito y más allá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 txBox="1"/>
          <p:nvPr/>
        </p:nvSpPr>
        <p:spPr>
          <a:xfrm>
            <a:off y="1505750" x="962175"/>
            <a:ext cy="3973499" cx="96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indent="0" marL="457200">
              <a:spcBef>
                <a:spcPts val="0"/>
              </a:spcBef>
              <a:buNone/>
            </a:pPr>
            <a:r>
              <a:rPr sz="1800" lang="es-ES"/>
              <a:t>La cantidad de opciones que nos da la </a:t>
            </a:r>
            <a:r>
              <a:rPr b="1" sz="1800" lang="es-ES"/>
              <a:t>programación funcional</a:t>
            </a:r>
            <a:r>
              <a:rPr sz="1800" lang="es-ES"/>
              <a:t> es enorme</a:t>
            </a: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Monads</a:t>
            </a: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Funciones parciales</a:t>
            </a: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ADT</a:t>
            </a: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Tipos existenciales</a:t>
            </a: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….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indent="0" marL="457200">
              <a:spcBef>
                <a:spcPts val="0"/>
              </a:spcBef>
              <a:buNone/>
            </a:pPr>
            <a:r>
              <a:rPr sz="1800" lang="es-ES"/>
              <a:t>Si queremos ir más allá</a:t>
            </a: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s-ES"/>
              <a:t>Shapeless</a:t>
            </a:r>
            <a:r>
              <a:rPr sz="1800" lang="es-ES"/>
              <a:t> </a:t>
            </a:r>
            <a:r>
              <a:rPr u="sng" sz="1800" lang="es-ES">
                <a:solidFill>
                  <a:schemeClr val="hlink"/>
                </a:solidFill>
                <a:hlinkClick r:id="rId4"/>
              </a:rPr>
              <a:t>https://github.com/milessabin/shapeless</a:t>
            </a:r>
          </a:p>
          <a:p>
            <a:pPr rtl="0" lvl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s-ES"/>
              <a:t>Scalaz</a:t>
            </a:r>
            <a:r>
              <a:rPr sz="1800" lang="es-ES"/>
              <a:t> </a:t>
            </a:r>
            <a:r>
              <a:rPr u="sng" sz="1800" lang="es-ES">
                <a:solidFill>
                  <a:schemeClr val="hlink"/>
                </a:solidFill>
                <a:hlinkClick r:id="rId5"/>
              </a:rPr>
              <a:t>https://github.com/scalaz/scalaz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6" name="Shape 7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7" name="Shape 767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768" name="Shape 768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770" name="Shape 770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771" name="Shape 771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772" name="Shape 772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773" name="Shape 773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74" name="Shape 774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rgbClr val="FF0000"/>
                </a:solidFill>
              </a:rPr>
              <a:t>Gracias por venir</a:t>
            </a:r>
          </a:p>
        </p:txBody>
      </p:sp>
      <p:pic>
        <p:nvPicPr>
          <p:cNvPr id="775" name="Shape 7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67974" x="687225"/>
            <a:ext cy="5490024" cx="391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Shape 7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606650" x="4382575"/>
            <a:ext cy="2857500" cx="55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Shape 777"/>
          <p:cNvSpPr txBox="1"/>
          <p:nvPr/>
        </p:nvSpPr>
        <p:spPr>
          <a:xfrm>
            <a:off y="4668175" x="7179575"/>
            <a:ext cy="1795500" cx="4557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sz="1800" lang="es-ES">
                <a:solidFill>
                  <a:schemeClr val="hlink"/>
                </a:solidFill>
                <a:hlinkClick r:id="rId6"/>
              </a:rPr>
              <a:t>https://github.com/pirita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u="sng" sz="1800" lang="es-ES">
                <a:solidFill>
                  <a:schemeClr val="hlink"/>
                </a:solidFill>
                <a:hlinkClick r:id="rId7"/>
              </a:rPr>
              <a:t>ignacio.navarro.martin@gmail.com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s-ES">
                <a:solidFill>
                  <a:schemeClr val="hlink"/>
                </a:solidFill>
                <a:hlinkClick r:id="rId8"/>
              </a:rPr>
              <a:t>@inavarromartin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8" name="Shape 7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773687" x="9822037"/>
            <a:ext cy="1914525" cx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Shape 779"/>
          <p:cNvSpPr txBox="1"/>
          <p:nvPr/>
        </p:nvSpPr>
        <p:spPr>
          <a:xfrm>
            <a:off y="2833275" x="9734875"/>
            <a:ext cy="435900" cx="22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/>
              <a:t>Nos vemos en el Meetup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147" name="Shape 147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149" name="Shape 149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0" name="Shape 150"/>
          <p:cNvSpPr txBox="1"/>
          <p:nvPr/>
        </p:nvSpPr>
        <p:spPr>
          <a:xfrm>
            <a:off y="817925" x="1662825"/>
            <a:ext cy="584700" cx="885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Orientación a objetos y Programación Funcional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y="1806625" x="6049050"/>
            <a:ext cy="4702199" cx="49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Programación Funcional: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sz="1800" lang="es-ES"/>
              <a:t>Inmutabilidad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Lambdas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Opciones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Tipado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Currying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ADT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Pattern Matching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Monads / Monoides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Funciones de orden superior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Iteratee, Pipes (streams)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Lazy variables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Tail recursion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Funciones parciales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es-ES"/>
              <a:t>	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y="1848950" x="2660100"/>
            <a:ext cy="4702199" cx="2984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Orientación a objetos: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Traits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Mixins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Case classes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Herencia </a:t>
            </a:r>
            <a:r>
              <a:rPr sz="1800" lang="es-ES" i="1"/>
              <a:t>múltiple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Tipado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Companion objects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Implícitos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s-ES"/>
              <a:t>	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es-ES"/>
              <a:t>	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44200" x="160150"/>
            <a:ext cy="1752600" cx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848950" x="9629550"/>
            <a:ext cy="1847850" cx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164" name="Shape 164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65" name="Shape 165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166" name="Shape 166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7" name="Shape 167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Tipado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y="1761300" x="10743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y="1563950" x="8296125"/>
            <a:ext cy="4610999" cx="358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Todo es un objeto (Incluyendo valores numéricos y funciones)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Jerarquía de tipos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Invarianza, Contra Varianza, Covarianza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Herencia de tipos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Tipos dependientes (Roadmap Scala)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14137" x="205671"/>
            <a:ext cy="4937024" cx="7426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181" name="Shape 181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82" name="Shape 182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183" name="Shape 183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4" name="Shape 184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Actores (</a:t>
            </a:r>
            <a:r>
              <a:rPr u="sng" sz="3000" lang="es-ES">
                <a:solidFill>
                  <a:schemeClr val="hlink"/>
                </a:solidFill>
                <a:hlinkClick r:id="rId4"/>
              </a:rPr>
              <a:t>Akka</a:t>
            </a:r>
            <a:r>
              <a:rPr sz="3000" lang="es-ES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y="1761300" x="10743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Scala usa </a:t>
            </a:r>
            <a:r>
              <a:rPr b="1" sz="1800" lang="es-ES"/>
              <a:t>actores </a:t>
            </a:r>
            <a:r>
              <a:rPr sz="1800" lang="es-ES"/>
              <a:t>como </a:t>
            </a:r>
            <a:r>
              <a:rPr b="1" sz="1800" lang="es-ES"/>
              <a:t>modelo de concurrencia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Esta basado en los actores de Erlang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Asíncrona mediante envío de mensajes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Modelo de actores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Compartir datos </a:t>
            </a:r>
            <a:r>
              <a:rPr b="1" sz="1800" lang="es-ES"/>
              <a:t>inmutables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Supervisión de actores frente a fallos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Modular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Clusters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s-ES"/>
              <a:t>Soporta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Otros modelos de concurrencia: Futuros y Agentes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s-ES"/>
              <a:t>Otros sistemas: Apache Camel, ZeroMQ...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es-ES"/>
              <a:t>	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591899" x="7236900"/>
            <a:ext cy="2290374" cx="485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196" name="Shape 196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197" name="Shape 197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199" name="Shape 199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0" name="Shape 200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Enlaces e Información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65424" x="4023313"/>
            <a:ext cy="5356024" cx="3819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/>
        </p:nvSpPr>
        <p:spPr>
          <a:xfrm>
            <a:off y="119151" x="3101807"/>
            <a:ext cy="369299" cx="77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s-ES">
                <a:solidFill>
                  <a:schemeClr val="dk1"/>
                </a:solidFill>
              </a:rPr>
              <a:t>Introducción a Scala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t="14664" b="17094" r="5601" l="4631"/>
          <a:stretch/>
        </p:blipFill>
        <p:spPr>
          <a:xfrm>
            <a:off y="58567" x="205681"/>
            <a:ext cy="509700" cx="6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y="11430" x="921982"/>
            <a:ext cy="584700" cx="202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Leganés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s-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Febrero 2015</a:t>
            </a:r>
          </a:p>
        </p:txBody>
      </p:sp>
      <p:grpSp>
        <p:nvGrpSpPr>
          <p:cNvPr id="210" name="Shape 210"/>
          <p:cNvGrpSpPr/>
          <p:nvPr/>
        </p:nvGrpSpPr>
        <p:grpSpPr>
          <a:xfrm>
            <a:off y="628646" x="-9052"/>
            <a:ext cy="0" cx="12201195"/>
            <a:chOff y="5920966" x="-9052"/>
            <a:chExt cy="0" cx="12201195"/>
          </a:xfrm>
        </p:grpSpPr>
        <p:cxnSp>
          <p:nvCxnSpPr>
            <p:cNvPr id="211" name="Shape 211"/>
            <p:cNvCxnSpPr/>
            <p:nvPr/>
          </p:nvCxnSpPr>
          <p:spPr>
            <a:xfrm>
              <a:off y="5920966" x="-9052"/>
              <a:ext cy="0" cx="8573699"/>
            </a:xfrm>
            <a:prstGeom prst="straightConnector1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y="5920966" x="8497042"/>
              <a:ext cy="0" cx="3695099"/>
            </a:xfrm>
            <a:prstGeom prst="straightConnector1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213" name="Shape 213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s-E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4" name="Shape 214"/>
          <p:cNvSpPr txBox="1"/>
          <p:nvPr/>
        </p:nvSpPr>
        <p:spPr>
          <a:xfrm>
            <a:off y="817925" x="2534675"/>
            <a:ext cy="584700" cx="676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s-ES">
                <a:solidFill>
                  <a:schemeClr val="dk1"/>
                </a:solidFill>
              </a:rPr>
              <a:t>Transparencias &amp; Documentación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y="1608900" x="921975"/>
            <a:ext cy="4747499" cx="99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Urls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>
                <a:solidFill>
                  <a:schemeClr val="dk1"/>
                </a:solidFill>
              </a:rPr>
              <a:t>Transparencias &amp; Código </a:t>
            </a:r>
            <a:r>
              <a:rPr u="sng" lang="es-ES">
                <a:solidFill>
                  <a:schemeClr val="hlink"/>
                </a:solidFill>
                <a:hlinkClick r:id="rId4"/>
              </a:rPr>
              <a:t>https://github.com/pirita/TechFest2015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>
                <a:solidFill>
                  <a:schemeClr val="dk1"/>
                </a:solidFill>
              </a:rPr>
              <a:t>Scala interpreter </a:t>
            </a:r>
            <a:r>
              <a:rPr u="sng" lang="es-ES">
                <a:solidFill>
                  <a:schemeClr val="hlink"/>
                </a:solidFill>
                <a:hlinkClick r:id="rId5"/>
              </a:rPr>
              <a:t>http://www.simplyscala.com/</a:t>
            </a:r>
            <a:r>
              <a:rPr lang="es-ES">
                <a:solidFill>
                  <a:schemeClr val="dk1"/>
                </a:solidFill>
              </a:rPr>
              <a:t> </a:t>
            </a:r>
            <a:r>
              <a:rPr u="sng" lang="es-ES">
                <a:solidFill>
                  <a:schemeClr val="hlink"/>
                </a:solidFill>
                <a:hlinkClick r:id="rId6"/>
              </a:rPr>
              <a:t>http://scalakata.com/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>
                <a:solidFill>
                  <a:schemeClr val="dk1"/>
                </a:solidFill>
              </a:rPr>
              <a:t>Scala js </a:t>
            </a:r>
            <a:r>
              <a:rPr u="sng" lang="es-ES">
                <a:solidFill>
                  <a:schemeClr val="hlink"/>
                </a:solidFill>
                <a:hlinkClick r:id="rId7"/>
              </a:rPr>
              <a:t>http://www.scala-js-fiddle.com/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Documentación </a:t>
            </a:r>
            <a:r>
              <a:rPr u="sng" lang="es-ES">
                <a:solidFill>
                  <a:schemeClr val="hlink"/>
                </a:solidFill>
                <a:hlinkClick r:id="rId8"/>
              </a:rPr>
              <a:t>http://www.scala-lang.org/documentation/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>
                <a:solidFill>
                  <a:schemeClr val="dk1"/>
                </a:solidFill>
              </a:rPr>
              <a:t>Guías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u="sng" lang="es-ES">
                <a:solidFill>
                  <a:schemeClr val="hlink"/>
                </a:solidFill>
                <a:hlinkClick r:id="rId9"/>
              </a:rPr>
              <a:t>http://danielwestheide.com/scala/neophytes.html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u="sng" lang="es-ES">
                <a:solidFill>
                  <a:schemeClr val="hlink"/>
                </a:solidFill>
                <a:hlinkClick r:id="rId10"/>
              </a:rPr>
              <a:t>https://github.com/vhf/free-programming-books/blob/master/free-programming-books.md#scala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u="sng" lang="es-ES">
                <a:solidFill>
                  <a:schemeClr val="hlink"/>
                </a:solidFill>
                <a:hlinkClick r:id="rId11"/>
              </a:rPr>
              <a:t>https://twitter.github.io/scala_school/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Libros (Gratis)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Programming in scala </a:t>
            </a:r>
            <a:r>
              <a:rPr u="sng" lang="es-ES">
                <a:solidFill>
                  <a:schemeClr val="hlink"/>
                </a:solidFill>
                <a:hlinkClick r:id="rId12"/>
              </a:rPr>
              <a:t>http://www.artima.com/pins1ed/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A Scala tutorial for Java Programmers </a:t>
            </a:r>
            <a:r>
              <a:rPr u="sng" lang="es-ES">
                <a:solidFill>
                  <a:schemeClr val="hlink"/>
                </a:solidFill>
                <a:hlinkClick r:id="rId13"/>
              </a:rPr>
              <a:t>http://www.scala-lang.org/docu/files/ScalaTutorial.pdf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Scala by Example </a:t>
            </a:r>
            <a:r>
              <a:rPr u="sng" lang="es-ES">
                <a:solidFill>
                  <a:schemeClr val="hlink"/>
                </a:solidFill>
                <a:hlinkClick r:id="rId14"/>
              </a:rPr>
              <a:t>http://www.scala-lang.org/docu/files/ScalaByExample.pdf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/>
              <a:t>Cursos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Principios de programación funcional en Scala </a:t>
            </a:r>
            <a:r>
              <a:rPr u="sng" lang="es-ES">
                <a:solidFill>
                  <a:schemeClr val="hlink"/>
                </a:solidFill>
                <a:hlinkClick r:id="rId15"/>
              </a:rPr>
              <a:t>https://www.coursera.org/course/progfun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ES"/>
              <a:t>Principios fundamentales de la programación reactiva </a:t>
            </a:r>
            <a:r>
              <a:rPr u="sng" lang="es-ES">
                <a:solidFill>
                  <a:schemeClr val="hlink"/>
                </a:solidFill>
                <a:hlinkClick r:id="rId16"/>
              </a:rPr>
              <a:t>https://www.coursera.org/course/reactive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