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79" r:id="rId4"/>
    <p:sldId id="262" r:id="rId5"/>
    <p:sldId id="258" r:id="rId6"/>
    <p:sldId id="257" r:id="rId7"/>
    <p:sldId id="259" r:id="rId8"/>
    <p:sldId id="260" r:id="rId9"/>
    <p:sldId id="306" r:id="rId10"/>
    <p:sldId id="311" r:id="rId11"/>
    <p:sldId id="304" r:id="rId12"/>
    <p:sldId id="307" r:id="rId13"/>
    <p:sldId id="265" r:id="rId14"/>
    <p:sldId id="271" r:id="rId15"/>
    <p:sldId id="289" r:id="rId16"/>
    <p:sldId id="300" r:id="rId17"/>
    <p:sldId id="270" r:id="rId18"/>
    <p:sldId id="268" r:id="rId19"/>
    <p:sldId id="273" r:id="rId20"/>
    <p:sldId id="31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E12"/>
    <a:srgbClr val="D29C08"/>
    <a:srgbClr val="FE7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3" autoAdjust="0"/>
    <p:restoredTop sz="92830" autoAdjust="0"/>
  </p:normalViewPr>
  <p:slideViewPr>
    <p:cSldViewPr>
      <p:cViewPr>
        <p:scale>
          <a:sx n="75" d="100"/>
          <a:sy n="75" d="100"/>
        </p:scale>
        <p:origin x="-744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5F743-FF7F-4F36-9AE7-A180AADB0D01}" type="datetimeFigureOut">
              <a:rPr lang="en-US" smtClean="0"/>
              <a:t>7/11/2012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5B979-AF2C-47E8-933E-6BC213B5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9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8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8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4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5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4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75000"/>
              </a:schemeClr>
            </a:gs>
            <a:gs pos="100000">
              <a:schemeClr val="accent4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216F-CC6E-497F-97AA-930C84AF6143}" type="datetimeFigureOut">
              <a:rPr lang="en-US" smtClean="0"/>
              <a:t>7/11/2012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6BC2E-5018-4A5D-8863-4B030C587B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5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9.png"/><Relationship Id="rId5" Type="http://schemas.openxmlformats.org/officeDocument/2006/relationships/image" Target="../media/image22.png"/><Relationship Id="rId10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9.png"/><Relationship Id="rId5" Type="http://schemas.openxmlformats.org/officeDocument/2006/relationships/image" Target="../media/image22.png"/><Relationship Id="rId10" Type="http://schemas.openxmlformats.org/officeDocument/2006/relationships/image" Target="../media/image8.png"/><Relationship Id="rId4" Type="http://schemas.openxmlformats.org/officeDocument/2006/relationships/image" Target="../media/image18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6.png"/><Relationship Id="rId7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7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10.png"/><Relationship Id="rId5" Type="http://schemas.openxmlformats.org/officeDocument/2006/relationships/image" Target="../media/image31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10.png"/><Relationship Id="rId5" Type="http://schemas.openxmlformats.org/officeDocument/2006/relationships/image" Target="../media/image31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772400" cy="1470025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Boosting Privacy Online</a:t>
            </a:r>
            <a:endParaRPr lang="en-US" dirty="0">
              <a:solidFill>
                <a:schemeClr val="bg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429000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Anonymous Credentials in the Browser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667000" y="5867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 smtClean="0">
                <a:solidFill>
                  <a:schemeClr val="bg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Piriya Saengsuwarn</a:t>
            </a:r>
          </a:p>
          <a:p>
            <a:pPr algn="r"/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INFO 343 Summer 2012 A-Term</a:t>
            </a:r>
            <a:endParaRPr 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098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97229"/>
            <a:ext cx="1055570" cy="1055571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4100" name="Picture 4" descr="G:\School\info343\presentation\img\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694" y="2290712"/>
            <a:ext cx="1062087" cy="106208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4101" name="Picture 5" descr="G:\School\info343\presentation\img\i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641" y="2290712"/>
            <a:ext cx="1062087" cy="106208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026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47" y="2286000"/>
            <a:ext cx="1066800" cy="1066800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1027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587" y="2286000"/>
            <a:ext cx="1066800" cy="1066800"/>
          </a:xfrm>
          <a:prstGeom prst="rect">
            <a:avLst/>
          </a:prstGeom>
          <a:solidFill>
            <a:srgbClr val="D29C08"/>
          </a:solidFill>
        </p:spPr>
      </p:pic>
      <p:pic>
        <p:nvPicPr>
          <p:cNvPr id="11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2" name="Picture 11" descr="G:\School\info343\presentation\img\firef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13" name="Picture 12" descr="G:\School\info343\presentation\img\i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4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15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  <p:sp>
        <p:nvSpPr>
          <p:cNvPr id="16" name="TextBox 15"/>
          <p:cNvSpPr txBox="1"/>
          <p:nvPr/>
        </p:nvSpPr>
        <p:spPr>
          <a:xfrm>
            <a:off x="1697701" y="152400"/>
            <a:ext cx="1502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The time is ticking...</a:t>
            </a:r>
            <a:endParaRPr lang="en-US" sz="1050" b="1" i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8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Traditional Model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4" name="Picture 2" descr="G:\School\info343\presentation\img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56038"/>
            <a:ext cx="1223010" cy="1223010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5" name="Picture 3" descr="G:\School\info343\presentation\img\verifi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990" y="2556038"/>
            <a:ext cx="1223010" cy="1223010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26" name="Picture 2" descr="G:\School\info343\presentation\img\shopp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473" y="2556038"/>
            <a:ext cx="1214517" cy="1214517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14" name="TextBox 13"/>
          <p:cNvSpPr txBox="1"/>
          <p:nvPr/>
        </p:nvSpPr>
        <p:spPr>
          <a:xfrm>
            <a:off x="4811077" y="1524001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Government 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issues age verification </a:t>
            </a:r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to store</a:t>
            </a:r>
            <a:endParaRPr lang="en-US" sz="16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0998" y="4114800"/>
            <a:ext cx="42654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Customer submits credentials to store</a:t>
            </a:r>
          </a:p>
          <a:p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fname=“Piriya”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age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verification &amp; payment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  <a:p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lname=“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Saengsuwarn”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age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verification &amp; payment</a:t>
            </a:r>
          </a:p>
          <a:p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birthdate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=“01/01/1989</a:t>
            </a:r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age verification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  <a:p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address=”Awesome St. , Bellevue 98007”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delivery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  <a:p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creditcard=“0101-0101-0101-1337”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payment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11077" y="41148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Store verifies given customer age with government using given credentials </a:t>
            </a:r>
            <a:endParaRPr lang="en-US" sz="16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6153090"/>
            <a:ext cx="922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Stores have personal information. 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Less privacy!</a:t>
            </a:r>
            <a:endParaRPr 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399" y="218670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Customer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9473" y="218670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Stores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91" y="2175011"/>
            <a:ext cx="158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Government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cxnSp>
        <p:nvCxnSpPr>
          <p:cNvPr id="20" name="Straight Arrow Connector 19"/>
          <p:cNvCxnSpPr>
            <a:stCxn id="4" idx="3"/>
            <a:endCxn id="1026" idx="1"/>
          </p:cNvCxnSpPr>
          <p:nvPr/>
        </p:nvCxnSpPr>
        <p:spPr>
          <a:xfrm flipV="1">
            <a:off x="1756410" y="3163297"/>
            <a:ext cx="2283063" cy="4246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1"/>
            <a:endCxn id="1026" idx="3"/>
          </p:cNvCxnSpPr>
          <p:nvPr/>
        </p:nvCxnSpPr>
        <p:spPr>
          <a:xfrm flipH="1" flipV="1">
            <a:off x="5253990" y="3163297"/>
            <a:ext cx="2286000" cy="4246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47098" y="3194273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46148" y="3194273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</a:rPr>
              <a:t>2</a:t>
            </a:r>
            <a:endParaRPr lang="en-US" sz="3200" b="1" i="1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6148" y="2513391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3</a:t>
            </a:r>
          </a:p>
        </p:txBody>
      </p:sp>
      <p:pic>
        <p:nvPicPr>
          <p:cNvPr id="30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31" name="Picture 30" descr="G:\School\info343\presentation\img\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32" name="Picture 31" descr="G:\School\info343\presentation\img\i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33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34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  <p:sp>
        <p:nvSpPr>
          <p:cNvPr id="23" name="TextBox 22"/>
          <p:cNvSpPr txBox="1"/>
          <p:nvPr/>
        </p:nvSpPr>
        <p:spPr>
          <a:xfrm>
            <a:off x="1697701" y="152400"/>
            <a:ext cx="104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Ignite hacked!</a:t>
            </a:r>
            <a:endParaRPr lang="en-US" sz="1050" b="1" i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3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6091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Minimum personal information is stored online = </a:t>
            </a: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U</a:t>
            </a:r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ntracability!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3698" y="4775537"/>
            <a:ext cx="4134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Customer select which attribute to show to store</a:t>
            </a:r>
          </a:p>
          <a:p>
            <a:pPr algn="ctr"/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Selective Attribute Showing!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1200" y="609600"/>
            <a:ext cx="49902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Selected attributes are sent to the store</a:t>
            </a:r>
          </a:p>
          <a:p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address</a:t>
            </a:r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=”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Awesome St. , Bellevue 98007”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delivery</a:t>
            </a:r>
          </a:p>
          <a:p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payment</a:t>
            </a:r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=“$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20”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money is transferred to the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store </a:t>
            </a:r>
            <a:r>
              <a:rPr lang="en-US" sz="14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isLegalToDrink</a:t>
            </a:r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=“true”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age verified</a:t>
            </a:r>
          </a:p>
          <a:p>
            <a:pPr algn="ctr"/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Zero Knowledge Proof!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3800" y="522404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Age Verification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4" name="Picture 2" descr="G:\School\info343\presentation\img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3" y="2681271"/>
            <a:ext cx="850336" cy="850336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11" name="Elbow Connector 10"/>
          <p:cNvCxnSpPr>
            <a:stCxn id="23" idx="1"/>
            <a:endCxn id="18" idx="3"/>
          </p:cNvCxnSpPr>
          <p:nvPr/>
        </p:nvCxnSpPr>
        <p:spPr>
          <a:xfrm rot="10800000">
            <a:off x="6131082" y="3113715"/>
            <a:ext cx="1871446" cy="1683048"/>
          </a:xfrm>
          <a:prstGeom prst="bentConnector3">
            <a:avLst>
              <a:gd name="adj1" fmla="val 40228"/>
            </a:avLst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051" idx="1"/>
            <a:endCxn id="18" idx="3"/>
          </p:cNvCxnSpPr>
          <p:nvPr/>
        </p:nvCxnSpPr>
        <p:spPr>
          <a:xfrm rot="10800000" flipV="1">
            <a:off x="6131082" y="1440915"/>
            <a:ext cx="1871446" cy="1672800"/>
          </a:xfrm>
          <a:prstGeom prst="bentConnector3">
            <a:avLst>
              <a:gd name="adj1" fmla="val 40228"/>
            </a:avLst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50" idx="1"/>
            <a:endCxn id="18" idx="3"/>
          </p:cNvCxnSpPr>
          <p:nvPr/>
        </p:nvCxnSpPr>
        <p:spPr>
          <a:xfrm flipH="1">
            <a:off x="6131082" y="3112089"/>
            <a:ext cx="1868398" cy="1626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231193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Customer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57400" y="2311939"/>
            <a:ext cx="1219201" cy="1226163"/>
            <a:chOff x="2663354" y="2311939"/>
            <a:chExt cx="1219201" cy="1226163"/>
          </a:xfrm>
        </p:grpSpPr>
        <p:pic>
          <p:nvPicPr>
            <p:cNvPr id="1026" name="Picture 2" descr="G:\School\info343\presentation\img\shopp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0740" y="2693671"/>
              <a:ext cx="844431" cy="844431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24" name="TextBox 23"/>
            <p:cNvSpPr txBox="1"/>
            <p:nvPr/>
          </p:nvSpPr>
          <p:spPr>
            <a:xfrm>
              <a:off x="2663354" y="2311939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Stores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810503" y="647555"/>
            <a:ext cx="1222249" cy="4569832"/>
            <a:chOff x="7735823" y="1170662"/>
            <a:chExt cx="1222249" cy="4569832"/>
          </a:xfrm>
        </p:grpSpPr>
        <p:grpSp>
          <p:nvGrpSpPr>
            <p:cNvPr id="13" name="Group 12"/>
            <p:cNvGrpSpPr/>
            <p:nvPr/>
          </p:nvGrpSpPr>
          <p:grpSpPr>
            <a:xfrm>
              <a:off x="7924800" y="1543398"/>
              <a:ext cx="844296" cy="4197096"/>
              <a:chOff x="7918704" y="1289304"/>
              <a:chExt cx="844296" cy="4197096"/>
            </a:xfrm>
          </p:grpSpPr>
          <p:pic>
            <p:nvPicPr>
              <p:cNvPr id="23" name="Picture 3" descr="G:\School\info343\presentation\img\verifier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752" y="4645152"/>
                <a:ext cx="841248" cy="841248"/>
              </a:xfrm>
              <a:prstGeom prst="rect">
                <a:avLst/>
              </a:prstGeom>
              <a:solidFill>
                <a:srgbClr val="92D050"/>
              </a:solidFill>
            </p:spPr>
          </p:pic>
          <p:pic>
            <p:nvPicPr>
              <p:cNvPr id="2050" name="Picture 2" descr="G:\School\info343\presentation\img\bank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8704" y="2960478"/>
                <a:ext cx="841248" cy="841248"/>
              </a:xfrm>
              <a:prstGeom prst="rect">
                <a:avLst/>
              </a:prstGeom>
              <a:solidFill>
                <a:srgbClr val="92D050"/>
              </a:solidFill>
            </p:spPr>
          </p:pic>
          <p:pic>
            <p:nvPicPr>
              <p:cNvPr id="2051" name="Picture 3" descr="G:\School\info343\presentation\img\delive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752" y="1289304"/>
                <a:ext cx="841248" cy="841248"/>
              </a:xfrm>
              <a:prstGeom prst="rect">
                <a:avLst/>
              </a:prstGeom>
              <a:solidFill>
                <a:srgbClr val="92D050"/>
              </a:solidFill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7735823" y="1170662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Mailing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38871" y="2835046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eBanking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629748" y="4021860"/>
            <a:ext cx="158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Government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10502" y="1861539"/>
            <a:ext cx="1219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Delivery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10500" y="3538102"/>
            <a:ext cx="1219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Payment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10257" y="2324339"/>
            <a:ext cx="3200400" cy="1915154"/>
            <a:chOff x="4110257" y="2324339"/>
            <a:chExt cx="3200400" cy="1915154"/>
          </a:xfrm>
        </p:grpSpPr>
        <p:pic>
          <p:nvPicPr>
            <p:cNvPr id="18" name="Picture 2" descr="G:\School\info343\presentation\img\anonymous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834" y="2693091"/>
              <a:ext cx="841248" cy="841248"/>
            </a:xfrm>
            <a:prstGeom prst="rect">
              <a:avLst/>
            </a:prstGeom>
            <a:solidFill>
              <a:srgbClr val="7030A0"/>
            </a:solidFill>
          </p:spPr>
        </p:pic>
        <p:sp>
          <p:nvSpPr>
            <p:cNvPr id="25" name="TextBox 24"/>
            <p:cNvSpPr txBox="1"/>
            <p:nvPr/>
          </p:nvSpPr>
          <p:spPr>
            <a:xfrm>
              <a:off x="4405737" y="2324339"/>
              <a:ext cx="260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Anonymous Protocol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10257" y="3531607"/>
              <a:ext cx="3200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Login: Username=“piriys”</a:t>
              </a:r>
            </a:p>
            <a:p>
              <a:pPr algn="ctr"/>
              <a:r>
                <a:rPr lang="en-US" sz="2400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Pseudonym System!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cxnSp>
        <p:nvCxnSpPr>
          <p:cNvPr id="40" name="Elbow Connector 39"/>
          <p:cNvCxnSpPr>
            <a:stCxn id="4" idx="2"/>
            <a:endCxn id="37" idx="2"/>
          </p:cNvCxnSpPr>
          <p:nvPr/>
        </p:nvCxnSpPr>
        <p:spPr>
          <a:xfrm rot="16200000" flipH="1">
            <a:off x="2920386" y="1449422"/>
            <a:ext cx="707886" cy="4872256"/>
          </a:xfrm>
          <a:prstGeom prst="bentConnector3">
            <a:avLst>
              <a:gd name="adj1" fmla="val 166739"/>
            </a:avLst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43200" y="4063425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89217" y="2477878"/>
            <a:ext cx="2200617" cy="638009"/>
            <a:chOff x="3089217" y="2477878"/>
            <a:chExt cx="2200617" cy="638009"/>
          </a:xfrm>
        </p:grpSpPr>
        <p:cxnSp>
          <p:nvCxnSpPr>
            <p:cNvPr id="38" name="Straight Arrow Connector 37"/>
            <p:cNvCxnSpPr>
              <a:stCxn id="18" idx="1"/>
              <a:endCxn id="1026" idx="3"/>
            </p:cNvCxnSpPr>
            <p:nvPr/>
          </p:nvCxnSpPr>
          <p:spPr>
            <a:xfrm flipH="1">
              <a:off x="3089217" y="3113715"/>
              <a:ext cx="2200617" cy="2172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657600" y="2477878"/>
              <a:ext cx="11016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 smtClean="0">
                  <a:solidFill>
                    <a:srgbClr val="00B0F0"/>
                  </a:solidFill>
                </a:rPr>
                <a:t>2</a:t>
              </a:r>
              <a:endParaRPr lang="en-US" sz="3200" b="1" i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46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47" name="Picture 46" descr="G:\School\info343\presentation\img\firef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48" name="Picture 47" descr="G:\School\info343\presentation\img\i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49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50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94720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0" y="60915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Minimum personal information is stored online = </a:t>
            </a:r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U</a:t>
            </a:r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ntracability!</a:t>
            </a:r>
            <a:endParaRPr lang="en-US" sz="24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3698" y="4775537"/>
            <a:ext cx="4134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Customer select which attribute to show to store</a:t>
            </a:r>
          </a:p>
          <a:p>
            <a:pPr algn="ctr"/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Selective Attribute Showing!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81200" y="609600"/>
            <a:ext cx="49902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Selected attributes are sent to the store</a:t>
            </a:r>
          </a:p>
          <a:p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address</a:t>
            </a:r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=”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Awesome St. , Bellevue 98007”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delivery</a:t>
            </a:r>
          </a:p>
          <a:p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payment</a:t>
            </a:r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=“$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20”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money is transferred to the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store </a:t>
            </a:r>
            <a:r>
              <a:rPr lang="en-US" sz="1400" b="1" dirty="0" err="1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isLegalToDrink</a:t>
            </a:r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=“true”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age verified</a:t>
            </a:r>
          </a:p>
          <a:p>
            <a:pPr algn="ctr"/>
            <a:r>
              <a:rPr lang="en-US" sz="2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Zero Knowledge Proof!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543800" y="5224046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Age Verification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4" name="Picture 2" descr="G:\School\info343\presentation\img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3" y="2681271"/>
            <a:ext cx="850336" cy="850336"/>
          </a:xfrm>
          <a:prstGeom prst="rect">
            <a:avLst/>
          </a:prstGeom>
          <a:solidFill>
            <a:srgbClr val="92D050"/>
          </a:solidFill>
        </p:spPr>
      </p:pic>
      <p:cxnSp>
        <p:nvCxnSpPr>
          <p:cNvPr id="11" name="Elbow Connector 10"/>
          <p:cNvCxnSpPr>
            <a:stCxn id="23" idx="1"/>
            <a:endCxn id="18" idx="3"/>
          </p:cNvCxnSpPr>
          <p:nvPr/>
        </p:nvCxnSpPr>
        <p:spPr>
          <a:xfrm rot="10800000">
            <a:off x="6131082" y="3113715"/>
            <a:ext cx="1871446" cy="1683048"/>
          </a:xfrm>
          <a:prstGeom prst="bentConnector3">
            <a:avLst>
              <a:gd name="adj1" fmla="val 40228"/>
            </a:avLst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051" idx="1"/>
            <a:endCxn id="18" idx="3"/>
          </p:cNvCxnSpPr>
          <p:nvPr/>
        </p:nvCxnSpPr>
        <p:spPr>
          <a:xfrm rot="10800000" flipV="1">
            <a:off x="6131082" y="1440915"/>
            <a:ext cx="1871446" cy="1672800"/>
          </a:xfrm>
          <a:prstGeom prst="bentConnector3">
            <a:avLst>
              <a:gd name="adj1" fmla="val 40228"/>
            </a:avLst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50" idx="1"/>
            <a:endCxn id="18" idx="3"/>
          </p:cNvCxnSpPr>
          <p:nvPr/>
        </p:nvCxnSpPr>
        <p:spPr>
          <a:xfrm flipH="1">
            <a:off x="6131082" y="3112089"/>
            <a:ext cx="1868398" cy="1626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8600" y="2311939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Customer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057400" y="2311939"/>
            <a:ext cx="1219201" cy="1226163"/>
            <a:chOff x="2663354" y="2311939"/>
            <a:chExt cx="1219201" cy="1226163"/>
          </a:xfrm>
        </p:grpSpPr>
        <p:pic>
          <p:nvPicPr>
            <p:cNvPr id="1026" name="Picture 2" descr="G:\School\info343\presentation\img\shopp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0740" y="2693671"/>
              <a:ext cx="844431" cy="844431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24" name="TextBox 23"/>
            <p:cNvSpPr txBox="1"/>
            <p:nvPr/>
          </p:nvSpPr>
          <p:spPr>
            <a:xfrm>
              <a:off x="2663354" y="2311939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Stores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810503" y="647555"/>
            <a:ext cx="1222249" cy="4569832"/>
            <a:chOff x="7735823" y="1170662"/>
            <a:chExt cx="1222249" cy="4569832"/>
          </a:xfrm>
        </p:grpSpPr>
        <p:grpSp>
          <p:nvGrpSpPr>
            <p:cNvPr id="13" name="Group 12"/>
            <p:cNvGrpSpPr/>
            <p:nvPr/>
          </p:nvGrpSpPr>
          <p:grpSpPr>
            <a:xfrm>
              <a:off x="7924800" y="1543398"/>
              <a:ext cx="844296" cy="4197096"/>
              <a:chOff x="7918704" y="1289304"/>
              <a:chExt cx="844296" cy="4197096"/>
            </a:xfrm>
          </p:grpSpPr>
          <p:pic>
            <p:nvPicPr>
              <p:cNvPr id="23" name="Picture 3" descr="G:\School\info343\presentation\img\verifier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752" y="4645152"/>
                <a:ext cx="841248" cy="841248"/>
              </a:xfrm>
              <a:prstGeom prst="rect">
                <a:avLst/>
              </a:prstGeom>
              <a:solidFill>
                <a:srgbClr val="92D050"/>
              </a:solidFill>
            </p:spPr>
          </p:pic>
          <p:pic>
            <p:nvPicPr>
              <p:cNvPr id="2050" name="Picture 2" descr="G:\School\info343\presentation\img\bank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8704" y="2960478"/>
                <a:ext cx="841248" cy="841248"/>
              </a:xfrm>
              <a:prstGeom prst="rect">
                <a:avLst/>
              </a:prstGeom>
              <a:solidFill>
                <a:srgbClr val="92D050"/>
              </a:solidFill>
            </p:spPr>
          </p:pic>
          <p:pic>
            <p:nvPicPr>
              <p:cNvPr id="2051" name="Picture 3" descr="G:\School\info343\presentation\img\delivery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1752" y="1289304"/>
                <a:ext cx="841248" cy="841248"/>
              </a:xfrm>
              <a:prstGeom prst="rect">
                <a:avLst/>
              </a:prstGeom>
              <a:solidFill>
                <a:srgbClr val="92D050"/>
              </a:solidFill>
            </p:spPr>
          </p:pic>
        </p:grpSp>
        <p:sp>
          <p:nvSpPr>
            <p:cNvPr id="27" name="TextBox 26"/>
            <p:cNvSpPr txBox="1"/>
            <p:nvPr/>
          </p:nvSpPr>
          <p:spPr>
            <a:xfrm>
              <a:off x="7735823" y="1170662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Mailing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38871" y="2835046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eBanking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629748" y="4021860"/>
            <a:ext cx="158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Government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10502" y="1861539"/>
            <a:ext cx="1219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Delivery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10500" y="3538102"/>
            <a:ext cx="1219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Payment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10257" y="2324339"/>
            <a:ext cx="3200400" cy="1915154"/>
            <a:chOff x="4110257" y="2324339"/>
            <a:chExt cx="3200400" cy="1915154"/>
          </a:xfrm>
        </p:grpSpPr>
        <p:pic>
          <p:nvPicPr>
            <p:cNvPr id="18" name="Picture 2" descr="G:\School\info343\presentation\img\anonymous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9834" y="2693091"/>
              <a:ext cx="841248" cy="841248"/>
            </a:xfrm>
            <a:prstGeom prst="rect">
              <a:avLst/>
            </a:prstGeom>
            <a:solidFill>
              <a:srgbClr val="7030A0"/>
            </a:solidFill>
          </p:spPr>
        </p:pic>
        <p:sp>
          <p:nvSpPr>
            <p:cNvPr id="25" name="TextBox 24"/>
            <p:cNvSpPr txBox="1"/>
            <p:nvPr/>
          </p:nvSpPr>
          <p:spPr>
            <a:xfrm>
              <a:off x="4405737" y="2324339"/>
              <a:ext cx="2609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Anonymous Protocol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10257" y="3531607"/>
              <a:ext cx="3200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Login: Username=“piriys”</a:t>
              </a:r>
            </a:p>
            <a:p>
              <a:pPr algn="ctr"/>
              <a:r>
                <a:rPr lang="en-US" sz="2400" b="1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Pseudonym System!</a:t>
              </a:r>
              <a:endPara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cxnSp>
        <p:nvCxnSpPr>
          <p:cNvPr id="40" name="Elbow Connector 39"/>
          <p:cNvCxnSpPr>
            <a:stCxn id="4" idx="2"/>
            <a:endCxn id="37" idx="2"/>
          </p:cNvCxnSpPr>
          <p:nvPr/>
        </p:nvCxnSpPr>
        <p:spPr>
          <a:xfrm rot="16200000" flipH="1">
            <a:off x="2920386" y="1449422"/>
            <a:ext cx="707886" cy="4872256"/>
          </a:xfrm>
          <a:prstGeom prst="bentConnector3">
            <a:avLst>
              <a:gd name="adj1" fmla="val 166739"/>
            </a:avLst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43200" y="4063425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1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89217" y="2477878"/>
            <a:ext cx="2200617" cy="638009"/>
            <a:chOff x="3089217" y="2477878"/>
            <a:chExt cx="2200617" cy="638009"/>
          </a:xfrm>
        </p:grpSpPr>
        <p:cxnSp>
          <p:nvCxnSpPr>
            <p:cNvPr id="38" name="Straight Arrow Connector 37"/>
            <p:cNvCxnSpPr>
              <a:stCxn id="18" idx="1"/>
              <a:endCxn id="1026" idx="3"/>
            </p:cNvCxnSpPr>
            <p:nvPr/>
          </p:nvCxnSpPr>
          <p:spPr>
            <a:xfrm flipH="1">
              <a:off x="3089217" y="3113715"/>
              <a:ext cx="2200617" cy="2172"/>
            </a:xfrm>
            <a:prstGeom prst="straightConnector1">
              <a:avLst/>
            </a:prstGeom>
            <a:ln w="7620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657600" y="2477878"/>
              <a:ext cx="11016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1" dirty="0" smtClean="0">
                  <a:solidFill>
                    <a:srgbClr val="00B0F0"/>
                  </a:solidFill>
                </a:rPr>
                <a:t>2</a:t>
              </a:r>
              <a:endParaRPr lang="en-US" sz="3200" b="1" i="1" dirty="0">
                <a:solidFill>
                  <a:srgbClr val="00B0F0"/>
                </a:solidFill>
              </a:endParaRPr>
            </a:p>
          </p:txBody>
        </p:sp>
      </p:grpSp>
      <p:pic>
        <p:nvPicPr>
          <p:cNvPr id="46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47" name="Picture 46" descr="G:\School\info343\presentation\img\firefox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48" name="Picture 47" descr="G:\School\info343\presentation\img\i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49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50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  <p:sp>
        <p:nvSpPr>
          <p:cNvPr id="51" name="TextBox 50"/>
          <p:cNvSpPr txBox="1"/>
          <p:nvPr/>
        </p:nvSpPr>
        <p:spPr>
          <a:xfrm>
            <a:off x="1697701" y="152400"/>
            <a:ext cx="104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Ignite hacked!</a:t>
            </a:r>
            <a:endParaRPr lang="en-US" sz="1050" b="1" i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2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Technology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95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IDEMix (Identity Mixer)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8194" name="Picture 2" descr="G:\School\info343\presentation\img\idemi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3886200" cy="11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:\School\info343\presentation\img\idemixdemo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57400"/>
            <a:ext cx="4724400" cy="352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School\info343\presentation\img\ibm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2" y="3962400"/>
            <a:ext cx="3322638" cy="122568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3" name="Picture 12" descr="G:\School\info343\presentation\img\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14" name="Picture 13" descr="G:\School\info343\presentation\img\i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5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16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19495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Technology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95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PRIMECore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7170" name="Picture 2" descr="G:\School\info343\presentation\img\primec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09800"/>
            <a:ext cx="2133600" cy="381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1" name="Picture 10" descr="G:\School\info343\presentation\img\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12" name="Picture 11" descr="G:\School\info343\presentation\img\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3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14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393766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45770" y="2697294"/>
            <a:ext cx="1101683" cy="1166029"/>
            <a:chOff x="836114" y="2750322"/>
            <a:chExt cx="1219201" cy="1290411"/>
          </a:xfrm>
        </p:grpSpPr>
        <p:pic>
          <p:nvPicPr>
            <p:cNvPr id="5" name="Picture 2" descr="G:\School\info343\presentation\img\us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633" y="3190397"/>
              <a:ext cx="850336" cy="850336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10" name="TextBox 9"/>
            <p:cNvSpPr txBox="1"/>
            <p:nvPr/>
          </p:nvSpPr>
          <p:spPr>
            <a:xfrm>
              <a:off x="836114" y="2750322"/>
              <a:ext cx="1219201" cy="44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User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pic>
        <p:nvPicPr>
          <p:cNvPr id="6" name="Picture 4" descr="G:\School\info343\presentation\img\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585" y="5406993"/>
            <a:ext cx="768372" cy="768373"/>
          </a:xfrm>
          <a:prstGeom prst="rect">
            <a:avLst/>
          </a:prstGeom>
          <a:solidFill>
            <a:srgbClr val="FE7C22"/>
          </a:solidFill>
        </p:spPr>
      </p:pic>
      <p:sp>
        <p:nvSpPr>
          <p:cNvPr id="11" name="TextBox 10"/>
          <p:cNvSpPr txBox="1"/>
          <p:nvPr/>
        </p:nvSpPr>
        <p:spPr>
          <a:xfrm>
            <a:off x="3652052" y="6186683"/>
            <a:ext cx="1831438" cy="36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Firefox Extension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891" y="4983364"/>
            <a:ext cx="2419762" cy="39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PRIMECore Client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99418" y="2709858"/>
            <a:ext cx="1336707" cy="1164023"/>
            <a:chOff x="4527535" y="2750409"/>
            <a:chExt cx="1479295" cy="1288191"/>
          </a:xfrm>
        </p:grpSpPr>
        <p:pic>
          <p:nvPicPr>
            <p:cNvPr id="2052" name="Picture 4" descr="E:\School\info343\presentation\img\webpag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577" y="3188208"/>
              <a:ext cx="850392" cy="850392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13" name="TextBox 12"/>
            <p:cNvSpPr txBox="1"/>
            <p:nvPr/>
          </p:nvSpPr>
          <p:spPr>
            <a:xfrm>
              <a:off x="4527535" y="2750409"/>
              <a:ext cx="1479295" cy="44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Webpage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13245" y="2707802"/>
            <a:ext cx="2321155" cy="1177122"/>
            <a:chOff x="5878395" y="2748105"/>
            <a:chExt cx="2568756" cy="1302687"/>
          </a:xfrm>
        </p:grpSpPr>
        <p:pic>
          <p:nvPicPr>
            <p:cNvPr id="2051" name="Picture 3" descr="E:\School\info343\presentation\img\serv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577" y="3200400"/>
              <a:ext cx="850392" cy="850392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14" name="TextBox 13"/>
            <p:cNvSpPr txBox="1"/>
            <p:nvPr/>
          </p:nvSpPr>
          <p:spPr>
            <a:xfrm>
              <a:off x="5878395" y="2748105"/>
              <a:ext cx="2568756" cy="44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PRIMECore Server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cxnSp>
        <p:nvCxnSpPr>
          <p:cNvPr id="20" name="Straight Arrow Connector 19"/>
          <p:cNvCxnSpPr>
            <a:stCxn id="5" idx="3"/>
            <a:endCxn id="2052" idx="1"/>
          </p:cNvCxnSpPr>
          <p:nvPr/>
        </p:nvCxnSpPr>
        <p:spPr>
          <a:xfrm>
            <a:off x="1982683" y="3479137"/>
            <a:ext cx="2192374" cy="10532"/>
          </a:xfrm>
          <a:prstGeom prst="straightConnector1">
            <a:avLst/>
          </a:prstGeom>
          <a:ln w="7620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2"/>
            <a:endCxn id="6" idx="1"/>
          </p:cNvCxnSpPr>
          <p:nvPr/>
        </p:nvCxnSpPr>
        <p:spPr>
          <a:xfrm rot="16200000" flipH="1">
            <a:off x="1927113" y="3534706"/>
            <a:ext cx="1927856" cy="2585089"/>
          </a:xfrm>
          <a:prstGeom prst="bentConnector2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  <a:endCxn id="2051" idx="2"/>
          </p:cNvCxnSpPr>
          <p:nvPr/>
        </p:nvCxnSpPr>
        <p:spPr>
          <a:xfrm flipV="1">
            <a:off x="4951957" y="3884924"/>
            <a:ext cx="2421866" cy="1906257"/>
          </a:xfrm>
          <a:prstGeom prst="bentConnector2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51" idx="1"/>
            <a:endCxn id="2052" idx="3"/>
          </p:cNvCxnSpPr>
          <p:nvPr/>
        </p:nvCxnSpPr>
        <p:spPr>
          <a:xfrm flipH="1" flipV="1">
            <a:off x="4943480" y="3489670"/>
            <a:ext cx="2046131" cy="11043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E:\School\info343\presentation\img\promp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78" y="662768"/>
            <a:ext cx="767930" cy="76793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52" name="TextBox 51"/>
          <p:cNvSpPr txBox="1"/>
          <p:nvPr/>
        </p:nvSpPr>
        <p:spPr>
          <a:xfrm>
            <a:off x="3006945" y="1430698"/>
            <a:ext cx="3104648" cy="36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Select credential disclosure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60161" y="265112"/>
            <a:ext cx="2419762" cy="39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Prompt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cxnSp>
        <p:nvCxnSpPr>
          <p:cNvPr id="58" name="Elbow Connector 57"/>
          <p:cNvCxnSpPr>
            <a:stCxn id="2053" idx="1"/>
            <a:endCxn id="10" idx="0"/>
          </p:cNvCxnSpPr>
          <p:nvPr/>
        </p:nvCxnSpPr>
        <p:spPr>
          <a:xfrm rot="10800000" flipV="1">
            <a:off x="1596611" y="1046732"/>
            <a:ext cx="2589466" cy="1650561"/>
          </a:xfrm>
          <a:prstGeom prst="bentConnector2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4" idx="0"/>
            <a:endCxn id="2053" idx="3"/>
          </p:cNvCxnSpPr>
          <p:nvPr/>
        </p:nvCxnSpPr>
        <p:spPr>
          <a:xfrm rot="16200000" flipV="1">
            <a:off x="5333381" y="667360"/>
            <a:ext cx="1661068" cy="2419815"/>
          </a:xfrm>
          <a:prstGeom prst="bentConnector2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71945" y="2837099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82520" y="5831821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</a:rPr>
              <a:t>2</a:t>
            </a:r>
            <a:endParaRPr lang="en-US" sz="3200" b="1" i="1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12047" y="5833872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</a:rPr>
              <a:t>3</a:t>
            </a:r>
            <a:endParaRPr lang="en-US" sz="3200" b="1" i="1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12046" y="405825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612045" y="2877834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968183" y="3534743"/>
            <a:ext cx="190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User enters a webpage, traffic is intercepted.</a:t>
            </a:r>
            <a:endParaRPr lang="en-US" sz="2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6871" y="5833872"/>
            <a:ext cx="1823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Traffic is redirect by client to encry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</a:t>
            </a:r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ted proxy.</a:t>
            </a:r>
            <a:endParaRPr lang="en-US" sz="2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62197" y="5811408"/>
            <a:ext cx="1823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Client requests webpage from server</a:t>
            </a:r>
            <a:endParaRPr lang="en-US" sz="2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78965" y="3554839"/>
            <a:ext cx="1767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Server sends back webpage information</a:t>
            </a:r>
            <a:endParaRPr lang="en-US" sz="2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489901" y="245963"/>
            <a:ext cx="1767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Server displays dialog if any disclosure is needed</a:t>
            </a:r>
            <a:endParaRPr lang="en-US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81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82" name="Picture 81" descr="G:\School\info343\presentation\img\firef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83" name="Picture 82" descr="G:\School\info343\presentation\img\i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84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85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32808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45770" y="2697294"/>
            <a:ext cx="1101683" cy="1166029"/>
            <a:chOff x="836114" y="2750322"/>
            <a:chExt cx="1219201" cy="1290411"/>
          </a:xfrm>
        </p:grpSpPr>
        <p:pic>
          <p:nvPicPr>
            <p:cNvPr id="5" name="Picture 2" descr="G:\School\info343\presentation\img\us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633" y="3190397"/>
              <a:ext cx="850336" cy="850336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10" name="TextBox 9"/>
            <p:cNvSpPr txBox="1"/>
            <p:nvPr/>
          </p:nvSpPr>
          <p:spPr>
            <a:xfrm>
              <a:off x="836114" y="2750322"/>
              <a:ext cx="1219201" cy="44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User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pic>
        <p:nvPicPr>
          <p:cNvPr id="6" name="Picture 4" descr="G:\School\info343\presentation\img\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585" y="5406993"/>
            <a:ext cx="768372" cy="768373"/>
          </a:xfrm>
          <a:prstGeom prst="rect">
            <a:avLst/>
          </a:prstGeom>
          <a:solidFill>
            <a:srgbClr val="FE7C22"/>
          </a:solidFill>
        </p:spPr>
      </p:pic>
      <p:sp>
        <p:nvSpPr>
          <p:cNvPr id="11" name="TextBox 10"/>
          <p:cNvSpPr txBox="1"/>
          <p:nvPr/>
        </p:nvSpPr>
        <p:spPr>
          <a:xfrm>
            <a:off x="3652052" y="6186683"/>
            <a:ext cx="1831438" cy="36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Firefox Extension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7891" y="4983364"/>
            <a:ext cx="2419762" cy="39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PRIMECore Client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99418" y="2709858"/>
            <a:ext cx="1336707" cy="1164023"/>
            <a:chOff x="4527535" y="2750409"/>
            <a:chExt cx="1479295" cy="1288191"/>
          </a:xfrm>
        </p:grpSpPr>
        <p:pic>
          <p:nvPicPr>
            <p:cNvPr id="2052" name="Picture 4" descr="E:\School\info343\presentation\img\webpag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577" y="3188208"/>
              <a:ext cx="850392" cy="850392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13" name="TextBox 12"/>
            <p:cNvSpPr txBox="1"/>
            <p:nvPr/>
          </p:nvSpPr>
          <p:spPr>
            <a:xfrm>
              <a:off x="4527535" y="2750409"/>
              <a:ext cx="1479295" cy="44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Webpage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13245" y="2707802"/>
            <a:ext cx="2321155" cy="1177122"/>
            <a:chOff x="5878395" y="2748105"/>
            <a:chExt cx="2568756" cy="1302687"/>
          </a:xfrm>
        </p:grpSpPr>
        <p:pic>
          <p:nvPicPr>
            <p:cNvPr id="2051" name="Picture 3" descr="E:\School\info343\presentation\img\serv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7577" y="3200400"/>
              <a:ext cx="850392" cy="850392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14" name="TextBox 13"/>
            <p:cNvSpPr txBox="1"/>
            <p:nvPr/>
          </p:nvSpPr>
          <p:spPr>
            <a:xfrm>
              <a:off x="5878395" y="2748105"/>
              <a:ext cx="2568756" cy="44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PRIMECore Server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cxnSp>
        <p:nvCxnSpPr>
          <p:cNvPr id="20" name="Straight Arrow Connector 19"/>
          <p:cNvCxnSpPr>
            <a:stCxn id="5" idx="3"/>
            <a:endCxn id="2052" idx="1"/>
          </p:cNvCxnSpPr>
          <p:nvPr/>
        </p:nvCxnSpPr>
        <p:spPr>
          <a:xfrm>
            <a:off x="1982683" y="3479137"/>
            <a:ext cx="2192374" cy="10532"/>
          </a:xfrm>
          <a:prstGeom prst="straightConnector1">
            <a:avLst/>
          </a:prstGeom>
          <a:ln w="76200">
            <a:solidFill>
              <a:srgbClr val="00B0F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2"/>
            <a:endCxn id="6" idx="1"/>
          </p:cNvCxnSpPr>
          <p:nvPr/>
        </p:nvCxnSpPr>
        <p:spPr>
          <a:xfrm rot="16200000" flipH="1">
            <a:off x="1927113" y="3534706"/>
            <a:ext cx="1927856" cy="2585089"/>
          </a:xfrm>
          <a:prstGeom prst="bentConnector2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  <a:endCxn id="2051" idx="2"/>
          </p:cNvCxnSpPr>
          <p:nvPr/>
        </p:nvCxnSpPr>
        <p:spPr>
          <a:xfrm flipV="1">
            <a:off x="4951957" y="3884924"/>
            <a:ext cx="2421866" cy="1906257"/>
          </a:xfrm>
          <a:prstGeom prst="bentConnector2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051" idx="1"/>
            <a:endCxn id="2052" idx="3"/>
          </p:cNvCxnSpPr>
          <p:nvPr/>
        </p:nvCxnSpPr>
        <p:spPr>
          <a:xfrm flipH="1" flipV="1">
            <a:off x="4943480" y="3489670"/>
            <a:ext cx="2046131" cy="11043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E:\School\info343\presentation\img\promp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78" y="662768"/>
            <a:ext cx="767930" cy="76793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52" name="TextBox 51"/>
          <p:cNvSpPr txBox="1"/>
          <p:nvPr/>
        </p:nvSpPr>
        <p:spPr>
          <a:xfrm>
            <a:off x="3006945" y="1430698"/>
            <a:ext cx="3104648" cy="36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Select credential disclosure</a:t>
            </a:r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60161" y="265112"/>
            <a:ext cx="2419762" cy="39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Prompt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cxnSp>
        <p:nvCxnSpPr>
          <p:cNvPr id="58" name="Elbow Connector 57"/>
          <p:cNvCxnSpPr>
            <a:stCxn id="2053" idx="1"/>
            <a:endCxn id="10" idx="0"/>
          </p:cNvCxnSpPr>
          <p:nvPr/>
        </p:nvCxnSpPr>
        <p:spPr>
          <a:xfrm rot="10800000" flipV="1">
            <a:off x="1596611" y="1046732"/>
            <a:ext cx="2589466" cy="1650561"/>
          </a:xfrm>
          <a:prstGeom prst="bentConnector2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14" idx="0"/>
            <a:endCxn id="2053" idx="3"/>
          </p:cNvCxnSpPr>
          <p:nvPr/>
        </p:nvCxnSpPr>
        <p:spPr>
          <a:xfrm rot="16200000" flipV="1">
            <a:off x="5333381" y="667360"/>
            <a:ext cx="1661068" cy="2419815"/>
          </a:xfrm>
          <a:prstGeom prst="bentConnector2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71945" y="2837099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382520" y="5831821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</a:rPr>
              <a:t>2</a:t>
            </a:r>
            <a:endParaRPr lang="en-US" sz="3200" b="1" i="1" dirty="0">
              <a:solidFill>
                <a:srgbClr val="00B0F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12047" y="5833872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</a:rPr>
              <a:t>3</a:t>
            </a:r>
            <a:endParaRPr lang="en-US" sz="3200" b="1" i="1" dirty="0">
              <a:solidFill>
                <a:srgbClr val="00B0F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12046" y="405825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612045" y="2877834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968183" y="3534743"/>
            <a:ext cx="1909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User enters a webpage, traffic is intercepted.</a:t>
            </a:r>
            <a:endParaRPr lang="en-US" sz="2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6871" y="5833872"/>
            <a:ext cx="1823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Traffic is redirect by client to encry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</a:t>
            </a:r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ted proxy.</a:t>
            </a:r>
            <a:endParaRPr lang="en-US" sz="2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462197" y="5811408"/>
            <a:ext cx="1823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Client requests webpage from server</a:t>
            </a:r>
            <a:endParaRPr lang="en-US" sz="2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278965" y="3554839"/>
            <a:ext cx="1767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Server sends back webpage information</a:t>
            </a:r>
            <a:endParaRPr lang="en-US" sz="2000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489901" y="245963"/>
            <a:ext cx="1767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Server displays dialog if any disclosure is needed</a:t>
            </a:r>
            <a:endParaRPr lang="en-US" b="1" dirty="0" smtClean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34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35" name="Picture 34" descr="G:\School\info343\presentation\img\firefox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37" name="Picture 36" descr="G:\School\info343\presentation\img\i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38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39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  <p:sp>
        <p:nvSpPr>
          <p:cNvPr id="40" name="TextBox 39"/>
          <p:cNvSpPr txBox="1"/>
          <p:nvPr/>
        </p:nvSpPr>
        <p:spPr>
          <a:xfrm>
            <a:off x="1697701" y="152400"/>
            <a:ext cx="104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Ignite hacked!</a:t>
            </a:r>
            <a:endParaRPr lang="en-US" sz="1050" b="1" i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8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Possible Implementations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95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Voting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4098" name="Picture 2" descr="G:\School\info343\presentation\img\vot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75031"/>
            <a:ext cx="5583237" cy="372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6" name="Picture 5" descr="G:\School\info343\presentation\img\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7" name="Picture 6" descr="G:\School\info343\presentation\img\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8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9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21667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Possible Implementations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95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Age-Restricted Services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3074" name="Picture 2" descr="G:\School\info343\paper\img\futureuse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3600"/>
            <a:ext cx="7658100" cy="398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6" name="Picture 5" descr="G:\School\info343\presentation\img\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7" name="Picture 6" descr="G:\School\info343\presentation\img\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8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9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327739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Why should we care?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95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W3C – P3P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5124" name="Picture 4" descr="G:\School\info343\presentation\img\w3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6053138" cy="102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6" name="Picture 5" descr="G:\School\info343\presentation\img\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7" name="Picture 6" descr="G:\School\info343\presentation\img\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8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9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254552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Scenario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6147" name="Picture 3" descr="G:\School\info343\presentation\img\winesto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0"/>
            <a:ext cx="5841935" cy="438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5" name="Picture 4" descr="G:\School\info343\presentation\img\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6" name="Picture 5" descr="G:\School\info343\presentation\img\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8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9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397847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Why should we care?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2954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W3C – P3P</a:t>
            </a:r>
            <a:endParaRPr lang="en-US" sz="32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5124" name="Picture 4" descr="G:\School\info343\presentation\img\w3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6053138" cy="102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6" name="Picture 5" descr="G:\School\info343\presentation\img\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7" name="Picture 6" descr="G:\School\info343\presentation\img\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8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9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  <p:sp>
        <p:nvSpPr>
          <p:cNvPr id="10" name="TextBox 9"/>
          <p:cNvSpPr txBox="1"/>
          <p:nvPr/>
        </p:nvSpPr>
        <p:spPr>
          <a:xfrm>
            <a:off x="1697701" y="152400"/>
            <a:ext cx="1045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Ignite hacked!</a:t>
            </a:r>
            <a:endParaRPr lang="en-US" sz="1050" b="1" i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9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Segoe UI Light" pitchFamily="34" charset="0"/>
              </a:rPr>
              <a:t>What if?</a:t>
            </a:r>
            <a:endParaRPr lang="en-US" sz="4000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3075" name="Picture 3" descr="E:\School\info343\presentation\img\amazonshopp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3956050" cy="478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E:\School\info343\presentation\img\neweg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90800"/>
            <a:ext cx="454375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20" name="Picture 19" descr="G:\School\info343\presentation\img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21" name="Picture 20" descr="G:\School\info343\presentation\img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22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23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263757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David Chaum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46" y="1600200"/>
            <a:ext cx="3017308" cy="4525963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Published the idea in 1985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Some purposed AC characteristics: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Selective Attribute Showing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Zero-Knowledge Proof 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Untraceability</a:t>
            </a:r>
          </a:p>
          <a:p>
            <a:r>
              <a:rPr lang="en-US" sz="2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Pseudonym System (Username)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17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8" name="Picture 17" descr="G:\School\info343\presentation\img\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19" name="Picture 18" descr="G:\School\info343\presentation\img\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20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21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29405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762000" y="1295400"/>
            <a:ext cx="4951142" cy="3657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What is this?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0198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This is a part cut from a bigger picture, can you tell that it is a cat?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22" name="Picture 3" descr="G:\School\info343\presentation\img\ca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43420"/>
            <a:ext cx="2190690" cy="219069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733800" y="2590800"/>
            <a:ext cx="989693" cy="9896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4723493" y="2590800"/>
            <a:ext cx="3867997" cy="9526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33800" y="3580493"/>
            <a:ext cx="2667000" cy="215361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50" name="Picture 49" descr="G:\School\info343\presentation\img\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51" name="Picture 50" descr="G:\School\info343\presentation\img\i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52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53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  <p:pic>
        <p:nvPicPr>
          <p:cNvPr id="14" name="Picture 3" descr="G:\School\info343\presentation\img\ca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90800"/>
            <a:ext cx="989693" cy="989693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12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62000" y="1295400"/>
            <a:ext cx="7829490" cy="4438710"/>
            <a:chOff x="762000" y="1581090"/>
            <a:chExt cx="7829490" cy="4438710"/>
          </a:xfrm>
        </p:grpSpPr>
        <p:pic>
          <p:nvPicPr>
            <p:cNvPr id="17" name="Picture 2" descr="G:\School\info343\presentation\img\cat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1581090"/>
              <a:ext cx="4951142" cy="3657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G:\School\info343\presentation\img\cat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0800" y="3829110"/>
              <a:ext cx="2190690" cy="2190690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733800" y="2876490"/>
              <a:ext cx="989693" cy="98969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4723493" y="2876490"/>
              <a:ext cx="3867997" cy="95262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3866183"/>
              <a:ext cx="2667000" cy="215361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914400" y="4330580"/>
            <a:ext cx="2460353" cy="400110"/>
          </a:xfrm>
          <a:prstGeom prst="rect">
            <a:avLst/>
          </a:prstGeom>
          <a:solidFill>
            <a:schemeClr val="accent4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Weight=“9001 lbs.”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Selective Attribute Showing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10245" y="1819850"/>
            <a:ext cx="297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Only face of the cat is required to show that this is picture of a cat =</a:t>
            </a:r>
            <a:r>
              <a:rPr 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 Selective Attribute Showing!</a:t>
            </a:r>
            <a:endParaRPr lang="en-US" sz="16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400" y="3816290"/>
            <a:ext cx="2460353" cy="400110"/>
          </a:xfrm>
          <a:prstGeom prst="rect">
            <a:avLst/>
          </a:prstGeom>
          <a:solidFill>
            <a:schemeClr val="accent4">
              <a:lumMod val="75000"/>
              <a:alpha val="6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Name=“Poptart”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05545" y="5867400"/>
            <a:ext cx="1982107" cy="750332"/>
            <a:chOff x="6504638" y="5747544"/>
            <a:chExt cx="1982107" cy="750332"/>
          </a:xfrm>
        </p:grpSpPr>
        <p:sp>
          <p:nvSpPr>
            <p:cNvPr id="20" name="TextBox 19"/>
            <p:cNvSpPr txBox="1"/>
            <p:nvPr/>
          </p:nvSpPr>
          <p:spPr>
            <a:xfrm>
              <a:off x="6504638" y="5747544"/>
              <a:ext cx="198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spicies=“cat”</a:t>
              </a:r>
              <a:endPara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05545" y="6128544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Segoe UI Light" pitchFamily="34" charset="0"/>
                </a:rPr>
                <a:t>isMammal=“true”</a:t>
              </a:r>
              <a:endPara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026047" y="1809690"/>
            <a:ext cx="2460353" cy="400110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Location=“Seattle”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38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39" name="Picture 38" descr="G:\School\info343\presentation\img\firef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40" name="Picture 39" descr="G:\School\info343\presentation\img\i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41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42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341343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Zero-Knowledge Proof</a:t>
            </a:r>
            <a:r>
              <a:rPr lang="en-US" baseline="0" dirty="0" smtClean="0">
                <a:solidFill>
                  <a:schemeClr val="bg1"/>
                </a:solidFill>
                <a:latin typeface="Segoe UI Light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971800"/>
            <a:ext cx="723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“Verifies that a statement is true </a:t>
            </a:r>
            <a:r>
              <a:rPr lang="en-US" sz="2800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without revealing anything other than the veracity of the statement</a:t>
            </a:r>
            <a:r>
              <a:rPr lang="en-US" sz="2800" i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.”</a:t>
            </a:r>
            <a:endParaRPr lang="en-US" sz="2800" i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1" name="Picture 10" descr="G:\School\info343\presentation\img\firefo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12" name="Picture 11" descr="G:\School\info343\presentation\img\i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3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14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26440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Scenario Communication Model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4" name="Picture 2" descr="G:\School\info343\presentation\img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18137"/>
            <a:ext cx="1219200" cy="1219200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5" name="Picture 3" descr="G:\School\info343\presentation\img\verifi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18137"/>
            <a:ext cx="1219200" cy="1219200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26" name="Picture 2" descr="G:\School\info343\presentation\img\shopp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1" y="2718137"/>
            <a:ext cx="1206500" cy="120650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7" name="TextBox 6"/>
          <p:cNvSpPr txBox="1"/>
          <p:nvPr/>
        </p:nvSpPr>
        <p:spPr>
          <a:xfrm>
            <a:off x="781050" y="4013537"/>
            <a:ext cx="224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User</a:t>
            </a:r>
          </a:p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(Customer)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4250" y="4013537"/>
            <a:ext cx="2247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Issuer</a:t>
            </a:r>
          </a:p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(Government, Bank)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97601" y="4013537"/>
            <a:ext cx="224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Verifier</a:t>
            </a:r>
          </a:p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(Stores)</a:t>
            </a:r>
            <a:endParaRPr lang="en-US" sz="20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pic>
        <p:nvPicPr>
          <p:cNvPr id="15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16" name="Picture 15" descr="G:\School\info343\presentation\img\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17" name="Picture 16" descr="G:\School\info343\presentation\img\i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18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19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333953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Segoe UI Light" pitchFamily="34" charset="0"/>
              </a:rPr>
              <a:t>Traditional Model</a:t>
            </a:r>
            <a:endParaRPr lang="en-US" dirty="0">
              <a:solidFill>
                <a:schemeClr val="bg1"/>
              </a:solidFill>
              <a:latin typeface="Segoe UI Light" pitchFamily="34" charset="0"/>
            </a:endParaRPr>
          </a:p>
        </p:txBody>
      </p:sp>
      <p:pic>
        <p:nvPicPr>
          <p:cNvPr id="4" name="Picture 2" descr="G:\School\info343\presentation\img\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56038"/>
            <a:ext cx="1223010" cy="1223010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5" name="Picture 3" descr="G:\School\info343\presentation\img\verifi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990" y="2556038"/>
            <a:ext cx="1223010" cy="1223010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026" name="Picture 2" descr="G:\School\info343\presentation\img\shopp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473" y="2556038"/>
            <a:ext cx="1214517" cy="1214517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14" name="TextBox 13"/>
          <p:cNvSpPr txBox="1"/>
          <p:nvPr/>
        </p:nvSpPr>
        <p:spPr>
          <a:xfrm>
            <a:off x="4811077" y="1524001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Government </a:t>
            </a:r>
            <a:r>
              <a:rPr 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issues age verification </a:t>
            </a:r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to store</a:t>
            </a:r>
            <a:endParaRPr lang="en-US" sz="16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0998" y="4114800"/>
            <a:ext cx="42654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Customer submits credentials to store</a:t>
            </a:r>
          </a:p>
          <a:p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fname=“Piriya”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age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verification &amp; payment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  <a:p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lname=“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Saengsuwarn”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age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verification &amp; payment</a:t>
            </a:r>
          </a:p>
          <a:p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birthdate</a:t>
            </a:r>
            <a:r>
              <a:rPr lang="en-US" sz="14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=“01/01/1989</a:t>
            </a:r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age verification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  <a:p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address=”Awesome St. , Bellevue 98007” </a:t>
            </a: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delivery</a:t>
            </a:r>
            <a:endParaRPr lang="en-US" sz="1400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  <a:p>
            <a:r>
              <a:rPr lang="en-US" sz="14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creditcard=“0101-0101-0101-1337” </a:t>
            </a:r>
            <a:r>
              <a:rPr lang="en-US" sz="14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: for payment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11077" y="4114800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Store verifies given customer age with government using given credentials </a:t>
            </a:r>
            <a:endParaRPr lang="en-US" sz="16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6153090"/>
            <a:ext cx="922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Stores have personal information. </a:t>
            </a:r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Less privacy!</a:t>
            </a:r>
            <a:endParaRPr lang="en-US" sz="2000" b="1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399" y="218670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Customer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9473" y="2186706"/>
            <a:ext cx="121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Stores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58091" y="2175011"/>
            <a:ext cx="158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Segoe UI Light" pitchFamily="34" charset="0"/>
              </a:rPr>
              <a:t>Government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latin typeface="Segoe UI Light" pitchFamily="34" charset="0"/>
            </a:endParaRPr>
          </a:p>
        </p:txBody>
      </p:sp>
      <p:cxnSp>
        <p:nvCxnSpPr>
          <p:cNvPr id="20" name="Straight Arrow Connector 19"/>
          <p:cNvCxnSpPr>
            <a:stCxn id="4" idx="3"/>
            <a:endCxn id="1026" idx="1"/>
          </p:cNvCxnSpPr>
          <p:nvPr/>
        </p:nvCxnSpPr>
        <p:spPr>
          <a:xfrm flipV="1">
            <a:off x="1756410" y="3163297"/>
            <a:ext cx="2283063" cy="4246"/>
          </a:xfrm>
          <a:prstGeom prst="straightConnector1">
            <a:avLst/>
          </a:prstGeom>
          <a:ln w="762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1"/>
            <a:endCxn id="1026" idx="3"/>
          </p:cNvCxnSpPr>
          <p:nvPr/>
        </p:nvCxnSpPr>
        <p:spPr>
          <a:xfrm flipH="1" flipV="1">
            <a:off x="5253990" y="3163297"/>
            <a:ext cx="2286000" cy="4246"/>
          </a:xfrm>
          <a:prstGeom prst="straightConnector1">
            <a:avLst/>
          </a:prstGeom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47098" y="3194273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46148" y="3194273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solidFill>
                  <a:srgbClr val="00B0F0"/>
                </a:solidFill>
              </a:rPr>
              <a:t>2</a:t>
            </a:r>
            <a:endParaRPr lang="en-US" sz="3200" b="1" i="1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46148" y="2513391"/>
            <a:ext cx="110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00B0F0"/>
                </a:solidFill>
              </a:rPr>
              <a:t>3</a:t>
            </a:r>
          </a:p>
        </p:txBody>
      </p:sp>
      <p:pic>
        <p:nvPicPr>
          <p:cNvPr id="30" name="Picture 2" descr="G:\School\info343\presentation\img\anonymou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" y="158602"/>
            <a:ext cx="291537" cy="291538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31" name="Picture 30" descr="G:\School\info343\presentation\img\firefox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0" y="156802"/>
            <a:ext cx="293337" cy="293338"/>
          </a:xfrm>
          <a:prstGeom prst="rect">
            <a:avLst/>
          </a:prstGeom>
          <a:solidFill>
            <a:srgbClr val="FE7C22"/>
          </a:solidFill>
        </p:spPr>
      </p:pic>
      <p:pic>
        <p:nvPicPr>
          <p:cNvPr id="32" name="Picture 31" descr="G:\School\info343\presentation\img\i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6" y="156802"/>
            <a:ext cx="293337" cy="293338"/>
          </a:xfrm>
          <a:prstGeom prst="rect">
            <a:avLst/>
          </a:prstGeom>
          <a:solidFill>
            <a:srgbClr val="00B0F0"/>
          </a:solidFill>
        </p:spPr>
      </p:pic>
      <p:pic>
        <p:nvPicPr>
          <p:cNvPr id="33" name="Picture 2" descr="G:\School\info343\presentation\img\chrom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5" y="155501"/>
            <a:ext cx="294639" cy="294639"/>
          </a:xfrm>
          <a:prstGeom prst="rect">
            <a:avLst/>
          </a:prstGeom>
          <a:solidFill>
            <a:srgbClr val="FF2E12"/>
          </a:solidFill>
        </p:spPr>
      </p:pic>
      <p:pic>
        <p:nvPicPr>
          <p:cNvPr id="34" name="Picture 3" descr="G:\School\info343\presentation\img\husk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155501"/>
            <a:ext cx="294639" cy="294639"/>
          </a:xfrm>
          <a:prstGeom prst="rect">
            <a:avLst/>
          </a:prstGeom>
          <a:solidFill>
            <a:srgbClr val="D29C08"/>
          </a:solidFill>
        </p:spPr>
      </p:pic>
    </p:spTree>
    <p:extLst>
      <p:ext uri="{BB962C8B-B14F-4D97-AF65-F5344CB8AC3E}">
        <p14:creationId xmlns:p14="http://schemas.microsoft.com/office/powerpoint/2010/main" val="457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rgbClr val="E5E0E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E6C3"/>
      </a:hlink>
      <a:folHlink>
        <a:srgbClr val="C3D69B"/>
      </a:folHlink>
    </a:clrScheme>
    <a:fontScheme name="ignit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637</Words>
  <Application>Microsoft Office PowerPoint</Application>
  <PresentationFormat>On-screen Show (4:3)</PresentationFormat>
  <Paragraphs>154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Boosting Privacy Online</vt:lpstr>
      <vt:lpstr>Scenario</vt:lpstr>
      <vt:lpstr>What if?</vt:lpstr>
      <vt:lpstr>David Chaum</vt:lpstr>
      <vt:lpstr>What is this?</vt:lpstr>
      <vt:lpstr>Selective Attribute Showing</vt:lpstr>
      <vt:lpstr>Zero-Knowledge Proof </vt:lpstr>
      <vt:lpstr>Scenario Communication Model</vt:lpstr>
      <vt:lpstr>Traditional Model</vt:lpstr>
      <vt:lpstr>Traditional Model</vt:lpstr>
      <vt:lpstr>PowerPoint Presentation</vt:lpstr>
      <vt:lpstr>PowerPoint Presentation</vt:lpstr>
      <vt:lpstr>Technology</vt:lpstr>
      <vt:lpstr>Technology</vt:lpstr>
      <vt:lpstr>PowerPoint Presentation</vt:lpstr>
      <vt:lpstr>PowerPoint Presentation</vt:lpstr>
      <vt:lpstr>Possible Implementations</vt:lpstr>
      <vt:lpstr>Possible Implementations</vt:lpstr>
      <vt:lpstr>Why should we care?</vt:lpstr>
      <vt:lpstr>Why should we care?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Piriya Saengsuwarn</dc:creator>
  <cp:lastModifiedBy>Information School</cp:lastModifiedBy>
  <cp:revision>70</cp:revision>
  <dcterms:created xsi:type="dcterms:W3CDTF">2012-07-10T09:15:26Z</dcterms:created>
  <dcterms:modified xsi:type="dcterms:W3CDTF">2012-07-12T01:13:41Z</dcterms:modified>
</cp:coreProperties>
</file>