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9" r:id="rId4"/>
    <p:sldId id="262" r:id="rId5"/>
    <p:sldId id="258" r:id="rId6"/>
    <p:sldId id="257" r:id="rId7"/>
    <p:sldId id="259" r:id="rId8"/>
    <p:sldId id="260" r:id="rId9"/>
    <p:sldId id="306" r:id="rId10"/>
    <p:sldId id="311" r:id="rId11"/>
    <p:sldId id="304" r:id="rId12"/>
    <p:sldId id="307" r:id="rId13"/>
    <p:sldId id="265" r:id="rId14"/>
    <p:sldId id="271" r:id="rId15"/>
    <p:sldId id="289" r:id="rId16"/>
    <p:sldId id="300" r:id="rId17"/>
    <p:sldId id="270" r:id="rId18"/>
    <p:sldId id="268" r:id="rId19"/>
    <p:sldId id="273" r:id="rId20"/>
    <p:sldId id="310" r:id="rId21"/>
    <p:sldId id="312" r:id="rId22"/>
    <p:sldId id="31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12"/>
    <a:srgbClr val="D29C08"/>
    <a:srgbClr val="FE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2830" autoAdjust="0"/>
  </p:normalViewPr>
  <p:slideViewPr>
    <p:cSldViewPr>
      <p:cViewPr>
        <p:scale>
          <a:sx n="75" d="100"/>
          <a:sy n="75" d="100"/>
        </p:scale>
        <p:origin x="-946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5F743-FF7F-4F36-9AE7-A180AADB0D01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B979-AF2C-47E8-933E-6BC213B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QA/2010/11/boosting_privacy_online_-_anon.html" TargetMode="External"/><Relationship Id="rId13" Type="http://schemas.openxmlformats.org/officeDocument/2006/relationships/hyperlink" Target="http://en.wikipedia.org/wiki/Zero-knowledge_proof" TargetMode="External"/><Relationship Id="rId3" Type="http://schemas.openxmlformats.org/officeDocument/2006/relationships/hyperlink" Target="http://www.ted.com/talks/david_birch_identity_without_a_name.html" TargetMode="External"/><Relationship Id="rId7" Type="http://schemas.openxmlformats.org/officeDocument/2006/relationships/hyperlink" Target="http://www.w3.org/2011/D1.2.3/" TargetMode="External"/><Relationship Id="rId12" Type="http://schemas.openxmlformats.org/officeDocument/2006/relationships/hyperlink" Target="http://techie-buzz.com/tech-news/microsoft-google-p3p-breaches-facebook.html" TargetMode="External"/><Relationship Id="rId2" Type="http://schemas.openxmlformats.org/officeDocument/2006/relationships/hyperlink" Target="https://www.prime-project.e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haum.com/articles/Security_Wthout_Identification.htm" TargetMode="External"/><Relationship Id="rId11" Type="http://schemas.openxmlformats.org/officeDocument/2006/relationships/hyperlink" Target="http://youtu.be/qp6Al8Z0nNA" TargetMode="External"/><Relationship Id="rId5" Type="http://schemas.openxmlformats.org/officeDocument/2006/relationships/hyperlink" Target="http://idemix.wordpress.com/2009/08/18/quick-intro-to-credentials/" TargetMode="External"/><Relationship Id="rId10" Type="http://schemas.openxmlformats.org/officeDocument/2006/relationships/hyperlink" Target="http://youtu.be/kn6Ti5Uknyo" TargetMode="External"/><Relationship Id="rId4" Type="http://schemas.openxmlformats.org/officeDocument/2006/relationships/hyperlink" Target="http://www.zurich.ibm.com/security/idemix/" TargetMode="External"/><Relationship Id="rId9" Type="http://schemas.openxmlformats.org/officeDocument/2006/relationships/hyperlink" Target="http://www.technologyreview.com/article/401902/a-more-anonymous-interne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Boosting Privacy Online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Anonymous Credentials in the Browser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667000" y="586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Piriya Saengsuwarn</a:t>
            </a:r>
          </a:p>
          <a:p>
            <a:pPr algn="r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INFO 343 Summer 2012 A-Term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97229"/>
            <a:ext cx="1055570" cy="105557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100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4" y="2290712"/>
            <a:ext cx="1062087" cy="106208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101" name="Picture 5" descr="G:\School\info343\presentation\img\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41" y="2290712"/>
            <a:ext cx="1062087" cy="106208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026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47" y="2286000"/>
            <a:ext cx="1066800" cy="1066800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027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7" y="2286000"/>
            <a:ext cx="1066800" cy="1066800"/>
          </a:xfrm>
          <a:prstGeom prst="rect">
            <a:avLst/>
          </a:prstGeom>
          <a:solidFill>
            <a:srgbClr val="D29C08"/>
          </a:solidFill>
        </p:spPr>
      </p:pic>
      <p:pic>
        <p:nvPicPr>
          <p:cNvPr id="11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2" name="Picture 11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3" name="Picture 12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4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5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16" name="TextBox 15"/>
          <p:cNvSpPr txBox="1"/>
          <p:nvPr/>
        </p:nvSpPr>
        <p:spPr>
          <a:xfrm>
            <a:off x="1697701" y="152400"/>
            <a:ext cx="1502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The time is ticking...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Traditional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9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3" y="2556038"/>
            <a:ext cx="1214517" cy="121451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4" name="TextBox 13"/>
          <p:cNvSpPr txBox="1"/>
          <p:nvPr/>
        </p:nvSpPr>
        <p:spPr>
          <a:xfrm>
            <a:off x="4811077" y="15240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issues age verification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to store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98" y="4114800"/>
            <a:ext cx="4265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submits credentials to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fname=“Piriya”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lname=“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Saengsuwarn”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birthdate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=“01/01/1989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address=”Awesome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creditcard=“0101-0101-0101-1337”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payment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1077" y="411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verifies given customer age with government using given credentials 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1530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 have personal information.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Less privacy!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399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9473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91" y="2175011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1026" idx="1"/>
          </p:cNvCxnSpPr>
          <p:nvPr/>
        </p:nvCxnSpPr>
        <p:spPr>
          <a:xfrm flipV="1">
            <a:off x="1756410" y="3163297"/>
            <a:ext cx="2283063" cy="424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026" idx="3"/>
          </p:cNvCxnSpPr>
          <p:nvPr/>
        </p:nvCxnSpPr>
        <p:spPr>
          <a:xfrm flipH="1" flipV="1">
            <a:off x="5253990" y="3163297"/>
            <a:ext cx="2286000" cy="4246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709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614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6148" y="251339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3</a:t>
            </a:r>
          </a:p>
        </p:txBody>
      </p:sp>
      <p:pic>
        <p:nvPicPr>
          <p:cNvPr id="3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1" name="Picture 30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2" name="Picture 31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23" name="TextBox 22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Minimum personal information is stored online = 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ntracability!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3698" y="4775537"/>
            <a:ext cx="413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select which attribute to show to store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609600"/>
            <a:ext cx="499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Selected attributes are sent to the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=”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delivery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=“$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20”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money is transferred to the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</a:t>
            </a:r>
            <a:r>
              <a:rPr lang="en-US" sz="1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isLegalToDrink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=“true”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age verified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 Knowledge Proof!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5224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3" y="2681271"/>
            <a:ext cx="850336" cy="850336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1" name="Elbow Connector 10"/>
          <p:cNvCxnSpPr>
            <a:stCxn id="23" idx="1"/>
            <a:endCxn id="18" idx="3"/>
          </p:cNvCxnSpPr>
          <p:nvPr/>
        </p:nvCxnSpPr>
        <p:spPr>
          <a:xfrm rot="10800000">
            <a:off x="6131082" y="3113715"/>
            <a:ext cx="1871446" cy="1683048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51" idx="1"/>
            <a:endCxn id="18" idx="3"/>
          </p:cNvCxnSpPr>
          <p:nvPr/>
        </p:nvCxnSpPr>
        <p:spPr>
          <a:xfrm rot="10800000" flipV="1">
            <a:off x="6131082" y="1440915"/>
            <a:ext cx="1871446" cy="1672800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0" idx="1"/>
            <a:endCxn id="18" idx="3"/>
          </p:cNvCxnSpPr>
          <p:nvPr/>
        </p:nvCxnSpPr>
        <p:spPr>
          <a:xfrm flipH="1">
            <a:off x="6131082" y="3112089"/>
            <a:ext cx="1868398" cy="162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31193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7400" y="2311939"/>
            <a:ext cx="1219201" cy="1226163"/>
            <a:chOff x="2663354" y="2311939"/>
            <a:chExt cx="1219201" cy="1226163"/>
          </a:xfrm>
        </p:grpSpPr>
        <p:pic>
          <p:nvPicPr>
            <p:cNvPr id="1026" name="Picture 2" descr="G:\School\info343\presentation\img\shopp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740" y="2693671"/>
              <a:ext cx="844431" cy="844431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24" name="TextBox 23"/>
            <p:cNvSpPr txBox="1"/>
            <p:nvPr/>
          </p:nvSpPr>
          <p:spPr>
            <a:xfrm>
              <a:off x="2663354" y="231193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Stores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10503" y="647555"/>
            <a:ext cx="1222249" cy="4569832"/>
            <a:chOff x="7735823" y="1170662"/>
            <a:chExt cx="1222249" cy="4569832"/>
          </a:xfrm>
        </p:grpSpPr>
        <p:grpSp>
          <p:nvGrpSpPr>
            <p:cNvPr id="13" name="Group 12"/>
            <p:cNvGrpSpPr/>
            <p:nvPr/>
          </p:nvGrpSpPr>
          <p:grpSpPr>
            <a:xfrm>
              <a:off x="7924800" y="1543398"/>
              <a:ext cx="844296" cy="4197096"/>
              <a:chOff x="7918704" y="1289304"/>
              <a:chExt cx="844296" cy="4197096"/>
            </a:xfrm>
          </p:grpSpPr>
          <p:pic>
            <p:nvPicPr>
              <p:cNvPr id="23" name="Picture 3" descr="G:\School\info343\presentation\img\verifi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4645152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0" name="Picture 2" descr="G:\School\info343\presentation\img\bank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8704" y="2960478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1" name="Picture 3" descr="G:\School\info343\presentation\img\delive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1289304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7735823" y="117066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Mailing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8871" y="2835046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eBanking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29748" y="4021860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0502" y="1861539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00" y="3538102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0257" y="2324339"/>
            <a:ext cx="3200400" cy="1915154"/>
            <a:chOff x="4110257" y="2324339"/>
            <a:chExt cx="3200400" cy="1915154"/>
          </a:xfrm>
        </p:grpSpPr>
        <p:pic>
          <p:nvPicPr>
            <p:cNvPr id="18" name="Picture 2" descr="G:\School\info343\presentation\img\anonymou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834" y="2693091"/>
              <a:ext cx="841248" cy="841248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4405737" y="2324339"/>
              <a:ext cx="26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Anonymous Protocol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0257" y="3531607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Login: Username=“piriys”</a:t>
              </a:r>
            </a:p>
            <a:p>
              <a:pPr algn="ctr"/>
              <a:r>
                <a:rPr lang="en-US" sz="24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Pseudonym System!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40" name="Elbow Connector 39"/>
          <p:cNvCxnSpPr>
            <a:stCxn id="4" idx="2"/>
            <a:endCxn id="37" idx="2"/>
          </p:cNvCxnSpPr>
          <p:nvPr/>
        </p:nvCxnSpPr>
        <p:spPr>
          <a:xfrm rot="16200000" flipH="1">
            <a:off x="2920386" y="1449422"/>
            <a:ext cx="707886" cy="4872256"/>
          </a:xfrm>
          <a:prstGeom prst="bentConnector3">
            <a:avLst>
              <a:gd name="adj1" fmla="val 16673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40634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9217" y="2477878"/>
            <a:ext cx="2200617" cy="638009"/>
            <a:chOff x="3089217" y="2477878"/>
            <a:chExt cx="2200617" cy="638009"/>
          </a:xfrm>
        </p:grpSpPr>
        <p:cxnSp>
          <p:nvCxnSpPr>
            <p:cNvPr id="38" name="Straight Arrow Connector 37"/>
            <p:cNvCxnSpPr>
              <a:stCxn id="18" idx="1"/>
              <a:endCxn id="1026" idx="3"/>
            </p:cNvCxnSpPr>
            <p:nvPr/>
          </p:nvCxnSpPr>
          <p:spPr>
            <a:xfrm flipH="1">
              <a:off x="3089217" y="3113715"/>
              <a:ext cx="2200617" cy="2172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7600" y="2477878"/>
              <a:ext cx="110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solidFill>
                    <a:srgbClr val="00B0F0"/>
                  </a:solidFill>
                </a:rPr>
                <a:t>2</a:t>
              </a:r>
              <a:endParaRPr lang="en-US" sz="3200" b="1" i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7" name="Picture 46" descr="G:\School\info343\presentation\img\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8" name="Picture 47" descr="G:\School\info343\presentation\img\i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9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0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9472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Minimum personal information is stored online = 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ntracability!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3698" y="4775537"/>
            <a:ext cx="413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select which attribute to show to store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609600"/>
            <a:ext cx="499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Selected attributes are sent to the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=”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delivery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=“$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20”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money is transferred to the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</a:t>
            </a:r>
            <a:r>
              <a:rPr lang="en-US" sz="1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isLegalToDrink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=“true”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age verified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 Knowledge Proof!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5224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3" y="2681271"/>
            <a:ext cx="850336" cy="850336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1" name="Elbow Connector 10"/>
          <p:cNvCxnSpPr>
            <a:stCxn id="23" idx="1"/>
            <a:endCxn id="18" idx="3"/>
          </p:cNvCxnSpPr>
          <p:nvPr/>
        </p:nvCxnSpPr>
        <p:spPr>
          <a:xfrm rot="10800000">
            <a:off x="6131082" y="3113715"/>
            <a:ext cx="1871446" cy="1683048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51" idx="1"/>
            <a:endCxn id="18" idx="3"/>
          </p:cNvCxnSpPr>
          <p:nvPr/>
        </p:nvCxnSpPr>
        <p:spPr>
          <a:xfrm rot="10800000" flipV="1">
            <a:off x="6131082" y="1440915"/>
            <a:ext cx="1871446" cy="1672800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0" idx="1"/>
            <a:endCxn id="18" idx="3"/>
          </p:cNvCxnSpPr>
          <p:nvPr/>
        </p:nvCxnSpPr>
        <p:spPr>
          <a:xfrm flipH="1">
            <a:off x="6131082" y="3112089"/>
            <a:ext cx="1868398" cy="162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31193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7400" y="2311939"/>
            <a:ext cx="1219201" cy="1226163"/>
            <a:chOff x="2663354" y="2311939"/>
            <a:chExt cx="1219201" cy="1226163"/>
          </a:xfrm>
        </p:grpSpPr>
        <p:pic>
          <p:nvPicPr>
            <p:cNvPr id="1026" name="Picture 2" descr="G:\School\info343\presentation\img\shopp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740" y="2693671"/>
              <a:ext cx="844431" cy="844431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24" name="TextBox 23"/>
            <p:cNvSpPr txBox="1"/>
            <p:nvPr/>
          </p:nvSpPr>
          <p:spPr>
            <a:xfrm>
              <a:off x="2663354" y="231193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Stores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10503" y="647555"/>
            <a:ext cx="1222249" cy="4569832"/>
            <a:chOff x="7735823" y="1170662"/>
            <a:chExt cx="1222249" cy="4569832"/>
          </a:xfrm>
        </p:grpSpPr>
        <p:grpSp>
          <p:nvGrpSpPr>
            <p:cNvPr id="13" name="Group 12"/>
            <p:cNvGrpSpPr/>
            <p:nvPr/>
          </p:nvGrpSpPr>
          <p:grpSpPr>
            <a:xfrm>
              <a:off x="7924800" y="1543398"/>
              <a:ext cx="844296" cy="4197096"/>
              <a:chOff x="7918704" y="1289304"/>
              <a:chExt cx="844296" cy="4197096"/>
            </a:xfrm>
          </p:grpSpPr>
          <p:pic>
            <p:nvPicPr>
              <p:cNvPr id="23" name="Picture 3" descr="G:\School\info343\presentation\img\verifi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4645152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0" name="Picture 2" descr="G:\School\info343\presentation\img\bank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8704" y="2960478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1" name="Picture 3" descr="G:\School\info343\presentation\img\delive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1289304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7735823" y="117066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Mailing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8871" y="2835046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eBanking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29748" y="4021860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0502" y="1861539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00" y="3538102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0257" y="2324339"/>
            <a:ext cx="3200400" cy="1915154"/>
            <a:chOff x="4110257" y="2324339"/>
            <a:chExt cx="3200400" cy="1915154"/>
          </a:xfrm>
        </p:grpSpPr>
        <p:pic>
          <p:nvPicPr>
            <p:cNvPr id="18" name="Picture 2" descr="G:\School\info343\presentation\img\anonymou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834" y="2693091"/>
              <a:ext cx="841248" cy="841248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4405737" y="2324339"/>
              <a:ext cx="26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Anonymous Protocol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0257" y="3531607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Login: Username=“piriys”</a:t>
              </a:r>
            </a:p>
            <a:p>
              <a:pPr algn="ctr"/>
              <a:r>
                <a:rPr lang="en-US" sz="24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Pseudonym System!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40" name="Elbow Connector 39"/>
          <p:cNvCxnSpPr>
            <a:stCxn id="4" idx="2"/>
            <a:endCxn id="37" idx="2"/>
          </p:cNvCxnSpPr>
          <p:nvPr/>
        </p:nvCxnSpPr>
        <p:spPr>
          <a:xfrm rot="16200000" flipH="1">
            <a:off x="2920386" y="1449422"/>
            <a:ext cx="707886" cy="4872256"/>
          </a:xfrm>
          <a:prstGeom prst="bentConnector3">
            <a:avLst>
              <a:gd name="adj1" fmla="val 16673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40634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9217" y="2477878"/>
            <a:ext cx="2200617" cy="638009"/>
            <a:chOff x="3089217" y="2477878"/>
            <a:chExt cx="2200617" cy="638009"/>
          </a:xfrm>
        </p:grpSpPr>
        <p:cxnSp>
          <p:nvCxnSpPr>
            <p:cNvPr id="38" name="Straight Arrow Connector 37"/>
            <p:cNvCxnSpPr>
              <a:stCxn id="18" idx="1"/>
              <a:endCxn id="1026" idx="3"/>
            </p:cNvCxnSpPr>
            <p:nvPr/>
          </p:nvCxnSpPr>
          <p:spPr>
            <a:xfrm flipH="1">
              <a:off x="3089217" y="3113715"/>
              <a:ext cx="2200617" cy="2172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7600" y="2477878"/>
              <a:ext cx="110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solidFill>
                    <a:srgbClr val="00B0F0"/>
                  </a:solidFill>
                </a:rPr>
                <a:t>2</a:t>
              </a:r>
              <a:endParaRPr lang="en-US" sz="3200" b="1" i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7" name="Picture 46" descr="G:\School\info343\presentation\img\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8" name="Picture 47" descr="G:\School\info343\presentation\img\i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9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0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51" name="TextBox 50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Technology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IDEMix (Identity Mixer)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8194" name="Picture 2" descr="G:\School\info343\presentation\img\idem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886200" cy="11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School\info343\presentation\img\idemixdem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724400" cy="35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School\info343\presentation\img\ibm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3962400"/>
            <a:ext cx="3322638" cy="1225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3" name="Picture 12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4" name="Picture 13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5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6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19495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Technology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7170" name="Picture 2" descr="G:\School\info343\presentation\img\primec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2133600" cy="38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1" name="Picture 10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2" name="Picture 11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9376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5770" y="2697294"/>
            <a:ext cx="1101683" cy="1166029"/>
            <a:chOff x="836114" y="2750322"/>
            <a:chExt cx="1219201" cy="1290411"/>
          </a:xfrm>
        </p:grpSpPr>
        <p:pic>
          <p:nvPicPr>
            <p:cNvPr id="5" name="Picture 2" descr="G:\School\info343\presentation\img\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3" y="3190397"/>
              <a:ext cx="850336" cy="850336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0" name="TextBox 9"/>
            <p:cNvSpPr txBox="1"/>
            <p:nvPr/>
          </p:nvSpPr>
          <p:spPr>
            <a:xfrm>
              <a:off x="836114" y="2750322"/>
              <a:ext cx="1219201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User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pic>
        <p:nvPicPr>
          <p:cNvPr id="6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85" y="5406993"/>
            <a:ext cx="768372" cy="768373"/>
          </a:xfrm>
          <a:prstGeom prst="rect">
            <a:avLst/>
          </a:prstGeom>
          <a:solidFill>
            <a:srgbClr val="FE7C22"/>
          </a:solidFill>
        </p:spPr>
      </p:pic>
      <p:sp>
        <p:nvSpPr>
          <p:cNvPr id="11" name="TextBox 10"/>
          <p:cNvSpPr txBox="1"/>
          <p:nvPr/>
        </p:nvSpPr>
        <p:spPr>
          <a:xfrm>
            <a:off x="3652052" y="6186683"/>
            <a:ext cx="183143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Firefox Extension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891" y="4983364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 Client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9418" y="2709858"/>
            <a:ext cx="1336707" cy="1164023"/>
            <a:chOff x="4527535" y="2750409"/>
            <a:chExt cx="1479295" cy="1288191"/>
          </a:xfrm>
        </p:grpSpPr>
        <p:pic>
          <p:nvPicPr>
            <p:cNvPr id="2052" name="Picture 4" descr="E:\School\info343\presentation\img\webp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577" y="3188208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3" name="TextBox 12"/>
            <p:cNvSpPr txBox="1"/>
            <p:nvPr/>
          </p:nvSpPr>
          <p:spPr>
            <a:xfrm>
              <a:off x="4527535" y="2750409"/>
              <a:ext cx="1479295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Webpage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3245" y="2707802"/>
            <a:ext cx="2321155" cy="1177122"/>
            <a:chOff x="5878395" y="2748105"/>
            <a:chExt cx="2568756" cy="1302687"/>
          </a:xfrm>
        </p:grpSpPr>
        <p:pic>
          <p:nvPicPr>
            <p:cNvPr id="2051" name="Picture 3" descr="E:\School\info343\presentation\img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77" y="3200400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4" name="TextBox 13"/>
            <p:cNvSpPr txBox="1"/>
            <p:nvPr/>
          </p:nvSpPr>
          <p:spPr>
            <a:xfrm>
              <a:off x="5878395" y="2748105"/>
              <a:ext cx="2568756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PRIMECore Server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5" idx="3"/>
            <a:endCxn id="2052" idx="1"/>
          </p:cNvCxnSpPr>
          <p:nvPr/>
        </p:nvCxnSpPr>
        <p:spPr>
          <a:xfrm>
            <a:off x="1982683" y="3479137"/>
            <a:ext cx="2192374" cy="10532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6" idx="1"/>
          </p:cNvCxnSpPr>
          <p:nvPr/>
        </p:nvCxnSpPr>
        <p:spPr>
          <a:xfrm rot="16200000" flipH="1">
            <a:off x="1927113" y="3534706"/>
            <a:ext cx="1927856" cy="2585089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2051" idx="2"/>
          </p:cNvCxnSpPr>
          <p:nvPr/>
        </p:nvCxnSpPr>
        <p:spPr>
          <a:xfrm flipV="1">
            <a:off x="4951957" y="3884924"/>
            <a:ext cx="2421866" cy="1906257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51" idx="1"/>
            <a:endCxn id="2052" idx="3"/>
          </p:cNvCxnSpPr>
          <p:nvPr/>
        </p:nvCxnSpPr>
        <p:spPr>
          <a:xfrm flipH="1" flipV="1">
            <a:off x="4943480" y="3489670"/>
            <a:ext cx="2046131" cy="11043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E:\School\info343\presentation\img\prom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78" y="662768"/>
            <a:ext cx="767930" cy="76793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52" name="TextBox 51"/>
          <p:cNvSpPr txBox="1"/>
          <p:nvPr/>
        </p:nvSpPr>
        <p:spPr>
          <a:xfrm>
            <a:off x="3006945" y="1430698"/>
            <a:ext cx="310464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 credential disclosure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0161" y="265112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Prompt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58" name="Elbow Connector 57"/>
          <p:cNvCxnSpPr>
            <a:stCxn id="2053" idx="1"/>
            <a:endCxn id="10" idx="0"/>
          </p:cNvCxnSpPr>
          <p:nvPr/>
        </p:nvCxnSpPr>
        <p:spPr>
          <a:xfrm rot="10800000" flipV="1">
            <a:off x="1596611" y="1046732"/>
            <a:ext cx="2589466" cy="1650561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0"/>
            <a:endCxn id="2053" idx="3"/>
          </p:cNvCxnSpPr>
          <p:nvPr/>
        </p:nvCxnSpPr>
        <p:spPr>
          <a:xfrm rot="16200000" flipV="1">
            <a:off x="5333381" y="667360"/>
            <a:ext cx="1661068" cy="2419815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71945" y="2837099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82520" y="583182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2047" y="5833872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3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12046" y="4058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12045" y="2877834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68183" y="3534743"/>
            <a:ext cx="190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 enters a webpage, traffic is intercepted.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6871" y="5833872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Traffic is redirect by client to encry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ted proxy.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2197" y="5811408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Client requests webpage from server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78965" y="3554839"/>
            <a:ext cx="176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sends back webpage information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89901" y="245963"/>
            <a:ext cx="1767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displays dialog if any disclosure is needed</a:t>
            </a:r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81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82" name="Picture 81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83" name="Picture 82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4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85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2808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5770" y="2697294"/>
            <a:ext cx="1101683" cy="1166029"/>
            <a:chOff x="836114" y="2750322"/>
            <a:chExt cx="1219201" cy="1290411"/>
          </a:xfrm>
        </p:grpSpPr>
        <p:pic>
          <p:nvPicPr>
            <p:cNvPr id="5" name="Picture 2" descr="G:\School\info343\presentation\img\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3" y="3190397"/>
              <a:ext cx="850336" cy="850336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0" name="TextBox 9"/>
            <p:cNvSpPr txBox="1"/>
            <p:nvPr/>
          </p:nvSpPr>
          <p:spPr>
            <a:xfrm>
              <a:off x="836114" y="2750322"/>
              <a:ext cx="1219201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User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pic>
        <p:nvPicPr>
          <p:cNvPr id="6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85" y="5406993"/>
            <a:ext cx="768372" cy="768373"/>
          </a:xfrm>
          <a:prstGeom prst="rect">
            <a:avLst/>
          </a:prstGeom>
          <a:solidFill>
            <a:srgbClr val="FE7C22"/>
          </a:solidFill>
        </p:spPr>
      </p:pic>
      <p:sp>
        <p:nvSpPr>
          <p:cNvPr id="11" name="TextBox 10"/>
          <p:cNvSpPr txBox="1"/>
          <p:nvPr/>
        </p:nvSpPr>
        <p:spPr>
          <a:xfrm>
            <a:off x="3652052" y="6186683"/>
            <a:ext cx="183143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Firefox Extension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891" y="4983364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 Client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9418" y="2709858"/>
            <a:ext cx="1336707" cy="1164023"/>
            <a:chOff x="4527535" y="2750409"/>
            <a:chExt cx="1479295" cy="1288191"/>
          </a:xfrm>
        </p:grpSpPr>
        <p:pic>
          <p:nvPicPr>
            <p:cNvPr id="2052" name="Picture 4" descr="E:\School\info343\presentation\img\webp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577" y="3188208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3" name="TextBox 12"/>
            <p:cNvSpPr txBox="1"/>
            <p:nvPr/>
          </p:nvSpPr>
          <p:spPr>
            <a:xfrm>
              <a:off x="4527535" y="2750409"/>
              <a:ext cx="1479295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Webpage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3245" y="2707802"/>
            <a:ext cx="2321155" cy="1177122"/>
            <a:chOff x="5878395" y="2748105"/>
            <a:chExt cx="2568756" cy="1302687"/>
          </a:xfrm>
        </p:grpSpPr>
        <p:pic>
          <p:nvPicPr>
            <p:cNvPr id="2051" name="Picture 3" descr="E:\School\info343\presentation\img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77" y="3200400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4" name="TextBox 13"/>
            <p:cNvSpPr txBox="1"/>
            <p:nvPr/>
          </p:nvSpPr>
          <p:spPr>
            <a:xfrm>
              <a:off x="5878395" y="2748105"/>
              <a:ext cx="2568756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PRIMECore Server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5" idx="3"/>
            <a:endCxn id="2052" idx="1"/>
          </p:cNvCxnSpPr>
          <p:nvPr/>
        </p:nvCxnSpPr>
        <p:spPr>
          <a:xfrm>
            <a:off x="1982683" y="3479137"/>
            <a:ext cx="2192374" cy="10532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6" idx="1"/>
          </p:cNvCxnSpPr>
          <p:nvPr/>
        </p:nvCxnSpPr>
        <p:spPr>
          <a:xfrm rot="16200000" flipH="1">
            <a:off x="1927113" y="3534706"/>
            <a:ext cx="1927856" cy="2585089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2051" idx="2"/>
          </p:cNvCxnSpPr>
          <p:nvPr/>
        </p:nvCxnSpPr>
        <p:spPr>
          <a:xfrm flipV="1">
            <a:off x="4951957" y="3884924"/>
            <a:ext cx="2421866" cy="1906257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51" idx="1"/>
            <a:endCxn id="2052" idx="3"/>
          </p:cNvCxnSpPr>
          <p:nvPr/>
        </p:nvCxnSpPr>
        <p:spPr>
          <a:xfrm flipH="1" flipV="1">
            <a:off x="4943480" y="3489670"/>
            <a:ext cx="2046131" cy="11043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E:\School\info343\presentation\img\prom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78" y="662768"/>
            <a:ext cx="767930" cy="76793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52" name="TextBox 51"/>
          <p:cNvSpPr txBox="1"/>
          <p:nvPr/>
        </p:nvSpPr>
        <p:spPr>
          <a:xfrm>
            <a:off x="3006945" y="1430698"/>
            <a:ext cx="310464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 credential disclosure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0161" y="265112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Prompt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58" name="Elbow Connector 57"/>
          <p:cNvCxnSpPr>
            <a:stCxn id="2053" idx="1"/>
            <a:endCxn id="10" idx="0"/>
          </p:cNvCxnSpPr>
          <p:nvPr/>
        </p:nvCxnSpPr>
        <p:spPr>
          <a:xfrm rot="10800000" flipV="1">
            <a:off x="1596611" y="1046732"/>
            <a:ext cx="2589466" cy="1650561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0"/>
            <a:endCxn id="2053" idx="3"/>
          </p:cNvCxnSpPr>
          <p:nvPr/>
        </p:nvCxnSpPr>
        <p:spPr>
          <a:xfrm rot="16200000" flipV="1">
            <a:off x="5333381" y="667360"/>
            <a:ext cx="1661068" cy="2419815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71945" y="2837099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82520" y="583182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2047" y="5833872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3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12046" y="4058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12045" y="2877834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68183" y="3534743"/>
            <a:ext cx="190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 enters a webpage, traffic is intercepted.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6871" y="5833872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Traffic is redirect by client to encry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ted proxy.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2197" y="5811408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Client requests webpage from server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78965" y="3554839"/>
            <a:ext cx="176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sends back webpage information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89901" y="245963"/>
            <a:ext cx="1767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displays dialog if any disclosure is needed</a:t>
            </a:r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4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5" name="Picture 34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7" name="Picture 36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40" name="TextBox 39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Possible Implementations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Voting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098" name="Picture 2" descr="G:\School\info343\presentation\img\vo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5031"/>
            <a:ext cx="5583237" cy="37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1667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Possible Implementations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Age-Restricted Services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074" name="Picture 2" descr="G:\School\info343\paper\img\futureus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58100" cy="398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2773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Why should we care?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W3C – P3P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5124" name="Picture 4" descr="G:\School\info343\presentation\img\w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053138" cy="10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5455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Scenario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6147" name="Picture 3" descr="G:\School\info343\presentation\img\winesto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41935" cy="4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5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6" name="Picture 5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9784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Why should we care?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W3C – P3P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5124" name="Picture 4" descr="G:\School\info343\presentation\img\w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053138" cy="10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10" name="TextBox 9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B050"/>
            </a:gs>
            <a:gs pos="0">
              <a:srgbClr val="92D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Extra Slides (not included in Ignite)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References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812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Segoe UI" pitchFamily="34" charset="0"/>
                <a:hlinkClick r:id="rId2"/>
              </a:rPr>
              <a:t>https://www.prime-project.eu</a:t>
            </a:r>
            <a:r>
              <a:rPr lang="en-US" sz="2000" dirty="0" smtClean="0">
                <a:latin typeface="+mj-lt"/>
                <a:cs typeface="Segoe UI" pitchFamily="34" charset="0"/>
                <a:hlinkClick r:id="rId2"/>
              </a:rPr>
              <a:t>/</a:t>
            </a:r>
            <a:endParaRPr lang="en-US" sz="2000" dirty="0" smtClean="0">
              <a:latin typeface="+mj-lt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3"/>
              </a:rPr>
              <a:t>http://www.ted.com/talks/david_birch_identity_without_a_name.html</a:t>
            </a:r>
            <a:r>
              <a:rPr lang="en-US" sz="20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4"/>
              </a:rPr>
              <a:t>http://www.zurich.ibm.com/security/idemix/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5"/>
              </a:rPr>
              <a:t>http://idemix.wordpress.com/2009/08/18/quick-intro-to-credentials/</a:t>
            </a:r>
            <a:r>
              <a:rPr lang="en-US" sz="20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6"/>
              </a:rPr>
              <a:t>http://www.chaum.com/articles/Security_Wthout_Identification.htm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7"/>
              </a:rPr>
              <a:t>http://www.w3.org/2011/D1.2.3/</a:t>
            </a:r>
            <a:r>
              <a:rPr lang="en-US" sz="20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8"/>
              </a:rPr>
              <a:t>http://www.w3.org/QA/2010/11/boosting_privacy_online_-_anon.html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hlinkClick r:id="rId9"/>
              </a:rPr>
              <a:t>http</a:t>
            </a:r>
            <a:r>
              <a:rPr lang="en-US" sz="2000" dirty="0">
                <a:hlinkClick r:id="rId9"/>
              </a:rPr>
              <a:t>://www.technologyreview.com/article/401902/a-more-anonymous-internet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10"/>
              </a:rPr>
              <a:t>http://youtu.be/kn6Ti5Uknyo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11"/>
              </a:rPr>
              <a:t>http://</a:t>
            </a:r>
            <a:r>
              <a:rPr lang="en-US" sz="2000" dirty="0" smtClean="0">
                <a:hlinkClick r:id="rId11"/>
              </a:rPr>
              <a:t>youtu.be/qp6Al8Z0nNA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12"/>
              </a:rPr>
              <a:t>http://techie-buzz.com/tech-news/microsoft-google-p3p-breaches-facebook.html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13"/>
              </a:rPr>
              <a:t>http://en.wikipedia.org/wiki/Zero-knowledge_proof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What if?</a:t>
            </a:r>
            <a:endParaRPr lang="en-US" sz="4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3075" name="Picture 3" descr="E:\School\info343\presentation\img\amazonsho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95605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School\info343\presentation\img\newe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454375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20" name="Picture 19" descr="G:\School\info343\presentation\img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21" name="Picture 20" descr="G:\School\info343\presentation\img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22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23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6375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David Chaum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6" y="1600200"/>
            <a:ext cx="3017308" cy="45259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Published the idea in 1985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Some purposed AC characteristics: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Zero-Knowledge Proof 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Untraceability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Pseudonym System (Username)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17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8" name="Picture 17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9" name="Picture 18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20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21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940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0" y="1295400"/>
            <a:ext cx="4951142" cy="3657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What is this?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19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This is a part cut from a bigger picture, can you tell that it is a cat?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22" name="Picture 3" descr="G:\School\info343\presentation\img\c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43420"/>
            <a:ext cx="2190690" cy="219069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33800" y="2590800"/>
            <a:ext cx="989693" cy="9896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723493" y="2590800"/>
            <a:ext cx="3867997" cy="9526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3800" y="3580493"/>
            <a:ext cx="2667000" cy="21536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50" name="Picture 49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51" name="Picture 50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2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3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pic>
        <p:nvPicPr>
          <p:cNvPr id="14" name="Picture 3" descr="G:\School\info343\presentation\img\c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989693" cy="98969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2000" y="1295400"/>
            <a:ext cx="7829490" cy="4438710"/>
            <a:chOff x="762000" y="1581090"/>
            <a:chExt cx="7829490" cy="4438710"/>
          </a:xfrm>
        </p:grpSpPr>
        <p:pic>
          <p:nvPicPr>
            <p:cNvPr id="17" name="Picture 2" descr="G:\School\info343\presentation\img\cat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81090"/>
              <a:ext cx="4951142" cy="3657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G:\School\info343\presentation\img\ca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829110"/>
              <a:ext cx="2190690" cy="219069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733800" y="2876490"/>
              <a:ext cx="989693" cy="98969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723493" y="2876490"/>
              <a:ext cx="3867997" cy="9526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3866183"/>
              <a:ext cx="2667000" cy="21536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14400" y="433058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Weight=“9001 lbs.”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Selective Attribute Showing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0245" y="181985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Only face of the cat is required to show that this is picture of a cat =</a:t>
            </a: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 Selective Attribute Showing!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81629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Name=“Poptart”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05545" y="5867400"/>
            <a:ext cx="1982107" cy="750332"/>
            <a:chOff x="6504638" y="5747544"/>
            <a:chExt cx="1982107" cy="750332"/>
          </a:xfrm>
        </p:grpSpPr>
        <p:sp>
          <p:nvSpPr>
            <p:cNvPr id="20" name="TextBox 19"/>
            <p:cNvSpPr txBox="1"/>
            <p:nvPr/>
          </p:nvSpPr>
          <p:spPr>
            <a:xfrm>
              <a:off x="6504638" y="5747544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spicies=“cat”</a:t>
              </a:r>
              <a:endPara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5545" y="612854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isMammal=“true”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6047" y="180969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Location=“Seattle”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8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9" name="Picture 38" descr="G:\School\info343\presentation\img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0" name="Picture 39" descr="G:\School\info343\presentation\img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1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42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4134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Zero-Knowledge Proof</a:t>
            </a:r>
            <a:r>
              <a:rPr lang="en-US" baseline="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9718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“Verifies that a statement is true </a:t>
            </a: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without revealing anything other than the veracity of the statement</a:t>
            </a:r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.”</a:t>
            </a:r>
            <a:endParaRPr lang="en-US" sz="2800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1" name="Picture 10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2" name="Picture 11" descr="G:\School\info343\presentation\img\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6440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Scenario Communication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18137"/>
            <a:ext cx="1219200" cy="12192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18137"/>
            <a:ext cx="1219200" cy="12192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1" y="2718137"/>
            <a:ext cx="1206500" cy="12065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7" name="TextBox 6"/>
          <p:cNvSpPr txBox="1"/>
          <p:nvPr/>
        </p:nvSpPr>
        <p:spPr>
          <a:xfrm>
            <a:off x="781050" y="4013537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(Customer)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0" y="4013537"/>
            <a:ext cx="224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(Government, Bank)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7601" y="4013537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(Stores)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1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6" name="Picture 15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7" name="Picture 16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3395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Traditional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9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3" y="2556038"/>
            <a:ext cx="1214517" cy="121451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4" name="TextBox 13"/>
          <p:cNvSpPr txBox="1"/>
          <p:nvPr/>
        </p:nvSpPr>
        <p:spPr>
          <a:xfrm>
            <a:off x="4811077" y="15240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issues age verification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to store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98" y="4114800"/>
            <a:ext cx="4265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submits credentials to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fname=“Piriya”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lname=“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Saengsuwarn”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birthdate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=“01/01/1989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address=”Awesome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creditcard=“0101-0101-0101-1337”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payment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1077" y="411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verifies given customer age with government using given credentials 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1530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 have personal information.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Less privacy!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399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9473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91" y="2175011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1026" idx="1"/>
          </p:cNvCxnSpPr>
          <p:nvPr/>
        </p:nvCxnSpPr>
        <p:spPr>
          <a:xfrm flipV="1">
            <a:off x="1756410" y="3163297"/>
            <a:ext cx="2283063" cy="424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026" idx="3"/>
          </p:cNvCxnSpPr>
          <p:nvPr/>
        </p:nvCxnSpPr>
        <p:spPr>
          <a:xfrm flipH="1" flipV="1">
            <a:off x="5253990" y="3163297"/>
            <a:ext cx="2286000" cy="4246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709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614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6148" y="251339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3</a:t>
            </a:r>
          </a:p>
        </p:txBody>
      </p:sp>
      <p:pic>
        <p:nvPicPr>
          <p:cNvPr id="3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1" name="Picture 30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2" name="Picture 31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457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E5E0E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6C3"/>
      </a:hlink>
      <a:folHlink>
        <a:srgbClr val="C3D69B"/>
      </a:folHlink>
    </a:clrScheme>
    <a:fontScheme name="ignit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689</Words>
  <Application>Microsoft Office PowerPoint</Application>
  <PresentationFormat>On-screen Show (4:3)</PresentationFormat>
  <Paragraphs>168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Boosting Privacy Online</vt:lpstr>
      <vt:lpstr>Scenario</vt:lpstr>
      <vt:lpstr>What if?</vt:lpstr>
      <vt:lpstr>David Chaum</vt:lpstr>
      <vt:lpstr>What is this?</vt:lpstr>
      <vt:lpstr>Selective Attribute Showing</vt:lpstr>
      <vt:lpstr>Zero-Knowledge Proof </vt:lpstr>
      <vt:lpstr>Scenario Communication Model</vt:lpstr>
      <vt:lpstr>Traditional Model</vt:lpstr>
      <vt:lpstr>Traditional Model</vt:lpstr>
      <vt:lpstr>PowerPoint Presentation</vt:lpstr>
      <vt:lpstr>PowerPoint Presentation</vt:lpstr>
      <vt:lpstr>Technology</vt:lpstr>
      <vt:lpstr>Technology</vt:lpstr>
      <vt:lpstr>PowerPoint Presentation</vt:lpstr>
      <vt:lpstr>PowerPoint Presentation</vt:lpstr>
      <vt:lpstr>Possible Implementations</vt:lpstr>
      <vt:lpstr>Possible Implementations</vt:lpstr>
      <vt:lpstr>Why should we care?</vt:lpstr>
      <vt:lpstr>Why should we care?</vt:lpstr>
      <vt:lpstr>Extra Slides (not included in Ignite)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Piriya Saengsuwarn</dc:creator>
  <cp:lastModifiedBy>Piriya Saengsuwarn</cp:lastModifiedBy>
  <cp:revision>71</cp:revision>
  <dcterms:created xsi:type="dcterms:W3CDTF">2012-07-10T09:15:26Z</dcterms:created>
  <dcterms:modified xsi:type="dcterms:W3CDTF">2012-07-12T04:16:52Z</dcterms:modified>
</cp:coreProperties>
</file>