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39"/>
  </p:notesMasterIdLst>
  <p:sldIdLst>
    <p:sldId id="256" r:id="rId2"/>
    <p:sldId id="262" r:id="rId3"/>
    <p:sldId id="323" r:id="rId4"/>
    <p:sldId id="327" r:id="rId5"/>
    <p:sldId id="332" r:id="rId6"/>
    <p:sldId id="288" r:id="rId7"/>
    <p:sldId id="307" r:id="rId8"/>
    <p:sldId id="325" r:id="rId9"/>
    <p:sldId id="313" r:id="rId10"/>
    <p:sldId id="330" r:id="rId11"/>
    <p:sldId id="324" r:id="rId12"/>
    <p:sldId id="308" r:id="rId13"/>
    <p:sldId id="302" r:id="rId14"/>
    <p:sldId id="309" r:id="rId15"/>
    <p:sldId id="311" r:id="rId16"/>
    <p:sldId id="310" r:id="rId17"/>
    <p:sldId id="294" r:id="rId18"/>
    <p:sldId id="293" r:id="rId19"/>
    <p:sldId id="312" r:id="rId20"/>
    <p:sldId id="305" r:id="rId21"/>
    <p:sldId id="299" r:id="rId22"/>
    <p:sldId id="318" r:id="rId23"/>
    <p:sldId id="319" r:id="rId24"/>
    <p:sldId id="315" r:id="rId25"/>
    <p:sldId id="331" r:id="rId26"/>
    <p:sldId id="300" r:id="rId27"/>
    <p:sldId id="321" r:id="rId28"/>
    <p:sldId id="322" r:id="rId29"/>
    <p:sldId id="301" r:id="rId30"/>
    <p:sldId id="341" r:id="rId31"/>
    <p:sldId id="342" r:id="rId32"/>
    <p:sldId id="334" r:id="rId33"/>
    <p:sldId id="340" r:id="rId34"/>
    <p:sldId id="343" r:id="rId35"/>
    <p:sldId id="339" r:id="rId36"/>
    <p:sldId id="32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77"/>
    <a:srgbClr val="681AB7"/>
    <a:srgbClr val="00C13F"/>
    <a:srgbClr val="2572EB"/>
    <a:srgbClr val="C1024E"/>
    <a:srgbClr val="C9194C"/>
    <a:srgbClr val="001D4D"/>
    <a:srgbClr val="242424"/>
    <a:srgbClr val="56C5FF"/>
    <a:srgbClr val="461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5163" autoAdjust="0"/>
  </p:normalViewPr>
  <p:slideViewPr>
    <p:cSldViewPr snapToGrid="0">
      <p:cViewPr varScale="1">
        <p:scale>
          <a:sx n="85" d="100"/>
          <a:sy n="8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24D9-CA6D-481B-A993-3B5F72D9B1A4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53753-FAAC-46B7-B0EF-D4BBEF61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6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7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8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7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0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6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sysadmin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to manager,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41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to manager,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to manager,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1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53753-FAAC-46B7-B0EF-D4BBEF619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26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5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8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6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2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2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69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5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1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12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6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7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microsoft.com/office/2007/relationships/hdphoto" Target="../media/hdphoto19.wdp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1.wdp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microsoft.com/office/2007/relationships/hdphoto" Target="../media/hdphoto19.wdp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3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705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brain.com/redbox-statisti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notesSlide" Target="../notesSlides/notesSlide4.xml"/><Relationship Id="rId16" Type="http://schemas.microsoft.com/office/2007/relationships/hdphoto" Target="../media/hdphoto12.wdp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3.png"/><Relationship Id="rId14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240" y="1964267"/>
            <a:ext cx="8858885" cy="2421464"/>
          </a:xfrm>
        </p:spPr>
        <p:txBody>
          <a:bodyPr>
            <a:normAutofit/>
          </a:bodyPr>
          <a:lstStyle/>
          <a:p>
            <a:r>
              <a:rPr lang="en-US" sz="40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 Rental Store </a:t>
            </a:r>
            <a:r>
              <a:rPr lang="en-US" sz="4000" spc="3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4000" spc="3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MANAGEMENT</a:t>
            </a:r>
            <a:endParaRPr lang="en-US" sz="4000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 245 Summer 2013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Piriya Saengsuwarn</a:t>
            </a: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Peifeng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Jing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Mehdi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JaagouB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22960" y="1495367"/>
            <a:ext cx="3950692" cy="4051992"/>
            <a:chOff x="3856217" y="1175380"/>
            <a:chExt cx="3566160" cy="3657600"/>
          </a:xfrm>
          <a:effectLst>
            <a:reflection blurRad="6350" stA="50000" endA="300" endPos="55500" dist="50800" dir="5400000" sy="-100000" algn="bl" rotWithShape="0"/>
          </a:effectLst>
          <a:scene3d>
            <a:camera prst="perspectiveHeroicExtremeLeftFacing" fov="5400000">
              <a:rot lat="0" lon="20400000" rev="0"/>
            </a:camera>
            <a:lightRig rig="threePt" dir="t"/>
          </a:scene3d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856217" y="1175380"/>
              <a:ext cx="1828800" cy="1828800"/>
              <a:chOff x="1979970" y="3664689"/>
              <a:chExt cx="1371600" cy="1371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979970" y="3664689"/>
                <a:ext cx="1371600" cy="1371600"/>
              </a:xfrm>
              <a:prstGeom prst="rect">
                <a:avLst/>
              </a:prstGeom>
              <a:solidFill>
                <a:srgbClr val="257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8570" y="389328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5685017" y="1175380"/>
              <a:ext cx="1737360" cy="1828800"/>
              <a:chOff x="5400481" y="3664689"/>
              <a:chExt cx="1371600" cy="13716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400481" y="3664689"/>
                <a:ext cx="1371600" cy="1371600"/>
              </a:xfrm>
              <a:prstGeom prst="rect">
                <a:avLst/>
              </a:prstGeom>
              <a:solidFill>
                <a:srgbClr val="1B58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aintStrok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0572" y="38695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856217" y="3004180"/>
              <a:ext cx="1828800" cy="1828800"/>
              <a:chOff x="7830337" y="1992551"/>
              <a:chExt cx="1371600" cy="1371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830337" y="1992551"/>
                <a:ext cx="1371600" cy="1371600"/>
              </a:xfrm>
              <a:prstGeom prst="rect">
                <a:avLst/>
              </a:prstGeom>
              <a:solidFill>
                <a:srgbClr val="91D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8937" y="223332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5685017" y="3004180"/>
              <a:ext cx="1737360" cy="1828800"/>
              <a:chOff x="8757767" y="5241120"/>
              <a:chExt cx="1371600" cy="1371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757767" y="5241120"/>
                <a:ext cx="1371600" cy="1371600"/>
              </a:xfrm>
              <a:prstGeom prst="rect">
                <a:avLst/>
              </a:prstGeom>
              <a:solidFill>
                <a:srgbClr val="257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6367" y="5469720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851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30837" y="487679"/>
            <a:ext cx="10161163" cy="5955454"/>
            <a:chOff x="413398" y="487679"/>
            <a:chExt cx="10161163" cy="5955454"/>
          </a:xfrm>
        </p:grpSpPr>
        <p:grpSp>
          <p:nvGrpSpPr>
            <p:cNvPr id="26" name="Group 25"/>
            <p:cNvGrpSpPr/>
            <p:nvPr/>
          </p:nvGrpSpPr>
          <p:grpSpPr>
            <a:xfrm>
              <a:off x="413398" y="487679"/>
              <a:ext cx="8128000" cy="5955454"/>
              <a:chOff x="-142186" y="487679"/>
              <a:chExt cx="8128000" cy="595545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142186" y="487679"/>
                <a:ext cx="8128000" cy="5955454"/>
                <a:chOff x="2086664" y="487679"/>
                <a:chExt cx="8128000" cy="595545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2086664" y="487679"/>
                  <a:ext cx="8128000" cy="1488865"/>
                </a:xfrm>
                <a:custGeom>
                  <a:avLst/>
                  <a:gdLst>
                    <a:gd name="connsiteX0" fmla="*/ 0 w 8128000"/>
                    <a:gd name="connsiteY0" fmla="*/ 1488863 h 1488863"/>
                    <a:gd name="connsiteX1" fmla="*/ 1016000 w 8128000"/>
                    <a:gd name="connsiteY1" fmla="*/ 0 h 1488863"/>
                    <a:gd name="connsiteX2" fmla="*/ 7112000 w 8128000"/>
                    <a:gd name="connsiteY2" fmla="*/ 0 h 1488863"/>
                    <a:gd name="connsiteX3" fmla="*/ 8128000 w 8128000"/>
                    <a:gd name="connsiteY3" fmla="*/ 1488863 h 1488863"/>
                    <a:gd name="connsiteX4" fmla="*/ 0 w 8128000"/>
                    <a:gd name="connsiteY4" fmla="*/ 1488863 h 1488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28000" h="1488863">
                      <a:moveTo>
                        <a:pt x="8128000" y="1"/>
                      </a:moveTo>
                      <a:lnTo>
                        <a:pt x="7112000" y="1488862"/>
                      </a:lnTo>
                      <a:lnTo>
                        <a:pt x="1016000" y="1488862"/>
                      </a:lnTo>
                      <a:lnTo>
                        <a:pt x="0" y="1"/>
                      </a:lnTo>
                      <a:lnTo>
                        <a:pt x="8128000" y="1"/>
                      </a:lnTo>
                      <a:close/>
                    </a:path>
                  </a:pathLst>
                </a:custGeom>
                <a:solidFill>
                  <a:srgbClr val="91D100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468119" tIns="45721" rIns="1468121" bIns="45721" numCol="1" spcCol="1270" anchor="b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600" kern="1200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System Administrator</a:t>
                  </a:r>
                  <a:endParaRPr lang="en-US" sz="3600" kern="12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102664" y="1976543"/>
                  <a:ext cx="6095999" cy="1488864"/>
                </a:xfrm>
                <a:custGeom>
                  <a:avLst/>
                  <a:gdLst>
                    <a:gd name="connsiteX0" fmla="*/ 0 w 6095999"/>
                    <a:gd name="connsiteY0" fmla="*/ 1488863 h 1488863"/>
                    <a:gd name="connsiteX1" fmla="*/ 1016000 w 6095999"/>
                    <a:gd name="connsiteY1" fmla="*/ 0 h 1488863"/>
                    <a:gd name="connsiteX2" fmla="*/ 5079999 w 6095999"/>
                    <a:gd name="connsiteY2" fmla="*/ 0 h 1488863"/>
                    <a:gd name="connsiteX3" fmla="*/ 6095999 w 6095999"/>
                    <a:gd name="connsiteY3" fmla="*/ 1488863 h 1488863"/>
                    <a:gd name="connsiteX4" fmla="*/ 0 w 6095999"/>
                    <a:gd name="connsiteY4" fmla="*/ 1488863 h 1488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5999" h="1488863">
                      <a:moveTo>
                        <a:pt x="6095999" y="1"/>
                      </a:moveTo>
                      <a:lnTo>
                        <a:pt x="5079999" y="1488862"/>
                      </a:lnTo>
                      <a:lnTo>
                        <a:pt x="1016000" y="1488862"/>
                      </a:lnTo>
                      <a:lnTo>
                        <a:pt x="0" y="1"/>
                      </a:lnTo>
                      <a:lnTo>
                        <a:pt x="6095999" y="1"/>
                      </a:lnTo>
                      <a:close/>
                    </a:path>
                  </a:pathLst>
                </a:custGeom>
                <a:solidFill>
                  <a:srgbClr val="FE7D22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12519" tIns="45720" rIns="1112520" bIns="45721" numCol="1" spcCol="1270" anchor="b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600" kern="1200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Store Manager</a:t>
                  </a:r>
                  <a:endParaRPr lang="en-US" sz="3600" kern="12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118663" y="3465406"/>
                  <a:ext cx="4064001" cy="1488864"/>
                </a:xfrm>
                <a:custGeom>
                  <a:avLst/>
                  <a:gdLst>
                    <a:gd name="connsiteX0" fmla="*/ 0 w 4064000"/>
                    <a:gd name="connsiteY0" fmla="*/ 1488863 h 1488863"/>
                    <a:gd name="connsiteX1" fmla="*/ 1016000 w 4064000"/>
                    <a:gd name="connsiteY1" fmla="*/ 0 h 1488863"/>
                    <a:gd name="connsiteX2" fmla="*/ 3048000 w 4064000"/>
                    <a:gd name="connsiteY2" fmla="*/ 0 h 1488863"/>
                    <a:gd name="connsiteX3" fmla="*/ 4064000 w 4064000"/>
                    <a:gd name="connsiteY3" fmla="*/ 1488863 h 1488863"/>
                    <a:gd name="connsiteX4" fmla="*/ 0 w 4064000"/>
                    <a:gd name="connsiteY4" fmla="*/ 1488863 h 1488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4000" h="1488863">
                      <a:moveTo>
                        <a:pt x="4064000" y="1"/>
                      </a:moveTo>
                      <a:lnTo>
                        <a:pt x="3048000" y="1488862"/>
                      </a:lnTo>
                      <a:lnTo>
                        <a:pt x="1016000" y="1488862"/>
                      </a:lnTo>
                      <a:lnTo>
                        <a:pt x="0" y="1"/>
                      </a:lnTo>
                      <a:lnTo>
                        <a:pt x="4064000" y="1"/>
                      </a:lnTo>
                      <a:close/>
                    </a:path>
                  </a:pathLst>
                </a:custGeom>
                <a:solidFill>
                  <a:srgbClr val="7301AD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751840" tIns="40640" rIns="751841" bIns="40641" numCol="1" spcCol="1270" anchor="b" anchorCtr="0">
                  <a:noAutofit/>
                </a:bodyPr>
                <a:lstStyle/>
                <a:p>
                  <a:pPr lvl="0" algn="ctr" defTabSz="1422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Customer</a:t>
                  </a:r>
                  <a:endParaRPr lang="en-US" sz="3200" kern="12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5134662" y="4954269"/>
                  <a:ext cx="2032001" cy="1488864"/>
                </a:xfrm>
                <a:custGeom>
                  <a:avLst/>
                  <a:gdLst>
                    <a:gd name="connsiteX0" fmla="*/ 0 w 2032000"/>
                    <a:gd name="connsiteY0" fmla="*/ 1488863 h 1488863"/>
                    <a:gd name="connsiteX1" fmla="*/ 1016000 w 2032000"/>
                    <a:gd name="connsiteY1" fmla="*/ 0 h 1488863"/>
                    <a:gd name="connsiteX2" fmla="*/ 1016000 w 2032000"/>
                    <a:gd name="connsiteY2" fmla="*/ 0 h 1488863"/>
                    <a:gd name="connsiteX3" fmla="*/ 2032000 w 2032000"/>
                    <a:gd name="connsiteY3" fmla="*/ 1488863 h 1488863"/>
                    <a:gd name="connsiteX4" fmla="*/ 0 w 2032000"/>
                    <a:gd name="connsiteY4" fmla="*/ 1488863 h 1488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2000" h="1488863">
                      <a:moveTo>
                        <a:pt x="2032000" y="0"/>
                      </a:moveTo>
                      <a:lnTo>
                        <a:pt x="1016000" y="1488863"/>
                      </a:lnTo>
                      <a:lnTo>
                        <a:pt x="1016000" y="1488863"/>
                      </a:lnTo>
                      <a:lnTo>
                        <a:pt x="0" y="0"/>
                      </a:lnTo>
                      <a:lnTo>
                        <a:pt x="2032000" y="0"/>
                      </a:lnTo>
                      <a:close/>
                    </a:path>
                  </a:pathLst>
                </a:cu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5561" tIns="35560" rIns="35560" bIns="35561" numCol="1" spcCol="1270" anchor="b" anchorCtr="0">
                  <a:noAutofit/>
                </a:bodyPr>
                <a:lstStyle/>
                <a:p>
                  <a:pPr lvl="0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800" kern="1200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Public</a:t>
                  </a:r>
                  <a:endParaRPr lang="en-US" sz="3200" kern="12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4774" y="5384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4774" y="20269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4774" y="35458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4774" y="499364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8" name="Rectangle 27"/>
            <p:cNvSpPr/>
            <p:nvPr/>
          </p:nvSpPr>
          <p:spPr>
            <a:xfrm>
              <a:off x="7371671" y="2343948"/>
              <a:ext cx="2703304" cy="754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Frontend </a:t>
              </a:r>
            </a:p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Management Web App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76523" y="662724"/>
              <a:ext cx="2198038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Backend </a:t>
              </a:r>
            </a:p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SQL Management </a:t>
              </a:r>
            </a:p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Studio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5051" y="3832811"/>
              <a:ext cx="1937069" cy="754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Frontend </a:t>
              </a:r>
            </a:p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Rental Web App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89051" y="5321674"/>
              <a:ext cx="1937069" cy="7540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Frontend </a:t>
              </a:r>
            </a:p>
            <a:p>
              <a:pPr lvl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Rental Web App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076999" y="870653"/>
            <a:ext cx="1320426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+More</a:t>
            </a:r>
          </a:p>
          <a:p>
            <a:pPr lvl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Permission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23717" y="5312053"/>
            <a:ext cx="1320426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</a:t>
            </a:r>
          </a:p>
          <a:p>
            <a:pPr lvl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Permission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Public </a:t>
            </a:r>
          </a:p>
          <a:p>
            <a:pPr lvl="1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 an account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92240" y="2139696"/>
            <a:ext cx="3657599" cy="3657599"/>
            <a:chOff x="2011230" y="1992551"/>
            <a:chExt cx="1363855" cy="1363855"/>
          </a:xfrm>
        </p:grpSpPr>
        <p:sp>
          <p:nvSpPr>
            <p:cNvPr id="7" name="Rectangle 6"/>
            <p:cNvSpPr/>
            <p:nvPr/>
          </p:nvSpPr>
          <p:spPr>
            <a:xfrm>
              <a:off x="2011230" y="1992551"/>
              <a:ext cx="1363855" cy="1363855"/>
            </a:xfrm>
            <a:prstGeom prst="rect">
              <a:avLst/>
            </a:prstGeom>
            <a:solidFill>
              <a:srgbClr val="257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830" y="2221151"/>
              <a:ext cx="920602" cy="920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77003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4844" y="1185804"/>
            <a:ext cx="801028" cy="125869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88747" y="2718816"/>
            <a:ext cx="801028" cy="69663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5760" y="5120640"/>
            <a:ext cx="1371600" cy="1371600"/>
            <a:chOff x="2011230" y="1992551"/>
            <a:chExt cx="1371600" cy="1371600"/>
          </a:xfrm>
        </p:grpSpPr>
        <p:sp>
          <p:nvSpPr>
            <p:cNvPr id="14" name="Rectangle 13"/>
            <p:cNvSpPr/>
            <p:nvPr/>
          </p:nvSpPr>
          <p:spPr>
            <a:xfrm>
              <a:off x="2011230" y="1992551"/>
              <a:ext cx="1371600" cy="1371600"/>
            </a:xfrm>
            <a:prstGeom prst="rect">
              <a:avLst/>
            </a:prstGeom>
            <a:solidFill>
              <a:srgbClr val="257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830" y="222115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2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View/edit personal information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Search movies</a:t>
            </a: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Write a review for movies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92240" y="2139696"/>
            <a:ext cx="3657600" cy="3657600"/>
            <a:chOff x="3663335" y="2004720"/>
            <a:chExt cx="1371600" cy="1371600"/>
          </a:xfrm>
        </p:grpSpPr>
        <p:sp>
          <p:nvSpPr>
            <p:cNvPr id="17" name="Rectangle 16"/>
            <p:cNvSpPr/>
            <p:nvPr/>
          </p:nvSpPr>
          <p:spPr>
            <a:xfrm>
              <a:off x="3663335" y="2004720"/>
              <a:ext cx="1371600" cy="1371600"/>
            </a:xfrm>
            <a:prstGeom prst="rect">
              <a:avLst/>
            </a:prstGeom>
            <a:solidFill>
              <a:srgbClr val="730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35" y="2233320"/>
              <a:ext cx="922153" cy="922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1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77003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65979" y="596832"/>
            <a:ext cx="605202" cy="6127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5760" y="5120640"/>
            <a:ext cx="1371600" cy="1371600"/>
            <a:chOff x="3663335" y="2004720"/>
            <a:chExt cx="1371600" cy="1371600"/>
          </a:xfrm>
        </p:grpSpPr>
        <p:sp>
          <p:nvSpPr>
            <p:cNvPr id="13" name="Rectangle 12"/>
            <p:cNvSpPr/>
            <p:nvPr/>
          </p:nvSpPr>
          <p:spPr>
            <a:xfrm>
              <a:off x="3663335" y="2004720"/>
              <a:ext cx="1371600" cy="1371600"/>
            </a:xfrm>
            <a:prstGeom prst="rect">
              <a:avLst/>
            </a:prstGeom>
            <a:solidFill>
              <a:srgbClr val="730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35" y="223332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7160347" y="1642979"/>
            <a:ext cx="642533" cy="70382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9046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0353" y="602796"/>
            <a:ext cx="600479" cy="6225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5878" y="1190570"/>
            <a:ext cx="788542" cy="127483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4507" y="1667060"/>
            <a:ext cx="615255" cy="68260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5760" y="5120640"/>
            <a:ext cx="1371600" cy="1371600"/>
            <a:chOff x="3663335" y="2004720"/>
            <a:chExt cx="1371600" cy="1371600"/>
          </a:xfrm>
        </p:grpSpPr>
        <p:sp>
          <p:nvSpPr>
            <p:cNvPr id="15" name="Rectangle 14"/>
            <p:cNvSpPr/>
            <p:nvPr/>
          </p:nvSpPr>
          <p:spPr>
            <a:xfrm>
              <a:off x="3663335" y="2004720"/>
              <a:ext cx="1371600" cy="1371600"/>
            </a:xfrm>
            <a:prstGeom prst="rect">
              <a:avLst/>
            </a:prstGeom>
            <a:solidFill>
              <a:srgbClr val="730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35" y="22333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30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Delete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9046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0353" y="602796"/>
            <a:ext cx="600479" cy="6225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5760" y="5120640"/>
            <a:ext cx="1371600" cy="1371600"/>
            <a:chOff x="3663335" y="2004720"/>
            <a:chExt cx="1371600" cy="1371600"/>
          </a:xfrm>
        </p:grpSpPr>
        <p:sp>
          <p:nvSpPr>
            <p:cNvPr id="13" name="Rectangle 12"/>
            <p:cNvSpPr/>
            <p:nvPr/>
          </p:nvSpPr>
          <p:spPr>
            <a:xfrm>
              <a:off x="3663335" y="2004720"/>
              <a:ext cx="1371600" cy="1371600"/>
            </a:xfrm>
            <a:prstGeom prst="rect">
              <a:avLst/>
            </a:prstGeom>
            <a:solidFill>
              <a:srgbClr val="7301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35" y="223332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7161790" y="1672414"/>
            <a:ext cx="622716" cy="674545"/>
          </a:xfrm>
          <a:prstGeom prst="rect">
            <a:avLst/>
          </a:prstGeom>
          <a:solidFill>
            <a:srgbClr val="C9194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Manager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 disc conditions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Restock movie discs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 movie information</a:t>
            </a:r>
          </a:p>
          <a:p>
            <a:pPr lvl="1"/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Moderate customer review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92240" y="2142066"/>
            <a:ext cx="3657601" cy="3657601"/>
            <a:chOff x="5440527" y="2004720"/>
            <a:chExt cx="1362084" cy="1362084"/>
          </a:xfrm>
        </p:grpSpPr>
        <p:sp>
          <p:nvSpPr>
            <p:cNvPr id="7" name="Rectangle 6"/>
            <p:cNvSpPr/>
            <p:nvPr/>
          </p:nvSpPr>
          <p:spPr>
            <a:xfrm>
              <a:off x="5440527" y="2004720"/>
              <a:ext cx="1362084" cy="1362084"/>
            </a:xfrm>
            <a:prstGeom prst="rect">
              <a:avLst/>
            </a:prstGeom>
            <a:solidFill>
              <a:srgbClr val="FE7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127" y="2233320"/>
              <a:ext cx="919407" cy="919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27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 MANAGER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77003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23515" y="1269477"/>
            <a:ext cx="681434" cy="54479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99131" y="2021625"/>
            <a:ext cx="681434" cy="64232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29610" y="3054282"/>
            <a:ext cx="752261" cy="6825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64365" y="596832"/>
            <a:ext cx="655486" cy="54891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53516" y="596832"/>
            <a:ext cx="871234" cy="79381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01595" y="4033726"/>
            <a:ext cx="514517" cy="5138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89117" y="4033726"/>
            <a:ext cx="611944" cy="70896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098206" y="3395564"/>
            <a:ext cx="602855" cy="5363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84731" y="4033726"/>
            <a:ext cx="575477" cy="6053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82651" y="4244951"/>
            <a:ext cx="587669" cy="540409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84908" y="3141621"/>
            <a:ext cx="628367" cy="59522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98475" y="5086936"/>
            <a:ext cx="642533" cy="70426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61770" y="5107830"/>
            <a:ext cx="827750" cy="67727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84554" y="5086936"/>
            <a:ext cx="827750" cy="53967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028100" y="5086936"/>
            <a:ext cx="672961" cy="53967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5760" y="5120640"/>
            <a:ext cx="1371600" cy="1371600"/>
            <a:chOff x="5440527" y="2004720"/>
            <a:chExt cx="1371600" cy="1371600"/>
          </a:xfrm>
        </p:grpSpPr>
        <p:sp>
          <p:nvSpPr>
            <p:cNvPr id="26" name="Rectangle 25"/>
            <p:cNvSpPr/>
            <p:nvPr/>
          </p:nvSpPr>
          <p:spPr>
            <a:xfrm>
              <a:off x="5440527" y="2004720"/>
              <a:ext cx="1371600" cy="1371600"/>
            </a:xfrm>
            <a:prstGeom prst="rect">
              <a:avLst/>
            </a:prstGeom>
            <a:solidFill>
              <a:srgbClr val="FE7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127" y="2233320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7160347" y="1642979"/>
            <a:ext cx="642533" cy="70382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 Manager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Update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9046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1790" y="1672414"/>
            <a:ext cx="622716" cy="6745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00815" y="3042521"/>
            <a:ext cx="788542" cy="71925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00815" y="2039812"/>
            <a:ext cx="661220" cy="62236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84362" y="3134749"/>
            <a:ext cx="632722" cy="62236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4505" y="5099719"/>
            <a:ext cx="818655" cy="51622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79905" y="4035640"/>
            <a:ext cx="621156" cy="698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383" y="5092915"/>
            <a:ext cx="639577" cy="698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9114" y="5099719"/>
            <a:ext cx="831239" cy="6982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19082" y="5092914"/>
            <a:ext cx="681980" cy="52302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12484" y="4041271"/>
            <a:ext cx="499056" cy="52311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2607" y="4034364"/>
            <a:ext cx="611898" cy="61383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88338" y="4256289"/>
            <a:ext cx="589602" cy="53669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9170" y="2727602"/>
            <a:ext cx="827369" cy="6810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5760" y="5120640"/>
            <a:ext cx="1371600" cy="1371600"/>
            <a:chOff x="5440527" y="2004720"/>
            <a:chExt cx="1371600" cy="1371600"/>
          </a:xfrm>
        </p:grpSpPr>
        <p:sp>
          <p:nvSpPr>
            <p:cNvPr id="27" name="Rectangle 26"/>
            <p:cNvSpPr/>
            <p:nvPr/>
          </p:nvSpPr>
          <p:spPr>
            <a:xfrm>
              <a:off x="5440527" y="2004720"/>
              <a:ext cx="1371600" cy="1371600"/>
            </a:xfrm>
            <a:prstGeom prst="rect">
              <a:avLst/>
            </a:prstGeom>
            <a:solidFill>
              <a:srgbClr val="FE7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127" y="22333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9164" y="5358"/>
            <a:ext cx="84928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013363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 MANAGER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64" y="609600"/>
            <a:ext cx="3936697" cy="5181600"/>
          </a:xfrm>
          <a:solidFill>
            <a:schemeClr val="tx1"/>
          </a:solidFill>
          <a:ln>
            <a:noFill/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3445932"/>
            <a:ext cx="3013363" cy="3412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Delete Permission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58"/>
            <a:ext cx="19046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0353" y="602796"/>
            <a:ext cx="600479" cy="6225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98258" y="3416070"/>
            <a:ext cx="602804" cy="52804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71921" y="4029116"/>
            <a:ext cx="593765" cy="622132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25222" y="1277112"/>
            <a:ext cx="683498" cy="536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74017" y="3134866"/>
            <a:ext cx="644687" cy="622132"/>
          </a:xfrm>
          <a:prstGeom prst="rect">
            <a:avLst/>
          </a:prstGeom>
          <a:solidFill>
            <a:srgbClr val="C9194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2651" y="2725418"/>
            <a:ext cx="824668" cy="69065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65760" y="5120640"/>
            <a:ext cx="1371600" cy="1371600"/>
            <a:chOff x="5440527" y="2004720"/>
            <a:chExt cx="1371600" cy="1371600"/>
          </a:xfrm>
        </p:grpSpPr>
        <p:sp>
          <p:nvSpPr>
            <p:cNvPr id="17" name="Rectangle 16"/>
            <p:cNvSpPr/>
            <p:nvPr/>
          </p:nvSpPr>
          <p:spPr>
            <a:xfrm>
              <a:off x="5440527" y="2004720"/>
              <a:ext cx="1371600" cy="1371600"/>
            </a:xfrm>
            <a:prstGeom prst="rect">
              <a:avLst/>
            </a:prstGeom>
            <a:solidFill>
              <a:srgbClr val="FE7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127" y="223332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7161790" y="1672414"/>
            <a:ext cx="622716" cy="674545"/>
          </a:xfrm>
          <a:prstGeom prst="rect">
            <a:avLst/>
          </a:prstGeom>
          <a:solidFill>
            <a:srgbClr val="C9194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System Administrator</a:t>
            </a:r>
          </a:p>
          <a:p>
            <a:pPr marL="742950" lvl="2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Full permission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92240" y="2142068"/>
            <a:ext cx="3657600" cy="3657600"/>
            <a:chOff x="6484171" y="2142068"/>
            <a:chExt cx="3657600" cy="3657600"/>
          </a:xfrm>
        </p:grpSpPr>
        <p:sp>
          <p:nvSpPr>
            <p:cNvPr id="7" name="Rectangle 6"/>
            <p:cNvSpPr/>
            <p:nvPr/>
          </p:nvSpPr>
          <p:spPr>
            <a:xfrm>
              <a:off x="6484171" y="2142068"/>
              <a:ext cx="3657600" cy="3657600"/>
            </a:xfrm>
            <a:prstGeom prst="rect">
              <a:avLst/>
            </a:prstGeom>
            <a:solidFill>
              <a:srgbClr val="91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968" y="2786433"/>
              <a:ext cx="2468880" cy="2468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9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View Permission samples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83675"/>
              </p:ext>
            </p:extLst>
          </p:nvPr>
        </p:nvGraphicFramePr>
        <p:xfrm>
          <a:off x="685800" y="2141538"/>
          <a:ext cx="101314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/>
                <a:gridCol w="2532856"/>
                <a:gridCol w="2532856"/>
                <a:gridCol w="2532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View Name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Public Access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Customer Access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Store Manager Access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vwAllMovie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vwDiscCondition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vwInactiveCustomer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vwNewDisc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vwBrokenDisc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vwMostRentedMovie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Stored Procedure Permission samples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072659"/>
              </p:ext>
            </p:extLst>
          </p:nvPr>
        </p:nvGraphicFramePr>
        <p:xfrm>
          <a:off x="685800" y="2141538"/>
          <a:ext cx="101314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/>
                <a:gridCol w="2532856"/>
                <a:gridCol w="2532856"/>
                <a:gridCol w="2532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 Name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Public Access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Customer Access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Store Manager Access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uspRegisterCustomer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uspAddMovie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uspUpdateCustomer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uspSearchMovie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uspWriteReview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uspDeleteReview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9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SECURITY AND MAINTENANCE</a:t>
            </a:r>
            <a:b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Maintenance Plans and Schedule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753" y="746050"/>
            <a:ext cx="51443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D1-3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Maintenance Plan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 integrity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Reorganize and rebuild index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statistics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Clean up history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Backup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Maintenance cleanup</a:t>
            </a:r>
          </a:p>
          <a:p>
            <a:endParaRPr lang="en-US" sz="2200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492240" y="2142067"/>
            <a:ext cx="3657600" cy="3657600"/>
            <a:chOff x="5400481" y="3664689"/>
            <a:chExt cx="13716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5400481" y="3664689"/>
              <a:ext cx="1371600" cy="1371600"/>
            </a:xfrm>
            <a:prstGeom prst="rect">
              <a:avLst/>
            </a:prstGeom>
            <a:solidFill>
              <a:srgbClr val="1B5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572" y="38695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MOVEMENT </a:t>
            </a:r>
            <a:b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SYSTEM MONITORING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Alerts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53" y="746050"/>
            <a:ext cx="321915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199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56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 Condition Alerts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disk space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Long average wait time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fatal error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492240" y="2142067"/>
            <a:ext cx="3657600" cy="3657600"/>
            <a:chOff x="7045654" y="3664689"/>
            <a:chExt cx="1371600" cy="1371600"/>
          </a:xfrm>
        </p:grpSpPr>
        <p:sp>
          <p:nvSpPr>
            <p:cNvPr id="10" name="Rectangle 9"/>
            <p:cNvSpPr/>
            <p:nvPr/>
          </p:nvSpPr>
          <p:spPr>
            <a:xfrm>
              <a:off x="7045654" y="3664689"/>
              <a:ext cx="1371600" cy="1371600"/>
            </a:xfrm>
            <a:prstGeom prst="rect">
              <a:avLst/>
            </a:prstGeom>
            <a:solidFill>
              <a:srgbClr val="B21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Content Placeholder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254" y="38695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7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Alerts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movie disc available in stock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Rental overdue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Inactive customer account (last login longer than 6 months)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92240" y="2142067"/>
            <a:ext cx="3657600" cy="3657600"/>
            <a:chOff x="7045654" y="5241120"/>
            <a:chExt cx="1371600" cy="1371600"/>
          </a:xfrm>
        </p:grpSpPr>
        <p:sp>
          <p:nvSpPr>
            <p:cNvPr id="8" name="Rectangle 7"/>
            <p:cNvSpPr/>
            <p:nvPr/>
          </p:nvSpPr>
          <p:spPr>
            <a:xfrm>
              <a:off x="7045654" y="5241120"/>
              <a:ext cx="1371600" cy="1371600"/>
            </a:xfrm>
            <a:prstGeom prst="rect">
              <a:avLst/>
            </a:prstGeom>
            <a:solidFill>
              <a:srgbClr val="FF98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254" y="54697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5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pc="3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High-Availability </a:t>
            </a: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4800" spc="3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Disaster Recovery 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 Overview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753" y="746050"/>
            <a:ext cx="51443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D3-1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490761" y="2142067"/>
            <a:ext cx="3657600" cy="3657600"/>
            <a:chOff x="5374787" y="5241120"/>
            <a:chExt cx="1371600" cy="1371600"/>
          </a:xfrm>
        </p:grpSpPr>
        <p:sp>
          <p:nvSpPr>
            <p:cNvPr id="9" name="Rectangle 8"/>
            <p:cNvSpPr/>
            <p:nvPr/>
          </p:nvSpPr>
          <p:spPr>
            <a:xfrm>
              <a:off x="5374787" y="5241120"/>
              <a:ext cx="1371600" cy="1371600"/>
            </a:xfrm>
            <a:prstGeom prst="rect">
              <a:avLst/>
            </a:prstGeom>
            <a:solidFill>
              <a:srgbClr val="257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387" y="546972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to </a:t>
            </a:r>
            <a:r>
              <a:rPr lang="en-US" sz="19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Redbox</a:t>
            </a:r>
            <a:r>
              <a:rPr lang="en-US" sz="1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Blockbuster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 hours store operating time per day</a:t>
            </a:r>
          </a:p>
          <a:p>
            <a:r>
              <a:rPr lang="en-US" sz="1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24 hours web </a:t>
            </a:r>
            <a:r>
              <a:rPr lang="en-US" sz="19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application/database </a:t>
            </a:r>
            <a:r>
              <a:rPr lang="en-US" sz="1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operating time </a:t>
            </a:r>
            <a:r>
              <a:rPr lang="en-US" sz="19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 </a:t>
            </a:r>
            <a:r>
              <a:rPr lang="en-US" sz="19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4592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environment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and Test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604003" y="3004940"/>
            <a:ext cx="3361288" cy="3550149"/>
            <a:chOff x="3038296" y="312539"/>
            <a:chExt cx="5949885" cy="6284192"/>
          </a:xfrm>
        </p:grpSpPr>
        <p:grpSp>
          <p:nvGrpSpPr>
            <p:cNvPr id="59" name="Group 58"/>
            <p:cNvGrpSpPr/>
            <p:nvPr/>
          </p:nvGrpSpPr>
          <p:grpSpPr>
            <a:xfrm>
              <a:off x="3038296" y="2554605"/>
              <a:ext cx="1371600" cy="1371600"/>
              <a:chOff x="5440527" y="2004720"/>
              <a:chExt cx="1371600" cy="1371600"/>
            </a:xfrm>
            <a:solidFill>
              <a:srgbClr val="2572EB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5440527" y="2004720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127" y="2233320"/>
                <a:ext cx="914400" cy="914400"/>
              </a:xfrm>
              <a:prstGeom prst="rect">
                <a:avLst/>
              </a:prstGeom>
              <a:grpFill/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5346341" y="312539"/>
              <a:ext cx="1371600" cy="1800059"/>
              <a:chOff x="5346341" y="2602230"/>
              <a:chExt cx="1371600" cy="1800059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5346341" y="2602230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88" name="TextBox 106"/>
              <p:cNvSpPr txBox="1"/>
              <p:nvPr/>
            </p:nvSpPr>
            <p:spPr>
              <a:xfrm>
                <a:off x="5366441" y="3973829"/>
                <a:ext cx="1331398" cy="428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PRINCIPAL</a:t>
                </a:r>
                <a:endPara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346341" y="4796671"/>
              <a:ext cx="1371600" cy="1800060"/>
              <a:chOff x="5346341" y="2602230"/>
              <a:chExt cx="1371600" cy="180006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346341" y="2602230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84" name="TextBox 106"/>
              <p:cNvSpPr txBox="1"/>
              <p:nvPr/>
            </p:nvSpPr>
            <p:spPr>
              <a:xfrm>
                <a:off x="5475244" y="3973830"/>
                <a:ext cx="1113796" cy="428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MIRROR</a:t>
                </a:r>
                <a:endPara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346341" y="2554605"/>
              <a:ext cx="1371600" cy="1800059"/>
              <a:chOff x="5346341" y="2602230"/>
              <a:chExt cx="1371600" cy="180005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346341" y="2602230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80" name="TextBox 106"/>
              <p:cNvSpPr txBox="1"/>
              <p:nvPr/>
            </p:nvSpPr>
            <p:spPr>
              <a:xfrm>
                <a:off x="5431854" y="3973829"/>
                <a:ext cx="1200579" cy="428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WITNESS</a:t>
                </a:r>
                <a:endPara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530561" y="312539"/>
              <a:ext cx="1371600" cy="1800060"/>
              <a:chOff x="7530561" y="312539"/>
              <a:chExt cx="1371600" cy="180006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7530561" y="312539"/>
                <a:ext cx="1371600" cy="1371600"/>
                <a:chOff x="3808925" y="5241120"/>
                <a:chExt cx="1371600" cy="13716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08925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826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76" name="TextBox 106"/>
              <p:cNvSpPr txBox="1"/>
              <p:nvPr/>
            </p:nvSpPr>
            <p:spPr>
              <a:xfrm>
                <a:off x="7551012" y="1684139"/>
                <a:ext cx="1330703" cy="428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STORE_DB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616581" y="4796671"/>
              <a:ext cx="1371600" cy="1800060"/>
              <a:chOff x="7530561" y="312539"/>
              <a:chExt cx="1371600" cy="180006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530561" y="312539"/>
                <a:ext cx="1371600" cy="1371600"/>
                <a:chOff x="3808925" y="5241120"/>
                <a:chExt cx="1371600" cy="13716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808925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826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106"/>
              <p:cNvSpPr txBox="1"/>
              <p:nvPr/>
            </p:nvSpPr>
            <p:spPr>
              <a:xfrm>
                <a:off x="7551010" y="1684139"/>
                <a:ext cx="1330703" cy="428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STORE_DB</a:t>
                </a:r>
              </a:p>
            </p:txBody>
          </p:sp>
        </p:grpSp>
        <p:cxnSp>
          <p:nvCxnSpPr>
            <p:cNvPr id="65" name="Straight Arrow Connector 67"/>
            <p:cNvCxnSpPr>
              <a:stCxn id="80" idx="2"/>
              <a:endCxn id="85" idx="0"/>
            </p:cNvCxnSpPr>
            <p:nvPr/>
          </p:nvCxnSpPr>
          <p:spPr>
            <a:xfrm flipH="1">
              <a:off x="6032142" y="4354664"/>
              <a:ext cx="2" cy="442007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7"/>
            <p:cNvCxnSpPr>
              <a:stCxn id="81" idx="0"/>
              <a:endCxn id="88" idx="2"/>
            </p:cNvCxnSpPr>
            <p:nvPr/>
          </p:nvCxnSpPr>
          <p:spPr>
            <a:xfrm flipH="1" flipV="1">
              <a:off x="6032140" y="2112598"/>
              <a:ext cx="2" cy="442008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56"/>
            <p:cNvCxnSpPr>
              <a:stCxn id="91" idx="0"/>
              <a:endCxn id="89" idx="1"/>
            </p:cNvCxnSpPr>
            <p:nvPr/>
          </p:nvCxnSpPr>
          <p:spPr>
            <a:xfrm rot="5400000" flipH="1" flipV="1">
              <a:off x="3757085" y="965350"/>
              <a:ext cx="1556266" cy="1622245"/>
            </a:xfrm>
            <a:prstGeom prst="bentConnector2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56"/>
            <p:cNvCxnSpPr>
              <a:stCxn id="91" idx="2"/>
              <a:endCxn id="85" idx="1"/>
            </p:cNvCxnSpPr>
            <p:nvPr/>
          </p:nvCxnSpPr>
          <p:spPr>
            <a:xfrm rot="16200000" flipH="1">
              <a:off x="3757085" y="3893215"/>
              <a:ext cx="1556266" cy="1622245"/>
            </a:xfrm>
            <a:prstGeom prst="bentConnector2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7"/>
            <p:cNvCxnSpPr>
              <a:stCxn id="85" idx="3"/>
              <a:endCxn id="73" idx="1"/>
            </p:cNvCxnSpPr>
            <p:nvPr/>
          </p:nvCxnSpPr>
          <p:spPr>
            <a:xfrm>
              <a:off x="6717941" y="5482471"/>
              <a:ext cx="898640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7"/>
            <p:cNvCxnSpPr>
              <a:stCxn id="89" idx="3"/>
              <a:endCxn id="77" idx="1"/>
            </p:cNvCxnSpPr>
            <p:nvPr/>
          </p:nvCxnSpPr>
          <p:spPr>
            <a:xfrm>
              <a:off x="6717941" y="998339"/>
              <a:ext cx="812620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417883" y="3475519"/>
            <a:ext cx="3322391" cy="1008702"/>
            <a:chOff x="1275059" y="3859946"/>
            <a:chExt cx="3818406" cy="1159296"/>
          </a:xfrm>
        </p:grpSpPr>
        <p:grpSp>
          <p:nvGrpSpPr>
            <p:cNvPr id="111" name="Group 110"/>
            <p:cNvGrpSpPr/>
            <p:nvPr/>
          </p:nvGrpSpPr>
          <p:grpSpPr>
            <a:xfrm>
              <a:off x="1275059" y="3859946"/>
              <a:ext cx="3818406" cy="1159296"/>
              <a:chOff x="5933434" y="4625379"/>
              <a:chExt cx="3818406" cy="1159296"/>
            </a:xfrm>
          </p:grpSpPr>
          <p:sp>
            <p:nvSpPr>
              <p:cNvPr id="114" name="Rectangle 39"/>
              <p:cNvSpPr/>
              <p:nvPr/>
            </p:nvSpPr>
            <p:spPr>
              <a:xfrm>
                <a:off x="5933434" y="4625379"/>
                <a:ext cx="888821" cy="888821"/>
              </a:xfrm>
              <a:prstGeom prst="rect">
                <a:avLst/>
              </a:prstGeom>
              <a:solidFill>
                <a:srgbClr val="257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40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1571" y="4773516"/>
                <a:ext cx="592547" cy="592547"/>
              </a:xfrm>
              <a:prstGeom prst="rect">
                <a:avLst/>
              </a:prstGeom>
              <a:solidFill>
                <a:srgbClr val="2572EB"/>
              </a:solidFill>
            </p:spPr>
          </p:pic>
          <p:sp>
            <p:nvSpPr>
              <p:cNvPr id="116" name="Rectangle 37"/>
              <p:cNvSpPr/>
              <p:nvPr/>
            </p:nvSpPr>
            <p:spPr>
              <a:xfrm>
                <a:off x="7398226" y="4625379"/>
                <a:ext cx="888821" cy="888821"/>
              </a:xfrm>
              <a:prstGeom prst="rect">
                <a:avLst/>
              </a:prstGeom>
              <a:solidFill>
                <a:srgbClr val="257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6363" y="4773516"/>
                <a:ext cx="592547" cy="592547"/>
              </a:xfrm>
              <a:prstGeom prst="rect">
                <a:avLst/>
              </a:prstGeom>
            </p:spPr>
          </p:pic>
          <p:grpSp>
            <p:nvGrpSpPr>
              <p:cNvPr id="118" name="Group 34"/>
              <p:cNvGrpSpPr/>
              <p:nvPr/>
            </p:nvGrpSpPr>
            <p:grpSpPr>
              <a:xfrm>
                <a:off x="8863019" y="4625379"/>
                <a:ext cx="888821" cy="888821"/>
                <a:chOff x="3808925" y="5241120"/>
                <a:chExt cx="1371600" cy="13716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3808925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1" name="Picture 3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826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19" name="TextBox 106"/>
              <p:cNvSpPr txBox="1"/>
              <p:nvPr/>
            </p:nvSpPr>
            <p:spPr>
              <a:xfrm>
                <a:off x="8877279" y="5507676"/>
                <a:ext cx="860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STORE_DB</a:t>
                </a:r>
                <a:endPara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112" name="Straight Arrow Connector 67"/>
            <p:cNvCxnSpPr>
              <a:stCxn id="116" idx="3"/>
              <a:endCxn id="120" idx="1"/>
            </p:cNvCxnSpPr>
            <p:nvPr/>
          </p:nvCxnSpPr>
          <p:spPr>
            <a:xfrm>
              <a:off x="3628672" y="4304357"/>
              <a:ext cx="575972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67"/>
            <p:cNvCxnSpPr>
              <a:stCxn id="114" idx="3"/>
              <a:endCxn id="116" idx="1"/>
            </p:cNvCxnSpPr>
            <p:nvPr/>
          </p:nvCxnSpPr>
          <p:spPr>
            <a:xfrm>
              <a:off x="2163880" y="4304357"/>
              <a:ext cx="575971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417883" y="4821681"/>
            <a:ext cx="3322391" cy="1008702"/>
            <a:chOff x="1275059" y="3859946"/>
            <a:chExt cx="3818406" cy="1159296"/>
          </a:xfrm>
        </p:grpSpPr>
        <p:grpSp>
          <p:nvGrpSpPr>
            <p:cNvPr id="123" name="Group 122"/>
            <p:cNvGrpSpPr/>
            <p:nvPr/>
          </p:nvGrpSpPr>
          <p:grpSpPr>
            <a:xfrm>
              <a:off x="1275059" y="3859946"/>
              <a:ext cx="3818406" cy="1159296"/>
              <a:chOff x="5933434" y="4625379"/>
              <a:chExt cx="3818406" cy="1159296"/>
            </a:xfrm>
          </p:grpSpPr>
          <p:sp>
            <p:nvSpPr>
              <p:cNvPr id="126" name="Rectangle 39"/>
              <p:cNvSpPr/>
              <p:nvPr/>
            </p:nvSpPr>
            <p:spPr>
              <a:xfrm>
                <a:off x="5933434" y="4625379"/>
                <a:ext cx="888821" cy="888821"/>
              </a:xfrm>
              <a:prstGeom prst="rect">
                <a:avLst/>
              </a:prstGeom>
              <a:solidFill>
                <a:srgbClr val="257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40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1571" y="4773516"/>
                <a:ext cx="592547" cy="592547"/>
              </a:xfrm>
              <a:prstGeom prst="rect">
                <a:avLst/>
              </a:prstGeom>
              <a:solidFill>
                <a:srgbClr val="2572EB"/>
              </a:solidFill>
            </p:spPr>
          </p:pic>
          <p:sp>
            <p:nvSpPr>
              <p:cNvPr id="128" name="Rectangle 37"/>
              <p:cNvSpPr/>
              <p:nvPr/>
            </p:nvSpPr>
            <p:spPr>
              <a:xfrm>
                <a:off x="7398226" y="4625379"/>
                <a:ext cx="888821" cy="888821"/>
              </a:xfrm>
              <a:prstGeom prst="rect">
                <a:avLst/>
              </a:prstGeom>
              <a:solidFill>
                <a:srgbClr val="257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6363" y="4773516"/>
                <a:ext cx="592547" cy="592547"/>
              </a:xfrm>
              <a:prstGeom prst="rect">
                <a:avLst/>
              </a:prstGeom>
            </p:spPr>
          </p:pic>
          <p:grpSp>
            <p:nvGrpSpPr>
              <p:cNvPr id="130" name="Group 34"/>
              <p:cNvGrpSpPr/>
              <p:nvPr/>
            </p:nvGrpSpPr>
            <p:grpSpPr>
              <a:xfrm>
                <a:off x="8863019" y="4625379"/>
                <a:ext cx="888821" cy="888821"/>
                <a:chOff x="3808925" y="5241120"/>
                <a:chExt cx="1371600" cy="1371600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808925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3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826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31" name="TextBox 106"/>
              <p:cNvSpPr txBox="1"/>
              <p:nvPr/>
            </p:nvSpPr>
            <p:spPr>
              <a:xfrm>
                <a:off x="8877279" y="5507676"/>
                <a:ext cx="860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STORE_DB</a:t>
                </a:r>
                <a:endParaRPr 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124" name="Straight Arrow Connector 67"/>
            <p:cNvCxnSpPr>
              <a:stCxn id="128" idx="3"/>
              <a:endCxn id="132" idx="1"/>
            </p:cNvCxnSpPr>
            <p:nvPr/>
          </p:nvCxnSpPr>
          <p:spPr>
            <a:xfrm>
              <a:off x="3628672" y="4304357"/>
              <a:ext cx="575972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67"/>
            <p:cNvCxnSpPr>
              <a:stCxn id="126" idx="3"/>
              <a:endCxn id="128" idx="1"/>
            </p:cNvCxnSpPr>
            <p:nvPr/>
          </p:nvCxnSpPr>
          <p:spPr>
            <a:xfrm>
              <a:off x="2163880" y="4304357"/>
              <a:ext cx="575971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pc="3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High-Availability </a:t>
            </a: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4800" spc="3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Disaster Recovery 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Availability and scalability Optimization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753" y="746050"/>
            <a:ext cx="554991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D3-2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492240" y="2142067"/>
            <a:ext cx="3657600" cy="3657600"/>
            <a:chOff x="1979970" y="5241120"/>
            <a:chExt cx="13716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1979970" y="5241120"/>
              <a:ext cx="1371600" cy="1371600"/>
            </a:xfrm>
            <a:prstGeom prst="rect">
              <a:avLst/>
            </a:prstGeom>
            <a:solidFill>
              <a:srgbClr val="C10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570" y="546972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Scalability Optimization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Multiple points of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Browsing  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(Window Shopping)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</a:t>
            </a:r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 for better user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Instances per server: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 </a:t>
            </a:r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replication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Scaling up on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40000" y="479777"/>
            <a:ext cx="4995334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Availability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Failover</a:t>
            </a:r>
          </a:p>
          <a:p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en-US" sz="24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availability </a:t>
            </a:r>
            <a:r>
              <a:rPr lang="en-US" sz="24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 for </a:t>
            </a:r>
            <a:r>
              <a:rPr lang="en-US" sz="24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reputation</a:t>
            </a:r>
            <a:endParaRPr lang="en-US" sz="24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2240" y="2142067"/>
            <a:ext cx="3657600" cy="3657600"/>
            <a:chOff x="10501249" y="5264889"/>
            <a:chExt cx="1371600" cy="1371600"/>
          </a:xfrm>
        </p:grpSpPr>
        <p:sp>
          <p:nvSpPr>
            <p:cNvPr id="6" name="Rectangle 5"/>
            <p:cNvSpPr/>
            <p:nvPr/>
          </p:nvSpPr>
          <p:spPr>
            <a:xfrm>
              <a:off x="10501249" y="5264889"/>
              <a:ext cx="1371600" cy="1371600"/>
            </a:xfrm>
            <a:prstGeom prst="rect">
              <a:avLst/>
            </a:prstGeom>
            <a:solidFill>
              <a:srgbClr val="00C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849" y="54688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9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Availability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Mirroring RAID 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75680" y="1842053"/>
            <a:ext cx="4304666" cy="4513784"/>
            <a:chOff x="3038296" y="312539"/>
            <a:chExt cx="6055959" cy="6350155"/>
          </a:xfrm>
        </p:grpSpPr>
        <p:grpSp>
          <p:nvGrpSpPr>
            <p:cNvPr id="9" name="Group 8"/>
            <p:cNvGrpSpPr/>
            <p:nvPr/>
          </p:nvGrpSpPr>
          <p:grpSpPr>
            <a:xfrm>
              <a:off x="3038296" y="2554605"/>
              <a:ext cx="1371600" cy="1371600"/>
              <a:chOff x="5440527" y="2004720"/>
              <a:chExt cx="1371600" cy="1371600"/>
            </a:xfrm>
            <a:solidFill>
              <a:srgbClr val="2572EB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5440527" y="2004720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intStrokes intensity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127" y="2233320"/>
                <a:ext cx="914400" cy="914400"/>
              </a:xfrm>
              <a:prstGeom prst="rect">
                <a:avLst/>
              </a:prstGeom>
              <a:grpFill/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235960" y="312539"/>
              <a:ext cx="1592362" cy="1866022"/>
              <a:chOff x="5235960" y="2602230"/>
              <a:chExt cx="1592362" cy="186602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346341" y="2602230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106"/>
              <p:cNvSpPr txBox="1"/>
              <p:nvPr/>
            </p:nvSpPr>
            <p:spPr>
              <a:xfrm>
                <a:off x="5235960" y="3973829"/>
                <a:ext cx="1592362" cy="49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PRINCIPAL</a:t>
                </a:r>
                <a:endParaRPr 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46341" y="4796671"/>
              <a:ext cx="1371600" cy="1866023"/>
              <a:chOff x="5346341" y="2602230"/>
              <a:chExt cx="1371600" cy="186602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346341" y="2602230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106"/>
              <p:cNvSpPr txBox="1"/>
              <p:nvPr/>
            </p:nvSpPr>
            <p:spPr>
              <a:xfrm>
                <a:off x="5375254" y="3973830"/>
                <a:ext cx="1313779" cy="49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MIRROR</a:t>
                </a:r>
                <a:endParaRPr 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321412" y="2554605"/>
              <a:ext cx="1421465" cy="1866022"/>
              <a:chOff x="5321412" y="2602230"/>
              <a:chExt cx="1421465" cy="186602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346341" y="2602230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106"/>
              <p:cNvSpPr txBox="1"/>
              <p:nvPr/>
            </p:nvSpPr>
            <p:spPr>
              <a:xfrm>
                <a:off x="5321412" y="3973829"/>
                <a:ext cx="1421465" cy="49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WITNESS</a:t>
                </a:r>
                <a:endParaRPr 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424491" y="312539"/>
              <a:ext cx="1583747" cy="1866023"/>
              <a:chOff x="7424491" y="312539"/>
              <a:chExt cx="1583747" cy="1866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530561" y="312539"/>
                <a:ext cx="1371600" cy="1371600"/>
                <a:chOff x="3808925" y="5241120"/>
                <a:chExt cx="1371600" cy="1371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808925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826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106"/>
              <p:cNvSpPr txBox="1"/>
              <p:nvPr/>
            </p:nvSpPr>
            <p:spPr>
              <a:xfrm>
                <a:off x="7424491" y="1684139"/>
                <a:ext cx="1583747" cy="49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STORE_DB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510508" y="4796671"/>
              <a:ext cx="1583747" cy="1866023"/>
              <a:chOff x="7424488" y="312539"/>
              <a:chExt cx="1583747" cy="186602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530561" y="312539"/>
                <a:ext cx="1371600" cy="1371600"/>
                <a:chOff x="3808925" y="5241120"/>
                <a:chExt cx="1371600" cy="13716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808925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PaintStrok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9826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106"/>
              <p:cNvSpPr txBox="1"/>
              <p:nvPr/>
            </p:nvSpPr>
            <p:spPr>
              <a:xfrm>
                <a:off x="7424488" y="1684139"/>
                <a:ext cx="1583747" cy="49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STORE_DB</a:t>
                </a:r>
              </a:p>
            </p:txBody>
          </p:sp>
        </p:grpSp>
        <p:cxnSp>
          <p:nvCxnSpPr>
            <p:cNvPr id="15" name="Straight Arrow Connector 67"/>
            <p:cNvCxnSpPr>
              <a:stCxn id="30" idx="2"/>
              <a:endCxn id="35" idx="0"/>
            </p:cNvCxnSpPr>
            <p:nvPr/>
          </p:nvCxnSpPr>
          <p:spPr>
            <a:xfrm flipH="1">
              <a:off x="6032142" y="4420627"/>
              <a:ext cx="4" cy="376043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67"/>
            <p:cNvCxnSpPr>
              <a:stCxn id="31" idx="0"/>
              <a:endCxn id="38" idx="2"/>
            </p:cNvCxnSpPr>
            <p:nvPr/>
          </p:nvCxnSpPr>
          <p:spPr>
            <a:xfrm flipV="1">
              <a:off x="6032142" y="2178561"/>
              <a:ext cx="0" cy="376045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56"/>
            <p:cNvCxnSpPr>
              <a:stCxn id="41" idx="0"/>
              <a:endCxn id="39" idx="1"/>
            </p:cNvCxnSpPr>
            <p:nvPr/>
          </p:nvCxnSpPr>
          <p:spPr>
            <a:xfrm rot="5400000" flipH="1" flipV="1">
              <a:off x="3757085" y="965350"/>
              <a:ext cx="1556266" cy="1622245"/>
            </a:xfrm>
            <a:prstGeom prst="bentConnector2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56"/>
            <p:cNvCxnSpPr>
              <a:stCxn id="41" idx="2"/>
              <a:endCxn id="35" idx="1"/>
            </p:cNvCxnSpPr>
            <p:nvPr/>
          </p:nvCxnSpPr>
          <p:spPr>
            <a:xfrm rot="16200000" flipH="1">
              <a:off x="3757085" y="3893215"/>
              <a:ext cx="1556266" cy="1622245"/>
            </a:xfrm>
            <a:prstGeom prst="bentConnector2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7"/>
            <p:cNvCxnSpPr>
              <a:stCxn id="35" idx="3"/>
              <a:endCxn id="23" idx="1"/>
            </p:cNvCxnSpPr>
            <p:nvPr/>
          </p:nvCxnSpPr>
          <p:spPr>
            <a:xfrm>
              <a:off x="6717941" y="5482471"/>
              <a:ext cx="898640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67"/>
            <p:cNvCxnSpPr>
              <a:stCxn id="39" idx="3"/>
              <a:endCxn id="27" idx="1"/>
            </p:cNvCxnSpPr>
            <p:nvPr/>
          </p:nvCxnSpPr>
          <p:spPr>
            <a:xfrm>
              <a:off x="6717941" y="998339"/>
              <a:ext cx="812620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4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Internal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technical support </a:t>
            </a:r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teams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Maintain </a:t>
            </a:r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use of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Monitoring </a:t>
            </a:r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space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 environment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restores across environments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movement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 </a:t>
            </a:r>
            <a:r>
              <a:rPr lang="en-US" sz="2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22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hipping</a:t>
            </a:r>
            <a:endParaRPr lang="en-US" sz="2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92240" y="2139696"/>
            <a:ext cx="3657600" cy="3657600"/>
            <a:chOff x="311212" y="5240224"/>
            <a:chExt cx="1371600" cy="1371600"/>
          </a:xfrm>
        </p:grpSpPr>
        <p:sp>
          <p:nvSpPr>
            <p:cNvPr id="20" name="Rectangle 19"/>
            <p:cNvSpPr/>
            <p:nvPr/>
          </p:nvSpPr>
          <p:spPr>
            <a:xfrm>
              <a:off x="311212" y="5240224"/>
              <a:ext cx="1371600" cy="1371600"/>
            </a:xfrm>
            <a:prstGeom prst="rect">
              <a:avLst/>
            </a:prstGeom>
            <a:solidFill>
              <a:srgbClr val="FF1D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85" y="54759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1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Devotion to duty (XKCD)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19" y="2398115"/>
            <a:ext cx="8101587" cy="313650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*Source: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://xkcd.com/705/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Approximate average number of movie disc rented out per hour (calculated from </a:t>
            </a:r>
            <a:r>
              <a:rPr lang="en-US" sz="1900" dirty="0" err="1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Redbox</a:t>
            </a:r>
            <a:r>
              <a:rPr lang="en-US" sz="19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statistics*): </a:t>
            </a:r>
          </a:p>
          <a:p>
            <a:pPr lvl="1"/>
            <a:r>
              <a:rPr lang="en-US" sz="36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1.86</a:t>
            </a:r>
            <a:endParaRPr lang="en-US" dirty="0" smtClean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9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Approximate average number of movie disc rented out per week (calculated from </a:t>
            </a:r>
            <a:r>
              <a:rPr lang="en-US" sz="1900" dirty="0" err="1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Redbox</a:t>
            </a:r>
            <a:r>
              <a:rPr lang="en-US" sz="19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statistics*):  </a:t>
            </a:r>
          </a:p>
          <a:p>
            <a:pPr lvl="1"/>
            <a:r>
              <a:rPr lang="en-US" sz="36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156.24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80735"/>
            <a:ext cx="7827659" cy="377825"/>
          </a:xfrm>
        </p:spPr>
        <p:txBody>
          <a:bodyPr/>
          <a:lstStyle/>
          <a:p>
            <a:r>
              <a:rPr lang="en-US" dirty="0" smtClean="0"/>
              <a:t>*Source: </a:t>
            </a:r>
            <a:r>
              <a:rPr lang="en-US" dirty="0">
                <a:hlinkClick r:id="rId3"/>
              </a:rPr>
              <a:t>http://www.statisticbrain.com/redbox-statistics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492240" y="2139696"/>
            <a:ext cx="3657600" cy="3657600"/>
            <a:chOff x="8757767" y="3664689"/>
            <a:chExt cx="1371600" cy="1371600"/>
          </a:xfrm>
        </p:grpSpPr>
        <p:sp>
          <p:nvSpPr>
            <p:cNvPr id="8" name="Rectangle 7"/>
            <p:cNvSpPr/>
            <p:nvPr/>
          </p:nvSpPr>
          <p:spPr>
            <a:xfrm>
              <a:off x="8757767" y="3664689"/>
              <a:ext cx="1371600" cy="1371600"/>
            </a:xfrm>
            <a:prstGeom prst="rect">
              <a:avLst/>
            </a:prstGeom>
            <a:solidFill>
              <a:srgbClr val="19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367" y="38695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42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52"/>
          <p:cNvGrpSpPr/>
          <p:nvPr/>
        </p:nvGrpSpPr>
        <p:grpSpPr>
          <a:xfrm>
            <a:off x="1056983" y="550682"/>
            <a:ext cx="10129177" cy="5703362"/>
            <a:chOff x="1067143" y="428762"/>
            <a:chExt cx="10847626" cy="6107894"/>
          </a:xfrm>
        </p:grpSpPr>
        <p:sp>
          <p:nvSpPr>
            <p:cNvPr id="80" name="Rectangle 53"/>
            <p:cNvSpPr/>
            <p:nvPr/>
          </p:nvSpPr>
          <p:spPr>
            <a:xfrm>
              <a:off x="3511372" y="2134382"/>
              <a:ext cx="5963921" cy="2417298"/>
            </a:xfrm>
            <a:prstGeom prst="rect">
              <a:avLst/>
            </a:prstGeom>
            <a:solidFill>
              <a:srgbClr val="461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4"/>
            <p:cNvCxnSpPr>
              <a:stCxn id="15" idx="1"/>
              <a:endCxn id="18" idx="3"/>
            </p:cNvCxnSpPr>
            <p:nvPr/>
          </p:nvCxnSpPr>
          <p:spPr>
            <a:xfrm flipH="1">
              <a:off x="5132874" y="978741"/>
              <a:ext cx="808103" cy="0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55"/>
            <p:cNvCxnSpPr>
              <a:stCxn id="3" idx="0"/>
              <a:endCxn id="15" idx="3"/>
            </p:cNvCxnSpPr>
            <p:nvPr/>
          </p:nvCxnSpPr>
          <p:spPr>
            <a:xfrm rot="16200000" flipV="1">
              <a:off x="8352853" y="-333177"/>
              <a:ext cx="1700020" cy="4323855"/>
            </a:xfrm>
            <a:prstGeom prst="bentConnector2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56"/>
            <p:cNvCxnSpPr>
              <a:stCxn id="18" idx="1"/>
              <a:endCxn id="6" idx="0"/>
            </p:cNvCxnSpPr>
            <p:nvPr/>
          </p:nvCxnSpPr>
          <p:spPr>
            <a:xfrm rot="10800000" flipV="1">
              <a:off x="1617123" y="978740"/>
              <a:ext cx="2415796" cy="1691469"/>
            </a:xfrm>
            <a:prstGeom prst="bentConnector2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57"/>
            <p:cNvGrpSpPr/>
            <p:nvPr/>
          </p:nvGrpSpPr>
          <p:grpSpPr>
            <a:xfrm>
              <a:off x="3999047" y="2678761"/>
              <a:ext cx="1167700" cy="1792132"/>
              <a:chOff x="464857" y="640080"/>
              <a:chExt cx="1456073" cy="2234713"/>
            </a:xfrm>
          </p:grpSpPr>
          <p:grpSp>
            <p:nvGrpSpPr>
              <p:cNvPr id="8" name="Group 105"/>
              <p:cNvGrpSpPr/>
              <p:nvPr/>
            </p:nvGrpSpPr>
            <p:grpSpPr>
              <a:xfrm>
                <a:off x="507091" y="640080"/>
                <a:ext cx="1371600" cy="1371600"/>
                <a:chOff x="2011230" y="1992551"/>
                <a:chExt cx="1371600" cy="1371600"/>
              </a:xfrm>
            </p:grpSpPr>
            <p:sp>
              <p:nvSpPr>
                <p:cNvPr id="9" name="Rectangle 107"/>
                <p:cNvSpPr/>
                <p:nvPr/>
              </p:nvSpPr>
              <p:spPr>
                <a:xfrm>
                  <a:off x="2011230" y="1992551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10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9830" y="222115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06"/>
              <p:cNvSpPr txBox="1"/>
              <p:nvPr/>
            </p:nvSpPr>
            <p:spPr>
              <a:xfrm>
                <a:off x="464857" y="2011680"/>
                <a:ext cx="1456073" cy="86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RENTAL</a:t>
                </a:r>
              </a:p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APP</a:t>
                </a:r>
              </a:p>
            </p:txBody>
          </p:sp>
        </p:grpSp>
        <p:grpSp>
          <p:nvGrpSpPr>
            <p:cNvPr id="23" name="Group 58"/>
            <p:cNvGrpSpPr/>
            <p:nvPr/>
          </p:nvGrpSpPr>
          <p:grpSpPr>
            <a:xfrm>
              <a:off x="10814812" y="2678761"/>
              <a:ext cx="1099957" cy="1618283"/>
              <a:chOff x="2396939" y="640080"/>
              <a:chExt cx="1371600" cy="2017931"/>
            </a:xfrm>
          </p:grpSpPr>
          <p:grpSp>
            <p:nvGrpSpPr>
              <p:cNvPr id="2" name="Group 101"/>
              <p:cNvGrpSpPr/>
              <p:nvPr/>
            </p:nvGrpSpPr>
            <p:grpSpPr>
              <a:xfrm>
                <a:off x="2396939" y="640080"/>
                <a:ext cx="1371600" cy="1371600"/>
                <a:chOff x="5440527" y="2004720"/>
                <a:chExt cx="1371600" cy="1371600"/>
              </a:xfrm>
            </p:grpSpPr>
            <p:sp>
              <p:nvSpPr>
                <p:cNvPr id="3" name="Rectangle 103"/>
                <p:cNvSpPr/>
                <p:nvPr/>
              </p:nvSpPr>
              <p:spPr>
                <a:xfrm>
                  <a:off x="5440527" y="2004720"/>
                  <a:ext cx="1371600" cy="1371600"/>
                </a:xfrm>
                <a:prstGeom prst="rect">
                  <a:avLst/>
                </a:prstGeom>
                <a:solidFill>
                  <a:srgbClr val="FE7D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" name="Picture 104"/>
                <p:cNvPicPr>
                  <a:picLocks noChangeAspect="1"/>
                </p:cNvPicPr>
                <p:nvPr/>
              </p:nvPicPr>
              <p:blipFill>
                <a:blip r:embed="rId5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9127" y="22333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102"/>
              <p:cNvSpPr txBox="1"/>
              <p:nvPr/>
            </p:nvSpPr>
            <p:spPr>
              <a:xfrm>
                <a:off x="2470137" y="2011680"/>
                <a:ext cx="12252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</a:t>
                </a:r>
              </a:p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MANAGER</a:t>
                </a:r>
              </a:p>
            </p:txBody>
          </p:sp>
        </p:grpSp>
        <p:grpSp>
          <p:nvGrpSpPr>
            <p:cNvPr id="25" name="Group 59"/>
            <p:cNvGrpSpPr/>
            <p:nvPr/>
          </p:nvGrpSpPr>
          <p:grpSpPr>
            <a:xfrm>
              <a:off x="4032917" y="428762"/>
              <a:ext cx="1099957" cy="1634455"/>
              <a:chOff x="4355487" y="626913"/>
              <a:chExt cx="1371600" cy="2038096"/>
            </a:xfrm>
          </p:grpSpPr>
          <p:grpSp>
            <p:nvGrpSpPr>
              <p:cNvPr id="17" name="Group 97"/>
              <p:cNvGrpSpPr/>
              <p:nvPr/>
            </p:nvGrpSpPr>
            <p:grpSpPr>
              <a:xfrm>
                <a:off x="4355487" y="626913"/>
                <a:ext cx="1371600" cy="1371600"/>
                <a:chOff x="3693815" y="3664689"/>
                <a:chExt cx="1371600" cy="1371600"/>
              </a:xfrm>
            </p:grpSpPr>
            <p:sp>
              <p:nvSpPr>
                <p:cNvPr id="18" name="Rectangle 99"/>
                <p:cNvSpPr/>
                <p:nvPr/>
              </p:nvSpPr>
              <p:spPr>
                <a:xfrm>
                  <a:off x="3693815" y="3664689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Picture 10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2415" y="38695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98"/>
              <p:cNvSpPr txBox="1"/>
              <p:nvPr/>
            </p:nvSpPr>
            <p:spPr>
              <a:xfrm>
                <a:off x="4467155" y="2018678"/>
                <a:ext cx="11482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PHYSICAL</a:t>
                </a:r>
              </a:p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DISK</a:t>
                </a:r>
              </a:p>
            </p:txBody>
          </p:sp>
        </p:grpSp>
        <p:grpSp>
          <p:nvGrpSpPr>
            <p:cNvPr id="27" name="Group 60"/>
            <p:cNvGrpSpPr/>
            <p:nvPr/>
          </p:nvGrpSpPr>
          <p:grpSpPr>
            <a:xfrm>
              <a:off x="1067143" y="2670209"/>
              <a:ext cx="1099957" cy="1412315"/>
              <a:chOff x="6314035" y="626913"/>
              <a:chExt cx="1371600" cy="1761097"/>
            </a:xfrm>
          </p:grpSpPr>
          <p:grpSp>
            <p:nvGrpSpPr>
              <p:cNvPr id="5" name="Group 93"/>
              <p:cNvGrpSpPr/>
              <p:nvPr/>
            </p:nvGrpSpPr>
            <p:grpSpPr>
              <a:xfrm>
                <a:off x="6314035" y="626913"/>
                <a:ext cx="1371600" cy="1371600"/>
                <a:chOff x="3663335" y="2004720"/>
                <a:chExt cx="1371600" cy="1371600"/>
              </a:xfrm>
            </p:grpSpPr>
            <p:sp>
              <p:nvSpPr>
                <p:cNvPr id="6" name="Rectangle 95"/>
                <p:cNvSpPr/>
                <p:nvPr/>
              </p:nvSpPr>
              <p:spPr>
                <a:xfrm>
                  <a:off x="3663335" y="2004720"/>
                  <a:ext cx="1371600" cy="1371600"/>
                </a:xfrm>
                <a:prstGeom prst="rect">
                  <a:avLst/>
                </a:prstGeom>
                <a:solidFill>
                  <a:srgbClr val="7301A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9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1935" y="22333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94"/>
              <p:cNvSpPr txBox="1"/>
              <p:nvPr/>
            </p:nvSpPr>
            <p:spPr>
              <a:xfrm>
                <a:off x="6346258" y="2018678"/>
                <a:ext cx="1307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CUSTOMER</a:t>
                </a:r>
              </a:p>
            </p:txBody>
          </p:sp>
        </p:grpSp>
        <p:grpSp>
          <p:nvGrpSpPr>
            <p:cNvPr id="36" name="Group 61"/>
            <p:cNvGrpSpPr/>
            <p:nvPr/>
          </p:nvGrpSpPr>
          <p:grpSpPr>
            <a:xfrm>
              <a:off x="5940978" y="428762"/>
              <a:ext cx="1099957" cy="1415205"/>
              <a:chOff x="8272583" y="603144"/>
              <a:chExt cx="1371600" cy="1764701"/>
            </a:xfrm>
          </p:grpSpPr>
          <p:grpSp>
            <p:nvGrpSpPr>
              <p:cNvPr id="14" name="Group 89"/>
              <p:cNvGrpSpPr/>
              <p:nvPr/>
            </p:nvGrpSpPr>
            <p:grpSpPr>
              <a:xfrm>
                <a:off x="8272583" y="603144"/>
                <a:ext cx="1371600" cy="1371600"/>
                <a:chOff x="5374787" y="5241120"/>
                <a:chExt cx="1371600" cy="1371600"/>
              </a:xfrm>
            </p:grpSpPr>
            <p:sp>
              <p:nvSpPr>
                <p:cNvPr id="15" name="Rectangle 91"/>
                <p:cNvSpPr/>
                <p:nvPr/>
              </p:nvSpPr>
              <p:spPr>
                <a:xfrm>
                  <a:off x="537478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" name="Picture 92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38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90"/>
              <p:cNvSpPr txBox="1"/>
              <p:nvPr/>
            </p:nvSpPr>
            <p:spPr>
              <a:xfrm>
                <a:off x="8546860" y="1998513"/>
                <a:ext cx="823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STORE</a:t>
                </a:r>
              </a:p>
            </p:txBody>
          </p:sp>
        </p:grpSp>
        <p:grpSp>
          <p:nvGrpSpPr>
            <p:cNvPr id="30" name="Group 62"/>
            <p:cNvGrpSpPr/>
            <p:nvPr/>
          </p:nvGrpSpPr>
          <p:grpSpPr>
            <a:xfrm>
              <a:off x="5940978" y="2678407"/>
              <a:ext cx="1099957" cy="1398775"/>
              <a:chOff x="8272583" y="2555793"/>
              <a:chExt cx="1371600" cy="1744214"/>
            </a:xfrm>
          </p:grpSpPr>
          <p:grpSp>
            <p:nvGrpSpPr>
              <p:cNvPr id="11" name="Group 85"/>
              <p:cNvGrpSpPr/>
              <p:nvPr/>
            </p:nvGrpSpPr>
            <p:grpSpPr>
              <a:xfrm>
                <a:off x="8272583" y="2555793"/>
                <a:ext cx="1371600" cy="1371600"/>
                <a:chOff x="8757767" y="5241120"/>
                <a:chExt cx="1371600" cy="1371600"/>
              </a:xfrm>
            </p:grpSpPr>
            <p:sp>
              <p:nvSpPr>
                <p:cNvPr id="12" name="Rectangle 87"/>
                <p:cNvSpPr/>
                <p:nvPr/>
              </p:nvSpPr>
              <p:spPr>
                <a:xfrm>
                  <a:off x="8757767" y="5241120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88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86367" y="54697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86"/>
              <p:cNvSpPr txBox="1"/>
              <p:nvPr/>
            </p:nvSpPr>
            <p:spPr>
              <a:xfrm>
                <a:off x="8494956" y="3930675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</a:t>
                </a:r>
              </a:p>
            </p:txBody>
          </p:sp>
        </p:grpSp>
        <p:grpSp>
          <p:nvGrpSpPr>
            <p:cNvPr id="31" name="Group 64"/>
            <p:cNvGrpSpPr/>
            <p:nvPr/>
          </p:nvGrpSpPr>
          <p:grpSpPr>
            <a:xfrm>
              <a:off x="7495761" y="2677829"/>
              <a:ext cx="1806520" cy="1792130"/>
              <a:chOff x="66569" y="640080"/>
              <a:chExt cx="2252654" cy="2234711"/>
            </a:xfrm>
          </p:grpSpPr>
          <p:grpSp>
            <p:nvGrpSpPr>
              <p:cNvPr id="32" name="Group 80"/>
              <p:cNvGrpSpPr/>
              <p:nvPr/>
            </p:nvGrpSpPr>
            <p:grpSpPr>
              <a:xfrm>
                <a:off x="507091" y="640080"/>
                <a:ext cx="1371600" cy="1371600"/>
                <a:chOff x="2011230" y="1992551"/>
                <a:chExt cx="1371600" cy="1371600"/>
              </a:xfrm>
            </p:grpSpPr>
            <p:sp>
              <p:nvSpPr>
                <p:cNvPr id="34" name="Rectangle 83"/>
                <p:cNvSpPr/>
                <p:nvPr/>
              </p:nvSpPr>
              <p:spPr>
                <a:xfrm>
                  <a:off x="2011230" y="1992551"/>
                  <a:ext cx="1371600" cy="1371600"/>
                </a:xfrm>
                <a:prstGeom prst="rect">
                  <a:avLst/>
                </a:prstGeom>
                <a:solidFill>
                  <a:srgbClr val="2572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" name="Picture 8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9830" y="222115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82"/>
              <p:cNvSpPr txBox="1"/>
              <p:nvPr/>
            </p:nvSpPr>
            <p:spPr>
              <a:xfrm>
                <a:off x="66569" y="2011679"/>
                <a:ext cx="2252654" cy="863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MANAGEMENT</a:t>
                </a:r>
              </a:p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APP</a:t>
                </a:r>
              </a:p>
            </p:txBody>
          </p:sp>
        </p:grpSp>
        <p:grpSp>
          <p:nvGrpSpPr>
            <p:cNvPr id="41" name="Group 65"/>
            <p:cNvGrpSpPr/>
            <p:nvPr/>
          </p:nvGrpSpPr>
          <p:grpSpPr>
            <a:xfrm>
              <a:off x="5753859" y="4928052"/>
              <a:ext cx="1474196" cy="1608604"/>
              <a:chOff x="5000081" y="5175304"/>
              <a:chExt cx="1838260" cy="2005861"/>
            </a:xfrm>
          </p:grpSpPr>
          <p:grpSp>
            <p:nvGrpSpPr>
              <p:cNvPr id="37" name="Group 74"/>
              <p:cNvGrpSpPr/>
              <p:nvPr/>
            </p:nvGrpSpPr>
            <p:grpSpPr>
              <a:xfrm>
                <a:off x="5233410" y="5175304"/>
                <a:ext cx="1371600" cy="1371600"/>
                <a:chOff x="7830337" y="1992551"/>
                <a:chExt cx="1371600" cy="1371600"/>
              </a:xfrm>
            </p:grpSpPr>
            <p:sp>
              <p:nvSpPr>
                <p:cNvPr id="38" name="Rectangle 77"/>
                <p:cNvSpPr/>
                <p:nvPr/>
              </p:nvSpPr>
              <p:spPr>
                <a:xfrm>
                  <a:off x="7830337" y="1992551"/>
                  <a:ext cx="1371600" cy="1371600"/>
                </a:xfrm>
                <a:prstGeom prst="rect">
                  <a:avLst/>
                </a:prstGeom>
                <a:solidFill>
                  <a:srgbClr val="91D1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" name="Picture 78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artisticPaintStrokes intensity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8937" y="223332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75"/>
              <p:cNvSpPr txBox="1"/>
              <p:nvPr/>
            </p:nvSpPr>
            <p:spPr>
              <a:xfrm>
                <a:off x="5000081" y="6534834"/>
                <a:ext cx="1838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SYSTEM</a:t>
                </a:r>
              </a:p>
              <a:p>
                <a:pPr algn="ctr"/>
                <a:r>
                  <a:rPr 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</p:txBody>
          </p:sp>
        </p:grpSp>
        <p:cxnSp>
          <p:nvCxnSpPr>
            <p:cNvPr id="64" name="Straight Arrow Connector 67"/>
            <p:cNvCxnSpPr>
              <a:stCxn id="6" idx="3"/>
              <a:endCxn id="9" idx="1"/>
            </p:cNvCxnSpPr>
            <p:nvPr/>
          </p:nvCxnSpPr>
          <p:spPr>
            <a:xfrm>
              <a:off x="2167100" y="3220188"/>
              <a:ext cx="1865817" cy="8551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8"/>
            <p:cNvCxnSpPr>
              <a:stCxn id="9" idx="3"/>
              <a:endCxn id="12" idx="1"/>
            </p:cNvCxnSpPr>
            <p:nvPr/>
          </p:nvCxnSpPr>
          <p:spPr>
            <a:xfrm flipV="1">
              <a:off x="5132874" y="3228386"/>
              <a:ext cx="808103" cy="353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69"/>
            <p:cNvCxnSpPr>
              <a:stCxn id="12" idx="3"/>
              <a:endCxn id="34" idx="1"/>
            </p:cNvCxnSpPr>
            <p:nvPr/>
          </p:nvCxnSpPr>
          <p:spPr>
            <a:xfrm flipV="1">
              <a:off x="7040935" y="3227808"/>
              <a:ext cx="808102" cy="578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1"/>
            <p:cNvCxnSpPr>
              <a:stCxn id="34" idx="3"/>
              <a:endCxn id="3" idx="1"/>
            </p:cNvCxnSpPr>
            <p:nvPr/>
          </p:nvCxnSpPr>
          <p:spPr>
            <a:xfrm>
              <a:off x="8948995" y="3227808"/>
              <a:ext cx="1865817" cy="932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2"/>
            <p:cNvCxnSpPr>
              <a:stCxn id="29" idx="2"/>
              <a:endCxn id="38" idx="0"/>
            </p:cNvCxnSpPr>
            <p:nvPr/>
          </p:nvCxnSpPr>
          <p:spPr>
            <a:xfrm flipH="1">
              <a:off x="6490957" y="4077183"/>
              <a:ext cx="1" cy="850869"/>
            </a:xfrm>
            <a:prstGeom prst="straightConnector1">
              <a:avLst/>
            </a:prstGeom>
            <a:ln w="38100" cap="sq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SECURITY AND MAINTENANCE</a:t>
            </a:r>
            <a:b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Protections against Database vulnerabilities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753" y="746050"/>
            <a:ext cx="473879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D1-1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PROTECTIONS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CHECK Constraints</a:t>
            </a:r>
          </a:p>
          <a:p>
            <a:pPr lvl="1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Guard against SQL Injection in the backend</a:t>
            </a:r>
          </a:p>
          <a:p>
            <a:pPr lvl="1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Maintain data integrity</a:t>
            </a: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Alerts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Guard against brute force attack in the backend</a:t>
            </a:r>
          </a:p>
          <a:p>
            <a:pPr lvl="1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Warn system administrator about unusual activities or performance issues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90761" y="2133600"/>
            <a:ext cx="3657600" cy="3657600"/>
            <a:chOff x="11099647" y="4302511"/>
            <a:chExt cx="1371600" cy="1371600"/>
          </a:xfrm>
        </p:grpSpPr>
        <p:sp>
          <p:nvSpPr>
            <p:cNvPr id="8" name="Rectangle 7"/>
            <p:cNvSpPr/>
            <p:nvPr/>
          </p:nvSpPr>
          <p:spPr>
            <a:xfrm>
              <a:off x="11099647" y="4302511"/>
              <a:ext cx="1371600" cy="1371600"/>
            </a:xfrm>
            <a:prstGeom prst="rect">
              <a:avLst/>
            </a:prstGeom>
            <a:solidFill>
              <a:srgbClr val="AF1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6807" y="453111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6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PROTECTIONS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Execute Permissions</a:t>
            </a:r>
          </a:p>
          <a:p>
            <a:pPr lvl="1"/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Minimize 80% of threats from human errors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490761" y="2142067"/>
            <a:ext cx="3657600" cy="3657600"/>
            <a:chOff x="8757767" y="1992551"/>
            <a:chExt cx="1371600" cy="1371600"/>
          </a:xfrm>
        </p:grpSpPr>
        <p:sp>
          <p:nvSpPr>
            <p:cNvPr id="13" name="Rectangle 12"/>
            <p:cNvSpPr/>
            <p:nvPr/>
          </p:nvSpPr>
          <p:spPr>
            <a:xfrm>
              <a:off x="8757767" y="1992551"/>
              <a:ext cx="1371600" cy="1371600"/>
            </a:xfrm>
            <a:prstGeom prst="rect">
              <a:avLst/>
            </a:prstGeom>
            <a:solidFill>
              <a:srgbClr val="F5B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367" y="223332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3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SECURITY AND MAINTENANCE</a:t>
            </a:r>
            <a:b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endParaRPr lang="en-US" spc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ROLES and permissions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53" y="746050"/>
            <a:ext cx="51443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D1-2</a:t>
            </a:r>
            <a:endParaRPr lang="en-US" sz="19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2475</TotalTime>
  <Words>524</Words>
  <Application>Microsoft Office PowerPoint</Application>
  <PresentationFormat>Widescreen</PresentationFormat>
  <Paragraphs>254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 Light</vt:lpstr>
      <vt:lpstr>Celestial</vt:lpstr>
      <vt:lpstr>MOVIE Rental Store  DATABASE MANAGEMENT</vt:lpstr>
      <vt:lpstr>Introduction</vt:lpstr>
      <vt:lpstr>Business Context</vt:lpstr>
      <vt:lpstr>Business Context</vt:lpstr>
      <vt:lpstr>PowerPoint Presentation</vt:lpstr>
      <vt:lpstr>SECURITY AND MAINTENANCE DEFINITION</vt:lpstr>
      <vt:lpstr>PROTECTIONS</vt:lpstr>
      <vt:lpstr>PROTECTIONS</vt:lpstr>
      <vt:lpstr>SECURITY AND MAINTENANCE DEFINITION</vt:lpstr>
      <vt:lpstr>PowerPoint Presentation</vt:lpstr>
      <vt:lpstr>ROLES</vt:lpstr>
      <vt:lpstr>PUBLIC</vt:lpstr>
      <vt:lpstr>ROLES</vt:lpstr>
      <vt:lpstr>CUSTOMER</vt:lpstr>
      <vt:lpstr>Customer</vt:lpstr>
      <vt:lpstr>Customer</vt:lpstr>
      <vt:lpstr>ROLES</vt:lpstr>
      <vt:lpstr>STORE MANAGER</vt:lpstr>
      <vt:lpstr>STORE Manager</vt:lpstr>
      <vt:lpstr>STORE MANAGER</vt:lpstr>
      <vt:lpstr>ROLES</vt:lpstr>
      <vt:lpstr>View Permission samples</vt:lpstr>
      <vt:lpstr>Stored Procedure Permission samples</vt:lpstr>
      <vt:lpstr>SECURITY AND MAINTENANCE DEFINITION</vt:lpstr>
      <vt:lpstr>DATABASE Maintenance Plan</vt:lpstr>
      <vt:lpstr>DATA MOVEMENT  AND SYSTEM MONITORING</vt:lpstr>
      <vt:lpstr>Performance Condition Alerts</vt:lpstr>
      <vt:lpstr>Event Alerts</vt:lpstr>
      <vt:lpstr>High-Availability  and Disaster Recovery </vt:lpstr>
      <vt:lpstr>environment architecture</vt:lpstr>
      <vt:lpstr>High-Availability  and Disaster Recovery </vt:lpstr>
      <vt:lpstr>Scalability Optimization</vt:lpstr>
      <vt:lpstr>High Availability Optimization</vt:lpstr>
      <vt:lpstr>High Availability Optimization</vt:lpstr>
      <vt:lpstr>Internal customers</vt:lpstr>
      <vt:lpstr>Devotion to duty (XKCD)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 Store Database</dc:title>
  <dc:creator>Piriya Saengsuwarn</dc:creator>
  <cp:lastModifiedBy>Piriya Saengsuwarn</cp:lastModifiedBy>
  <cp:revision>258</cp:revision>
  <dcterms:created xsi:type="dcterms:W3CDTF">2013-07-24T20:13:17Z</dcterms:created>
  <dcterms:modified xsi:type="dcterms:W3CDTF">2013-08-22T06:11:49Z</dcterms:modified>
</cp:coreProperties>
</file>