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</p:sldIdLst>
  <p:sldSz cx="9144000" cy="5143500" type="screen16x9"/>
  <p:notesSz cx="6858000" cy="9144000"/>
  <p:embeddedFontLst>
    <p:embeddedFont>
      <p:font typeface="Lora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2DE8B4-8E5A-4271-AB81-23072CB23C93}">
  <a:tblStyle styleId="{552DE8B4-8E5A-4271-AB81-23072CB23C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419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81579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4652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80268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66363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1820100" y="2549100"/>
            <a:ext cx="5503800" cy="3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1845750" y="1110600"/>
            <a:ext cx="545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5421213" y="2071760"/>
            <a:ext cx="24321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421213" y="2303260"/>
            <a:ext cx="243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 idx="2"/>
          </p:nvPr>
        </p:nvSpPr>
        <p:spPr>
          <a:xfrm>
            <a:off x="5421213" y="831885"/>
            <a:ext cx="24321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5421213" y="1063385"/>
            <a:ext cx="243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ctrTitle" idx="4"/>
          </p:nvPr>
        </p:nvSpPr>
        <p:spPr>
          <a:xfrm>
            <a:off x="5421213" y="3311635"/>
            <a:ext cx="24321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5"/>
          </p:nvPr>
        </p:nvSpPr>
        <p:spPr>
          <a:xfrm>
            <a:off x="5421213" y="3543135"/>
            <a:ext cx="243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ctrTitle" idx="6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BIG_NUMBER_1_2_2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2"/>
          </p:nvPr>
        </p:nvSpPr>
        <p:spPr>
          <a:xfrm>
            <a:off x="1740225" y="1090350"/>
            <a:ext cx="3051900" cy="2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 idx="3"/>
          </p:nvPr>
        </p:nvSpPr>
        <p:spPr>
          <a:xfrm>
            <a:off x="4950925" y="1090350"/>
            <a:ext cx="3051900" cy="2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Lora"/>
              <a:buChar char="●"/>
              <a:defRPr sz="1800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○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■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●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○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■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●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○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F0F0F"/>
              </a:buClr>
              <a:buSzPts val="1400"/>
              <a:buFont typeface="Lora"/>
              <a:buChar char="■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1" r:id="rId4"/>
    <p:sldLayoutId id="2147483663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yy.haaga-helia.fi/~bgg315/Digiprojekti/Dynaaminen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myy.haaga-helia.fi/~bgg315/Digiprojekti/Vanhat/staattinen_kokeilu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00F0178-1206-45B4-926F-640E123F9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375175">
            <a:off x="-381238" y="598714"/>
            <a:ext cx="8520600" cy="2052600"/>
          </a:xfrm>
        </p:spPr>
        <p:txBody>
          <a:bodyPr/>
          <a:lstStyle/>
          <a:p>
            <a:r>
              <a:rPr lang="fi-FI" sz="4200" dirty="0"/>
              <a:t>HOPS-kysely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6260EE7-4E8B-49D5-AFE9-E35935652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303644">
            <a:off x="440287" y="2946013"/>
            <a:ext cx="8520600" cy="792600"/>
          </a:xfrm>
        </p:spPr>
        <p:txBody>
          <a:bodyPr/>
          <a:lstStyle/>
          <a:p>
            <a:r>
              <a:rPr lang="fi-FI" sz="2400" dirty="0"/>
              <a:t>Digiprojekti</a:t>
            </a:r>
          </a:p>
          <a:p>
            <a:endParaRPr lang="fi-FI" sz="800" dirty="0"/>
          </a:p>
          <a:p>
            <a:r>
              <a:rPr lang="fi-FI" sz="1800" dirty="0"/>
              <a:t>Ryhmä APdigi:</a:t>
            </a:r>
          </a:p>
          <a:p>
            <a:r>
              <a:rPr lang="fi-FI" sz="2000" dirty="0"/>
              <a:t>Pirjo Ungert, </a:t>
            </a:r>
          </a:p>
          <a:p>
            <a:r>
              <a:rPr lang="fi-FI" sz="2000" dirty="0"/>
              <a:t>Andreas </a:t>
            </a:r>
            <a:r>
              <a:rPr lang="fi-FI" sz="2000" dirty="0" err="1"/>
              <a:t>Arnici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33852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2B2F2D-F5AA-4922-9DD0-F5987E973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340" y="362894"/>
            <a:ext cx="2223319" cy="1449660"/>
          </a:xfrm>
        </p:spPr>
        <p:txBody>
          <a:bodyPr/>
          <a:lstStyle/>
          <a:p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Tekstikysymysten hakeminen </a:t>
            </a:r>
            <a:r>
              <a:rPr lang="fi-FI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ohtu</a:t>
            </a:r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-vastinryhmän palvelimelta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2C903B9-FAEB-4C42-9590-E2342D732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88" y="1487336"/>
            <a:ext cx="2332457" cy="792600"/>
          </a:xfrm>
        </p:spPr>
        <p:txBody>
          <a:bodyPr/>
          <a:lstStyle/>
          <a:p>
            <a:r>
              <a:rPr lang="fi-FI" sz="1400" dirty="0"/>
              <a:t>	Loimme pohjan kyselylomakkeelle.</a:t>
            </a:r>
          </a:p>
        </p:txBody>
      </p:sp>
      <p:sp>
        <p:nvSpPr>
          <p:cNvPr id="4" name="Otsikko 3">
            <a:extLst>
              <a:ext uri="{FF2B5EF4-FFF2-40B4-BE49-F238E27FC236}">
                <a16:creationId xmlns:a16="http://schemas.microsoft.com/office/drawing/2014/main" id="{AD43EF5D-52B1-4B7E-9335-FB36EAB6576B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308887" y="374328"/>
            <a:ext cx="2432100" cy="1097284"/>
          </a:xfrm>
        </p:spPr>
        <p:txBody>
          <a:bodyPr/>
          <a:lstStyle/>
          <a:p>
            <a:r>
              <a:rPr lang="fi-FI" sz="2200" dirty="0"/>
              <a:t>Kovakoodatun</a:t>
            </a:r>
            <a:r>
              <a:rPr lang="fi-FI" sz="2000" dirty="0"/>
              <a:t> </a:t>
            </a:r>
            <a:r>
              <a:rPr lang="fi-FI" sz="2200" dirty="0"/>
              <a:t>lomakkeen muodostaminen</a:t>
            </a:r>
            <a:br>
              <a:rPr lang="fi-FI" dirty="0"/>
            </a:br>
            <a:endParaRPr lang="fi-FI" dirty="0"/>
          </a:p>
        </p:txBody>
      </p:sp>
      <p:sp>
        <p:nvSpPr>
          <p:cNvPr id="8" name="Otsikko 7">
            <a:extLst>
              <a:ext uri="{FF2B5EF4-FFF2-40B4-BE49-F238E27FC236}">
                <a16:creationId xmlns:a16="http://schemas.microsoft.com/office/drawing/2014/main" id="{FD598385-19B7-4E66-96C9-ED6375D59B51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 rot="-5400000">
            <a:off x="-2112301" y="2205450"/>
            <a:ext cx="5525400" cy="732600"/>
          </a:xfrm>
        </p:spPr>
        <p:txBody>
          <a:bodyPr/>
          <a:lstStyle/>
          <a:p>
            <a:r>
              <a:rPr lang="fi-FI" sz="4800" dirty="0"/>
              <a:t>1.sprint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2BF3997C-3999-476E-874F-AEB1721750EE}"/>
              </a:ext>
            </a:extLst>
          </p:cNvPr>
          <p:cNvSpPr txBox="1">
            <a:spLocks/>
          </p:cNvSpPr>
          <p:nvPr/>
        </p:nvSpPr>
        <p:spPr>
          <a:xfrm>
            <a:off x="2991488" y="1856478"/>
            <a:ext cx="26921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1400" dirty="0"/>
              <a:t>	Onnistuimme hakemaan tekstikysymykset palvelimelta lomakkeeseen.</a:t>
            </a: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70CED798-4A57-4421-92D3-F23309CB4F5E}"/>
              </a:ext>
            </a:extLst>
          </p:cNvPr>
          <p:cNvSpPr txBox="1">
            <a:spLocks/>
          </p:cNvSpPr>
          <p:nvPr/>
        </p:nvSpPr>
        <p:spPr>
          <a:xfrm>
            <a:off x="6152511" y="374328"/>
            <a:ext cx="2223319" cy="144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Dynaamisen lomakkeen muodostaminen</a:t>
            </a:r>
          </a:p>
        </p:txBody>
      </p:sp>
      <p:sp>
        <p:nvSpPr>
          <p:cNvPr id="11" name="Alaotsikko 2">
            <a:extLst>
              <a:ext uri="{FF2B5EF4-FFF2-40B4-BE49-F238E27FC236}">
                <a16:creationId xmlns:a16="http://schemas.microsoft.com/office/drawing/2014/main" id="{93DBF91A-AB1D-4600-A111-950847153F45}"/>
              </a:ext>
            </a:extLst>
          </p:cNvPr>
          <p:cNvSpPr txBox="1">
            <a:spLocks/>
          </p:cNvSpPr>
          <p:nvPr/>
        </p:nvSpPr>
        <p:spPr>
          <a:xfrm>
            <a:off x="5683659" y="1539300"/>
            <a:ext cx="26921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1400" dirty="0"/>
              <a:t>	Saimme luotua dynaamisen lomakkeen.</a:t>
            </a:r>
          </a:p>
        </p:txBody>
      </p:sp>
      <p:sp>
        <p:nvSpPr>
          <p:cNvPr id="12" name="Otsikko 1">
            <a:extLst>
              <a:ext uri="{FF2B5EF4-FFF2-40B4-BE49-F238E27FC236}">
                <a16:creationId xmlns:a16="http://schemas.microsoft.com/office/drawing/2014/main" id="{866269AA-6C08-4A90-A297-0B96D63CF011}"/>
              </a:ext>
            </a:extLst>
          </p:cNvPr>
          <p:cNvSpPr txBox="1">
            <a:spLocks/>
          </p:cNvSpPr>
          <p:nvPr/>
        </p:nvSpPr>
        <p:spPr>
          <a:xfrm>
            <a:off x="6152511" y="2510484"/>
            <a:ext cx="2223319" cy="47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Analytics</a:t>
            </a:r>
          </a:p>
        </p:txBody>
      </p:sp>
      <p:sp>
        <p:nvSpPr>
          <p:cNvPr id="13" name="Alaotsikko 2">
            <a:extLst>
              <a:ext uri="{FF2B5EF4-FFF2-40B4-BE49-F238E27FC236}">
                <a16:creationId xmlns:a16="http://schemas.microsoft.com/office/drawing/2014/main" id="{18863DCC-C194-470E-B8EB-5F27B9D0EBF5}"/>
              </a:ext>
            </a:extLst>
          </p:cNvPr>
          <p:cNvSpPr txBox="1">
            <a:spLocks/>
          </p:cNvSpPr>
          <p:nvPr/>
        </p:nvSpPr>
        <p:spPr>
          <a:xfrm>
            <a:off x="5683658" y="2948966"/>
            <a:ext cx="26921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1400" dirty="0"/>
              <a:t>	Yhdistimme lomakkeen sivuston analytiikkaseurantaan.</a:t>
            </a:r>
          </a:p>
        </p:txBody>
      </p:sp>
    </p:spTree>
    <p:extLst>
      <p:ext uri="{BB962C8B-B14F-4D97-AF65-F5344CB8AC3E}">
        <p14:creationId xmlns:p14="http://schemas.microsoft.com/office/powerpoint/2010/main" val="8037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2B2F2D-F5AA-4922-9DD0-F5987E973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7344" y="452910"/>
            <a:ext cx="2223319" cy="1449660"/>
          </a:xfrm>
        </p:spPr>
        <p:txBody>
          <a:bodyPr/>
          <a:lstStyle/>
          <a:p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Dynaamisen lomakkeen ulkoasu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2C903B9-FAEB-4C42-9590-E2342D732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695" y="1550194"/>
            <a:ext cx="2332457" cy="792600"/>
          </a:xfrm>
        </p:spPr>
        <p:txBody>
          <a:bodyPr/>
          <a:lstStyle/>
          <a:p>
            <a:r>
              <a:rPr lang="fi-FI" sz="1400" dirty="0"/>
              <a:t>	</a:t>
            </a:r>
          </a:p>
        </p:txBody>
      </p:sp>
      <p:sp>
        <p:nvSpPr>
          <p:cNvPr id="4" name="Otsikko 3">
            <a:extLst>
              <a:ext uri="{FF2B5EF4-FFF2-40B4-BE49-F238E27FC236}">
                <a16:creationId xmlns:a16="http://schemas.microsoft.com/office/drawing/2014/main" id="{AD43EF5D-52B1-4B7E-9335-FB36EAB6576B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301652" y="452910"/>
            <a:ext cx="2432100" cy="1097284"/>
          </a:xfrm>
        </p:spPr>
        <p:txBody>
          <a:bodyPr/>
          <a:lstStyle/>
          <a:p>
            <a:r>
              <a:rPr lang="fi-FI" sz="2200" dirty="0"/>
              <a:t>Dynaamisen lomakkeen kehittäminen</a:t>
            </a:r>
            <a:br>
              <a:rPr lang="fi-FI" dirty="0"/>
            </a:br>
            <a:endParaRPr lang="fi-FI" dirty="0"/>
          </a:p>
        </p:txBody>
      </p:sp>
      <p:sp>
        <p:nvSpPr>
          <p:cNvPr id="8" name="Otsikko 7">
            <a:extLst>
              <a:ext uri="{FF2B5EF4-FFF2-40B4-BE49-F238E27FC236}">
                <a16:creationId xmlns:a16="http://schemas.microsoft.com/office/drawing/2014/main" id="{FD598385-19B7-4E66-96C9-ED6375D59B51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 rot="-5400000">
            <a:off x="-2112301" y="2205450"/>
            <a:ext cx="5525400" cy="732600"/>
          </a:xfrm>
        </p:spPr>
        <p:txBody>
          <a:bodyPr/>
          <a:lstStyle/>
          <a:p>
            <a:r>
              <a:rPr lang="fi-FI" sz="4800" dirty="0"/>
              <a:t>2.sprint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2BF3997C-3999-476E-874F-AEB1721750EE}"/>
              </a:ext>
            </a:extLst>
          </p:cNvPr>
          <p:cNvSpPr txBox="1">
            <a:spLocks/>
          </p:cNvSpPr>
          <p:nvPr/>
        </p:nvSpPr>
        <p:spPr>
          <a:xfrm>
            <a:off x="2605522" y="1550194"/>
            <a:ext cx="26921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1400" dirty="0"/>
              <a:t>	Aloimme luomaan lomakkeemme </a:t>
            </a:r>
          </a:p>
          <a:p>
            <a:r>
              <a:rPr lang="fi-FI" sz="1400" dirty="0"/>
              <a:t>	ulkoasua ja viimeistelimme sen.</a:t>
            </a:r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899D4D98-3411-498A-8C6B-F2DC1CC62A66}"/>
              </a:ext>
            </a:extLst>
          </p:cNvPr>
          <p:cNvSpPr txBox="1">
            <a:spLocks/>
          </p:cNvSpPr>
          <p:nvPr/>
        </p:nvSpPr>
        <p:spPr>
          <a:xfrm>
            <a:off x="835695" y="1550194"/>
            <a:ext cx="26921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1400" dirty="0"/>
              <a:t>	Jatkoimme lomakkeemme kehittämistä.</a:t>
            </a:r>
          </a:p>
        </p:txBody>
      </p:sp>
      <p:sp>
        <p:nvSpPr>
          <p:cNvPr id="12" name="Otsikko 1">
            <a:extLst>
              <a:ext uri="{FF2B5EF4-FFF2-40B4-BE49-F238E27FC236}">
                <a16:creationId xmlns:a16="http://schemas.microsoft.com/office/drawing/2014/main" id="{57AA3DE2-7DBB-48BC-9F8C-3E282A9B04A6}"/>
              </a:ext>
            </a:extLst>
          </p:cNvPr>
          <p:cNvSpPr txBox="1">
            <a:spLocks/>
          </p:cNvSpPr>
          <p:nvPr/>
        </p:nvSpPr>
        <p:spPr>
          <a:xfrm>
            <a:off x="1301652" y="3519567"/>
            <a:ext cx="1863605" cy="50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Tekemättömät:</a:t>
            </a:r>
          </a:p>
        </p:txBody>
      </p:sp>
      <p:sp>
        <p:nvSpPr>
          <p:cNvPr id="14" name="Alaotsikko 2">
            <a:extLst>
              <a:ext uri="{FF2B5EF4-FFF2-40B4-BE49-F238E27FC236}">
                <a16:creationId xmlns:a16="http://schemas.microsoft.com/office/drawing/2014/main" id="{E6246BD6-543A-44AC-B975-ADCEA59B70B8}"/>
              </a:ext>
            </a:extLst>
          </p:cNvPr>
          <p:cNvSpPr txBox="1">
            <a:spLocks/>
          </p:cNvSpPr>
          <p:nvPr/>
        </p:nvSpPr>
        <p:spPr>
          <a:xfrm>
            <a:off x="887368" y="3891754"/>
            <a:ext cx="7362197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1400" dirty="0"/>
              <a:t>	Monivalintakysymysten hakeminen ja tuominen </a:t>
            </a:r>
            <a:r>
              <a:rPr lang="fi-FI" sz="1400" dirty="0" err="1"/>
              <a:t>ohtu</a:t>
            </a:r>
            <a:r>
              <a:rPr lang="fi-FI" sz="1400" dirty="0"/>
              <a:t>-vastinryhmän palvelimelta.</a:t>
            </a:r>
          </a:p>
          <a:p>
            <a:r>
              <a:rPr lang="fi-FI" sz="1400" dirty="0"/>
              <a:t>	Tekstimuotoisten vastauksien lähettäminen </a:t>
            </a:r>
            <a:r>
              <a:rPr lang="fi-FI" sz="1400" dirty="0" err="1"/>
              <a:t>ohtu</a:t>
            </a:r>
            <a:r>
              <a:rPr lang="fi-FI" sz="1400" dirty="0"/>
              <a:t>-vastinryhmän palvelimelle.</a:t>
            </a:r>
          </a:p>
          <a:p>
            <a:r>
              <a:rPr lang="fi-FI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30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2B2F2D-F5AA-4922-9DD0-F5987E973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106" y="452910"/>
            <a:ext cx="1303870" cy="442902"/>
          </a:xfrm>
        </p:spPr>
        <p:txBody>
          <a:bodyPr/>
          <a:lstStyle/>
          <a:p>
            <a:r>
              <a:rPr lang="fi-FI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Firebase</a:t>
            </a:r>
            <a:endParaRPr lang="fi-FI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2C903B9-FAEB-4C42-9590-E2342D732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695" y="1550194"/>
            <a:ext cx="2332457" cy="792600"/>
          </a:xfrm>
        </p:spPr>
        <p:txBody>
          <a:bodyPr/>
          <a:lstStyle/>
          <a:p>
            <a:r>
              <a:rPr lang="fi-FI" sz="1400" dirty="0"/>
              <a:t>	</a:t>
            </a:r>
          </a:p>
        </p:txBody>
      </p:sp>
      <p:sp>
        <p:nvSpPr>
          <p:cNvPr id="4" name="Otsikko 3">
            <a:extLst>
              <a:ext uri="{FF2B5EF4-FFF2-40B4-BE49-F238E27FC236}">
                <a16:creationId xmlns:a16="http://schemas.microsoft.com/office/drawing/2014/main" id="{AD43EF5D-52B1-4B7E-9335-FB36EAB6576B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301652" y="452910"/>
            <a:ext cx="2151453" cy="907260"/>
          </a:xfrm>
        </p:spPr>
        <p:txBody>
          <a:bodyPr/>
          <a:lstStyle/>
          <a:p>
            <a:r>
              <a:rPr lang="fi-FI" sz="2200" dirty="0"/>
              <a:t>Kyselylomakkeen</a:t>
            </a:r>
            <a:br>
              <a:rPr lang="fi-FI" sz="2200" dirty="0"/>
            </a:br>
            <a:r>
              <a:rPr lang="fi-FI" sz="2200" dirty="0"/>
              <a:t>viimeistely</a:t>
            </a:r>
            <a:br>
              <a:rPr lang="fi-FI" dirty="0"/>
            </a:br>
            <a:endParaRPr lang="fi-FI" dirty="0"/>
          </a:p>
        </p:txBody>
      </p:sp>
      <p:sp>
        <p:nvSpPr>
          <p:cNvPr id="8" name="Otsikko 7">
            <a:extLst>
              <a:ext uri="{FF2B5EF4-FFF2-40B4-BE49-F238E27FC236}">
                <a16:creationId xmlns:a16="http://schemas.microsoft.com/office/drawing/2014/main" id="{FD598385-19B7-4E66-96C9-ED6375D59B51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 rot="-5400000">
            <a:off x="-2112301" y="2205450"/>
            <a:ext cx="5525400" cy="732600"/>
          </a:xfrm>
        </p:spPr>
        <p:txBody>
          <a:bodyPr/>
          <a:lstStyle/>
          <a:p>
            <a:r>
              <a:rPr lang="fi-FI" sz="4800" dirty="0"/>
              <a:t>3.sprint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2BF3997C-3999-476E-874F-AEB1721750EE}"/>
              </a:ext>
            </a:extLst>
          </p:cNvPr>
          <p:cNvSpPr txBox="1">
            <a:spLocks/>
          </p:cNvSpPr>
          <p:nvPr/>
        </p:nvSpPr>
        <p:spPr>
          <a:xfrm>
            <a:off x="2989351" y="959746"/>
            <a:ext cx="2692171" cy="104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1400" dirty="0"/>
              <a:t>	Loimme tietokannan, johon vastaukset lähetettiin ja niitä pystyi </a:t>
            </a:r>
            <a:r>
              <a:rPr lang="fi-FI" sz="1400" dirty="0" err="1"/>
              <a:t>tarkastalemaan</a:t>
            </a:r>
            <a:r>
              <a:rPr lang="fi-FI" sz="1400" dirty="0"/>
              <a:t>.</a:t>
            </a:r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899D4D98-3411-498A-8C6B-F2DC1CC62A66}"/>
              </a:ext>
            </a:extLst>
          </p:cNvPr>
          <p:cNvSpPr txBox="1">
            <a:spLocks/>
          </p:cNvSpPr>
          <p:nvPr/>
        </p:nvSpPr>
        <p:spPr>
          <a:xfrm>
            <a:off x="835646" y="1288917"/>
            <a:ext cx="2329612" cy="124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1400" dirty="0"/>
              <a:t>	Viimeistelimme lomakkeemme lopullisen version ja mm. visuaalisen ilmeen.</a:t>
            </a:r>
          </a:p>
        </p:txBody>
      </p:sp>
      <p:sp>
        <p:nvSpPr>
          <p:cNvPr id="12" name="Otsikko 1">
            <a:extLst>
              <a:ext uri="{FF2B5EF4-FFF2-40B4-BE49-F238E27FC236}">
                <a16:creationId xmlns:a16="http://schemas.microsoft.com/office/drawing/2014/main" id="{57AA3DE2-7DBB-48BC-9F8C-3E282A9B04A6}"/>
              </a:ext>
            </a:extLst>
          </p:cNvPr>
          <p:cNvSpPr txBox="1">
            <a:spLocks/>
          </p:cNvSpPr>
          <p:nvPr/>
        </p:nvSpPr>
        <p:spPr>
          <a:xfrm>
            <a:off x="1301652" y="3519567"/>
            <a:ext cx="1863605" cy="50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Tekemättömät:</a:t>
            </a:r>
          </a:p>
        </p:txBody>
      </p:sp>
      <p:sp>
        <p:nvSpPr>
          <p:cNvPr id="14" name="Alaotsikko 2">
            <a:extLst>
              <a:ext uri="{FF2B5EF4-FFF2-40B4-BE49-F238E27FC236}">
                <a16:creationId xmlns:a16="http://schemas.microsoft.com/office/drawing/2014/main" id="{E6246BD6-543A-44AC-B975-ADCEA59B70B8}"/>
              </a:ext>
            </a:extLst>
          </p:cNvPr>
          <p:cNvSpPr txBox="1">
            <a:spLocks/>
          </p:cNvSpPr>
          <p:nvPr/>
        </p:nvSpPr>
        <p:spPr>
          <a:xfrm>
            <a:off x="887368" y="3891754"/>
            <a:ext cx="7362197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1400" dirty="0"/>
              <a:t>	Datan visualisoiminen kyselyn vastauksista.</a:t>
            </a:r>
          </a:p>
          <a:p>
            <a:r>
              <a:rPr lang="fi-FI" sz="1400" dirty="0"/>
              <a:t>	Vastausten tallentaminen ja tarkastelu </a:t>
            </a:r>
            <a:r>
              <a:rPr lang="fi-FI" sz="1400" dirty="0" err="1"/>
              <a:t>ohtun</a:t>
            </a:r>
            <a:r>
              <a:rPr lang="fi-FI" sz="1400" dirty="0"/>
              <a:t>-palvelimelta.</a:t>
            </a:r>
          </a:p>
          <a:p>
            <a:r>
              <a:rPr lang="fi-FI" sz="1400" dirty="0"/>
              <a:t>	Monivalintakysymysten toimiminen.</a:t>
            </a:r>
          </a:p>
          <a:p>
            <a:r>
              <a:rPr lang="fi-FI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5483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1F0A10-ED26-436D-9116-0343F65B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-5400000">
            <a:off x="-2112301" y="2205450"/>
            <a:ext cx="5525400" cy="732600"/>
          </a:xfrm>
        </p:spPr>
        <p:txBody>
          <a:bodyPr/>
          <a:lstStyle/>
          <a:p>
            <a:r>
              <a:rPr lang="fi-FI" sz="4800" dirty="0"/>
              <a:t>JSON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126DF7BC-E464-466F-AC23-175772359C9D}"/>
              </a:ext>
            </a:extLst>
          </p:cNvPr>
          <p:cNvSpPr txBox="1">
            <a:spLocks/>
          </p:cNvSpPr>
          <p:nvPr/>
        </p:nvSpPr>
        <p:spPr>
          <a:xfrm>
            <a:off x="1353310" y="1705054"/>
            <a:ext cx="4149029" cy="50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i-FI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JSON-data kysymysten hakemiseen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1092DD6-0150-412C-A345-26A41B3141BD}"/>
              </a:ext>
            </a:extLst>
          </p:cNvPr>
          <p:cNvSpPr>
            <a:spLocks noGrp="1" noChangeArrowheads="1"/>
          </p:cNvSpPr>
          <p:nvPr>
            <p:ph type="ctrTitle" idx="3"/>
          </p:nvPr>
        </p:nvSpPr>
        <p:spPr bwMode="auto">
          <a:xfrm>
            <a:off x="1343338" y="2288128"/>
            <a:ext cx="7516563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[{"qid":1,"title":"Minkä vuoden opiskelija olet?","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type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":"","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answer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null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},</a:t>
            </a:r>
            <a:b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</a:b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{"qid":2,"title":"Mihin profiiliin olet suuntautumassa/suuntautunut?","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type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":"","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answer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null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},</a:t>
            </a:r>
            <a:b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</a:b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{"qid":3,"title":"Miten mielestäsi 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HOPS:iin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 perehdytettiin opintojen alussa?","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type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":"","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answer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null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},</a:t>
            </a:r>
            <a:b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</a:b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{"qid":4,"title":"Minkälaisia ongelmia olet kohdannut opintojen edetessä 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HOPS:iin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 liittyen?","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type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":"","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answer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null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},</a:t>
            </a:r>
            <a:b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</a:b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{"qid":5,"title":"Minkälaisia ominaisuuksia 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HOPS:in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 luomiseen voitaisiin lisätä?","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type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":"","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answer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":</a:t>
            </a:r>
            <a:r>
              <a:rPr kumimoji="0" lang="fi-FI" altLang="fi-FI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null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ora" panose="020B0604020202020204" charset="0"/>
              </a:rPr>
              <a:t>}]</a:t>
            </a:r>
            <a:r>
              <a:rPr kumimoji="0" lang="fi-FI" altLang="fi-FI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ora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0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C7AB25-EBED-432D-92CD-E2E01A84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081" y="440475"/>
            <a:ext cx="2343151" cy="711516"/>
          </a:xfrm>
        </p:spPr>
        <p:txBody>
          <a:bodyPr/>
          <a:lstStyle/>
          <a:p>
            <a:r>
              <a:rPr lang="fi-FI" sz="1400" dirty="0"/>
              <a:t>Linkki toimivaan kyselylomakkeeseen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22E8A09-BB96-4008-A347-C1BE3B32F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38" y="101859"/>
            <a:ext cx="2887152" cy="596756"/>
          </a:xfrm>
        </p:spPr>
        <p:txBody>
          <a:bodyPr/>
          <a:lstStyle/>
          <a:p>
            <a:r>
              <a:rPr lang="fi-FI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HOPS-kysely</a:t>
            </a:r>
            <a:endParaRPr lang="fi-FI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193844D4-1A2A-4C9E-8F7E-29FEC169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591" y="996993"/>
            <a:ext cx="5593556" cy="3577630"/>
          </a:xfrm>
          <a:prstGeom prst="rect">
            <a:avLst/>
          </a:prstGeom>
        </p:spPr>
      </p:pic>
      <p:sp>
        <p:nvSpPr>
          <p:cNvPr id="5" name="Alaotsikko 2">
            <a:extLst>
              <a:ext uri="{FF2B5EF4-FFF2-40B4-BE49-F238E27FC236}">
                <a16:creationId xmlns:a16="http://schemas.microsoft.com/office/drawing/2014/main" id="{C407347B-CDFC-4CD5-865A-C04C3B9817C7}"/>
              </a:ext>
            </a:extLst>
          </p:cNvPr>
          <p:cNvSpPr txBox="1">
            <a:spLocks/>
          </p:cNvSpPr>
          <p:nvPr/>
        </p:nvSpPr>
        <p:spPr>
          <a:xfrm>
            <a:off x="5710698" y="400237"/>
            <a:ext cx="3241565" cy="59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r"/>
            <a:r>
              <a:rPr lang="fi-FI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Tietokanta</a:t>
            </a:r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A40E752A-90B8-4B14-A1D4-B53B45BEC6E6}"/>
              </a:ext>
            </a:extLst>
          </p:cNvPr>
          <p:cNvCxnSpPr/>
          <p:nvPr/>
        </p:nvCxnSpPr>
        <p:spPr>
          <a:xfrm>
            <a:off x="3030411" y="0"/>
            <a:ext cx="0" cy="514350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laotsikko 2">
            <a:extLst>
              <a:ext uri="{FF2B5EF4-FFF2-40B4-BE49-F238E27FC236}">
                <a16:creationId xmlns:a16="http://schemas.microsoft.com/office/drawing/2014/main" id="{E3CF15C0-F1F4-4368-8952-8C51A0A601F9}"/>
              </a:ext>
            </a:extLst>
          </p:cNvPr>
          <p:cNvSpPr txBox="1">
            <a:spLocks/>
          </p:cNvSpPr>
          <p:nvPr/>
        </p:nvSpPr>
        <p:spPr>
          <a:xfrm>
            <a:off x="-334744" y="1192229"/>
            <a:ext cx="3241565" cy="59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r"/>
            <a:r>
              <a:rPr lang="fi-FI" dirty="0">
                <a:solidFill>
                  <a:schemeClr val="accent6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Staattinen lomake</a:t>
            </a:r>
            <a:endParaRPr lang="fi-FI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Alaotsikko 2">
            <a:extLst>
              <a:ext uri="{FF2B5EF4-FFF2-40B4-BE49-F238E27FC236}">
                <a16:creationId xmlns:a16="http://schemas.microsoft.com/office/drawing/2014/main" id="{B5E9F31F-86D6-486C-A9D6-1F389C9A8AA9}"/>
              </a:ext>
            </a:extLst>
          </p:cNvPr>
          <p:cNvSpPr txBox="1">
            <a:spLocks/>
          </p:cNvSpPr>
          <p:nvPr/>
        </p:nvSpPr>
        <p:spPr>
          <a:xfrm>
            <a:off x="-195558" y="2054296"/>
            <a:ext cx="3018766" cy="113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600"/>
              <a:buFont typeface="Lora"/>
              <a:buNone/>
              <a:defRPr sz="36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fi-FI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Suunnitelma tiedon esittämiseen</a:t>
            </a:r>
          </a:p>
        </p:txBody>
      </p:sp>
      <p:sp>
        <p:nvSpPr>
          <p:cNvPr id="14" name="Otsikko 1">
            <a:extLst>
              <a:ext uri="{FF2B5EF4-FFF2-40B4-BE49-F238E27FC236}">
                <a16:creationId xmlns:a16="http://schemas.microsoft.com/office/drawing/2014/main" id="{1F1D5161-2668-41FC-BE54-BFA8EDC07C45}"/>
              </a:ext>
            </a:extLst>
          </p:cNvPr>
          <p:cNvSpPr txBox="1">
            <a:spLocks/>
          </p:cNvSpPr>
          <p:nvPr/>
        </p:nvSpPr>
        <p:spPr>
          <a:xfrm>
            <a:off x="326938" y="2621032"/>
            <a:ext cx="2343151" cy="71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000"/>
              <a:buFont typeface="Lora"/>
              <a:buNone/>
              <a:defRPr sz="1000" b="0" i="0" u="none" strike="noStrike" cap="none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5200"/>
              <a:buFont typeface="Roboto Condensed"/>
              <a:buNone/>
              <a:defRPr sz="5200" b="0" i="0" u="none" strike="noStrike" cap="none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i-FI" sz="1200" dirty="0"/>
              <a:t>Google </a:t>
            </a:r>
            <a:r>
              <a:rPr lang="fi-FI" sz="1200" dirty="0" err="1"/>
              <a:t>Charts:in</a:t>
            </a:r>
            <a:r>
              <a:rPr lang="fi-FI" sz="1200" dirty="0"/>
              <a:t> ja </a:t>
            </a:r>
            <a:r>
              <a:rPr lang="fi-FI" sz="1200" dirty="0" err="1"/>
              <a:t>Mockyn</a:t>
            </a:r>
            <a:r>
              <a:rPr lang="fi-FI" sz="1200" dirty="0"/>
              <a:t> avulla</a:t>
            </a:r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11E727D4-ED12-4978-A4F0-C6CD02F8B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75" y="3332548"/>
            <a:ext cx="2290300" cy="16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2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30312BA-857E-4F78-AC10-681417CCE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37B50AC-2727-404C-B5FB-8DB6AB2BF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z="7200" dirty="0">
                <a:solidFill>
                  <a:schemeClr val="accent4">
                    <a:lumMod val="75000"/>
                  </a:schemeClr>
                </a:solidFill>
              </a:rPr>
              <a:t>Kiitos!</a:t>
            </a:r>
          </a:p>
        </p:txBody>
      </p:sp>
    </p:spTree>
    <p:extLst>
      <p:ext uri="{BB962C8B-B14F-4D97-AF65-F5344CB8AC3E}">
        <p14:creationId xmlns:p14="http://schemas.microsoft.com/office/powerpoint/2010/main" val="2882940885"/>
      </p:ext>
    </p:extLst>
  </p:cSld>
  <p:clrMapOvr>
    <a:masterClrMapping/>
  </p:clrMapOvr>
</p:sld>
</file>

<file path=ppt/theme/theme1.xml><?xml version="1.0" encoding="utf-8"?>
<a:theme xmlns:a="http://schemas.openxmlformats.org/drawingml/2006/main" name="PHD DISSERTA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FD9E0"/>
      </a:accent1>
      <a:accent2>
        <a:srgbClr val="BAC8D3"/>
      </a:accent2>
      <a:accent3>
        <a:srgbClr val="869FB2"/>
      </a:accent3>
      <a:accent4>
        <a:srgbClr val="5F7D95"/>
      </a:accent4>
      <a:accent5>
        <a:srgbClr val="435D74"/>
      </a:accent5>
      <a:accent6>
        <a:srgbClr val="DFE5E8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280</Words>
  <Application>Microsoft Office PowerPoint</Application>
  <PresentationFormat>On-screen Show (16:9)</PresentationFormat>
  <Paragraphs>47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Lora</vt:lpstr>
      <vt:lpstr>Roboto Condensed</vt:lpstr>
      <vt:lpstr>PHD DISSERTATION</vt:lpstr>
      <vt:lpstr>HOPS-kysely</vt:lpstr>
      <vt:lpstr>Tekstikysymysten hakeminen ohtu-vastinryhmän palvelimelta</vt:lpstr>
      <vt:lpstr>Dynaamisen lomakkeen ulkoasu</vt:lpstr>
      <vt:lpstr>Firebase</vt:lpstr>
      <vt:lpstr>JSON</vt:lpstr>
      <vt:lpstr>Linkki toimivaan kyselylomakkeeseen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HOPS-kysely</dc:title>
  <dc:creator>Pirjo Ungert</dc:creator>
  <cp:lastModifiedBy>Andreas Arnici</cp:lastModifiedBy>
  <cp:revision>22</cp:revision>
  <dcterms:modified xsi:type="dcterms:W3CDTF">2019-12-12T09:30:05Z</dcterms:modified>
</cp:coreProperties>
</file>