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287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669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73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00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560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610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02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sv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Views, Razor Syntax, Layout, Tag Helpers, View Components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6E7BD-FB2A-41FA-BF16-626A0D3B1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4" y="2663956"/>
            <a:ext cx="3255220" cy="207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4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– For values (HTML encoded)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@{ … } </a:t>
            </a:r>
            <a:r>
              <a:rPr lang="en-US" dirty="0"/>
              <a:t>– For code blocks (keep the view simple!)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en-US" dirty="0" smtClean="0"/>
              <a:t>Syntax (1)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823661" y="1827384"/>
            <a:ext cx="758837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time is: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@DateTime.Now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!!!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Not HTML encoded value: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@Html.Raw(someVar)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238320" y="4075650"/>
            <a:ext cx="1171536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var productName = "Energy drink";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 != null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else if 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!= null) 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&lt;p&gt;Product 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 has been added in your shopping cart&lt;/p&gt;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5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foreach</a:t>
            </a:r>
            <a:r>
              <a:rPr lang="en-US" dirty="0"/>
              <a:t>, etc. C# statements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HTML markup lines can be included at any part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@:</a:t>
            </a:r>
            <a:r>
              <a:rPr lang="en-US" dirty="0"/>
              <a:t> – For plain text line to be rendered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(2)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926296" y="3180323"/>
            <a:ext cx="10367015" cy="3572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class="products-list"&gt;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@if (Model.Products.Count() == 0) {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&lt;p&gt;Sorry, no products found!&lt;/p&gt;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else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@: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List of the products found: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foreach(var product in Model.Products)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&lt;b&gt;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@product.Name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, &lt;/b&gt;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02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"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726777" y="1680901"/>
            <a:ext cx="1074629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@*</a:t>
            </a:r>
          </a:p>
          <a:p>
            <a:r>
              <a:rPr lang="en-US" dirty="0">
                <a:ln w="0">
                  <a:noFill/>
                </a:ln>
                <a:solidFill>
                  <a:srgbClr val="FF0000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Razor Comment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*@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//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/*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Multi</a:t>
            </a:r>
          </a:p>
          <a:p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         line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*/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&lt;!-- HTML Comment --&gt;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722850" y="5277176"/>
            <a:ext cx="107462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This is the sign that separates email names from domains: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@@</a:t>
            </a:r>
            <a:r>
              <a:rPr lang="en-US" dirty="0">
                <a:ln w="0"/>
                <a:solidFill>
                  <a:schemeClr val="tx1"/>
                </a:solidFill>
                <a:effectLst/>
              </a:rPr>
              <a:t>&lt;br /&gt;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And this is how smart Razor is: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spam_me@gmail.com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17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@(…)</a:t>
            </a:r>
            <a:r>
              <a:rPr lang="en-US" dirty="0"/>
              <a:t> – Explicit code expression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@using </a:t>
            </a:r>
            <a:r>
              <a:rPr lang="en-US" dirty="0"/>
              <a:t>– for including namespace into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@model </a:t>
            </a:r>
            <a:r>
              <a:rPr lang="en-US" dirty="0"/>
              <a:t>– for defining the model for the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(4)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722850" y="1893455"/>
            <a:ext cx="10763134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rating(0-10):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@Model.Rating 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/ 10.0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6 / 10.0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rating(0-1): </a:t>
            </a:r>
            <a:r>
              <a:rPr lang="en-US" sz="19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@(</a:t>
            </a:r>
            <a:r>
              <a:rPr lang="en-US" sz="19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Model.Rating</a:t>
            </a:r>
            <a:r>
              <a:rPr lang="en-US" sz="19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/ 10.0)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0.6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9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spam_me@Model.Rating                        </a:t>
            </a:r>
            <a:r>
              <a:rPr lang="en-US" sz="1900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spam_me@Model.Rating *@     </a:t>
            </a:r>
          </a:p>
          <a:p>
            <a:r>
              <a:rPr lang="en-US" sz="19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spam_me</a:t>
            </a:r>
            <a:r>
              <a:rPr lang="en-US" sz="19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@(Model.Rating</a:t>
            </a:r>
            <a:r>
              <a:rPr lang="en-US" sz="19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sz="19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</a:t>
            </a:r>
            <a:r>
              <a:rPr lang="en-US" sz="1900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@*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spam_me6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717608" y="5398199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@using MyFirstMvcApplication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 UserModel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@Model.Username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3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 </a:t>
            </a:r>
            <a:r>
              <a:rPr lang="en-US" sz="3000" b="1" dirty="0">
                <a:solidFill>
                  <a:schemeClr val="bg1"/>
                </a:solidFill>
              </a:rPr>
              <a:t>dependency injection</a:t>
            </a:r>
            <a:r>
              <a:rPr lang="en-US" sz="3000" dirty="0"/>
              <a:t> into views.</a:t>
            </a:r>
          </a:p>
          <a:p>
            <a:pPr lvl="1"/>
            <a:r>
              <a:rPr lang="en-US" sz="2800" dirty="0"/>
              <a:t>You can inject a </a:t>
            </a:r>
            <a:r>
              <a:rPr lang="en-US" sz="2800" b="1" dirty="0">
                <a:solidFill>
                  <a:schemeClr val="bg1"/>
                </a:solidFill>
              </a:rPr>
              <a:t>Service</a:t>
            </a:r>
            <a:r>
              <a:rPr lang="en-US" sz="2800" dirty="0"/>
              <a:t> into a </a:t>
            </a:r>
            <a:r>
              <a:rPr lang="en-US" sz="2800" b="1" dirty="0">
                <a:solidFill>
                  <a:schemeClr val="bg1"/>
                </a:solidFill>
              </a:rPr>
              <a:t>View</a:t>
            </a:r>
            <a:r>
              <a:rPr lang="en-US" sz="2800" dirty="0"/>
              <a:t> by using </a:t>
            </a:r>
            <a:r>
              <a:rPr lang="en-US" sz="2800" b="1" dirty="0">
                <a:solidFill>
                  <a:schemeClr val="bg1"/>
                </a:solidFill>
              </a:rPr>
              <a:t>@inject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Dependency Injection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6273522" y="5137599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23" y="2518570"/>
            <a:ext cx="5544601" cy="13915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5" y="2518570"/>
            <a:ext cx="5566944" cy="1573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19" y="3847200"/>
            <a:ext cx="2208963" cy="264928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05" y="4304862"/>
            <a:ext cx="4924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Layout and Special View Files</a:t>
            </a:r>
            <a:endParaRPr lang="bg-BG"/>
          </a:p>
        </p:txBody>
      </p:sp>
      <p:pic>
        <p:nvPicPr>
          <p:cNvPr id="1026" name="Picture 2" descr="Page Layout example">
            <a:extLst>
              <a:ext uri="{FF2B5EF4-FFF2-40B4-BE49-F238E27FC236}">
                <a16:creationId xmlns:a16="http://schemas.microsoft.com/office/drawing/2014/main" id="{D4AD8A7E-BBAF-42EC-9B01-A2597C9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1719365"/>
            <a:ext cx="2928937" cy="17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Define a </a:t>
            </a:r>
            <a:r>
              <a:rPr lang="en-US" b="1" dirty="0">
                <a:solidFill>
                  <a:schemeClr val="bg1"/>
                </a:solidFill>
              </a:rPr>
              <a:t>common site template </a:t>
            </a:r>
            <a:r>
              <a:rPr lang="en-US" sz="3000" dirty="0"/>
              <a:t>(~/Views/Shared</a:t>
            </a:r>
            <a:r>
              <a:rPr lang="en-US" sz="3000" dirty="0" smtClean="0"/>
              <a:t>/_</a:t>
            </a:r>
            <a:r>
              <a:rPr lang="en-US" sz="3000" noProof="1" smtClean="0"/>
              <a:t>Layout.cshtml</a:t>
            </a:r>
            <a:r>
              <a:rPr lang="en-US" sz="3400" dirty="0" smtClean="0"/>
              <a:t>)</a:t>
            </a:r>
            <a:endParaRPr lang="en-US" sz="3400" dirty="0"/>
          </a:p>
          <a:p>
            <a:r>
              <a:rPr lang="en-US" dirty="0"/>
              <a:t>Razor View engine renders content </a:t>
            </a:r>
            <a:r>
              <a:rPr lang="en-US" b="1" dirty="0">
                <a:solidFill>
                  <a:schemeClr val="bg1"/>
                </a:solidFill>
              </a:rPr>
              <a:t>inside-out</a:t>
            </a:r>
          </a:p>
          <a:p>
            <a:pPr lvl="1"/>
            <a:r>
              <a:rPr lang="en-US" dirty="0"/>
              <a:t>First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rendered, and after that –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@RenderBody() </a:t>
            </a:r>
            <a:r>
              <a:rPr lang="en-US" sz="3200" dirty="0"/>
              <a:t>–</a:t>
            </a:r>
            <a:br>
              <a:rPr lang="en-US" sz="3200" dirty="0"/>
            </a:br>
            <a:r>
              <a:rPr lang="en-US" sz="3200" dirty="0"/>
              <a:t>indicate where we want</a:t>
            </a:r>
            <a:br>
              <a:rPr lang="en-US" sz="3200" dirty="0"/>
            </a:br>
            <a:r>
              <a:rPr lang="en-US" sz="3200" dirty="0"/>
              <a:t>the views based on this</a:t>
            </a:r>
            <a:br>
              <a:rPr lang="en-US" sz="3200" dirty="0"/>
            </a:br>
            <a:r>
              <a:rPr lang="en-US" sz="3200" dirty="0"/>
              <a:t>layout to "</a:t>
            </a:r>
            <a:r>
              <a:rPr lang="en-US" sz="3200" b="1" dirty="0">
                <a:solidFill>
                  <a:schemeClr val="bg1"/>
                </a:solidFill>
              </a:rPr>
              <a:t>fill in</a:t>
            </a:r>
            <a:r>
              <a:rPr lang="en-US" sz="3200" dirty="0"/>
              <a:t>" their</a:t>
            </a:r>
            <a:br>
              <a:rPr lang="en-US" sz="3200" dirty="0"/>
            </a:br>
            <a:r>
              <a:rPr lang="en-US" sz="3200" dirty="0"/>
              <a:t>core content at that</a:t>
            </a:r>
            <a:br>
              <a:rPr lang="en-US" sz="3200" dirty="0"/>
            </a:br>
            <a:r>
              <a:rPr lang="en-US" sz="3200" dirty="0"/>
              <a:t>location in the 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61" y="3281377"/>
            <a:ext cx="5784707" cy="311624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78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ViewStart.cshtml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9"/>
            <a:ext cx="11804822" cy="524290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don't need to specify layout since their default layout is </a:t>
            </a:r>
            <a:br>
              <a:rPr lang="en-US" dirty="0"/>
            </a:br>
            <a:r>
              <a:rPr lang="en-US" dirty="0"/>
              <a:t>set in their </a:t>
            </a:r>
            <a:r>
              <a:rPr lang="en-US" b="1" noProof="1">
                <a:solidFill>
                  <a:schemeClr val="bg1"/>
                </a:solidFill>
              </a:rPr>
              <a:t>_ViewStart </a:t>
            </a:r>
            <a:r>
              <a:rPr lang="en-US" dirty="0"/>
              <a:t>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Views/_ViewStart.cshtml </a:t>
            </a:r>
            <a:r>
              <a:rPr lang="en-US" noProof="1"/>
              <a:t>(</a:t>
            </a:r>
            <a:r>
              <a:rPr lang="en-US" dirty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without layout: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714433" y="5562600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null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714433" y="3655807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~/Views/Shared/_UncommonLayout.cshtml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35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ViewImports.cshtml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8"/>
            <a:ext cx="11804822" cy="541246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directive or a dependency is shared between many Views it can be specified globally in the </a:t>
            </a:r>
            <a:r>
              <a:rPr lang="en-US" b="1" noProof="1">
                <a:solidFill>
                  <a:schemeClr val="bg1"/>
                </a:solidFill>
              </a:rPr>
              <a:t>ViewImports</a:t>
            </a:r>
            <a:r>
              <a:rPr lang="en-US" noProof="1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Views/_ViewImports.cshtml </a:t>
            </a:r>
            <a:r>
              <a:rPr lang="en-US" dirty="0"/>
              <a:t>(code for all views)</a:t>
            </a:r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This file does not support other Razor features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159350" y="3181767"/>
            <a:ext cx="98733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WebApplication1.Models.AccountViewModels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WebApplication1.Models.ManageViewModels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Microsoft.AspNetCore.Identity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@addTagHelper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*,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Microsoft.AspNetCore.Mvc.TagHelpers</a:t>
            </a:r>
            <a:endParaRPr lang="en-US" sz="25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6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can have one or more "</a:t>
            </a:r>
            <a:r>
              <a:rPr lang="en-US" sz="3200" b="1" dirty="0">
                <a:solidFill>
                  <a:schemeClr val="bg1"/>
                </a:solidFill>
              </a:rPr>
              <a:t>sections</a:t>
            </a:r>
            <a:r>
              <a:rPr lang="en-US" sz="3200" dirty="0"/>
              <a:t>" (optional)</a:t>
            </a:r>
          </a:p>
          <a:p>
            <a:r>
              <a:rPr lang="en-US" sz="3200" dirty="0"/>
              <a:t>They are defined in the views: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Can be rendered anywhere in the layout page using the method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RenderSection()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@RenderSection</a:t>
            </a:r>
            <a:r>
              <a:rPr lang="en-US" sz="3000" noProof="1"/>
              <a:t>(</a:t>
            </a:r>
            <a:r>
              <a:rPr lang="en-US" sz="3000" b="1" noProof="1">
                <a:solidFill>
                  <a:schemeClr val="bg1"/>
                </a:solidFill>
              </a:rPr>
              <a:t>string name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bool required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If the section is required and not defined, an exception will be </a:t>
            </a:r>
            <a:br>
              <a:rPr lang="en-US" sz="3000" noProof="1"/>
            </a:br>
            <a:r>
              <a:rPr lang="en-US" sz="3000" noProof="1"/>
              <a:t>thrown (</a:t>
            </a:r>
            <a:r>
              <a:rPr lang="en-US" sz="3000" b="1" noProof="1">
                <a:solidFill>
                  <a:schemeClr val="bg1"/>
                </a:solidFill>
              </a:rPr>
              <a:t>IsSectionDefined()</a:t>
            </a:r>
            <a:r>
              <a:rPr lang="en-US" sz="3000" b="1" noProof="1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76" y="1912776"/>
            <a:ext cx="3439009" cy="13777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7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View Engine </a:t>
            </a:r>
            <a:r>
              <a:rPr lang="en-US" sz="3200" dirty="0"/>
              <a:t>Essentials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sz="3200" dirty="0"/>
              <a:t> Syntax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Dependency Injection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Layout and Special View Files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noProof="1"/>
              <a:t>_Layout, _ViewStart, _ViewImports and Sections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HTML Helpers </a:t>
            </a:r>
            <a:r>
              <a:rPr lang="en-US" sz="3200" noProof="1"/>
              <a:t>&amp;</a:t>
            </a:r>
            <a:r>
              <a:rPr lang="en-US" sz="3200" b="1" noProof="1">
                <a:solidFill>
                  <a:schemeClr val="bg1"/>
                </a:solidFill>
              </a:rPr>
              <a:t> Tag Helpers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noProof="1"/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7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 Helpers and Tag Helpers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tag helpers 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F1F4"/>
              </a:clrFrom>
              <a:clrTo>
                <a:srgbClr val="EFF1F4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14" y="988292"/>
            <a:ext cx="6483090" cy="33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169112"/>
            <a:ext cx="7265544" cy="5658388"/>
          </a:xfrm>
        </p:spPr>
        <p:txBody>
          <a:bodyPr>
            <a:normAutofit/>
          </a:bodyPr>
          <a:lstStyle/>
          <a:p>
            <a:r>
              <a:rPr lang="en-US" sz="3000" dirty="0"/>
              <a:t>Each </a:t>
            </a:r>
            <a:r>
              <a:rPr lang="en-US" sz="3000" noProof="1"/>
              <a:t>view inherits </a:t>
            </a:r>
            <a:r>
              <a:rPr lang="en-US" sz="3000" b="1" noProof="1">
                <a:solidFill>
                  <a:schemeClr val="bg1"/>
                </a:solidFill>
              </a:rPr>
              <a:t>RazorPage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RazorPage</a:t>
            </a:r>
            <a:r>
              <a:rPr lang="en-US" sz="3000" noProof="1"/>
              <a:t> has a property named </a:t>
            </a:r>
            <a:r>
              <a:rPr lang="en-US" sz="3000" b="1" noProof="1">
                <a:solidFill>
                  <a:schemeClr val="bg1"/>
                </a:solidFill>
              </a:rPr>
              <a:t>Html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Html </a:t>
            </a:r>
            <a:r>
              <a:rPr lang="en-US" sz="3000" dirty="0"/>
              <a:t>Property has methods that </a:t>
            </a:r>
            <a:br>
              <a:rPr lang="en-US" sz="3000" dirty="0"/>
            </a:br>
            <a:r>
              <a:rPr lang="en-US" sz="3000" dirty="0"/>
              <a:t>return string can be used to:</a:t>
            </a:r>
          </a:p>
          <a:p>
            <a:pPr lvl="1"/>
            <a:r>
              <a:rPr lang="en-US" sz="2800" dirty="0"/>
              <a:t>Create inputs</a:t>
            </a:r>
          </a:p>
          <a:p>
            <a:pPr lvl="1"/>
            <a:r>
              <a:rPr lang="en-US" sz="2800" dirty="0"/>
              <a:t>Create links</a:t>
            </a:r>
          </a:p>
          <a:p>
            <a:pPr lvl="1"/>
            <a:r>
              <a:rPr lang="en-US" sz="2800" dirty="0"/>
              <a:t>Create forms</a:t>
            </a:r>
          </a:p>
          <a:p>
            <a:r>
              <a:rPr lang="en-US" sz="3000" dirty="0"/>
              <a:t>Avoid using HTML Helpers</a:t>
            </a:r>
          </a:p>
          <a:p>
            <a:pPr lvl="1"/>
            <a:r>
              <a:rPr lang="en-US" sz="2800" dirty="0"/>
              <a:t>Use Tag Helpers instead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99" y="1315755"/>
            <a:ext cx="4236106" cy="1707363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77548"/>
              </p:ext>
            </p:extLst>
          </p:nvPr>
        </p:nvGraphicFramePr>
        <p:xfrm>
          <a:off x="5579387" y="3355469"/>
          <a:ext cx="6235118" cy="31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559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3117559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591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HTML Helpers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.ActionLink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@Html.BeginForm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Html.TextArea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@Html.CheckBox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Html.Hidden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44769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.Label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@Html.DropDownList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Html.Action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60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96EA02-B80A-4CED-9A4A-883D1ACE7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enable the participation of Server-side code in the </a:t>
            </a:r>
            <a:br>
              <a:rPr lang="en-US" sz="3200" dirty="0"/>
            </a:br>
            <a:r>
              <a:rPr lang="en-US" sz="3200" dirty="0"/>
              <a:t>HTML element creation and rendering, in </a:t>
            </a:r>
            <a:r>
              <a:rPr lang="en-US" sz="3200" b="1" dirty="0">
                <a:solidFill>
                  <a:schemeClr val="bg1"/>
                </a:solidFill>
              </a:rPr>
              <a:t>Razor views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built-in </a:t>
            </a: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for many common tasks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Forms, Links, Assets etc.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  <a:r>
              <a:rPr lang="en-US" sz="3000" dirty="0"/>
              <a:t> Tag Helpers in </a:t>
            </a:r>
            <a:r>
              <a:rPr lang="en-US" sz="3000" b="1" dirty="0">
                <a:solidFill>
                  <a:schemeClr val="bg1"/>
                </a:solidFill>
              </a:rPr>
              <a:t>GitHub</a:t>
            </a:r>
            <a:r>
              <a:rPr lang="en-US" sz="3000" dirty="0"/>
              <a:t> repos and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provide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HTML-friendly development experience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rich IntelliSense environment for creating Razor markup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more productive, reliable and maintainable code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80022-6286-4011-BC64-EB09C156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27" y="1824135"/>
            <a:ext cx="1520890" cy="1520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665509-4594-47D1-AD7C-263E54A2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27" y="3973036"/>
            <a:ext cx="1683065" cy="1683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27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are invoked as </a:t>
            </a:r>
            <a:br>
              <a:rPr lang="en-US" sz="3000" dirty="0"/>
            </a:br>
            <a:r>
              <a:rPr lang="en-US" sz="3000" dirty="0"/>
              <a:t>methods which generate content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tend to include a </a:t>
            </a:r>
            <a:br>
              <a:rPr lang="en-US" sz="3000" dirty="0"/>
            </a:br>
            <a:r>
              <a:rPr lang="en-US" sz="3000" dirty="0"/>
              <a:t>lot of C# code in the markup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use complex and </a:t>
            </a:r>
            <a:br>
              <a:rPr lang="en-US" sz="3000" dirty="0"/>
            </a:br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C#-specific </a:t>
            </a:r>
            <a:r>
              <a:rPr lang="en-US" sz="3000" dirty="0"/>
              <a:t>Razor syntax in </a:t>
            </a:r>
            <a:br>
              <a:rPr lang="en-US" sz="3000" dirty="0"/>
            </a:br>
            <a:r>
              <a:rPr lang="en-US" sz="3000" dirty="0"/>
              <a:t>some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attach to HTML</a:t>
            </a:r>
            <a:br>
              <a:rPr lang="en-US" sz="3000" dirty="0"/>
            </a:br>
            <a:r>
              <a:rPr lang="en-US" sz="3000" dirty="0"/>
              <a:t>elements in Razor Views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reduce the explicit</a:t>
            </a:r>
            <a:br>
              <a:rPr lang="en-US" sz="3000" dirty="0"/>
            </a:br>
            <a:r>
              <a:rPr lang="en-US" sz="3000" dirty="0"/>
              <a:t>transitions between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C#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make the Razor</a:t>
            </a:r>
            <a:br>
              <a:rPr lang="en-US" sz="3000" dirty="0"/>
            </a:br>
            <a:r>
              <a:rPr lang="en-US" sz="3000" dirty="0"/>
              <a:t>markup quite </a:t>
            </a:r>
            <a:r>
              <a:rPr lang="en-US" sz="3000" b="1" dirty="0">
                <a:solidFill>
                  <a:schemeClr val="bg1"/>
                </a:solidFill>
              </a:rPr>
              <a:t>clean</a:t>
            </a:r>
            <a:r>
              <a:rPr lang="en-US" sz="3000" dirty="0"/>
              <a:t> and the </a:t>
            </a:r>
            <a:br>
              <a:rPr lang="en-US" sz="3000" dirty="0"/>
            </a:br>
            <a:r>
              <a:rPr lang="en-US" sz="3000" dirty="0"/>
              <a:t>views – quite </a:t>
            </a:r>
            <a:r>
              <a:rPr lang="en-US" sz="3000" b="1" dirty="0">
                <a:solidFill>
                  <a:schemeClr val="bg1"/>
                </a:solidFill>
              </a:rPr>
              <a:t>simple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</a:t>
            </a:r>
            <a:r>
              <a:rPr lang="en-US" dirty="0" smtClean="0"/>
              <a:t>Helpers (1)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1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4C30BD-06A0-4716-BA39-20823CDE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</a:t>
            </a:r>
            <a:r>
              <a:rPr lang="en-US" dirty="0" smtClean="0"/>
              <a:t>Helpers (2)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9DDB9-1BC2-4437-B0A5-5D3A0E36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35" y="1313183"/>
            <a:ext cx="6009213" cy="5084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A64AF-4FB2-47E4-B1C5-938AB0ED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" y="1313183"/>
            <a:ext cx="5897456" cy="508401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2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215EB-1E63-454E-9507-092A99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Tag Helper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6766" y="1243571"/>
            <a:ext cx="941376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solidFill>
                  <a:schemeClr val="bg1"/>
                </a:solidFill>
                <a:effectLst/>
              </a:rPr>
              <a:t>HtmlTargetElement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solidFill>
                  <a:schemeClr val="bg1"/>
                </a:solidFill>
                <a:effectLst/>
              </a:rPr>
              <a:t>h1</a:t>
            </a:r>
            <a:r>
              <a:rPr lang="en-US" sz="16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solidFill>
                  <a:schemeClr val="bg1"/>
                </a:solidFill>
                <a:effectLst/>
              </a:rPr>
              <a:t>HelloTagHelper</a:t>
            </a:r>
            <a:r>
              <a:rPr lang="en-US" sz="1600" dirty="0"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solidFill>
                  <a:schemeClr val="bg1"/>
                </a:solidFill>
                <a:effectLst/>
              </a:rPr>
              <a:t>TagHelper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const string MessageFormat = "Hello, {0}";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600" dirty="0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 { get; set;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solidFill>
                  <a:schemeClr val="bg1"/>
                </a:solidFill>
                <a:effectLst/>
              </a:rPr>
              <a:t>Process</a:t>
            </a:r>
            <a:r>
              <a:rPr lang="en-US" sz="1600" dirty="0">
                <a:solidFill>
                  <a:schemeClr val="tx1"/>
                </a:solidFill>
                <a:effectLst/>
              </a:rPr>
              <a:t>(TagHelperContext context, TagHelperOutput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formattedMessage = string.Format(</a:t>
            </a:r>
            <a:r>
              <a:rPr lang="en-US" sz="1600" dirty="0">
                <a:solidFill>
                  <a:schemeClr val="bg1"/>
                </a:solidFill>
                <a:effectLst/>
              </a:rPr>
              <a:t>MessageFormat</a:t>
            </a:r>
            <a:r>
              <a:rPr lang="en-US" sz="1600" dirty="0"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SetContent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(formattedMessage);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0405" y="4572445"/>
            <a:ext cx="9413766" cy="2049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bg1"/>
                </a:solidFill>
                <a:effectLst/>
              </a:rPr>
              <a:t>@using WebApplication;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*, Microsoft.AspNetCore.Mvc.TagHelper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WebApplication.TagHelpersHelloTagHelper, WebApplication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&lt;div class="tag-helper-content"&gt;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&lt;h1 </a:t>
            </a:r>
            <a:r>
              <a:rPr lang="en-US" sz="1700" dirty="0">
                <a:solidFill>
                  <a:schemeClr val="bg1"/>
                </a:solidFill>
                <a:effectLst/>
              </a:rPr>
              <a:t>target-name=</a:t>
            </a:r>
            <a:r>
              <a:rPr lang="en-US" sz="1700" dirty="0">
                <a:solidFill>
                  <a:schemeClr val="tx1"/>
                </a:solidFill>
                <a:effectLst/>
              </a:rPr>
              <a:t>"John"&gt;&lt;/h1&gt;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5028924"/>
            <a:ext cx="3286125" cy="10287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5108" y="4869000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Partial Views &amp; View Components</a:t>
            </a:r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7C80B409-C372-4DC0-BC6B-B21C7BCC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9288" y="1604865"/>
            <a:ext cx="1973424" cy="19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38843"/>
            <a:ext cx="11804830" cy="54905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Partial Views </a:t>
            </a:r>
            <a:r>
              <a:rPr lang="en-US" dirty="0"/>
              <a:t>render portions of a page</a:t>
            </a:r>
          </a:p>
          <a:p>
            <a:pPr lvl="1"/>
            <a:r>
              <a:rPr lang="en-US" dirty="0"/>
              <a:t>Break up large markup files into smaller components</a:t>
            </a:r>
          </a:p>
          <a:p>
            <a:pPr lvl="1"/>
            <a:r>
              <a:rPr lang="en-US" dirty="0"/>
              <a:t>Reduce the duplication of common view code</a:t>
            </a:r>
          </a:p>
          <a:p>
            <a:r>
              <a:rPr lang="en-US" dirty="0"/>
              <a:t>Razor partial views are normal views (</a:t>
            </a:r>
            <a:r>
              <a:rPr lang="en-US" b="1" noProof="1">
                <a:solidFill>
                  <a:schemeClr val="bg1"/>
                </a:solidFill>
              </a:rPr>
              <a:t>.cshtml </a:t>
            </a:r>
            <a:r>
              <a:rPr lang="en-US" dirty="0"/>
              <a:t>files)</a:t>
            </a:r>
          </a:p>
          <a:p>
            <a:pPr lvl="1"/>
            <a:r>
              <a:rPr lang="en-US" dirty="0"/>
              <a:t>Usually placed in /Shared/ or in the same directory where used</a:t>
            </a:r>
          </a:p>
          <a:p>
            <a:r>
              <a:rPr lang="en-US" dirty="0"/>
              <a:t>Can be referenced with HTML helper or Tag Helper</a:t>
            </a:r>
          </a:p>
          <a:p>
            <a:pPr lvl="1"/>
            <a:r>
              <a:rPr lang="en-US" dirty="0"/>
              <a:t>Html helpers: </a:t>
            </a:r>
            <a:r>
              <a:rPr lang="en-US" b="1" noProof="1">
                <a:solidFill>
                  <a:schemeClr val="bg1"/>
                </a:solidFill>
              </a:rPr>
              <a:t>Partial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PartialAsync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RenderPartial</a:t>
            </a:r>
            <a:r>
              <a:rPr lang="en-US" noProof="1"/>
              <a:t>, etc.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Tag helper: </a:t>
            </a:r>
            <a:r>
              <a:rPr lang="en-US" b="1" noProof="1">
                <a:solidFill>
                  <a:schemeClr val="bg1"/>
                </a:solidFill>
              </a:rPr>
              <a:t>&lt;partial name="" model="" view-data="" for="" /&gt;</a:t>
            </a:r>
          </a:p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3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B10E29-A32E-44E4-836F-5A54F9D5C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Helper for Partial Views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Tag Helper for Partial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C1B40-9DE0-4EA5-97A1-56E4983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Partial 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4" y="5256825"/>
            <a:ext cx="851172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@foreach (var product in Model.Products)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&lt;partial name="_ProductPartial" model="product" /&gt;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  <a:endParaRPr lang="en-US" sz="20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3" y="1865782"/>
            <a:ext cx="851172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@using WebApplication.Models;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@model ProductsListViewModel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sv-SE" sz="2000" dirty="0">
                <a:solidFill>
                  <a:schemeClr val="tx1"/>
                </a:solidFill>
                <a:effectLst/>
              </a:rPr>
              <a:t>@foreach (var 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</a:t>
            </a:r>
            <a:r>
              <a:rPr lang="sv-SE" sz="2000" dirty="0">
                <a:solidFill>
                  <a:schemeClr val="tx1"/>
                </a:solidFill>
                <a:effectLst/>
              </a:rPr>
              <a:t> in Model.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Products</a:t>
            </a:r>
            <a:r>
              <a:rPr lang="sv-SE" sz="20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Html.PartialAsync("_ProductPartial", product);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98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2BCE2-3ED4-4C86-831C-AA26CA9A5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77384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similar to </a:t>
            </a:r>
            <a:r>
              <a:rPr lang="en-US" sz="3000" b="1" dirty="0">
                <a:solidFill>
                  <a:schemeClr val="bg1"/>
                </a:solidFill>
              </a:rPr>
              <a:t>Partial Views </a:t>
            </a:r>
            <a:r>
              <a:rPr lang="en-US" sz="3000" dirty="0"/>
              <a:t>but much more powerful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No model binding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Depend only on the data provided to it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</a:t>
            </a:r>
            <a:r>
              <a:rPr lang="en-US" sz="30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Render a </a:t>
            </a:r>
            <a:r>
              <a:rPr lang="en-US" sz="2800" b="1" dirty="0">
                <a:solidFill>
                  <a:schemeClr val="bg1"/>
                </a:solidFill>
              </a:rPr>
              <a:t>chunk</a:t>
            </a:r>
            <a:r>
              <a:rPr lang="en-US" sz="2800" dirty="0"/>
              <a:t> rather than a whole response</a:t>
            </a:r>
            <a:r>
              <a:rPr lang="bg-BG" sz="2800" dirty="0"/>
              <a:t> (</a:t>
            </a:r>
            <a:r>
              <a:rPr lang="en-US" sz="2800" dirty="0"/>
              <a:t>as in </a:t>
            </a:r>
            <a:r>
              <a:rPr lang="en-US" sz="2800" noProof="1" smtClean="0"/>
              <a:t>Html.Action()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/>
              <a:t>Can have parameters and business logic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Is typically invoked from a </a:t>
            </a:r>
            <a:r>
              <a:rPr lang="en-US" sz="2800" b="1" dirty="0">
                <a:solidFill>
                  <a:schemeClr val="bg1"/>
                </a:solidFill>
              </a:rPr>
              <a:t>Layout</a:t>
            </a:r>
            <a:r>
              <a:rPr lang="en-US" sz="2800" dirty="0"/>
              <a:t> page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Includes the same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 and testability benefits between </a:t>
            </a:r>
            <a:br>
              <a:rPr lang="en-US" sz="2800" dirty="0"/>
            </a:br>
            <a:r>
              <a:rPr lang="en-US" sz="2800" dirty="0"/>
              <a:t>controller / view</a:t>
            </a:r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664D7-F3DB-4DB2-A10E-B1507F44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Components (1)</a:t>
            </a:r>
            <a:endParaRPr lang="en-US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B6A9DF00-379E-4307-88E1-AE8471E8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5286" y="1688569"/>
            <a:ext cx="2044422" cy="2044422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25DE0EC0-E5B8-4512-AB93-FCEB26E8D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092" y="4008401"/>
            <a:ext cx="1978090" cy="197809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1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5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12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intended anywhere you have reusable rendering </a:t>
            </a:r>
            <a:br>
              <a:rPr lang="en-US" sz="3000" dirty="0"/>
            </a:br>
            <a:r>
              <a:rPr lang="en-US" sz="3000" dirty="0"/>
              <a:t>logic that's too complex for a partial view</a:t>
            </a:r>
          </a:p>
          <a:p>
            <a:pPr lvl="1"/>
            <a:r>
              <a:rPr lang="en-US" sz="2800" dirty="0"/>
              <a:t>Dynamic navigation menus</a:t>
            </a:r>
          </a:p>
          <a:p>
            <a:pPr lvl="1"/>
            <a:r>
              <a:rPr lang="en-US" sz="2800" dirty="0"/>
              <a:t>Login panels</a:t>
            </a:r>
          </a:p>
          <a:p>
            <a:pPr lvl="1"/>
            <a:r>
              <a:rPr lang="en-US" sz="2800" dirty="0"/>
              <a:t>Shopping carts</a:t>
            </a:r>
          </a:p>
          <a:p>
            <a:pPr lvl="1"/>
            <a:r>
              <a:rPr lang="en-US" sz="2800" dirty="0"/>
              <a:t>Sidebar content</a:t>
            </a:r>
          </a:p>
          <a:p>
            <a:pPr lvl="1"/>
            <a:r>
              <a:rPr lang="en-US" sz="2800" dirty="0"/>
              <a:t>Recently published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en-US" sz="2800" dirty="0"/>
              <a:t>articles</a:t>
            </a:r>
          </a:p>
          <a:p>
            <a:pPr lvl="1"/>
            <a:r>
              <a:rPr lang="en-US" sz="2800" dirty="0"/>
              <a:t>Tag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9960-3928-4245-BEAB-58E69A2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Components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3"/>
          <a:stretch/>
        </p:blipFill>
        <p:spPr>
          <a:xfrm>
            <a:off x="4334743" y="2801078"/>
            <a:ext cx="7673755" cy="3596118"/>
          </a:xfrm>
          <a:prstGeom prst="roundRect">
            <a:avLst>
              <a:gd name="adj" fmla="val 654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5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93EAE-39A0-4160-9434-FA0E7A379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 </a:t>
            </a:r>
            <a:r>
              <a:rPr lang="en-US" dirty="0"/>
              <a:t>consist of 2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– typically derived from </a:t>
            </a:r>
            <a:r>
              <a:rPr lang="en-US" b="1" noProof="1">
                <a:solidFill>
                  <a:schemeClr val="bg1"/>
                </a:solidFill>
              </a:rPr>
              <a:t>ViewComponent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– typically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 their logic in a method called </a:t>
            </a:r>
            <a:r>
              <a:rPr lang="en-US" b="1" noProof="1">
                <a:solidFill>
                  <a:schemeClr val="bg1"/>
                </a:solidFill>
              </a:rPr>
              <a:t>InvokeAsync()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Never directly handle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Typically initialize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which is passed 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7018A-8C17-418F-9013-9DDEB9E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Components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3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228128" y="1122273"/>
            <a:ext cx="9922636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tx1"/>
                </a:solidFill>
                <a:effectLst/>
              </a:rPr>
              <a:t>[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</a:t>
            </a:r>
            <a:r>
              <a:rPr lang="en-US" sz="1700" dirty="0">
                <a:solidFill>
                  <a:schemeClr val="bg1"/>
                </a:solidFill>
                <a:effectLst/>
              </a:rPr>
              <a:t>Name</a:t>
            </a:r>
            <a:r>
              <a:rPr lang="en-US" sz="1700" dirty="0">
                <a:solidFill>
                  <a:schemeClr val="tx1"/>
                </a:solidFill>
                <a:effectLst/>
              </a:rPr>
              <a:t> = "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17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 :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private readonly DataService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(DataService dataService)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this.dataService =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async Task&lt;</a:t>
            </a:r>
            <a:r>
              <a:rPr lang="en-US" sz="1700" dirty="0">
                <a:solidFill>
                  <a:schemeClr val="bg1"/>
                </a:solidFill>
                <a:effectLst/>
              </a:rPr>
              <a:t>IViewComponentResult</a:t>
            </a:r>
            <a:r>
              <a:rPr lang="en-US" sz="1700" dirty="0">
                <a:solidFill>
                  <a:schemeClr val="tx1"/>
                </a:solidFill>
                <a:effectLst/>
              </a:rPr>
              <a:t>&gt; </a:t>
            </a:r>
            <a:r>
              <a:rPr lang="en-US" sz="1700" dirty="0">
                <a:solidFill>
                  <a:schemeClr val="bg1"/>
                </a:solidFill>
                <a:effectLst/>
              </a:rPr>
              <a:t>InvokeAsync</a:t>
            </a:r>
            <a:r>
              <a:rPr lang="en-US" sz="1700" dirty="0">
                <a:solidFill>
                  <a:schemeClr val="tx1"/>
                </a:solidFill>
                <a:effectLst/>
              </a:rPr>
              <a:t>(string name)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string helloMessage = </a:t>
            </a:r>
            <a:br>
              <a:rPr lang="en-US" sz="1700" dirty="0">
                <a:solidFill>
                  <a:schemeClr val="tx1"/>
                </a:solidFill>
                <a:effectLst/>
              </a:rPr>
            </a:br>
            <a:r>
              <a:rPr lang="en-US" sz="1700" dirty="0">
                <a:solidFill>
                  <a:schemeClr val="tx1"/>
                </a:solidFill>
                <a:effectLst/>
              </a:rPr>
              <a:t>            await this.dataService.GetHelloAsync();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this.ViewData["Message"] = helloMessage;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this.ViewData["Name"] = name;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return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</a:t>
            </a:r>
            <a:r>
              <a:rPr lang="en-US" sz="17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}</a:t>
            </a:r>
            <a:endParaRPr lang="en-US" sz="17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69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1314939"/>
            <a:ext cx="8227763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2000" dirty="0">
                <a:solidFill>
                  <a:schemeClr val="tx1"/>
                </a:solidFill>
                <a:effectLst/>
              </a:rPr>
              <a:t>@* In Default.cshtml *@</a:t>
            </a:r>
          </a:p>
          <a:p>
            <a:r>
              <a:rPr lang="nn-NO" sz="2000" dirty="0">
                <a:solidFill>
                  <a:schemeClr val="tx1"/>
                </a:solidFill>
                <a:effectLst/>
              </a:rPr>
              <a:t>&lt;h1&gt;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["Message"]!!! I am 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["Name"]&lt;/h1&gt;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2480138"/>
            <a:ext cx="103613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&lt;div class="</a:t>
            </a:r>
            <a:r>
              <a:rPr lang="en-US" sz="2000" dirty="0">
                <a:solidFill>
                  <a:schemeClr val="bg1"/>
                </a:solidFill>
                <a:effectLst/>
              </a:rPr>
              <a:t>view-component-content</a:t>
            </a:r>
            <a:r>
              <a:rPr lang="en-US" sz="20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Component.InvokeAsync</a:t>
            </a:r>
            <a:r>
              <a:rPr lang="en-US" sz="2000" dirty="0">
                <a:solidFill>
                  <a:schemeClr val="tx1"/>
                </a:solidFill>
                <a:effectLst/>
              </a:rPr>
              <a:t>("</a:t>
            </a:r>
            <a:r>
              <a:rPr lang="en-US" sz="20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", new { name = "David" });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vc:HelloWorld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 name="John"&gt;&lt;/vc:HelloWorld&gt;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Arrow: Down 13">
            <a:extLst>
              <a:ext uri="{FF2B5EF4-FFF2-40B4-BE49-F238E27FC236}">
                <a16:creationId xmlns:a16="http://schemas.microsoft.com/office/drawing/2014/main" id="{B4C2EABB-4565-4510-B6A7-7CB7061EE753}"/>
              </a:ext>
            </a:extLst>
          </p:cNvPr>
          <p:cNvSpPr/>
          <p:nvPr/>
        </p:nvSpPr>
        <p:spPr bwMode="auto">
          <a:xfrm>
            <a:off x="3501545" y="4176117"/>
            <a:ext cx="325598" cy="4000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9" y="4822974"/>
            <a:ext cx="5810250" cy="14954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9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1"/>
            <a:ext cx="7766664" cy="487388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Razor View Engine </a:t>
            </a:r>
            <a:r>
              <a:rPr lang="en-US" sz="3200" b="1" noProof="1">
                <a:solidFill>
                  <a:schemeClr val="bg2"/>
                </a:solidFill>
              </a:rPr>
              <a:t>Essentials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2"/>
                </a:solidFill>
              </a:rPr>
              <a:t>Razor </a:t>
            </a:r>
            <a:r>
              <a:rPr lang="en-US" sz="3200" b="1" noProof="1">
                <a:solidFill>
                  <a:schemeClr val="bg1"/>
                </a:solidFill>
              </a:rPr>
              <a:t>Syntax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Layout</a:t>
            </a:r>
            <a:r>
              <a:rPr lang="en-US" sz="3200" b="1" dirty="0">
                <a:solidFill>
                  <a:schemeClr val="bg2"/>
                </a:solidFill>
              </a:rPr>
              <a:t> and Special Views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Sections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Tag</a:t>
            </a:r>
            <a:r>
              <a:rPr lang="en-US" sz="3200" b="1" noProof="1">
                <a:solidFill>
                  <a:schemeClr val="bg2"/>
                </a:solidFill>
              </a:rPr>
              <a:t> Helpers &amp;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b="1" noProof="1">
                <a:solidFill>
                  <a:schemeClr val="bg2"/>
                </a:solidFill>
              </a:rPr>
              <a:t> Helpers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b="1" noProof="1">
                <a:solidFill>
                  <a:schemeClr val="bg2"/>
                </a:solidFill>
              </a:rPr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 Components</a:t>
            </a:r>
            <a:endParaRPr lang="bg-BG" sz="3200" b="1" noProof="1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4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View Engine Essentials</a:t>
            </a:r>
            <a:endParaRPr lang="bg-BG"/>
          </a:p>
        </p:txBody>
      </p:sp>
      <p:pic>
        <p:nvPicPr>
          <p:cNvPr id="6" name="Graphic 5" descr="Atom">
            <a:extLst>
              <a:ext uri="{FF2B5EF4-FFF2-40B4-BE49-F238E27FC236}">
                <a16:creationId xmlns:a16="http://schemas.microsoft.com/office/drawing/2014/main" id="{627604A8-2BA3-48CE-862C-066EA9AA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0156" y="1397902"/>
            <a:ext cx="2451686" cy="24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89C25-2C45-4439-9F5F-CAEDB965A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embed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.NET Code in HTML Markup.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Usually, they contain minimal logic, related only to presenting data</a:t>
            </a:r>
          </a:p>
          <a:p>
            <a:r>
              <a:rPr lang="en-US" sz="3000" dirty="0"/>
              <a:t>Data can be passed to a View by using the </a:t>
            </a:r>
            <a:r>
              <a:rPr lang="en-US" sz="3000" b="1" noProof="1">
                <a:solidFill>
                  <a:schemeClr val="bg1"/>
                </a:solidFill>
              </a:rPr>
              <a:t>ViewData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ViewBag</a:t>
            </a:r>
            <a:r>
              <a:rPr lang="en-US" sz="3000" dirty="0"/>
              <a:t> or </a:t>
            </a:r>
            <a:br>
              <a:rPr lang="en-US" sz="3000" dirty="0"/>
            </a:br>
            <a:r>
              <a:rPr lang="en-US" sz="3000" dirty="0"/>
              <a:t>through a </a:t>
            </a:r>
            <a:r>
              <a:rPr lang="en-US" sz="3000" b="1" noProof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 (Strongly-Typed View).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B1BE9-EF2E-4CC4-B6C2-BE0C2DE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 Essentials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81F15-0EB8-4470-9918-47077CDD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3" y="4540029"/>
            <a:ext cx="5288765" cy="159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F4DB4-5132-443F-8083-0715A63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56" y="4481476"/>
            <a:ext cx="4762151" cy="17085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7EB2D-FB04-47AA-8D74-3BB6F6C43CDF}"/>
              </a:ext>
            </a:extLst>
          </p:cNvPr>
          <p:cNvSpPr/>
          <p:nvPr/>
        </p:nvSpPr>
        <p:spPr bwMode="auto">
          <a:xfrm>
            <a:off x="6026750" y="5093159"/>
            <a:ext cx="550506" cy="48519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7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6850" y="1356681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bg-BG" noProof="1"/>
              <a:t> </a:t>
            </a:r>
            <a:r>
              <a:rPr lang="en-US" noProof="1"/>
              <a:t>and then </a:t>
            </a:r>
            <a:r>
              <a:rPr lang="en-US" sz="3200" b="1" noProof="1">
                <a:solidFill>
                  <a:schemeClr val="bg1"/>
                </a:solidFill>
              </a:rPr>
              <a:t>@Model.Message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View</a:t>
            </a:r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00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D564D-91E1-4F8B-BD14-DDE7B14E5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2800" dirty="0"/>
              <a:t>The Base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2800" dirty="0"/>
              <a:t> class provides a lot of functionality</a:t>
            </a:r>
          </a:p>
          <a:p>
            <a:pPr lvl="1"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View()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/>
              <a:t>method – One of the most frequently used Controller class members</a:t>
            </a:r>
            <a:endParaRPr lang="bg-BG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2C4F2-2A98-47B8-B1AB-811F6E0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Views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414D85-528E-4591-9757-DA432E376965}"/>
              </a:ext>
            </a:extLst>
          </p:cNvPr>
          <p:cNvSpPr txBox="1">
            <a:spLocks/>
          </p:cNvSpPr>
          <p:nvPr/>
        </p:nvSpPr>
        <p:spPr>
          <a:xfrm>
            <a:off x="774748" y="2330193"/>
            <a:ext cx="5324702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HomeController : Controller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6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return this.</a:t>
            </a:r>
            <a:r>
              <a:rPr lang="en-US" sz="1600" dirty="0"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037AC-46C1-4594-A7A3-FB20F11CC55F}"/>
              </a:ext>
            </a:extLst>
          </p:cNvPr>
          <p:cNvSpPr txBox="1">
            <a:spLocks/>
          </p:cNvSpPr>
          <p:nvPr/>
        </p:nvSpPr>
        <p:spPr>
          <a:xfrm>
            <a:off x="6184854" y="2330193"/>
            <a:ext cx="581038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8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return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this.</a:t>
            </a:r>
            <a:r>
              <a:rPr lang="en-US" sz="1800" dirty="0">
                <a:solidFill>
                  <a:schemeClr val="bg1"/>
                </a:solidFill>
                <a:effectLst/>
              </a:rPr>
              <a:t>View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dirty="0">
                <a:solidFill>
                  <a:schemeClr val="bg1"/>
                </a:solidFill>
                <a:effectLst/>
              </a:rPr>
              <a:t>~/Views/Other/Index.cshtml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sz="1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4375603"/>
            <a:ext cx="3061892" cy="24283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00" y="4603369"/>
            <a:ext cx="3452510" cy="19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00955" y="1257311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59227" y="1315576"/>
            <a:ext cx="2137606" cy="9573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07997" y="5449166"/>
            <a:ext cx="2137607" cy="10140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Generated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20" y="5128010"/>
            <a:ext cx="3655670" cy="1578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11" y="2462042"/>
            <a:ext cx="4353866" cy="1864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817" y="2476989"/>
            <a:ext cx="3589259" cy="2619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533" r="7029" b="1"/>
          <a:stretch/>
        </p:blipFill>
        <p:spPr>
          <a:xfrm>
            <a:off x="240905" y="2498102"/>
            <a:ext cx="3680464" cy="231675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980091" y="1286443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noProof="1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ViewModel</a:t>
            </a:r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4331984" y="5707086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34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Razor Syntax</a:t>
            </a:r>
            <a:endParaRPr lang="bg-BG"/>
          </a:p>
        </p:txBody>
      </p:sp>
      <p:pic>
        <p:nvPicPr>
          <p:cNvPr id="3" name="Graphic 2" descr="Contract">
            <a:extLst>
              <a:ext uri="{FF2B5EF4-FFF2-40B4-BE49-F238E27FC236}">
                <a16:creationId xmlns:a16="http://schemas.microsoft.com/office/drawing/2014/main" id="{5D9D9133-A572-4791-A622-7D190450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6630" y="1596175"/>
            <a:ext cx="2038739" cy="20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1610</Words>
  <Application>Microsoft Office PowerPoint</Application>
  <PresentationFormat>Widescreen</PresentationFormat>
  <Paragraphs>381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Razor Views</vt:lpstr>
      <vt:lpstr>Table of Contents</vt:lpstr>
      <vt:lpstr>Have a Question?</vt:lpstr>
      <vt:lpstr>View Engine Essentials</vt:lpstr>
      <vt:lpstr>View Engine Essentials</vt:lpstr>
      <vt:lpstr>Passing Data to a View</vt:lpstr>
      <vt:lpstr>Returning Views</vt:lpstr>
      <vt:lpstr>How It Works?</vt:lpstr>
      <vt:lpstr>Razor Syntax</vt:lpstr>
      <vt:lpstr>Razor Syntax (1)</vt:lpstr>
      <vt:lpstr>Razor Syntax (2)</vt:lpstr>
      <vt:lpstr>Razor Syntax (3)</vt:lpstr>
      <vt:lpstr>Razor Syntax (4)</vt:lpstr>
      <vt:lpstr>Views – Dependency Injection</vt:lpstr>
      <vt:lpstr>Layout and Special View Files</vt:lpstr>
      <vt:lpstr>Layout</vt:lpstr>
      <vt:lpstr>_ViewStart.cshtml</vt:lpstr>
      <vt:lpstr>_ViewImports.cshtml </vt:lpstr>
      <vt:lpstr>Sections</vt:lpstr>
      <vt:lpstr>HTML Helpers and Tag Helpers</vt:lpstr>
      <vt:lpstr>HTML Helpers</vt:lpstr>
      <vt:lpstr>Tag Helpers</vt:lpstr>
      <vt:lpstr>Tag Helpers vs HTML Helpers (1)</vt:lpstr>
      <vt:lpstr>Tag Helpers vs HTML Helpers (2)</vt:lpstr>
      <vt:lpstr>Creating Your Own Tag Helper</vt:lpstr>
      <vt:lpstr>PowerPoint Presentation</vt:lpstr>
      <vt:lpstr>Partial Views</vt:lpstr>
      <vt:lpstr>Use of Partial Views</vt:lpstr>
      <vt:lpstr>View Components (1)</vt:lpstr>
      <vt:lpstr>View Components (2)</vt:lpstr>
      <vt:lpstr>View Components (3)</vt:lpstr>
      <vt:lpstr>Defining Your Own ViewComponent </vt:lpstr>
      <vt:lpstr>Defining Your Own ViewComponent 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9</cp:revision>
  <dcterms:created xsi:type="dcterms:W3CDTF">2018-05-23T13:08:44Z</dcterms:created>
  <dcterms:modified xsi:type="dcterms:W3CDTF">2021-06-24T15:04:06Z</dcterms:modified>
  <cp:category>computer programming;programming;software development;software engineering</cp:category>
</cp:coreProperties>
</file>