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7" r:id="rId2"/>
    <p:sldId id="311" r:id="rId3"/>
    <p:sldId id="258" r:id="rId4"/>
    <p:sldId id="259" r:id="rId5"/>
    <p:sldId id="262" r:id="rId6"/>
    <p:sldId id="263" r:id="rId7"/>
    <p:sldId id="277" r:id="rId8"/>
    <p:sldId id="279" r:id="rId9"/>
    <p:sldId id="280" r:id="rId10"/>
    <p:sldId id="278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310" r:id="rId26"/>
    <p:sldId id="298" r:id="rId27"/>
    <p:sldId id="299" r:id="rId28"/>
    <p:sldId id="301" r:id="rId29"/>
    <p:sldId id="302" r:id="rId30"/>
    <p:sldId id="303" r:id="rId31"/>
    <p:sldId id="304" r:id="rId32"/>
    <p:sldId id="296" r:id="rId33"/>
    <p:sldId id="306" r:id="rId34"/>
    <p:sldId id="305" r:id="rId35"/>
    <p:sldId id="307" r:id="rId36"/>
    <p:sldId id="308" r:id="rId37"/>
    <p:sldId id="309" r:id="rId38"/>
    <p:sldId id="281" r:id="rId39"/>
    <p:sldId id="282" r:id="rId40"/>
    <p:sldId id="2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northwind-traders" TargetMode="External"/><Relationship Id="rId2" Type="http://schemas.openxmlformats.org/officeDocument/2006/relationships/hyperlink" Target="http://bit.ly/ca-sl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MyTestedASPNETTV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llective.com/mytestedaspne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://paypal.me/ivaylokenov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reypalermo.com/blog/the-onion-architecture-part-1/" TargetMode="External"/><Relationship Id="rId7" Type="http://schemas.openxmlformats.org/officeDocument/2006/relationships/hyperlink" Target="https://docs.microsoft.com/dotnet/architecture/microservices/microservice-ddd-cqrs-patterns/" TargetMode="External"/><Relationship Id="rId2" Type="http://schemas.openxmlformats.org/officeDocument/2006/relationships/hyperlink" Target="https://8thlight.com/blog/uncle-bob/2012/08/13/the-clean-architec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MicroservicesEbook" TargetMode="External"/><Relationship Id="rId5" Type="http://schemas.openxmlformats.org/officeDocument/2006/relationships/hyperlink" Target="https://github.com/ardalis/cleanarchitecture" TargetMode="External"/><Relationship Id="rId4" Type="http://schemas.openxmlformats.org/officeDocument/2006/relationships/hyperlink" Target="https://deviq.com/repository-patter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ASP.NET-Server-Architectur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Server-Side Architectures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(WITH ASP.NET Examples)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Latest Technology Improvements</a:t>
            </a:r>
          </a:p>
        </p:txBody>
      </p:sp>
      <p:pic>
        <p:nvPicPr>
          <p:cNvPr id="1026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8E138A5C-F637-42F5-B5CB-3C0026C5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9" y="2484169"/>
            <a:ext cx="3306907" cy="18896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309" y="3429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Start With The </a:t>
            </a:r>
            <a:br>
              <a:rPr lang="en-US" dirty="0"/>
            </a:br>
            <a:r>
              <a:rPr lang="en-US" dirty="0"/>
              <a:t>Classic Database-centric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6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Database-Centric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38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All dependencies are towards the database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902528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LET’s SEE THE</a:t>
            </a:r>
            <a:br>
              <a:rPr lang="en-US" dirty="0"/>
            </a:br>
            <a:r>
              <a:rPr lang="en-US" dirty="0"/>
              <a:t>DOMAIN-DRIVEN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6920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Domain-Driven Architecture</a:t>
            </a:r>
          </a:p>
          <a:p>
            <a:pPr lvl="1"/>
            <a:r>
              <a:rPr lang="en-US" dirty="0"/>
              <a:t>All dependencies point towards the domain</a:t>
            </a:r>
          </a:p>
          <a:p>
            <a:pPr lvl="1"/>
            <a:r>
              <a:rPr lang="en-US" dirty="0"/>
              <a:t>Communication is done through interfaces</a:t>
            </a:r>
          </a:p>
          <a:p>
            <a:pPr lvl="1"/>
            <a:r>
              <a:rPr lang="en-US" dirty="0"/>
              <a:t>Presentation and its framework are just a detail</a:t>
            </a:r>
          </a:p>
          <a:p>
            <a:pPr lvl="1"/>
            <a:r>
              <a:rPr lang="en-US" dirty="0"/>
              <a:t>The database is just a detail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Domain-Driven Architecture is also known as</a:t>
            </a:r>
          </a:p>
          <a:p>
            <a:pPr lvl="1"/>
            <a:r>
              <a:rPr lang="en-GB" dirty="0"/>
              <a:t>Hexagonal Architecture</a:t>
            </a:r>
          </a:p>
          <a:p>
            <a:pPr lvl="2"/>
            <a:r>
              <a:rPr lang="en-GB" dirty="0"/>
              <a:t>Ports &amp; Adapters</a:t>
            </a:r>
          </a:p>
          <a:p>
            <a:pPr lvl="1"/>
            <a:r>
              <a:rPr lang="en-GB" dirty="0"/>
              <a:t>Onion Architecture</a:t>
            </a:r>
          </a:p>
          <a:p>
            <a:pPr lvl="2"/>
            <a:r>
              <a:rPr lang="en-GB" dirty="0"/>
              <a:t>Everything Points Toward The Domain</a:t>
            </a:r>
          </a:p>
          <a:p>
            <a:pPr lvl="1"/>
            <a:r>
              <a:rPr lang="en-GB" dirty="0"/>
              <a:t>Clean Architecture</a:t>
            </a:r>
          </a:p>
          <a:p>
            <a:pPr lvl="2"/>
            <a:r>
              <a:rPr lang="en-US" dirty="0"/>
              <a:t>The “Latest” Installment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BA7E81-2EF4-4DA7-AF14-2831D64C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14" y="2926912"/>
            <a:ext cx="5198138" cy="3290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9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The application domain data -</a:t>
            </a:r>
            <a:r>
              <a:rPr lang="bg-BG" dirty="0"/>
              <a:t> </a:t>
            </a:r>
            <a:r>
              <a:rPr lang="en-US" dirty="0"/>
              <a:t>may or not be reused by the database</a:t>
            </a:r>
          </a:p>
          <a:p>
            <a:r>
              <a:rPr lang="en-US" dirty="0"/>
              <a:t>Interactors </a:t>
            </a:r>
          </a:p>
          <a:p>
            <a:pPr lvl="1"/>
            <a:r>
              <a:rPr lang="en-US" dirty="0"/>
              <a:t>Represent use cases</a:t>
            </a:r>
          </a:p>
          <a:p>
            <a:pPr lvl="1"/>
            <a:r>
              <a:rPr lang="en-US" dirty="0"/>
              <a:t>The business logic which interacts with the entities</a:t>
            </a:r>
          </a:p>
          <a:p>
            <a:pPr lvl="1"/>
            <a:r>
              <a:rPr lang="en-US" dirty="0"/>
              <a:t>Uses interfaces and no implementation details (gateways or services)</a:t>
            </a:r>
          </a:p>
          <a:p>
            <a:r>
              <a:rPr lang="en-US" dirty="0"/>
              <a:t>Boundary </a:t>
            </a:r>
          </a:p>
          <a:p>
            <a:pPr lvl="1"/>
            <a:r>
              <a:rPr lang="en-US" dirty="0"/>
              <a:t>Responsible for translating data from one layer to another</a:t>
            </a:r>
          </a:p>
          <a:p>
            <a:pPr lvl="1"/>
            <a:r>
              <a:rPr lang="en-US" dirty="0"/>
              <a:t>Uses ports (models or results)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85402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558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Architecture IS SUPERIOR</a:t>
            </a:r>
          </a:p>
        </p:txBody>
      </p:sp>
    </p:spTree>
    <p:extLst>
      <p:ext uri="{BB962C8B-B14F-4D97-AF65-F5344CB8AC3E}">
        <p14:creationId xmlns:p14="http://schemas.microsoft.com/office/powerpoint/2010/main" val="1475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#servers</a:t>
            </a:r>
          </a:p>
        </p:txBody>
      </p:sp>
      <p:pic>
        <p:nvPicPr>
          <p:cNvPr id="1026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8E138A5C-F637-42F5-B5CB-3C0026C5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9" y="2484169"/>
            <a:ext cx="3306907" cy="18896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CLEAN THIS THING</a:t>
            </a:r>
          </a:p>
        </p:txBody>
      </p:sp>
    </p:spTree>
    <p:extLst>
      <p:ext uri="{BB962C8B-B14F-4D97-AF65-F5344CB8AC3E}">
        <p14:creationId xmlns:p14="http://schemas.microsoft.com/office/powerpoint/2010/main" val="188185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Independent of frameworks </a:t>
            </a:r>
          </a:p>
          <a:p>
            <a:r>
              <a:rPr lang="en-GB" dirty="0"/>
              <a:t>Independent of UI </a:t>
            </a:r>
          </a:p>
          <a:p>
            <a:r>
              <a:rPr lang="en-GB" dirty="0"/>
              <a:t>Independent of database </a:t>
            </a:r>
          </a:p>
          <a:p>
            <a:r>
              <a:rPr lang="en-GB" dirty="0"/>
              <a:t>Independent of anything external </a:t>
            </a:r>
          </a:p>
          <a:p>
            <a:r>
              <a:rPr lang="en-GB" dirty="0"/>
              <a:t>Testable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07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.NET Core Template Package </a:t>
            </a:r>
          </a:p>
          <a:p>
            <a:r>
              <a:rPr lang="en-GB" dirty="0"/>
              <a:t>ASP.NET Core 3.1 </a:t>
            </a:r>
          </a:p>
          <a:p>
            <a:r>
              <a:rPr lang="en-GB" dirty="0"/>
              <a:t>Entity Framework Core 3.1 </a:t>
            </a:r>
          </a:p>
          <a:p>
            <a:r>
              <a:rPr lang="en-GB" dirty="0"/>
              <a:t>ASP.NET Core Identity 3.1</a:t>
            </a:r>
          </a:p>
          <a:p>
            <a:r>
              <a:rPr lang="en-GB" dirty="0"/>
              <a:t>Repository - </a:t>
            </a:r>
            <a:r>
              <a:rPr lang="en-GB" dirty="0">
                <a:hlinkClick r:id="rId2"/>
              </a:rPr>
              <a:t>http://bit.ly/ca-sln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Big Solution Sample - </a:t>
            </a:r>
            <a:r>
              <a:rPr lang="en-US" dirty="0">
                <a:hlinkClick r:id="rId3"/>
              </a:rPr>
              <a:t>https://bit.ly/northwind-traders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TEMPLATE</a:t>
            </a:r>
          </a:p>
        </p:txBody>
      </p:sp>
    </p:spTree>
    <p:extLst>
      <p:ext uri="{BB962C8B-B14F-4D97-AF65-F5344CB8AC3E}">
        <p14:creationId xmlns:p14="http://schemas.microsoft.com/office/powerpoint/2010/main" val="419700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DEFAULT TEMPLATE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223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contains enterprise-wide logic and types </a:t>
            </a:r>
          </a:p>
          <a:p>
            <a:r>
              <a:rPr lang="en-GB" dirty="0"/>
              <a:t>Application contains business-logic and types, uses interface</a:t>
            </a:r>
          </a:p>
          <a:p>
            <a:r>
              <a:rPr lang="en-GB" dirty="0"/>
              <a:t>Infrastructure contains all external concerns, uses implementations</a:t>
            </a:r>
          </a:p>
          <a:p>
            <a:r>
              <a:rPr lang="en-GB" dirty="0"/>
              <a:t>Presentation and Infrastructure depend only on Application </a:t>
            </a:r>
          </a:p>
          <a:p>
            <a:r>
              <a:rPr lang="en-GB" dirty="0"/>
              <a:t>Infrastructure and Presentation components can be replaced with minimal effort </a:t>
            </a:r>
          </a:p>
          <a:p>
            <a:r>
              <a:rPr lang="en-GB" dirty="0"/>
              <a:t>We pass data between layers with input/output models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90230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CLEAN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49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Entities, Value Objects, Enumerations, Exceptions, Entity Logic</a:t>
            </a:r>
          </a:p>
          <a:p>
            <a:r>
              <a:rPr lang="en-GB" dirty="0"/>
              <a:t>Avoid using data annotations</a:t>
            </a:r>
          </a:p>
          <a:p>
            <a:r>
              <a:rPr lang="en-GB" dirty="0"/>
              <a:t>Create custom domain exceptions</a:t>
            </a:r>
          </a:p>
          <a:p>
            <a:r>
              <a:rPr lang="en-GB" dirty="0"/>
              <a:t>Initialise all collections &amp; use private setters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08157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Interfaces, Models, Logic, Commands &amp; Queries, Validators</a:t>
            </a:r>
          </a:p>
          <a:p>
            <a:r>
              <a:rPr lang="en-GB" dirty="0"/>
              <a:t>Use CQRS – commands &amp; queries – simple and scalable</a:t>
            </a:r>
          </a:p>
          <a:p>
            <a:pPr lvl="1"/>
            <a:r>
              <a:rPr lang="en-GB" dirty="0"/>
              <a:t>Easy to add new features</a:t>
            </a:r>
          </a:p>
          <a:p>
            <a:pPr lvl="1"/>
            <a:r>
              <a:rPr lang="en-GB" dirty="0"/>
              <a:t>Easy to maintains, one change effect one query</a:t>
            </a:r>
          </a:p>
          <a:p>
            <a:r>
              <a:rPr lang="en-GB" dirty="0"/>
              <a:t>Add </a:t>
            </a:r>
            <a:r>
              <a:rPr lang="en-GB" dirty="0" err="1"/>
              <a:t>MetiatR</a:t>
            </a:r>
            <a:r>
              <a:rPr lang="en-GB" dirty="0"/>
              <a:t> and save yourself from too much classes</a:t>
            </a:r>
          </a:p>
          <a:p>
            <a:r>
              <a:rPr lang="en-GB" dirty="0"/>
              <a:t>Application layer becomes just input/output objects</a:t>
            </a:r>
          </a:p>
          <a:p>
            <a:r>
              <a:rPr lang="en-GB" dirty="0"/>
              <a:t>Easy to add additional behaviour before or after each request – caching, logging, validation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6463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Using CQRS + </a:t>
            </a:r>
            <a:r>
              <a:rPr lang="en-GB" dirty="0" err="1"/>
              <a:t>MediatR</a:t>
            </a:r>
            <a:r>
              <a:rPr lang="en-GB" dirty="0"/>
              <a:t> simplifies your overall design</a:t>
            </a:r>
          </a:p>
          <a:p>
            <a:r>
              <a:rPr lang="en-GB" dirty="0" err="1"/>
              <a:t>MediatR</a:t>
            </a:r>
            <a:r>
              <a:rPr lang="en-GB" dirty="0"/>
              <a:t> simplifies cross cutting concerns </a:t>
            </a:r>
          </a:p>
          <a:p>
            <a:r>
              <a:rPr lang="en-GB" dirty="0"/>
              <a:t>Fluent Validation is useful for all validation scenarios </a:t>
            </a:r>
          </a:p>
          <a:p>
            <a:r>
              <a:rPr lang="en-GB" dirty="0" err="1"/>
              <a:t>AutoMapper</a:t>
            </a:r>
            <a:r>
              <a:rPr lang="en-GB" dirty="0"/>
              <a:t> simplifies mapping and projections</a:t>
            </a:r>
          </a:p>
          <a:p>
            <a:r>
              <a:rPr lang="en-GB" dirty="0"/>
              <a:t>Independent of infrastructure concerns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35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Persistence, Identity, File System, System Clock, API Clients </a:t>
            </a:r>
          </a:p>
          <a:p>
            <a:r>
              <a:rPr lang="en-GB" dirty="0"/>
              <a:t>Independent of the database</a:t>
            </a:r>
          </a:p>
          <a:p>
            <a:r>
              <a:rPr lang="en-GB" dirty="0"/>
              <a:t>Use Fluent API configuration over data annotations </a:t>
            </a:r>
          </a:p>
          <a:p>
            <a:r>
              <a:rPr lang="en-GB" dirty="0"/>
              <a:t>Prefer conventions over configuration </a:t>
            </a:r>
          </a:p>
          <a:p>
            <a:r>
              <a:rPr lang="en-GB" dirty="0"/>
              <a:t>Automatically apply all entity type configurations </a:t>
            </a:r>
          </a:p>
          <a:p>
            <a:r>
              <a:rPr lang="en-GB" dirty="0"/>
              <a:t>No layers depend on Infrastructure layer, e.g. Presentation layer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1606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/>
              <a:t>Ivaylo Kenov</a:t>
            </a:r>
            <a:r>
              <a:rPr lang="bg-BG" b="1" noProof="1"/>
              <a:t> –</a:t>
            </a:r>
            <a:r>
              <a:rPr lang="en-US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Various job titles at the same time: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CTO @ </a:t>
            </a:r>
            <a:r>
              <a:rPr lang="en-US" dirty="0" err="1"/>
              <a:t>SoftUni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Full Stack Technical Trainer @ Everywhere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Meme Copy Machine @ Daily Programming Fun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Code General @ </a:t>
            </a:r>
            <a:r>
              <a:rPr lang="en-US" dirty="0">
                <a:hlinkClick r:id="rId2"/>
              </a:rPr>
              <a:t>https://MyTestedASP.NET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https://linkedin.com/in/kenov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YouTube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6"/>
              </a:rPr>
              <a:t>https://youtube.com/MyTestedASPNETTV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What About Repository Pattern?</a:t>
            </a:r>
          </a:p>
          <a:p>
            <a:r>
              <a:rPr lang="en-GB" dirty="0"/>
              <a:t>It depends, but keep in mind:</a:t>
            </a:r>
          </a:p>
          <a:p>
            <a:pPr lvl="1"/>
            <a:r>
              <a:rPr lang="en-GB" dirty="0"/>
              <a:t>EF Core insulates your code from database changes </a:t>
            </a:r>
          </a:p>
          <a:p>
            <a:pPr lvl="1"/>
            <a:r>
              <a:rPr lang="en-GB" dirty="0" err="1"/>
              <a:t>DbContext</a:t>
            </a:r>
            <a:r>
              <a:rPr lang="en-GB" dirty="0"/>
              <a:t> acts as a unit of work </a:t>
            </a:r>
          </a:p>
          <a:p>
            <a:pPr lvl="1"/>
            <a:r>
              <a:rPr lang="en-GB" dirty="0" err="1"/>
              <a:t>DbSet</a:t>
            </a:r>
            <a:r>
              <a:rPr lang="en-GB" dirty="0"/>
              <a:t> acts as a repository </a:t>
            </a:r>
          </a:p>
          <a:p>
            <a:pPr lvl="1"/>
            <a:r>
              <a:rPr lang="en-GB" dirty="0"/>
              <a:t>EF Core has features for unit testing without repositories</a:t>
            </a:r>
          </a:p>
          <a:p>
            <a:r>
              <a:rPr lang="en-GB" dirty="0"/>
              <a:t>Personally, I do not use it anymore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67914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Angular, React, Vue</a:t>
            </a:r>
            <a:r>
              <a:rPr lang="bg-BG" dirty="0"/>
              <a:t>,</a:t>
            </a:r>
            <a:r>
              <a:rPr lang="en-GB" dirty="0"/>
              <a:t> Web API</a:t>
            </a:r>
            <a:r>
              <a:rPr lang="bg-BG" dirty="0"/>
              <a:t>,</a:t>
            </a:r>
            <a:r>
              <a:rPr lang="en-GB" dirty="0"/>
              <a:t> Razor Pages</a:t>
            </a:r>
            <a:r>
              <a:rPr lang="bg-BG" dirty="0"/>
              <a:t>,</a:t>
            </a:r>
            <a:r>
              <a:rPr lang="en-GB" dirty="0"/>
              <a:t> MVC</a:t>
            </a:r>
            <a:r>
              <a:rPr lang="bg-BG" dirty="0"/>
              <a:t>,</a:t>
            </a:r>
            <a:r>
              <a:rPr lang="en-GB" dirty="0"/>
              <a:t> Web Forms </a:t>
            </a:r>
            <a:endParaRPr lang="bg-BG" dirty="0"/>
          </a:p>
          <a:p>
            <a:r>
              <a:rPr lang="en-GB" dirty="0"/>
              <a:t>Controllers should not contain any application logic</a:t>
            </a:r>
            <a:endParaRPr lang="bg-BG" dirty="0"/>
          </a:p>
          <a:p>
            <a:r>
              <a:rPr lang="en-GB" dirty="0"/>
              <a:t>Create and consume well defined models </a:t>
            </a:r>
            <a:endParaRPr lang="bg-BG" dirty="0"/>
          </a:p>
          <a:p>
            <a:r>
              <a:rPr lang="en-US" dirty="0"/>
              <a:t>Bonus</a:t>
            </a:r>
          </a:p>
          <a:p>
            <a:pPr lvl="1"/>
            <a:r>
              <a:rPr lang="en-GB" dirty="0"/>
              <a:t>Open API bridges the gap between the front end and back end </a:t>
            </a:r>
          </a:p>
          <a:p>
            <a:pPr lvl="1"/>
            <a:r>
              <a:rPr lang="en-GB" dirty="0" err="1"/>
              <a:t>NSwag</a:t>
            </a:r>
            <a:r>
              <a:rPr lang="en-GB" dirty="0"/>
              <a:t> automates generation of Open API specification and clients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587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BIG SOLUTION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893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MENTION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046122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is small and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isolation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long-term commitment to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Logic is split between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consistency is an issue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6146" name="Picture 2" descr="Резултат с изображение за „microservice architecture“">
            <a:extLst>
              <a:ext uri="{FF2B5EF4-FFF2-40B4-BE49-F238E27FC236}">
                <a16:creationId xmlns:a16="http://schemas.microsoft.com/office/drawing/2014/main" id="{2B89E15B-18CF-463E-A338-D3B18B69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413308"/>
            <a:ext cx="5384800" cy="2945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12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630906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plan to organize two technical events every month starting April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networking event – live in a “bar” with guest lecturer (as well as Pizza and stuff)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online event – live on YouTube/Twitch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Completely free</a:t>
            </a:r>
          </a:p>
          <a:p>
            <a:pPr>
              <a:lnSpc>
                <a:spcPct val="100000"/>
              </a:lnSpc>
            </a:pPr>
            <a:r>
              <a:rPr lang="en-US" dirty="0"/>
              <a:t>What should I present next?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Integration &amp;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Programming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Security Vulnerabilities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Reflection/Expression Trees/Roslyn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Machine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Something else?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May be my next event?</a:t>
            </a:r>
          </a:p>
        </p:txBody>
      </p:sp>
    </p:spTree>
    <p:extLst>
      <p:ext uri="{BB962C8B-B14F-4D97-AF65-F5344CB8AC3E}">
        <p14:creationId xmlns:p14="http://schemas.microsoft.com/office/powerpoint/2010/main" val="129425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will be part of my new mentoring program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online groups, additional exclusive lessons, one to 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Just contact me directly, if you want more information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Mentoring program</a:t>
            </a:r>
          </a:p>
        </p:txBody>
      </p:sp>
    </p:spTree>
    <p:extLst>
      <p:ext uri="{BB962C8B-B14F-4D97-AF65-F5344CB8AC3E}">
        <p14:creationId xmlns:p14="http://schemas.microsoft.com/office/powerpoint/2010/main" val="3048213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https://www.patreon.com/ivaylokenov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dirty="0">
                <a:hlinkClick r:id="rId3"/>
              </a:rPr>
              <a:t>https://opencollective.com/mytestedaspnet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PayPal: </a:t>
            </a:r>
            <a:r>
              <a:rPr lang="en-US" sz="1800" dirty="0">
                <a:hlinkClick r:id="rId4"/>
              </a:rPr>
              <a:t>http://paypal.me/ivaylokenov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dirty="0">
                <a:hlinkClick r:id="rId5"/>
              </a:rPr>
              <a:t>http://buymeacoff.ee/ivaylokenov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dirty="0">
                <a:hlinkClick r:id="rId6"/>
              </a:rPr>
              <a:t>http://bit.ly/ik-sponsors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Or just buy one of my </a:t>
            </a:r>
            <a:r>
              <a:rPr lang="en-US" sz="1800" dirty="0" err="1"/>
              <a:t>upcomming</a:t>
            </a:r>
            <a:r>
              <a:rPr lang="en-US" sz="1800" dirty="0"/>
              <a:t> cool exclusive T-Shirts!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7FC4A6E-8AAC-4FDA-AF79-167B058F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78" y="1023197"/>
            <a:ext cx="3781964" cy="4255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9574" y="2521425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250680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Clean Architecture</a:t>
            </a:r>
            <a:br>
              <a:rPr lang="en-US" dirty="0"/>
            </a:br>
            <a:r>
              <a:rPr lang="en-US" dirty="0">
                <a:hlinkClick r:id="rId2"/>
              </a:rPr>
              <a:t>https://8thlight.com/blog/uncle-bob/2012/08/13/the-clean-architecture.html</a:t>
            </a:r>
            <a:endParaRPr lang="en-US" dirty="0"/>
          </a:p>
          <a:p>
            <a:r>
              <a:rPr lang="en-US" b="1" dirty="0"/>
              <a:t>The Onion Architecture</a:t>
            </a:r>
            <a:br>
              <a:rPr lang="en-US" dirty="0"/>
            </a:br>
            <a:r>
              <a:rPr lang="en-US" dirty="0">
                <a:hlinkClick r:id="rId3"/>
              </a:rPr>
              <a:t>https://jeffreypalermo.com/blog/the-onion-architecture-part-1/</a:t>
            </a:r>
            <a:endParaRPr lang="en-US" dirty="0"/>
          </a:p>
          <a:p>
            <a:r>
              <a:rPr lang="en-US" b="1" dirty="0"/>
              <a:t>The Repository Pattern</a:t>
            </a:r>
            <a:br>
              <a:rPr lang="en-US" dirty="0"/>
            </a:br>
            <a:r>
              <a:rPr lang="en-US" dirty="0">
                <a:hlinkClick r:id="rId4"/>
              </a:rPr>
              <a:t>https://deviq.com/repository-pattern/</a:t>
            </a:r>
            <a:endParaRPr lang="en-US" dirty="0"/>
          </a:p>
          <a:p>
            <a:r>
              <a:rPr lang="en-US" b="1" dirty="0"/>
              <a:t>Clean Architecture Solution Sample</a:t>
            </a:r>
            <a:br>
              <a:rPr lang="en-US" dirty="0"/>
            </a:br>
            <a:r>
              <a:rPr lang="en-US" dirty="0">
                <a:hlinkClick r:id="rId5"/>
              </a:rPr>
              <a:t>https://github.com/ardalis/cleanarchitecture</a:t>
            </a:r>
            <a:endParaRPr lang="en-US" dirty="0"/>
          </a:p>
          <a:p>
            <a:r>
              <a:rPr lang="en-US" b="1" dirty="0"/>
              <a:t>Architecting Microservices e-book</a:t>
            </a:r>
            <a:br>
              <a:rPr lang="en-US" dirty="0"/>
            </a:br>
            <a:r>
              <a:rPr lang="en-US" dirty="0">
                <a:hlinkClick r:id="rId6"/>
              </a:rPr>
              <a:t>https://aka.ms/MicroservicesEbook</a:t>
            </a:r>
            <a:endParaRPr lang="en-US" dirty="0"/>
          </a:p>
          <a:p>
            <a:r>
              <a:rPr lang="en-US" b="1" dirty="0"/>
              <a:t>DDD (Domain-Driven Design)</a:t>
            </a:r>
            <a:br>
              <a:rPr lang="en-US" dirty="0"/>
            </a:br>
            <a:r>
              <a:rPr lang="en-US" dirty="0">
                <a:hlinkClick r:id="rId7"/>
              </a:rPr>
              <a:t>https://docs.microsoft.com/dotnet/architecture/microservices/microservice-ddd-cqrs-patterns/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6283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Problem &amp; Why This Topic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Principles We Search For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The Classic Database-Centric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Architecture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Clean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Bonus: Microservice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Additional Resources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Code and 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dirty="0">
                <a:hlinkClick r:id="rId2"/>
              </a:rPr>
              <a:t>https://github.com/ivaylokenov/ASP.NET-Server-Architectures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&amp; 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Razor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MVC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Web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Java Spring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 Express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 with thousands lines of code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Is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people recognize the problem and its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But lots of people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their teachers told them to use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Repository pattern,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their managers told them to use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Legacy code with old-school mistakes</a:t>
            </a:r>
            <a:r>
              <a:rPr lang="bg-BG" dirty="0"/>
              <a:t>, </a:t>
            </a:r>
            <a:r>
              <a:rPr lang="en-US" dirty="0"/>
              <a:t>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they read somewhere about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Microservices and other hypes</a:t>
            </a:r>
          </a:p>
          <a:p>
            <a:pPr>
              <a:lnSpc>
                <a:spcPct val="100000"/>
              </a:lnSpc>
            </a:pPr>
            <a:r>
              <a:rPr lang="en-US" dirty="0"/>
              <a:t>So I decided to spread the word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</p:spTree>
    <p:extLst>
      <p:ext uri="{BB962C8B-B14F-4D97-AF65-F5344CB8AC3E}">
        <p14:creationId xmlns:p14="http://schemas.microsoft.com/office/powerpoint/2010/main" val="170183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Principles We Search For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Dependencies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27" y="1635588"/>
            <a:ext cx="4648833" cy="28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„mvc“">
            <a:extLst>
              <a:ext uri="{FF2B5EF4-FFF2-40B4-BE49-F238E27FC236}">
                <a16:creationId xmlns:a16="http://schemas.microsoft.com/office/drawing/2014/main" id="{3B86EEE8-0727-460E-A631-09F7F4AD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45" y="4572278"/>
            <a:ext cx="1862931" cy="1736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2134</TotalTime>
  <Words>1463</Words>
  <Application>Microsoft Office PowerPoint</Application>
  <PresentationFormat>Widescreen</PresentationFormat>
  <Paragraphs>273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Tw Cen MT</vt:lpstr>
      <vt:lpstr>Circuit</vt:lpstr>
      <vt:lpstr>Server-Side Architectures  (WITH ASP.NET Examples)</vt:lpstr>
      <vt:lpstr>For questions</vt:lpstr>
      <vt:lpstr>The Presenter</vt:lpstr>
      <vt:lpstr>What Are We Going To COVER</vt:lpstr>
      <vt:lpstr>The Problem &amp; WHY THIS TOPIC</vt:lpstr>
      <vt:lpstr>The MVC Pattern Is great but</vt:lpstr>
      <vt:lpstr>Why THIS TOPIC</vt:lpstr>
      <vt:lpstr>The Principles We Search For</vt:lpstr>
      <vt:lpstr>Our architecture needs</vt:lpstr>
      <vt:lpstr>Let’s Start With The  Classic Database-centric  Architecture</vt:lpstr>
      <vt:lpstr>Database-centric Architecture</vt:lpstr>
      <vt:lpstr>Database-Centric Architecture DEMO</vt:lpstr>
      <vt:lpstr>Database-centric Architecture IS NOT BAD</vt:lpstr>
      <vt:lpstr>NOW LET’s SEE THE DOMAIN-DRIVEN Architecture</vt:lpstr>
      <vt:lpstr>Domain-Driven Design</vt:lpstr>
      <vt:lpstr>History Lesson</vt:lpstr>
      <vt:lpstr>TERMINOLOGY</vt:lpstr>
      <vt:lpstr>DOMAIN-DRIVEN ARCHITECTURE DEMO</vt:lpstr>
      <vt:lpstr>DOMAIN-DRIVEN Architecture IS SUPERIOR</vt:lpstr>
      <vt:lpstr>LET’s CLEAN THIS THING</vt:lpstr>
      <vt:lpstr>CLEAN ARCHITECTURE</vt:lpstr>
      <vt:lpstr>CLEAN ARCHITECTURE TEMPLATE</vt:lpstr>
      <vt:lpstr>DEFAULT TEMPLATE DEMO</vt:lpstr>
      <vt:lpstr>KEY CONCEPTS</vt:lpstr>
      <vt:lpstr>CLEAN ARCHITECTURE DEMO</vt:lpstr>
      <vt:lpstr>DOMAIN</vt:lpstr>
      <vt:lpstr>Application</vt:lpstr>
      <vt:lpstr>Application</vt:lpstr>
      <vt:lpstr>Infrastructure</vt:lpstr>
      <vt:lpstr>Infrastructure</vt:lpstr>
      <vt:lpstr>Presentation</vt:lpstr>
      <vt:lpstr>BIG SOLUTION DEMO</vt:lpstr>
      <vt:lpstr>LET’s MENTION MICROSERVICES</vt:lpstr>
      <vt:lpstr>Microservices</vt:lpstr>
      <vt:lpstr>Microservices May be my next event?</vt:lpstr>
      <vt:lpstr>Mentoring program</vt:lpstr>
      <vt:lpstr>ANY QUESTIONS?</vt:lpstr>
      <vt:lpstr>Additional Resources</vt:lpstr>
      <vt:lpstr>Additional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165</cp:revision>
  <dcterms:created xsi:type="dcterms:W3CDTF">2017-03-28T09:08:48Z</dcterms:created>
  <dcterms:modified xsi:type="dcterms:W3CDTF">2020-02-06T19:46:59Z</dcterms:modified>
</cp:coreProperties>
</file>