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26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02" r:id="rId31"/>
    <p:sldId id="316" r:id="rId32"/>
    <p:sldId id="317" r:id="rId33"/>
    <p:sldId id="3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510626-51E6-4B81-B58B-E63F03D0DA52}">
          <p14:sldIdLst>
            <p14:sldId id="256"/>
            <p14:sldId id="257"/>
            <p14:sldId id="258"/>
          </p14:sldIdLst>
        </p14:section>
        <p14:section name="Consistency Between Services" id="{DD2A85C2-A171-4F03-8369-FBA51935F072}">
          <p14:sldIdLst>
            <p14:sldId id="259"/>
            <p14:sldId id="260"/>
            <p14:sldId id="338"/>
            <p14:sldId id="339"/>
          </p14:sldIdLst>
        </p14:section>
        <p14:section name="Communication Between Services" id="{BCC66906-9C1C-48E0-AA70-552AE1162A60}">
          <p14:sldIdLst>
            <p14:sldId id="340"/>
            <p14:sldId id="341"/>
            <p14:sldId id="342"/>
            <p14:sldId id="343"/>
            <p14:sldId id="344"/>
          </p14:sldIdLst>
        </p14:section>
        <p14:section name="Communication Types" id="{E875CDC8-2306-49B9-9BB1-C82BDA95D64B}">
          <p14:sldIdLst>
            <p14:sldId id="345"/>
            <p14:sldId id="346"/>
            <p14:sldId id="347"/>
            <p14:sldId id="348"/>
          </p14:sldIdLst>
        </p14:section>
        <p14:section name="Communication Patterns" id="{EC8F123A-1F07-455E-BC57-D5CE5F31CAAE}">
          <p14:sldIdLst>
            <p14:sldId id="326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Using a Message Broker" id="{0C2BB667-22A7-4AC9-ACA0-D23B3E7B7EDD}">
          <p14:sldIdLst>
            <p14:sldId id="357"/>
            <p14:sldId id="358"/>
            <p14:sldId id="359"/>
            <p14:sldId id="360"/>
          </p14:sldIdLst>
        </p14:section>
        <p14:section name="Summary" id="{8BFB0544-7BC9-45A3-B461-CE3D719517A3}">
          <p14:sldIdLst>
            <p14:sldId id="302"/>
            <p14:sldId id="316"/>
          </p14:sldIdLst>
        </p14:section>
        <p14:section name="Conclusion" id="{8B46CF2B-89C7-47A3-BCE0-FF14EE6F8690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Kenov" initials="IK" lastIdx="1" clrIdx="0">
    <p:extLst>
      <p:ext uri="{19B8F6BF-5375-455C-9EA6-DF929625EA0E}">
        <p15:presenceInfo xmlns:p15="http://schemas.microsoft.com/office/powerpoint/2012/main" userId="4173ac053ea1d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8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255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9437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311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7266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954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3269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7590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485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0830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99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906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5203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411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0356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293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2052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902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4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475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15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16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47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84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softuni.foundation/" TargetMode="External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hyperlink" Target="https://softuni.bg/" TargetMode="External"/><Relationship Id="rId4" Type="http://schemas.openxmlformats.org/officeDocument/2006/relationships/hyperlink" Target="https://softuni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5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5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7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Transfer Patterns Between </a:t>
            </a:r>
            <a:br>
              <a:rPr lang="en-US" dirty="0"/>
            </a:br>
            <a:r>
              <a:rPr lang="en-US" dirty="0"/>
              <a:t>Multiple Servers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Internal Microservice Communication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0" y="2209278"/>
            <a:ext cx="2439443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700" dirty="0"/>
              <a:t>Popular approach is HTTP, because it is simple</a:t>
            </a:r>
          </a:p>
          <a:p>
            <a:pPr>
              <a:lnSpc>
                <a:spcPct val="100000"/>
              </a:lnSpc>
            </a:pPr>
            <a:r>
              <a:rPr lang="en-US" sz="3700" dirty="0"/>
              <a:t>HTTP is perfectly acceptable, but it depends on how you use it</a:t>
            </a:r>
          </a:p>
          <a:p>
            <a:pPr>
              <a:lnSpc>
                <a:spcPct val="100000"/>
              </a:lnSpc>
            </a:pPr>
            <a:r>
              <a:rPr lang="en-US" sz="3700" dirty="0"/>
              <a:t>Acceptable HTTP requests are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Client-Microservice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Client-API Gateway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API Gateway-Microservice</a:t>
            </a:r>
          </a:p>
          <a:p>
            <a:pPr>
              <a:lnSpc>
                <a:spcPct val="100000"/>
              </a:lnSpc>
            </a:pPr>
            <a:r>
              <a:rPr lang="en-US" sz="3700" dirty="0"/>
              <a:t>Unacceptable HTTP requests are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Microservice-Microservice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12005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call the Orders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the Orders microservice calls additional microservices for more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Sounds reasonable at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4396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are the pitfalls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and low performance - scalability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coupling on a business level - this should not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Failure will be difficult to manage - and failures occur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- we achieve a monolithic application across many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event-driven asynchronous communication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35780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Communication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Sync or Async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Synchronous - HTTP/HTTPS - tasks can continue after the response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- AMQP - the client usually don't expect a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or Multiple receivers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receiver - the Command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receivers - the Publish/Subscribe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Communication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Microservices usually uses a combination of these communication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possible, never depend on request-response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breaks the autonomous feature of the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may turn into a bottleneck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Always consider "the rule of 1 hop"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Communication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Communication Types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4986B-806D-46F1-814B-1C8886F56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00" y="1314000"/>
            <a:ext cx="8119214" cy="4668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566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Communication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Don't rely on request-response, if possible</a:t>
            </a:r>
          </a:p>
          <a:p>
            <a:r>
              <a:rPr lang="en-US" dirty="0"/>
              <a:t>If you need data from another microservice, consider duplicating it, it's perfectly OK!</a:t>
            </a:r>
          </a:p>
          <a:p>
            <a:r>
              <a:rPr lang="en-US" dirty="0"/>
              <a:t>If your microservice needs to invoke an action in another microservice do it asynchronously </a:t>
            </a:r>
          </a:p>
          <a:p>
            <a:r>
              <a:rPr lang="en-US" dirty="0"/>
              <a:t>You can use any protocol to transfer data to have eventual consistency</a:t>
            </a:r>
          </a:p>
          <a:p>
            <a:pPr lvl="1"/>
            <a:r>
              <a:rPr lang="en-US" dirty="0"/>
              <a:t>But don't create synchronous dependencies by waiting for responses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Communication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Suitable for UI needs and fast responses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for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 And REST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AF9A7-27E3-4D33-9DF6-B07F9282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7" y="2709000"/>
            <a:ext cx="9010041" cy="339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50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6934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Consistency Between Services</a:t>
            </a:r>
          </a:p>
          <a:p>
            <a:r>
              <a:rPr lang="en-US" sz="3400" dirty="0"/>
              <a:t>Communication Between Services</a:t>
            </a:r>
          </a:p>
          <a:p>
            <a:r>
              <a:rPr lang="en-US" sz="3400" noProof="1"/>
              <a:t>Communication Types</a:t>
            </a:r>
          </a:p>
          <a:p>
            <a:r>
              <a:rPr lang="en-US" sz="3400" noProof="1"/>
              <a:t>Communication Patterns</a:t>
            </a:r>
          </a:p>
          <a:p>
            <a:r>
              <a:rPr lang="en-US" sz="3400" noProof="1"/>
              <a:t>Using A Message Broker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375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Suitable for real-time UI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Sockets &amp; SignalR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27AEB-6CEA-40EA-ADB5-1A36B4C62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44" y="2034000"/>
            <a:ext cx="7532111" cy="3901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25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Critical for propagating changes throughout multiple services</a:t>
            </a:r>
          </a:p>
          <a:p>
            <a:r>
              <a:rPr lang="en-US" dirty="0"/>
              <a:t>Eventual consistency + event-driven communication</a:t>
            </a:r>
          </a:p>
          <a:p>
            <a:r>
              <a:rPr lang="en-US" dirty="0"/>
              <a:t>A client send a message (header and body) and do not expect a response</a:t>
            </a:r>
          </a:p>
          <a:p>
            <a:r>
              <a:rPr lang="en-US" dirty="0"/>
              <a:t>If the service needs to return a response - it sends another message</a:t>
            </a:r>
          </a:p>
          <a:p>
            <a:r>
              <a:rPr lang="en-US" dirty="0"/>
              <a:t>Usually sent asynchronously through AMQP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</a:t>
            </a:r>
          </a:p>
        </p:txBody>
      </p:sp>
    </p:spTree>
    <p:extLst>
      <p:ext uri="{BB962C8B-B14F-4D97-AF65-F5344CB8AC3E}">
        <p14:creationId xmlns:p14="http://schemas.microsoft.com/office/powerpoint/2010/main" val="29468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preferred infrastructure is a lightweight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RabbitMQ or a cloud-ready service bus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rules 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HTTP for client + API Gateway + First microservice level (Frontend microservices)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AMQP for service level (Backend microservices)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</a:t>
            </a:r>
          </a:p>
        </p:txBody>
      </p:sp>
    </p:spTree>
    <p:extLst>
      <p:ext uri="{BB962C8B-B14F-4D97-AF65-F5344CB8AC3E}">
        <p14:creationId xmlns:p14="http://schemas.microsoft.com/office/powerpoint/2010/main" val="30416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Receiver</a:t>
            </a:r>
          </a:p>
        </p:txBody>
      </p:sp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EC3D068D-067F-4B60-A42D-88BF53D89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00" y="1539000"/>
            <a:ext cx="7063917" cy="4024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936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Receivers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1DC1A-13DA-4D10-B435-29E6BA84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1359808"/>
            <a:ext cx="8315588" cy="413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65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operation is not atomic</a:t>
            </a:r>
          </a:p>
          <a:p>
            <a:pPr lvl="1"/>
            <a:r>
              <a:rPr lang="en-US" dirty="0"/>
              <a:t>What will happen, if the network fails?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Transaction log mining</a:t>
            </a:r>
          </a:p>
          <a:p>
            <a:pPr lvl="2"/>
            <a:r>
              <a:rPr lang="en-US" dirty="0"/>
              <a:t>Creates coupling to the database</a:t>
            </a:r>
          </a:p>
          <a:p>
            <a:pPr lvl="1"/>
            <a:r>
              <a:rPr lang="en-US" dirty="0"/>
              <a:t>The Event Sourcing pattern</a:t>
            </a:r>
          </a:p>
          <a:p>
            <a:pPr lvl="2"/>
            <a:r>
              <a:rPr lang="en-US" dirty="0"/>
              <a:t>The full pattern requires serious rearchitecting</a:t>
            </a:r>
          </a:p>
          <a:p>
            <a:pPr lvl="1"/>
            <a:r>
              <a:rPr lang="en-US" dirty="0"/>
              <a:t>The Outbox pattern</a:t>
            </a:r>
          </a:p>
          <a:p>
            <a:pPr lvl="2"/>
            <a:r>
              <a:rPr lang="en-US" dirty="0"/>
              <a:t>A separate table, holding the events, part of the transaction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- Problems</a:t>
            </a:r>
          </a:p>
        </p:txBody>
      </p:sp>
    </p:spTree>
    <p:extLst>
      <p:ext uri="{BB962C8B-B14F-4D97-AF65-F5344CB8AC3E}">
        <p14:creationId xmlns:p14="http://schemas.microsoft.com/office/powerpoint/2010/main" val="40928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8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9903705" cy="5546589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GB" dirty="0">
                <a:hlinkClick r:id="rId3"/>
              </a:rPr>
              <a:t>https://www.rabbitmq.com/</a:t>
            </a:r>
            <a:endParaRPr lang="en-GB" dirty="0"/>
          </a:p>
          <a:p>
            <a:r>
              <a:rPr lang="en-GB" dirty="0"/>
              <a:t>Follow the guide to install the message broker for your operational system</a:t>
            </a:r>
            <a:endParaRPr lang="en-US" dirty="0"/>
          </a:p>
          <a:p>
            <a:pPr lvl="1"/>
            <a:r>
              <a:rPr lang="en-US" dirty="0"/>
              <a:t>You may need to install </a:t>
            </a:r>
            <a:r>
              <a:rPr lang="en-GB" dirty="0"/>
              <a:t>Erlang  too</a:t>
            </a:r>
          </a:p>
          <a:p>
            <a:r>
              <a:rPr lang="en-GB" dirty="0"/>
              <a:t>You can configure its port and user access, but it is not required for a development environment</a:t>
            </a:r>
          </a:p>
          <a:p>
            <a:r>
              <a:rPr lang="en-GB" dirty="0"/>
              <a:t>Make sure RabbitMQ is up and running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RabbitMQ</a:t>
            </a:r>
          </a:p>
        </p:txBody>
      </p:sp>
    </p:spTree>
    <p:extLst>
      <p:ext uri="{BB962C8B-B14F-4D97-AF65-F5344CB8AC3E}">
        <p14:creationId xmlns:p14="http://schemas.microsoft.com/office/powerpoint/2010/main" val="1764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MassTransit.AspNetCore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MassTransit.RabbitMQ</a:t>
            </a:r>
          </a:p>
          <a:p>
            <a:pPr lvl="1"/>
            <a:r>
              <a:rPr lang="en-US" dirty="0"/>
              <a:t>Should be added to all web projects </a:t>
            </a:r>
          </a:p>
          <a:p>
            <a:r>
              <a:rPr lang="en-US" dirty="0"/>
              <a:t>Register the RabbitMQ broker with MassTransit in your services</a:t>
            </a:r>
          </a:p>
          <a:p>
            <a:r>
              <a:rPr lang="en-US" dirty="0"/>
              <a:t>Create your message classes</a:t>
            </a:r>
          </a:p>
          <a:p>
            <a:r>
              <a:rPr lang="en-US" dirty="0"/>
              <a:t>Create your consumer classes</a:t>
            </a:r>
          </a:p>
          <a:p>
            <a:pPr lvl="1"/>
            <a:r>
              <a:rPr lang="en-US" dirty="0"/>
              <a:t>And register them in your MassTransit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MassTransit</a:t>
            </a:r>
          </a:p>
        </p:txBody>
      </p:sp>
    </p:spTree>
    <p:extLst>
      <p:ext uri="{BB962C8B-B14F-4D97-AF65-F5344CB8AC3E}">
        <p14:creationId xmlns:p14="http://schemas.microsoft.com/office/powerpoint/2010/main" val="13750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SignalR fits perfectly with event-driven communication</a:t>
            </a:r>
          </a:p>
          <a:p>
            <a:r>
              <a:rPr lang="en-US" dirty="0"/>
              <a:t>Useful when you want to push data to the client</a:t>
            </a:r>
          </a:p>
          <a:p>
            <a:r>
              <a:rPr lang="en-US" dirty="0"/>
              <a:t>You may install it in one of your microservices</a:t>
            </a:r>
          </a:p>
          <a:p>
            <a:r>
              <a:rPr lang="en-US" dirty="0"/>
              <a:t>Or in a separate dedicated SignalR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SignalR</a:t>
            </a:r>
          </a:p>
        </p:txBody>
      </p:sp>
    </p:spTree>
    <p:extLst>
      <p:ext uri="{BB962C8B-B14F-4D97-AF65-F5344CB8AC3E}">
        <p14:creationId xmlns:p14="http://schemas.microsoft.com/office/powerpoint/2010/main" val="35326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microservices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6000" y="1656226"/>
            <a:ext cx="7844937" cy="477236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GB" sz="3400" dirty="0">
                <a:solidFill>
                  <a:schemeClr val="bg2"/>
                </a:solidFill>
              </a:rPr>
              <a:t>Consistency Between Services</a:t>
            </a:r>
          </a:p>
          <a:p>
            <a:pPr marL="358775" indent="-358775">
              <a:lnSpc>
                <a:spcPct val="95000"/>
              </a:lnSpc>
            </a:pPr>
            <a:r>
              <a:rPr lang="en-GB" sz="3400" dirty="0">
                <a:solidFill>
                  <a:schemeClr val="bg2"/>
                </a:solidFill>
              </a:rPr>
              <a:t>Communication Between Services</a:t>
            </a:r>
          </a:p>
          <a:p>
            <a:pPr marL="358775" indent="-358775">
              <a:lnSpc>
                <a:spcPct val="95000"/>
              </a:lnSpc>
            </a:pPr>
            <a:r>
              <a:rPr lang="en-GB" sz="3400" dirty="0">
                <a:solidFill>
                  <a:schemeClr val="bg2"/>
                </a:solidFill>
              </a:rPr>
              <a:t>Communication Types</a:t>
            </a:r>
          </a:p>
          <a:p>
            <a:pPr marL="358775" indent="-358775">
              <a:lnSpc>
                <a:spcPct val="95000"/>
              </a:lnSpc>
            </a:pPr>
            <a:r>
              <a:rPr lang="en-GB" sz="3400" dirty="0">
                <a:solidFill>
                  <a:schemeClr val="bg2"/>
                </a:solidFill>
              </a:rPr>
              <a:t>Communication Patterns</a:t>
            </a:r>
          </a:p>
          <a:p>
            <a:pPr marL="358775" indent="-358775">
              <a:lnSpc>
                <a:spcPct val="95000"/>
              </a:lnSpc>
            </a:pPr>
            <a:r>
              <a:rPr lang="en-GB" sz="3400" dirty="0">
                <a:solidFill>
                  <a:schemeClr val="bg2"/>
                </a:solidFill>
              </a:rPr>
              <a:t>Using A Message Broker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7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-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Consistency Between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while keeping consistency across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-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-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- you need to update the cart too (and show a message)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40268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-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4865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Between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5B031-E7FD-40B0-ABF6-E4BB28AA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1314000"/>
            <a:ext cx="7889767" cy="4408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34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  <a:endParaRPr lang="en-US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about communication is not so much about the protocols</a:t>
            </a:r>
          </a:p>
          <a:p>
            <a:pPr>
              <a:lnSpc>
                <a:spcPct val="100000"/>
              </a:lnSpc>
            </a:pPr>
            <a:r>
              <a:rPr lang="en-US" dirty="0"/>
              <a:t>But more about the style and couplings</a:t>
            </a:r>
          </a:p>
          <a:p>
            <a:pPr>
              <a:lnSpc>
                <a:spcPct val="100000"/>
              </a:lnSpc>
            </a:pPr>
            <a:r>
              <a:rPr lang="en-US" dirty="0"/>
              <a:t>Because when failure occurs - the more coupled the system, the bigger issues you will have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will happen, so you need to design the system considering the common risks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83768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6171</TotalTime>
  <Words>1500</Words>
  <Application>Microsoft Office PowerPoint</Application>
  <PresentationFormat>Widescreen</PresentationFormat>
  <Paragraphs>230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Internal Microservice Communication</vt:lpstr>
      <vt:lpstr>Table of Contents</vt:lpstr>
      <vt:lpstr>Questions</vt:lpstr>
      <vt:lpstr>Consistency Between Services</vt:lpstr>
      <vt:lpstr>Consistency Between Services</vt:lpstr>
      <vt:lpstr>Consistency Between Services</vt:lpstr>
      <vt:lpstr>Consistency Between Services</vt:lpstr>
      <vt:lpstr>Communication Between Services</vt:lpstr>
      <vt:lpstr>Communication Between Services</vt:lpstr>
      <vt:lpstr>Communication Between Services</vt:lpstr>
      <vt:lpstr>Communication Between Services</vt:lpstr>
      <vt:lpstr>Communication Between Services</vt:lpstr>
      <vt:lpstr>Communication Types</vt:lpstr>
      <vt:lpstr>Communication Types</vt:lpstr>
      <vt:lpstr>Communication Types</vt:lpstr>
      <vt:lpstr>Communication Types</vt:lpstr>
      <vt:lpstr>Communication Patterns</vt:lpstr>
      <vt:lpstr>Communication Patterns</vt:lpstr>
      <vt:lpstr>HTTP And REST</vt:lpstr>
      <vt:lpstr>Web Sockets &amp; SignalR</vt:lpstr>
      <vt:lpstr>Asynchronous Messages</vt:lpstr>
      <vt:lpstr>Asynchronous Messages</vt:lpstr>
      <vt:lpstr>Single Receiver</vt:lpstr>
      <vt:lpstr>Multiple Receivers</vt:lpstr>
      <vt:lpstr>Asynchronous Messages - Problems</vt:lpstr>
      <vt:lpstr>Using A Message Broker</vt:lpstr>
      <vt:lpstr>Installing RabbitMQ</vt:lpstr>
      <vt:lpstr>Configuring MassTransit</vt:lpstr>
      <vt:lpstr>Adding SignalR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171</cp:revision>
  <dcterms:created xsi:type="dcterms:W3CDTF">2018-05-23T13:08:44Z</dcterms:created>
  <dcterms:modified xsi:type="dcterms:W3CDTF">2020-06-26T13:41:55Z</dcterms:modified>
  <cp:category>programming;education;software engineering;software development</cp:category>
</cp:coreProperties>
</file>