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5" r:id="rId14"/>
    <p:sldId id="396" r:id="rId15"/>
    <p:sldId id="397" r:id="rId16"/>
    <p:sldId id="398" r:id="rId17"/>
    <p:sldId id="399" r:id="rId18"/>
    <p:sldId id="400" r:id="rId19"/>
    <p:sldId id="402" r:id="rId20"/>
    <p:sldId id="403" r:id="rId21"/>
    <p:sldId id="401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389" r:id="rId32"/>
    <p:sldId id="390" r:id="rId33"/>
    <p:sldId id="391" r:id="rId34"/>
    <p:sldId id="392" r:id="rId35"/>
    <p:sldId id="393" r:id="rId36"/>
    <p:sldId id="394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302" r:id="rId45"/>
    <p:sldId id="316" r:id="rId46"/>
    <p:sldId id="317" r:id="rId47"/>
    <p:sldId id="31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510626-51E6-4B81-B58B-E63F03D0DA52}">
          <p14:sldIdLst>
            <p14:sldId id="256"/>
            <p14:sldId id="257"/>
            <p14:sldId id="258"/>
            <p14:sldId id="259"/>
            <p14:sldId id="260"/>
            <p14:sldId id="382"/>
            <p14:sldId id="383"/>
            <p14:sldId id="384"/>
            <p14:sldId id="385"/>
            <p14:sldId id="386"/>
            <p14:sldId id="387"/>
            <p14:sldId id="388"/>
            <p14:sldId id="395"/>
            <p14:sldId id="396"/>
            <p14:sldId id="397"/>
            <p14:sldId id="398"/>
            <p14:sldId id="399"/>
            <p14:sldId id="400"/>
            <p14:sldId id="402"/>
            <p14:sldId id="403"/>
            <p14:sldId id="401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389"/>
            <p14:sldId id="390"/>
            <p14:sldId id="391"/>
            <p14:sldId id="392"/>
            <p14:sldId id="393"/>
            <p14:sldId id="394"/>
            <p14:sldId id="413"/>
            <p14:sldId id="414"/>
            <p14:sldId id="415"/>
            <p14:sldId id="416"/>
            <p14:sldId id="417"/>
            <p14:sldId id="418"/>
            <p14:sldId id="419"/>
            <p14:sldId id="302"/>
            <p14:sldId id="316"/>
          </p14:sldIdLst>
        </p14:section>
        <p14:section name="Conclusion" id="{8B46CF2B-89C7-47A3-BCE0-FF14EE6F8690}">
          <p14:sldIdLst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Kenov" initials="IK" lastIdx="1" clrIdx="0">
    <p:extLst>
      <p:ext uri="{19B8F6BF-5375-455C-9EA6-DF929625EA0E}">
        <p15:presenceInfo xmlns:p15="http://schemas.microsoft.com/office/powerpoint/2012/main" userId="4173ac053ea1d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5214" autoAdjust="0"/>
  </p:normalViewPr>
  <p:slideViewPr>
    <p:cSldViewPr showGuides="1">
      <p:cViewPr varScale="1">
        <p:scale>
          <a:sx n="113" d="100"/>
          <a:sy n="113" d="100"/>
        </p:scale>
        <p:origin x="58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255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601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5147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792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38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353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229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5203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792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2296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1248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4402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4020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6859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790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685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47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6859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096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6859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4872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423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902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26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781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17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softuni.foundation/" TargetMode="External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hyperlink" Target="https://softuni.bg/" TargetMode="External"/><Relationship Id="rId4" Type="http://schemas.openxmlformats.org/officeDocument/2006/relationships/hyperlink" Target="https://softuni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5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5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7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0tjziAQfN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551414"/>
            <a:ext cx="11083636" cy="1315728"/>
          </a:xfrm>
        </p:spPr>
        <p:txBody>
          <a:bodyPr/>
          <a:lstStyle/>
          <a:p>
            <a:r>
              <a:rPr lang="en-US" dirty="0"/>
              <a:t>Fixing Common Pitfalls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97760"/>
            <a:ext cx="11083636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Resiliency And High Availability </a:t>
            </a:r>
            <a:br>
              <a:rPr lang="en-US" dirty="0"/>
            </a:br>
            <a:r>
              <a:rPr lang="en-US" dirty="0"/>
              <a:t>In Microservice Applications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0" y="2209278"/>
            <a:ext cx="2439443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 Resiliency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C9EA6-F993-498D-A8B2-7498925286BB}"/>
              </a:ext>
            </a:extLst>
          </p:cNvPr>
          <p:cNvSpPr>
            <a:spLocks noGrp="1"/>
          </p:cNvSpPr>
          <p:nvPr/>
        </p:nvSpPr>
        <p:spPr>
          <a:xfrm>
            <a:off x="2091000" y="1404000"/>
            <a:ext cx="9503990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services.AddDbContext</a:t>
            </a:r>
            <a:r>
              <a:rPr lang="en-GB" sz="1800" dirty="0"/>
              <a:t>&lt;</a:t>
            </a:r>
            <a:r>
              <a:rPr lang="en-GB" sz="1800" dirty="0" err="1"/>
              <a:t>CatalogContext</a:t>
            </a:r>
            <a:r>
              <a:rPr lang="en-GB" sz="1800" dirty="0"/>
              <a:t>&gt;(options =&gt;</a:t>
            </a:r>
          </a:p>
          <a:p>
            <a:r>
              <a:rPr lang="en-GB" sz="1800" dirty="0"/>
              <a:t>        {</a:t>
            </a:r>
          </a:p>
          <a:p>
            <a:r>
              <a:rPr lang="en-GB" sz="1800" dirty="0"/>
              <a:t>            </a:t>
            </a:r>
            <a:r>
              <a:rPr lang="en-GB" sz="1800" dirty="0" err="1"/>
              <a:t>options.UseSqlServer</a:t>
            </a:r>
            <a:r>
              <a:rPr lang="en-GB" sz="1800" dirty="0"/>
              <a:t>(Configuration["</a:t>
            </a:r>
            <a:r>
              <a:rPr lang="en-GB" sz="1800" dirty="0" err="1"/>
              <a:t>ConnectionString</a:t>
            </a:r>
            <a:r>
              <a:rPr lang="en-GB" sz="1800" dirty="0"/>
              <a:t>"],</a:t>
            </a:r>
          </a:p>
          <a:p>
            <a:r>
              <a:rPr lang="en-GB" sz="1800" dirty="0"/>
              <a:t>            </a:t>
            </a:r>
            <a:r>
              <a:rPr lang="en-GB" sz="1800" dirty="0" err="1"/>
              <a:t>sqlServerOptionsAction</a:t>
            </a:r>
            <a:r>
              <a:rPr lang="en-GB" sz="1800" dirty="0"/>
              <a:t>: </a:t>
            </a:r>
            <a:r>
              <a:rPr lang="en-GB" sz="1800" dirty="0" err="1"/>
              <a:t>sqlOptions</a:t>
            </a:r>
            <a:r>
              <a:rPr lang="en-GB" sz="1800" dirty="0"/>
              <a:t> =&gt;</a:t>
            </a:r>
          </a:p>
          <a:p>
            <a:r>
              <a:rPr lang="en-GB" sz="1800" dirty="0"/>
              <a:t>            {</a:t>
            </a:r>
          </a:p>
          <a:p>
            <a:r>
              <a:rPr lang="en-GB" sz="1800" dirty="0"/>
              <a:t>                </a:t>
            </a:r>
            <a:r>
              <a:rPr lang="en-GB" sz="1800" dirty="0" err="1"/>
              <a:t>sqlOptions.EnableRetryOnFailure</a:t>
            </a:r>
            <a:r>
              <a:rPr lang="en-GB" sz="1800" dirty="0"/>
              <a:t>(</a:t>
            </a:r>
          </a:p>
          <a:p>
            <a:r>
              <a:rPr lang="en-GB" sz="1800" dirty="0"/>
              <a:t>                </a:t>
            </a:r>
            <a:r>
              <a:rPr lang="en-GB" sz="1800" dirty="0" err="1"/>
              <a:t>maxRetryCount</a:t>
            </a:r>
            <a:r>
              <a:rPr lang="en-GB" sz="1800" dirty="0"/>
              <a:t>: 10,</a:t>
            </a:r>
          </a:p>
          <a:p>
            <a:r>
              <a:rPr lang="en-GB" sz="1800" dirty="0"/>
              <a:t>                </a:t>
            </a:r>
            <a:r>
              <a:rPr lang="en-GB" sz="1800" dirty="0" err="1"/>
              <a:t>maxRetryDelay</a:t>
            </a:r>
            <a:r>
              <a:rPr lang="en-GB" sz="1800" dirty="0"/>
              <a:t>: </a:t>
            </a:r>
            <a:r>
              <a:rPr lang="en-GB" sz="1800" dirty="0" err="1"/>
              <a:t>TimeSpan.FromSeconds</a:t>
            </a:r>
            <a:r>
              <a:rPr lang="en-GB" sz="1800" dirty="0"/>
              <a:t>(30),</a:t>
            </a:r>
          </a:p>
          <a:p>
            <a:r>
              <a:rPr lang="en-GB" sz="1800" dirty="0"/>
              <a:t>                </a:t>
            </a:r>
            <a:r>
              <a:rPr lang="en-GB" sz="1800" dirty="0" err="1"/>
              <a:t>errorNumbersToAdd</a:t>
            </a:r>
            <a:r>
              <a:rPr lang="en-GB" sz="1800" dirty="0"/>
              <a:t>: null);</a:t>
            </a:r>
          </a:p>
          <a:p>
            <a:r>
              <a:rPr lang="en-GB" sz="1800" dirty="0"/>
              <a:t>            });</a:t>
            </a:r>
          </a:p>
          <a:p>
            <a:r>
              <a:rPr lang="en-GB" sz="1800" dirty="0"/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13963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5400" dirty="0"/>
              <a:t>HTTP Resiliency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Install </a:t>
            </a:r>
            <a:r>
              <a:rPr lang="en-US" b="1" dirty="0" err="1"/>
              <a:t>Microsoft.Extensions.Http.Polly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HTTP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.</a:t>
            </a:r>
            <a:r>
              <a:rPr lang="en-GB" sz="1800" dirty="0" err="1"/>
              <a:t>AddTransientHttpErrorPolicy</a:t>
            </a:r>
            <a:r>
              <a:rPr lang="en-GB" sz="1800" dirty="0"/>
              <a:t>(policy =&gt; policy</a:t>
            </a:r>
          </a:p>
          <a:p>
            <a:r>
              <a:rPr lang="en-GB" sz="1800" dirty="0"/>
              <a:t>    .</a:t>
            </a:r>
            <a:r>
              <a:rPr lang="en-GB" sz="1800" dirty="0" err="1"/>
              <a:t>OrResult</a:t>
            </a:r>
            <a:r>
              <a:rPr lang="en-GB" sz="1800" dirty="0"/>
              <a:t>(result =&gt; </a:t>
            </a:r>
            <a:r>
              <a:rPr lang="en-GB" sz="1800" dirty="0" err="1"/>
              <a:t>result.StatusCode</a:t>
            </a:r>
            <a:r>
              <a:rPr lang="en-GB" sz="1800" dirty="0"/>
              <a:t> == </a:t>
            </a:r>
            <a:r>
              <a:rPr lang="en-GB" sz="1800" dirty="0" err="1"/>
              <a:t>HttpStatusCode.NotFound</a:t>
            </a:r>
            <a:r>
              <a:rPr lang="en-GB" sz="1800" dirty="0"/>
              <a:t>)</a:t>
            </a:r>
          </a:p>
          <a:p>
            <a:r>
              <a:rPr lang="en-GB" sz="1800" dirty="0"/>
              <a:t>    .</a:t>
            </a:r>
            <a:r>
              <a:rPr lang="en-GB" sz="1800" dirty="0" err="1"/>
              <a:t>WaitAndRetryAsync</a:t>
            </a:r>
            <a:r>
              <a:rPr lang="en-GB" sz="1800" dirty="0"/>
              <a:t>(6, retry =&gt; 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TimeSpan.FromSeconds</a:t>
            </a:r>
            <a:r>
              <a:rPr lang="en-GB" sz="1800" dirty="0"/>
              <a:t>(</a:t>
            </a:r>
            <a:r>
              <a:rPr lang="en-GB" sz="1800" dirty="0" err="1"/>
              <a:t>Math.Pow</a:t>
            </a:r>
            <a:r>
              <a:rPr lang="en-GB" sz="1800" dirty="0"/>
              <a:t>(2, retry))))</a:t>
            </a:r>
          </a:p>
          <a:p>
            <a:r>
              <a:rPr lang="en-GB" sz="1800" dirty="0"/>
              <a:t>.</a:t>
            </a:r>
            <a:r>
              <a:rPr lang="en-GB" sz="1800" dirty="0" err="1"/>
              <a:t>AddTransientHttpErrorPolicy</a:t>
            </a:r>
            <a:r>
              <a:rPr lang="en-GB" sz="1800" dirty="0"/>
              <a:t>(policy =&gt; policy</a:t>
            </a:r>
          </a:p>
          <a:p>
            <a:r>
              <a:rPr lang="en-GB" sz="1800" dirty="0"/>
              <a:t>    .</a:t>
            </a:r>
            <a:r>
              <a:rPr lang="en-GB" sz="1800" dirty="0" err="1"/>
              <a:t>CircuitBreakerAsync</a:t>
            </a:r>
            <a:r>
              <a:rPr lang="en-GB" sz="1800" dirty="0"/>
              <a:t>(5, </a:t>
            </a:r>
            <a:r>
              <a:rPr lang="en-GB" sz="1800" dirty="0" err="1"/>
              <a:t>TimeSpan.FromSeconds</a:t>
            </a:r>
            <a:r>
              <a:rPr lang="en-GB" sz="1800" dirty="0"/>
              <a:t>(30)));</a:t>
            </a:r>
          </a:p>
        </p:txBody>
      </p:sp>
    </p:spTree>
    <p:extLst>
      <p:ext uri="{BB962C8B-B14F-4D97-AF65-F5344CB8AC3E}">
        <p14:creationId xmlns:p14="http://schemas.microsoft.com/office/powerpoint/2010/main" val="64453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5400" dirty="0"/>
              <a:t>Messages Resiliency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4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/>
              <a:t>MassTransit</a:t>
            </a:r>
            <a:r>
              <a:rPr lang="en-US" b="1" dirty="0"/>
              <a:t> </a:t>
            </a:r>
            <a:r>
              <a:rPr lang="en-US" dirty="0"/>
              <a:t>gives you easy options to configure: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Messages Resiliency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consumers.ForEach</a:t>
            </a:r>
            <a:r>
              <a:rPr lang="en-GB" sz="1800" dirty="0"/>
              <a:t>(consumer =&gt; </a:t>
            </a:r>
            <a:r>
              <a:rPr lang="en-GB" sz="1800" dirty="0" err="1"/>
              <a:t>rmq</a:t>
            </a:r>
            <a:endParaRPr lang="en-GB" sz="1800" dirty="0"/>
          </a:p>
          <a:p>
            <a:r>
              <a:rPr lang="en-GB" sz="1800" dirty="0"/>
              <a:t>    .</a:t>
            </a:r>
            <a:r>
              <a:rPr lang="en-GB" sz="1800" dirty="0" err="1"/>
              <a:t>ReceiveEndpoint</a:t>
            </a:r>
            <a:r>
              <a:rPr lang="en-GB" sz="1800" dirty="0"/>
              <a:t>(</a:t>
            </a:r>
            <a:r>
              <a:rPr lang="en-GB" sz="1800" dirty="0" err="1"/>
              <a:t>consumer.FullName</a:t>
            </a:r>
            <a:r>
              <a:rPr lang="en-GB" sz="1800" dirty="0"/>
              <a:t>, endpoint =&gt;</a:t>
            </a:r>
          </a:p>
          <a:p>
            <a:r>
              <a:rPr lang="en-GB" sz="1800" dirty="0"/>
              <a:t>    {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endpoint.PrefetchCount</a:t>
            </a:r>
            <a:r>
              <a:rPr lang="en-GB" sz="1800" dirty="0"/>
              <a:t> = 12; // Number of CPUs is default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endpoint.UseMessageRetry</a:t>
            </a:r>
            <a:r>
              <a:rPr lang="en-GB" sz="1800" dirty="0"/>
              <a:t>(x =&gt; </a:t>
            </a:r>
            <a:r>
              <a:rPr lang="en-GB" sz="1800" dirty="0" err="1"/>
              <a:t>x.Interval</a:t>
            </a:r>
            <a:r>
              <a:rPr lang="en-GB" sz="1800" dirty="0"/>
              <a:t>(5, 100));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endpoint.ConfigureConsumer</a:t>
            </a:r>
            <a:r>
              <a:rPr lang="en-GB" sz="1800" dirty="0"/>
              <a:t>(bus, consumer);</a:t>
            </a:r>
          </a:p>
          <a:p>
            <a:r>
              <a:rPr lang="en-GB" sz="1800" dirty="0"/>
              <a:t>    }));</a:t>
            </a:r>
          </a:p>
        </p:txBody>
      </p:sp>
    </p:spTree>
    <p:extLst>
      <p:ext uri="{BB962C8B-B14F-4D97-AF65-F5344CB8AC3E}">
        <p14:creationId xmlns:p14="http://schemas.microsoft.com/office/powerpoint/2010/main" val="117835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5400" dirty="0"/>
              <a:t>The Outbox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88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71503-3FA8-44D4-A88F-4F63A3CA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00" y="1539000"/>
            <a:ext cx="8315588" cy="41383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5952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an additional table holding the integration events between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Before publishing to the event bus – create a local database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the entity and saving the event as “pending”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 the event for the other microservices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2719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the publishing is successful – mark the event as “completed” with a new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Have a background job to check periodically for failed “pending” events and publish them to the event bus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Guarantees you eventual consistency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save yourself from database failures too!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357516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receiver microservice should do one of the following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the operations can be performed multiple times without affecting the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Recognize duplicated messages and discard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325837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7744234" cy="52073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Partial Failures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Database Resiliency</a:t>
            </a:r>
            <a:endParaRPr lang="bg-BG" sz="3200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HTTP Resiliency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Messages Resiliency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The Outbox Pattern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Health</a:t>
            </a:r>
            <a:r>
              <a:rPr lang="bg-BG" sz="3200" dirty="0"/>
              <a:t> </a:t>
            </a:r>
            <a:r>
              <a:rPr lang="en-US" sz="3200" dirty="0"/>
              <a:t>Monitoring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3200" dirty="0"/>
              <a:t>Versioning &amp; Logging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GB" sz="3200" dirty="0"/>
              <a:t>Avoiding Disasters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32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3750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Idempotent messages: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like “set the price to $40.00”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like “add $5.00 to the price”</a:t>
            </a:r>
          </a:p>
          <a:p>
            <a:pPr>
              <a:lnSpc>
                <a:spcPct val="100000"/>
              </a:lnSpc>
            </a:pPr>
            <a:r>
              <a:rPr lang="en-US" dirty="0"/>
              <a:t>Recognizing events can be done by adding a GUID to every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the infrastructure’s built-in features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</p:spTree>
    <p:extLst>
      <p:ext uri="{BB962C8B-B14F-4D97-AF65-F5344CB8AC3E}">
        <p14:creationId xmlns:p14="http://schemas.microsoft.com/office/powerpoint/2010/main" val="405156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178B9-1103-453E-8FF1-407F9472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629000"/>
            <a:ext cx="8931943" cy="43008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085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 a global </a:t>
            </a:r>
            <a:r>
              <a:rPr lang="en-US" b="1" dirty="0"/>
              <a:t>Message</a:t>
            </a:r>
            <a:r>
              <a:rPr lang="en-US" dirty="0"/>
              <a:t> model: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private string </a:t>
            </a:r>
            <a:r>
              <a:rPr lang="en-GB" sz="1800" dirty="0" err="1"/>
              <a:t>serializedData</a:t>
            </a:r>
            <a:r>
              <a:rPr lang="en-GB" sz="1800" dirty="0"/>
              <a:t>; // Note: this is a field!</a:t>
            </a:r>
          </a:p>
          <a:p>
            <a:r>
              <a:rPr lang="en-GB" sz="1800" dirty="0"/>
              <a:t>public int Id { get; set; }</a:t>
            </a:r>
          </a:p>
          <a:p>
            <a:r>
              <a:rPr lang="en-GB" sz="1800" dirty="0"/>
              <a:t>public Type </a:t>
            </a:r>
            <a:r>
              <a:rPr lang="en-GB" sz="1800" dirty="0" err="1"/>
              <a:t>Type</a:t>
            </a:r>
            <a:r>
              <a:rPr lang="en-GB" sz="1800" dirty="0"/>
              <a:t> { get; set; }</a:t>
            </a:r>
          </a:p>
          <a:p>
            <a:r>
              <a:rPr lang="en-GB" sz="1800" dirty="0"/>
              <a:t>public bool Published { get; set; }</a:t>
            </a:r>
          </a:p>
          <a:p>
            <a:r>
              <a:rPr lang="en-GB" sz="1800" dirty="0"/>
              <a:t>[</a:t>
            </a:r>
            <a:r>
              <a:rPr lang="en-GB" sz="1800" dirty="0" err="1"/>
              <a:t>NotMapped</a:t>
            </a:r>
            <a:r>
              <a:rPr lang="en-GB" sz="1800" dirty="0"/>
              <a:t>]</a:t>
            </a:r>
          </a:p>
          <a:p>
            <a:r>
              <a:rPr lang="en-GB" sz="1800" dirty="0"/>
              <a:t>public object Data</a:t>
            </a:r>
          </a:p>
          <a:p>
            <a:r>
              <a:rPr lang="en-GB" sz="1800" dirty="0"/>
              <a:t>{ // Make sure you ignore null values!</a:t>
            </a:r>
          </a:p>
          <a:p>
            <a:r>
              <a:rPr lang="en-GB" sz="1800" dirty="0"/>
              <a:t>    get =&gt; </a:t>
            </a:r>
            <a:r>
              <a:rPr lang="en-GB" sz="1800" dirty="0" err="1"/>
              <a:t>JsonConvert.DeserializeObject</a:t>
            </a:r>
            <a:r>
              <a:rPr lang="en-GB" sz="1800" dirty="0"/>
              <a:t>(</a:t>
            </a:r>
            <a:r>
              <a:rPr lang="en-GB" sz="1800" dirty="0" err="1"/>
              <a:t>this.serializedData</a:t>
            </a:r>
            <a:r>
              <a:rPr lang="en-GB" sz="1800" dirty="0"/>
              <a:t>, </a:t>
            </a:r>
            <a:r>
              <a:rPr lang="en-GB" sz="1800" dirty="0" err="1"/>
              <a:t>this.Type</a:t>
            </a:r>
            <a:r>
              <a:rPr lang="en-GB" sz="1800" dirty="0"/>
              <a:t>);</a:t>
            </a:r>
          </a:p>
          <a:p>
            <a:r>
              <a:rPr lang="en-GB" sz="1800" dirty="0"/>
              <a:t>    set =&gt; </a:t>
            </a:r>
            <a:r>
              <a:rPr lang="en-GB" sz="1800" dirty="0" err="1"/>
              <a:t>this.serializedData</a:t>
            </a:r>
            <a:r>
              <a:rPr lang="en-GB" sz="1800" dirty="0"/>
              <a:t> = </a:t>
            </a:r>
            <a:r>
              <a:rPr lang="en-GB" sz="1800" dirty="0" err="1"/>
              <a:t>JsonConvert.SerializeObject</a:t>
            </a:r>
            <a:r>
              <a:rPr lang="en-GB" sz="1800" dirty="0"/>
              <a:t>(value); 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3503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 entity configuration: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builder.HasKey</a:t>
            </a:r>
            <a:r>
              <a:rPr lang="en-GB" sz="1800" dirty="0"/>
              <a:t>(m =&gt; </a:t>
            </a:r>
            <a:r>
              <a:rPr lang="en-GB" sz="1800" dirty="0" err="1"/>
              <a:t>m.Id</a:t>
            </a:r>
            <a:r>
              <a:rPr lang="en-GB" sz="1800" dirty="0"/>
              <a:t>);</a:t>
            </a:r>
          </a:p>
          <a:p>
            <a:endParaRPr lang="en-GB" sz="1800" dirty="0"/>
          </a:p>
          <a:p>
            <a:r>
              <a:rPr lang="en-GB" sz="1800" dirty="0" err="1"/>
              <a:t>builder.Property</a:t>
            </a:r>
            <a:r>
              <a:rPr lang="en-GB" sz="1800" dirty="0"/>
              <a:t>&lt;string&gt;("</a:t>
            </a:r>
            <a:r>
              <a:rPr lang="en-GB" sz="1800" dirty="0" err="1"/>
              <a:t>serializedData</a:t>
            </a:r>
            <a:r>
              <a:rPr lang="en-GB" sz="1800" dirty="0"/>
              <a:t>")</a:t>
            </a:r>
          </a:p>
          <a:p>
            <a:r>
              <a:rPr lang="en-GB" sz="1800" dirty="0"/>
              <a:t>    .</a:t>
            </a:r>
            <a:r>
              <a:rPr lang="en-GB" sz="1800" dirty="0" err="1"/>
              <a:t>HasField</a:t>
            </a:r>
            <a:r>
              <a:rPr lang="en-GB" sz="1800" dirty="0"/>
              <a:t>("</a:t>
            </a:r>
            <a:r>
              <a:rPr lang="en-GB" sz="1800" dirty="0" err="1"/>
              <a:t>serializedData</a:t>
            </a:r>
            <a:r>
              <a:rPr lang="en-GB" sz="1800" dirty="0"/>
              <a:t>");</a:t>
            </a:r>
          </a:p>
          <a:p>
            <a:endParaRPr lang="en-GB" sz="1800" dirty="0"/>
          </a:p>
          <a:p>
            <a:r>
              <a:rPr lang="en-GB" sz="1800" dirty="0" err="1"/>
              <a:t>builder.Property</a:t>
            </a:r>
            <a:r>
              <a:rPr lang="en-GB" sz="1800" dirty="0"/>
              <a:t>(m =&gt; </a:t>
            </a:r>
            <a:r>
              <a:rPr lang="en-GB" sz="1800" dirty="0" err="1"/>
              <a:t>m.Type</a:t>
            </a:r>
            <a:r>
              <a:rPr lang="en-GB" sz="1800" dirty="0"/>
              <a:t>).</a:t>
            </a:r>
            <a:r>
              <a:rPr lang="en-GB" sz="1800" dirty="0" err="1"/>
              <a:t>IsRequired</a:t>
            </a:r>
            <a:r>
              <a:rPr lang="en-GB" sz="1800" dirty="0"/>
              <a:t>()</a:t>
            </a:r>
          </a:p>
          <a:p>
            <a:r>
              <a:rPr lang="en-GB" sz="1800" dirty="0"/>
              <a:t>    .</a:t>
            </a:r>
            <a:r>
              <a:rPr lang="en-GB" sz="1800" dirty="0" err="1"/>
              <a:t>HasConversion</a:t>
            </a:r>
            <a:r>
              <a:rPr lang="en-GB" sz="1800" dirty="0"/>
              <a:t>(</a:t>
            </a:r>
          </a:p>
          <a:p>
            <a:r>
              <a:rPr lang="en-GB" sz="1800" dirty="0"/>
              <a:t>        t =&gt; </a:t>
            </a:r>
            <a:r>
              <a:rPr lang="en-GB" sz="1800" dirty="0" err="1"/>
              <a:t>t.AssemblyQualifiedName</a:t>
            </a:r>
            <a:r>
              <a:rPr lang="en-GB" sz="1800" dirty="0"/>
              <a:t>,</a:t>
            </a:r>
          </a:p>
          <a:p>
            <a:r>
              <a:rPr lang="en-GB" sz="1800" dirty="0"/>
              <a:t>        t =&gt; </a:t>
            </a:r>
            <a:r>
              <a:rPr lang="en-GB" sz="1800" dirty="0" err="1"/>
              <a:t>Type.GetType</a:t>
            </a:r>
            <a:r>
              <a:rPr lang="en-GB" sz="1800" dirty="0"/>
              <a:t>(t));</a:t>
            </a:r>
          </a:p>
        </p:txBody>
      </p:sp>
    </p:spTree>
    <p:extLst>
      <p:ext uri="{BB962C8B-B14F-4D97-AF65-F5344CB8AC3E}">
        <p14:creationId xmlns:p14="http://schemas.microsoft.com/office/powerpoint/2010/main" val="274824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 base </a:t>
            </a:r>
            <a:r>
              <a:rPr lang="en-US" b="1" dirty="0" err="1"/>
              <a:t>DbContext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public </a:t>
            </a:r>
            <a:r>
              <a:rPr lang="en-GB" sz="1800" dirty="0" err="1"/>
              <a:t>DbSet</a:t>
            </a:r>
            <a:r>
              <a:rPr lang="en-GB" sz="1800" dirty="0"/>
              <a:t>&lt;Message&gt; Messages { get; set; }</a:t>
            </a:r>
          </a:p>
          <a:p>
            <a:r>
              <a:rPr lang="en-GB" sz="1800" dirty="0"/>
              <a:t>public abstract Assembly </a:t>
            </a:r>
            <a:r>
              <a:rPr lang="en-GB" sz="1800" dirty="0" err="1"/>
              <a:t>ConfigurationsAssembly</a:t>
            </a:r>
            <a:r>
              <a:rPr lang="en-GB" sz="1800" dirty="0"/>
              <a:t> { get; }</a:t>
            </a:r>
          </a:p>
          <a:p>
            <a:r>
              <a:rPr lang="en-GB" sz="1800" dirty="0"/>
              <a:t>protected override void </a:t>
            </a:r>
            <a:r>
              <a:rPr lang="en-GB" sz="1800" dirty="0" err="1"/>
              <a:t>OnModelCreating</a:t>
            </a:r>
            <a:r>
              <a:rPr lang="en-GB" sz="1800" dirty="0"/>
              <a:t>(</a:t>
            </a:r>
            <a:r>
              <a:rPr lang="en-GB" sz="1800" dirty="0" err="1"/>
              <a:t>ModelBuilder</a:t>
            </a:r>
            <a:r>
              <a:rPr lang="en-GB" sz="1800" dirty="0"/>
              <a:t> builder)</a:t>
            </a:r>
          </a:p>
          <a:p>
            <a:r>
              <a:rPr lang="en-GB" sz="1800" dirty="0"/>
              <a:t>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builder.ApplyConfiguration</a:t>
            </a:r>
            <a:r>
              <a:rPr lang="en-GB" sz="1800" dirty="0"/>
              <a:t>(new </a:t>
            </a:r>
            <a:r>
              <a:rPr lang="en-GB" sz="1800" dirty="0" err="1"/>
              <a:t>MessageConfiguration</a:t>
            </a:r>
            <a:r>
              <a:rPr lang="en-GB" sz="1800" dirty="0"/>
              <a:t>());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builder.ApplyConfigurationsFromAssembly</a:t>
            </a:r>
            <a:r>
              <a:rPr lang="en-GB" sz="1800" dirty="0"/>
              <a:t>(</a:t>
            </a:r>
            <a:r>
              <a:rPr lang="en-GB" sz="1800" dirty="0" err="1"/>
              <a:t>this.ConfigurationsAssembly</a:t>
            </a:r>
            <a:r>
              <a:rPr lang="en-GB" sz="1800" dirty="0"/>
              <a:t>);</a:t>
            </a:r>
          </a:p>
          <a:p>
            <a:endParaRPr lang="en-GB" sz="1800" dirty="0"/>
          </a:p>
          <a:p>
            <a:r>
              <a:rPr lang="en-GB" sz="1800" dirty="0"/>
              <a:t>    </a:t>
            </a:r>
            <a:r>
              <a:rPr lang="en-GB" sz="1800" dirty="0" err="1"/>
              <a:t>base.OnModelCreating</a:t>
            </a:r>
            <a:r>
              <a:rPr lang="en-GB" sz="1800" dirty="0"/>
              <a:t>(builder);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313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 services to save messages in the database: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Saving</a:t>
            </a:r>
            <a:r>
              <a:rPr lang="bg-BG" dirty="0"/>
              <a:t> </a:t>
            </a:r>
            <a:r>
              <a:rPr lang="en-US" dirty="0"/>
              <a:t>entities and messages should be in a transaction!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public interface </a:t>
            </a:r>
            <a:r>
              <a:rPr lang="en-US" sz="1800" dirty="0" err="1"/>
              <a:t>IDataService</a:t>
            </a:r>
            <a:r>
              <a:rPr lang="en-US" sz="1800" dirty="0"/>
              <a:t>&lt;in </a:t>
            </a:r>
            <a:r>
              <a:rPr lang="en-US" sz="1800" dirty="0" err="1"/>
              <a:t>TEntity</a:t>
            </a:r>
            <a:r>
              <a:rPr lang="en-US" sz="1800" dirty="0"/>
              <a:t>&gt;</a:t>
            </a:r>
          </a:p>
          <a:p>
            <a:r>
              <a:rPr lang="en-US" sz="1800" dirty="0"/>
              <a:t>    where </a:t>
            </a:r>
            <a:r>
              <a:rPr lang="en-US" sz="1800" dirty="0" err="1"/>
              <a:t>TEntity</a:t>
            </a:r>
            <a:r>
              <a:rPr lang="en-US" sz="1800" dirty="0"/>
              <a:t> : class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Task </a:t>
            </a:r>
            <a:r>
              <a:rPr lang="en-US" sz="1800" dirty="0" err="1"/>
              <a:t>MarkMessageAsPublished</a:t>
            </a:r>
            <a:r>
              <a:rPr lang="en-US" sz="1800" dirty="0"/>
              <a:t>(int id);</a:t>
            </a:r>
          </a:p>
          <a:p>
            <a:endParaRPr lang="en-US" sz="1800" dirty="0"/>
          </a:p>
          <a:p>
            <a:r>
              <a:rPr lang="en-US" sz="1800" dirty="0"/>
              <a:t>    Task Save(</a:t>
            </a:r>
            <a:r>
              <a:rPr lang="en-US" sz="1800" dirty="0" err="1"/>
              <a:t>TEntity</a:t>
            </a:r>
            <a:r>
              <a:rPr lang="en-US" sz="1800" dirty="0"/>
              <a:t> entity, params Message[] messages);</a:t>
            </a:r>
          </a:p>
          <a:p>
            <a:r>
              <a:rPr lang="en-US" sz="1800" dirty="0"/>
              <a:t>}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8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Install </a:t>
            </a:r>
            <a:r>
              <a:rPr lang="en-US" b="1" dirty="0" err="1"/>
              <a:t>HangFire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HangFire.Core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b="1" dirty="0" err="1"/>
              <a:t>HangFire.SqlServer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b="1" dirty="0" err="1"/>
              <a:t>Hangfire.AspNetCore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Register the dashboard (available at </a:t>
            </a:r>
            <a:r>
              <a:rPr lang="en-US" b="1" dirty="0"/>
              <a:t>/</a:t>
            </a:r>
            <a:r>
              <a:rPr lang="en-US" b="1" dirty="0" err="1"/>
              <a:t>hangfire</a:t>
            </a:r>
            <a:r>
              <a:rPr lang="en-US" dirty="0"/>
              <a:t>)</a:t>
            </a:r>
            <a:r>
              <a:rPr lang="en-US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98CD3E-6B2A-4DC5-8542-4361193541FE}"/>
              </a:ext>
            </a:extLst>
          </p:cNvPr>
          <p:cNvSpPr>
            <a:spLocks noGrp="1"/>
          </p:cNvSpPr>
          <p:nvPr/>
        </p:nvSpPr>
        <p:spPr>
          <a:xfrm>
            <a:off x="2001000" y="4554000"/>
            <a:ext cx="9503990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if (</a:t>
            </a:r>
            <a:r>
              <a:rPr lang="en-US" sz="1800" dirty="0" err="1"/>
              <a:t>app.ApplicationServices.GetService</a:t>
            </a:r>
            <a:r>
              <a:rPr lang="en-US" sz="1800" dirty="0"/>
              <a:t>&lt;</a:t>
            </a:r>
            <a:r>
              <a:rPr lang="en-US" sz="1800" dirty="0" err="1"/>
              <a:t>MessagesHostedService</a:t>
            </a:r>
            <a:r>
              <a:rPr lang="en-US" sz="1800" dirty="0"/>
              <a:t>&gt;() != null)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 </a:t>
            </a:r>
            <a:r>
              <a:rPr lang="en-US" sz="1800" dirty="0" err="1"/>
              <a:t>app.UseHangfireDashboard</a:t>
            </a:r>
            <a:r>
              <a:rPr lang="en-US" sz="1800" dirty="0"/>
              <a:t>();</a:t>
            </a:r>
          </a:p>
          <a:p>
            <a:r>
              <a:rPr lang="en-US" sz="1800" dirty="0"/>
              <a:t>}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55631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</a:t>
            </a:r>
            <a:r>
              <a:rPr lang="en-US" b="1" dirty="0" err="1"/>
              <a:t>HangFire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services</a:t>
            </a:r>
          </a:p>
          <a:p>
            <a:r>
              <a:rPr lang="en-US" sz="1800" dirty="0"/>
              <a:t>    .</a:t>
            </a:r>
            <a:r>
              <a:rPr lang="en-US" sz="1800" dirty="0" err="1"/>
              <a:t>AddHangfire</a:t>
            </a:r>
            <a:r>
              <a:rPr lang="en-US" sz="1800" dirty="0"/>
              <a:t>(config =&gt; config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SetDataCompatibilityLevel</a:t>
            </a:r>
            <a:r>
              <a:rPr lang="en-US" sz="1800" dirty="0"/>
              <a:t>(CompatibilityLevel.Version_170)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UseSimpleAssemblyNameTypeSerializer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UseRecommendedSerializerSettings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UseSqlServerStorage</a:t>
            </a:r>
            <a:r>
              <a:rPr lang="en-US" sz="1800" dirty="0"/>
              <a:t>("</a:t>
            </a:r>
            <a:r>
              <a:rPr lang="en-US" sz="1800" dirty="0" err="1"/>
              <a:t>connectionString</a:t>
            </a:r>
            <a:r>
              <a:rPr lang="en-US" sz="1800" dirty="0"/>
              <a:t>"));</a:t>
            </a:r>
          </a:p>
          <a:p>
            <a:endParaRPr lang="en-US" sz="1800" dirty="0"/>
          </a:p>
          <a:p>
            <a:r>
              <a:rPr lang="en-US" sz="1800" dirty="0" err="1"/>
              <a:t>services.AddHangfireServer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 err="1"/>
              <a:t>services.AddHostedService</a:t>
            </a:r>
            <a:r>
              <a:rPr lang="en-US" sz="1800" dirty="0"/>
              <a:t>&lt;</a:t>
            </a:r>
            <a:r>
              <a:rPr lang="en-US" sz="1800" dirty="0" err="1"/>
              <a:t>MessagesHostedService</a:t>
            </a:r>
            <a:r>
              <a:rPr lang="en-US" sz="1800" dirty="0"/>
              <a:t>&gt;();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6889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Register </a:t>
            </a:r>
            <a:r>
              <a:rPr lang="en-US" b="1" dirty="0" err="1"/>
              <a:t>HangFire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services</a:t>
            </a:r>
          </a:p>
          <a:p>
            <a:r>
              <a:rPr lang="en-US" sz="1800" dirty="0"/>
              <a:t>    .</a:t>
            </a:r>
            <a:r>
              <a:rPr lang="en-US" sz="1800" dirty="0" err="1"/>
              <a:t>AddHangfire</a:t>
            </a:r>
            <a:r>
              <a:rPr lang="en-US" sz="1800" dirty="0"/>
              <a:t>(config =&gt; config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SetDataCompatibilityLevel</a:t>
            </a:r>
            <a:r>
              <a:rPr lang="en-US" sz="1800" dirty="0"/>
              <a:t>(CompatibilityLevel.Version_170)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UseSimpleAssemblyNameTypeSerializer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UseRecommendedSerializerSettings</a:t>
            </a:r>
            <a:r>
              <a:rPr lang="en-US" sz="1800" dirty="0"/>
              <a:t>()</a:t>
            </a:r>
          </a:p>
          <a:p>
            <a:r>
              <a:rPr lang="en-US" sz="1800" dirty="0"/>
              <a:t>        .</a:t>
            </a:r>
            <a:r>
              <a:rPr lang="en-US" sz="1800" dirty="0" err="1"/>
              <a:t>UseSqlServerStorage</a:t>
            </a:r>
            <a:r>
              <a:rPr lang="en-US" sz="1800" dirty="0"/>
              <a:t>("</a:t>
            </a:r>
            <a:r>
              <a:rPr lang="en-US" sz="1800" dirty="0" err="1"/>
              <a:t>connectionString</a:t>
            </a:r>
            <a:r>
              <a:rPr lang="en-US" sz="1800" dirty="0"/>
              <a:t>"));</a:t>
            </a:r>
          </a:p>
          <a:p>
            <a:endParaRPr lang="en-US" sz="1800" dirty="0"/>
          </a:p>
          <a:p>
            <a:r>
              <a:rPr lang="en-US" sz="1800" dirty="0" err="1"/>
              <a:t>services.AddHangfireServer</a:t>
            </a:r>
            <a:r>
              <a:rPr lang="en-US" sz="1800" dirty="0"/>
              <a:t>();</a:t>
            </a:r>
          </a:p>
          <a:p>
            <a:endParaRPr lang="en-US" sz="1800" dirty="0"/>
          </a:p>
          <a:p>
            <a:r>
              <a:rPr lang="en-US" sz="1800" dirty="0" err="1"/>
              <a:t>services.AddHostedService</a:t>
            </a:r>
            <a:r>
              <a:rPr lang="en-US" sz="1800" dirty="0"/>
              <a:t>&lt;</a:t>
            </a:r>
            <a:r>
              <a:rPr lang="en-US" sz="1800" dirty="0" err="1"/>
              <a:t>MessagesHostedService</a:t>
            </a:r>
            <a:r>
              <a:rPr lang="en-US" sz="1800" dirty="0"/>
              <a:t>&gt;();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2611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b="1" dirty="0" err="1"/>
              <a:t>HostedService</a:t>
            </a:r>
            <a:r>
              <a:rPr lang="en-US" dirty="0"/>
              <a:t> using </a:t>
            </a:r>
            <a:r>
              <a:rPr lang="en-US" b="1" dirty="0" err="1"/>
              <a:t>IRecurringJobManager</a:t>
            </a:r>
            <a:r>
              <a:rPr lang="en-US" dirty="0"/>
              <a:t>: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public Task </a:t>
            </a:r>
            <a:r>
              <a:rPr lang="en-US" sz="1800" dirty="0" err="1"/>
              <a:t>StartAsync</a:t>
            </a:r>
            <a:r>
              <a:rPr lang="en-US" sz="1800" dirty="0"/>
              <a:t>(</a:t>
            </a:r>
            <a:r>
              <a:rPr lang="en-US" sz="1800" dirty="0" err="1"/>
              <a:t>CancellationToken</a:t>
            </a:r>
            <a:r>
              <a:rPr lang="en-US" sz="1800" dirty="0"/>
              <a:t> </a:t>
            </a:r>
            <a:r>
              <a:rPr lang="en-US" sz="1800" dirty="0" err="1"/>
              <a:t>cancellationToken</a:t>
            </a:r>
            <a:r>
              <a:rPr lang="en-US" sz="1800" dirty="0"/>
              <a:t>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this.jobManager.AddOrUpdate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nameof</a:t>
            </a:r>
            <a:r>
              <a:rPr lang="en-US" sz="1800" dirty="0"/>
              <a:t>(</a:t>
            </a:r>
            <a:r>
              <a:rPr lang="en-US" sz="1800" dirty="0" err="1"/>
              <a:t>MessagesHostedService</a:t>
            </a:r>
            <a:r>
              <a:rPr lang="en-US" sz="1800" dirty="0"/>
              <a:t>),</a:t>
            </a:r>
          </a:p>
          <a:p>
            <a:r>
              <a:rPr lang="en-US" sz="1800" dirty="0"/>
              <a:t>        () =&gt; </a:t>
            </a:r>
            <a:r>
              <a:rPr lang="en-US" sz="1800" dirty="0" err="1"/>
              <a:t>this.ProcessMessages</a:t>
            </a:r>
            <a:r>
              <a:rPr lang="en-US" sz="1800" dirty="0"/>
              <a:t>(),</a:t>
            </a:r>
          </a:p>
          <a:p>
            <a:r>
              <a:rPr lang="en-US" sz="1800" dirty="0"/>
              <a:t>        "*/5 * * * * *");</a:t>
            </a:r>
          </a:p>
          <a:p>
            <a:endParaRPr lang="en-US" sz="1800" dirty="0"/>
          </a:p>
          <a:p>
            <a:r>
              <a:rPr lang="en-US" sz="1800" dirty="0"/>
              <a:t>     return </a:t>
            </a:r>
            <a:r>
              <a:rPr lang="en-US" sz="1800" dirty="0" err="1"/>
              <a:t>Task.CompletedTask</a:t>
            </a:r>
            <a:r>
              <a:rPr lang="en-US" sz="1800" dirty="0"/>
              <a:t>;</a:t>
            </a:r>
          </a:p>
          <a:p>
            <a:r>
              <a:rPr lang="en-US" sz="1800" dirty="0"/>
              <a:t>}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57741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microservices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b="1" dirty="0" err="1"/>
              <a:t>HostedService</a:t>
            </a:r>
            <a:r>
              <a:rPr lang="en-US" dirty="0"/>
              <a:t> using </a:t>
            </a:r>
            <a:r>
              <a:rPr lang="en-US" b="1" dirty="0" err="1"/>
              <a:t>IRecurringJobManager</a:t>
            </a:r>
            <a:r>
              <a:rPr lang="en-US" dirty="0"/>
              <a:t>: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The Outbox Pattern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18487" y="1850053"/>
            <a:ext cx="9503990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public void </a:t>
            </a:r>
            <a:r>
              <a:rPr lang="en-US" sz="1800" dirty="0" err="1"/>
              <a:t>ProcessMessages</a:t>
            </a:r>
            <a:r>
              <a:rPr lang="en-US" sz="1800" dirty="0"/>
              <a:t>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  var messages = </a:t>
            </a:r>
            <a:r>
              <a:rPr lang="en-US" sz="1800" dirty="0" err="1"/>
              <a:t>this.data.Set</a:t>
            </a:r>
            <a:r>
              <a:rPr lang="en-US" sz="1800" dirty="0"/>
              <a:t>&lt;Message&gt;()</a:t>
            </a:r>
          </a:p>
          <a:p>
            <a:r>
              <a:rPr lang="en-US" sz="1800" dirty="0"/>
              <a:t>                       .Where(m =&gt; !</a:t>
            </a:r>
            <a:r>
              <a:rPr lang="en-US" sz="1800" dirty="0" err="1"/>
              <a:t>m.Published</a:t>
            </a:r>
            <a:r>
              <a:rPr lang="en-US" sz="1800" dirty="0"/>
              <a:t>).</a:t>
            </a:r>
            <a:r>
              <a:rPr lang="en-US" sz="1800" dirty="0" err="1"/>
              <a:t>ToList</a:t>
            </a:r>
            <a:r>
              <a:rPr lang="en-US" sz="1800" dirty="0"/>
              <a:t>();</a:t>
            </a:r>
          </a:p>
          <a:p>
            <a:r>
              <a:rPr lang="en-US" sz="1800" dirty="0"/>
              <a:t>    foreach (var message in messages)</a:t>
            </a:r>
          </a:p>
          <a:p>
            <a:r>
              <a:rPr lang="en-US" sz="1800" dirty="0"/>
              <a:t>   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this.publisher.Publish</a:t>
            </a:r>
            <a:r>
              <a:rPr lang="en-US" sz="1800" dirty="0"/>
              <a:t>(</a:t>
            </a:r>
            <a:r>
              <a:rPr lang="en-US" sz="1800" dirty="0" err="1"/>
              <a:t>message.Data</a:t>
            </a:r>
            <a:r>
              <a:rPr lang="en-US" sz="1800" dirty="0"/>
              <a:t>, </a:t>
            </a:r>
            <a:r>
              <a:rPr lang="en-US" sz="1800" dirty="0" err="1"/>
              <a:t>message.Type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message.Published</a:t>
            </a:r>
            <a:r>
              <a:rPr lang="en-US" sz="1800" dirty="0"/>
              <a:t> = true;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this.data.SaveChanges</a:t>
            </a:r>
            <a:r>
              <a:rPr lang="en-US" sz="1800" dirty="0"/>
              <a:t>();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}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2052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5400" dirty="0"/>
              <a:t>Health Monitoring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3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Health monitoring allow near-real-time information about the state of your containers and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the following packages in your servers: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AspNetCore.HealthChecks.UI.Client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b="1" dirty="0" err="1"/>
              <a:t>AspNetCore.HealthChecks.SqlServer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b="1" dirty="0" err="1"/>
              <a:t>AspNetCore.HealthChecks.Rabbitmq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You may need additional ones depending on your infrastructure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372631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Setup the health services: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Implement </a:t>
            </a:r>
            <a:r>
              <a:rPr lang="en-US" b="1" dirty="0" err="1"/>
              <a:t>IHealthCheck</a:t>
            </a:r>
            <a:r>
              <a:rPr lang="en-US" dirty="0"/>
              <a:t> for customizations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Health Monitoring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46000" y="1782037"/>
            <a:ext cx="950399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public static </a:t>
            </a:r>
            <a:r>
              <a:rPr lang="en-GB" sz="1800" dirty="0" err="1"/>
              <a:t>IServiceCollection</a:t>
            </a:r>
            <a:r>
              <a:rPr lang="en-GB" sz="1800" dirty="0"/>
              <a:t> </a:t>
            </a:r>
            <a:r>
              <a:rPr lang="en-GB" sz="1800" dirty="0" err="1"/>
              <a:t>AddHealth</a:t>
            </a:r>
            <a:r>
              <a:rPr lang="en-GB" sz="1800" dirty="0"/>
              <a:t>(</a:t>
            </a:r>
          </a:p>
          <a:p>
            <a:r>
              <a:rPr lang="en-GB" sz="1800" dirty="0"/>
              <a:t>    this </a:t>
            </a:r>
            <a:r>
              <a:rPr lang="en-GB" sz="1800" dirty="0" err="1"/>
              <a:t>IServiceCollection</a:t>
            </a:r>
            <a:r>
              <a:rPr lang="en-GB" sz="1800" dirty="0"/>
              <a:t> services,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IConfiguration</a:t>
            </a:r>
            <a:r>
              <a:rPr lang="en-GB" sz="1800" dirty="0"/>
              <a:t> configuration)</a:t>
            </a:r>
          </a:p>
          <a:p>
            <a:r>
              <a:rPr lang="en-GB" sz="1800" dirty="0"/>
              <a:t>    {</a:t>
            </a:r>
          </a:p>
          <a:p>
            <a:r>
              <a:rPr lang="en-GB" sz="1800" dirty="0"/>
              <a:t>        var </a:t>
            </a:r>
            <a:r>
              <a:rPr lang="en-GB" sz="1800" dirty="0" err="1"/>
              <a:t>healthChecks</a:t>
            </a:r>
            <a:r>
              <a:rPr lang="en-GB" sz="1800" dirty="0"/>
              <a:t> = </a:t>
            </a:r>
            <a:r>
              <a:rPr lang="en-GB" sz="1800" dirty="0" err="1"/>
              <a:t>services.AddHealthChecks</a:t>
            </a:r>
            <a:r>
              <a:rPr lang="en-GB" sz="1800" dirty="0"/>
              <a:t>();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healthChecks.AddSqlServer</a:t>
            </a:r>
            <a:r>
              <a:rPr lang="en-GB" sz="1800" dirty="0"/>
              <a:t>("</a:t>
            </a:r>
            <a:r>
              <a:rPr lang="en-US" sz="1800" dirty="0" err="1"/>
              <a:t>connectionString</a:t>
            </a:r>
            <a:r>
              <a:rPr lang="en-GB" sz="1800" dirty="0"/>
              <a:t>");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healthChecks.AddRabbitMQ</a:t>
            </a:r>
            <a:r>
              <a:rPr lang="en-GB" sz="1800" dirty="0"/>
              <a:t>("</a:t>
            </a:r>
            <a:r>
              <a:rPr lang="en-GB" sz="1800" dirty="0" err="1"/>
              <a:t>connectionString</a:t>
            </a:r>
            <a:r>
              <a:rPr lang="en-GB" sz="1800" dirty="0"/>
              <a:t>“);</a:t>
            </a:r>
          </a:p>
          <a:p>
            <a:r>
              <a:rPr lang="en-GB" sz="1800" dirty="0"/>
              <a:t>        return services;</a:t>
            </a:r>
          </a:p>
          <a:p>
            <a:r>
              <a:rPr lang="en-GB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32094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Setup the middleware: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err="1"/>
              <a:t>MassTransit</a:t>
            </a:r>
            <a:r>
              <a:rPr lang="en-US" dirty="0"/>
              <a:t> also need a health check configuration!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Health Monitoring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46000" y="1782037"/>
            <a:ext cx="950399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app.UseEndpoints</a:t>
            </a:r>
            <a:r>
              <a:rPr lang="en-GB" sz="1800" dirty="0"/>
              <a:t>(endpoints =&gt;</a:t>
            </a:r>
          </a:p>
          <a:p>
            <a:r>
              <a:rPr lang="en-GB" sz="1800" dirty="0"/>
              <a:t>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endpoints.MapHealthChecks</a:t>
            </a:r>
            <a:r>
              <a:rPr lang="en-GB" sz="1800" dirty="0"/>
              <a:t>("/health", new </a:t>
            </a:r>
            <a:r>
              <a:rPr lang="en-GB" sz="1800" dirty="0" err="1"/>
              <a:t>HealthCheckOptions</a:t>
            </a:r>
            <a:endParaRPr lang="en-GB" sz="1800" dirty="0"/>
          </a:p>
          <a:p>
            <a:r>
              <a:rPr lang="en-GB" sz="1800" dirty="0"/>
              <a:t>    {</a:t>
            </a:r>
          </a:p>
          <a:p>
            <a:r>
              <a:rPr lang="en-GB" sz="1800" dirty="0"/>
              <a:t>        </a:t>
            </a:r>
            <a:r>
              <a:rPr lang="en-GB" sz="1800" dirty="0" err="1"/>
              <a:t>ResponseWriter</a:t>
            </a:r>
            <a:r>
              <a:rPr lang="en-GB" sz="1800" dirty="0"/>
              <a:t> = </a:t>
            </a:r>
            <a:r>
              <a:rPr lang="en-GB" sz="1800" dirty="0" err="1"/>
              <a:t>UIResponseWriter.WriteHealthCheckUIResponse</a:t>
            </a:r>
            <a:endParaRPr lang="en-GB" sz="1800" dirty="0"/>
          </a:p>
          <a:p>
            <a:r>
              <a:rPr lang="en-GB" sz="1800" dirty="0"/>
              <a:t>    });</a:t>
            </a:r>
          </a:p>
          <a:p>
            <a:endParaRPr lang="en-GB" sz="1800" dirty="0"/>
          </a:p>
          <a:p>
            <a:r>
              <a:rPr lang="en-GB" sz="1800" dirty="0"/>
              <a:t>    </a:t>
            </a:r>
            <a:r>
              <a:rPr lang="en-GB" sz="1800" dirty="0" err="1"/>
              <a:t>endpoints.MapControllers</a:t>
            </a:r>
            <a:r>
              <a:rPr lang="en-GB" sz="1800" dirty="0"/>
              <a:t>();</a:t>
            </a:r>
          </a:p>
          <a:p>
            <a:r>
              <a:rPr lang="en-GB" sz="18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2274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new project for the </a:t>
            </a:r>
            <a:r>
              <a:rPr lang="en-US" b="1" dirty="0"/>
              <a:t>Watchdog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 err="1"/>
              <a:t>AspNetCore.HealthChecks.UI</a:t>
            </a:r>
            <a:r>
              <a:rPr lang="en-US" b="1" dirty="0"/>
              <a:t> </a:t>
            </a:r>
            <a:r>
              <a:rPr lang="en-US" dirty="0"/>
              <a:t>package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Add to the application configuration: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Health Monitoring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46000" y="3204000"/>
            <a:ext cx="9503990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"</a:t>
            </a:r>
            <a:r>
              <a:rPr lang="en-GB" sz="1800" dirty="0" err="1"/>
              <a:t>HealthChecks</a:t>
            </a:r>
            <a:r>
              <a:rPr lang="en-GB" sz="1800" dirty="0"/>
              <a:t>-UI": {</a:t>
            </a:r>
          </a:p>
          <a:p>
            <a:r>
              <a:rPr lang="en-GB" sz="1800" dirty="0"/>
              <a:t>    "</a:t>
            </a:r>
            <a:r>
              <a:rPr lang="en-GB" sz="1800" dirty="0" err="1"/>
              <a:t>HealthChecks</a:t>
            </a:r>
            <a:r>
              <a:rPr lang="en-GB" sz="1800" dirty="0"/>
              <a:t>": [</a:t>
            </a:r>
          </a:p>
          <a:p>
            <a:r>
              <a:rPr lang="en-GB" sz="1800" dirty="0"/>
              <a:t>      {</a:t>
            </a:r>
          </a:p>
          <a:p>
            <a:r>
              <a:rPr lang="en-GB" sz="1800" dirty="0"/>
              <a:t>        "Name": "</a:t>
            </a:r>
            <a:r>
              <a:rPr lang="en-GB" sz="1800" dirty="0" err="1"/>
              <a:t>MyApp</a:t>
            </a:r>
            <a:r>
              <a:rPr lang="en-GB" sz="1800" dirty="0"/>
              <a:t>",</a:t>
            </a:r>
          </a:p>
          <a:p>
            <a:r>
              <a:rPr lang="en-GB" sz="1800" dirty="0"/>
              <a:t>        "Uri": "http://localhost:5001/health"</a:t>
            </a:r>
          </a:p>
          <a:p>
            <a:r>
              <a:rPr lang="en-GB" sz="1800" dirty="0"/>
              <a:t>      }, </a:t>
            </a:r>
          </a:p>
          <a:p>
            <a:r>
              <a:rPr lang="en-GB" sz="1800" dirty="0"/>
              <a:t>]},</a:t>
            </a:r>
          </a:p>
        </p:txBody>
      </p:sp>
    </p:spTree>
    <p:extLst>
      <p:ext uri="{BB962C8B-B14F-4D97-AF65-F5344CB8AC3E}">
        <p14:creationId xmlns:p14="http://schemas.microsoft.com/office/powerpoint/2010/main" val="373715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Setup the </a:t>
            </a:r>
            <a:r>
              <a:rPr lang="en-US" b="1" dirty="0"/>
              <a:t>Startup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Health Monitoring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B6F42-EC7A-43C3-98A3-FAE7C2B6A904}"/>
              </a:ext>
            </a:extLst>
          </p:cNvPr>
          <p:cNvSpPr>
            <a:spLocks noGrp="1"/>
          </p:cNvSpPr>
          <p:nvPr/>
        </p:nvSpPr>
        <p:spPr>
          <a:xfrm>
            <a:off x="2046000" y="1782037"/>
            <a:ext cx="9503990" cy="43730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public void </a:t>
            </a:r>
            <a:r>
              <a:rPr lang="en-GB" sz="1800" dirty="0" err="1"/>
              <a:t>ConfigureServices</a:t>
            </a:r>
            <a:r>
              <a:rPr lang="en-GB" sz="1800" dirty="0"/>
              <a:t>(</a:t>
            </a:r>
            <a:r>
              <a:rPr lang="en-GB" sz="1800" dirty="0" err="1"/>
              <a:t>IServiceCollection</a:t>
            </a:r>
            <a:r>
              <a:rPr lang="en-GB" sz="1800" dirty="0"/>
              <a:t> services)</a:t>
            </a:r>
          </a:p>
          <a:p>
            <a:r>
              <a:rPr lang="en-GB" sz="1800" dirty="0"/>
              <a:t>{ // You may use another storage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services.AddHealthChecksUI</a:t>
            </a:r>
            <a:r>
              <a:rPr lang="en-GB" sz="1800" dirty="0"/>
              <a:t>().</a:t>
            </a:r>
            <a:r>
              <a:rPr lang="en-GB" sz="1800" dirty="0" err="1"/>
              <a:t>AddInMemoryStorage</a:t>
            </a:r>
            <a:r>
              <a:rPr lang="en-GB" sz="1800" dirty="0"/>
              <a:t>();</a:t>
            </a:r>
          </a:p>
          <a:p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public void Configure(</a:t>
            </a:r>
            <a:r>
              <a:rPr lang="en-GB" sz="1800" dirty="0" err="1"/>
              <a:t>IApplicationBuilder</a:t>
            </a:r>
            <a:r>
              <a:rPr lang="en-GB" sz="1800" dirty="0"/>
              <a:t> app)</a:t>
            </a:r>
          </a:p>
          <a:p>
            <a:r>
              <a:rPr lang="en-GB" sz="1800" dirty="0"/>
              <a:t>{ // The default path is /</a:t>
            </a:r>
            <a:r>
              <a:rPr lang="en-GB" sz="1800" dirty="0" err="1"/>
              <a:t>healthchecks-ui</a:t>
            </a:r>
            <a:endParaRPr lang="en-GB" sz="1800" dirty="0"/>
          </a:p>
          <a:p>
            <a:r>
              <a:rPr lang="en-GB" sz="1800" dirty="0"/>
              <a:t>    </a:t>
            </a:r>
            <a:r>
              <a:rPr lang="en-GB" sz="1800" dirty="0" err="1"/>
              <a:t>app.UseRouting</a:t>
            </a:r>
            <a:r>
              <a:rPr lang="en-GB" sz="1800" dirty="0"/>
              <a:t>()</a:t>
            </a:r>
          </a:p>
          <a:p>
            <a:r>
              <a:rPr lang="en-GB" sz="1800" dirty="0"/>
              <a:t>        .</a:t>
            </a:r>
            <a:r>
              <a:rPr lang="en-GB" sz="1800" dirty="0" err="1"/>
              <a:t>UseEndpoints</a:t>
            </a:r>
            <a:r>
              <a:rPr lang="en-GB" sz="1800" dirty="0"/>
              <a:t>(endpoints =&gt; </a:t>
            </a:r>
            <a:r>
              <a:rPr lang="en-GB" sz="1800" dirty="0" err="1"/>
              <a:t>endpoints.MapHealthChecksUI</a:t>
            </a:r>
            <a:r>
              <a:rPr lang="en-GB" sz="1800" dirty="0"/>
              <a:t>());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59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5400" dirty="0"/>
              <a:t>Versioning And Logging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Typically microservices are deployed independently</a:t>
            </a:r>
          </a:p>
          <a:p>
            <a:pPr>
              <a:lnSpc>
                <a:spcPct val="100000"/>
              </a:lnSpc>
            </a:pPr>
            <a:r>
              <a:rPr lang="en-US" dirty="0"/>
              <a:t>Which mean that an API can break client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You will need to implement versioning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URI, </a:t>
            </a:r>
            <a:r>
              <a:rPr lang="en-US" dirty="0" err="1"/>
              <a:t>QueryString</a:t>
            </a:r>
            <a:r>
              <a:rPr lang="en-US" dirty="0"/>
              <a:t>, or Headers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Your old and new API should be live at the same time to make sure the clients work correctly</a:t>
            </a:r>
          </a:p>
          <a:p>
            <a:pPr>
              <a:lnSpc>
                <a:spcPct val="100000"/>
              </a:lnSpc>
            </a:pPr>
            <a:r>
              <a:rPr lang="en-GB" b="0" i="0" u="none" strike="noStrike" dirty="0">
                <a:effectLst/>
                <a:latin typeface="medium-content-title-font"/>
              </a:rPr>
              <a:t>HATEOAS </a:t>
            </a:r>
            <a:r>
              <a:rPr lang="en-US" dirty="0">
                <a:latin typeface="medium-content-title-font"/>
              </a:rPr>
              <a:t>is a more advanced approach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Versioning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6FEB29D-3A48-4CB1-904B-7F2931A8BE94}"/>
              </a:ext>
            </a:extLst>
          </p:cNvPr>
          <p:cNvSpPr>
            <a:spLocks noGrp="1"/>
          </p:cNvSpPr>
          <p:nvPr/>
        </p:nvSpPr>
        <p:spPr>
          <a:xfrm>
            <a:off x="2091000" y="3789000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[Route("</a:t>
            </a:r>
            <a:r>
              <a:rPr lang="en-GB" sz="1800" dirty="0" err="1"/>
              <a:t>api</a:t>
            </a:r>
            <a:r>
              <a:rPr lang="en-GB" sz="1800" dirty="0"/>
              <a:t>/v1/[controller]")]</a:t>
            </a:r>
          </a:p>
        </p:txBody>
      </p:sp>
    </p:spTree>
    <p:extLst>
      <p:ext uri="{BB962C8B-B14F-4D97-AF65-F5344CB8AC3E}">
        <p14:creationId xmlns:p14="http://schemas.microsoft.com/office/powerpoint/2010/main" val="227676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microservices application logging should be more central-oriented</a:t>
            </a:r>
          </a:p>
          <a:p>
            <a:pPr>
              <a:lnSpc>
                <a:spcPct val="100000"/>
              </a:lnSpc>
            </a:pPr>
            <a:r>
              <a:rPr lang="en-US" dirty="0"/>
              <a:t>Each separate application should write its own log stream (files)</a:t>
            </a:r>
          </a:p>
          <a:p>
            <a:pPr>
              <a:lnSpc>
                <a:spcPct val="100000"/>
              </a:lnSpc>
            </a:pPr>
            <a:r>
              <a:rPr lang="en-US" dirty="0"/>
              <a:t>These streams should be collected and aggregates by the infrastructure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Azure Diagnostics </a:t>
            </a:r>
            <a:r>
              <a:rPr lang="en-US" dirty="0"/>
              <a:t>or </a:t>
            </a:r>
            <a:r>
              <a:rPr lang="en-US" b="1" dirty="0"/>
              <a:t>Splunk</a:t>
            </a:r>
            <a:r>
              <a:rPr lang="en-US" dirty="0"/>
              <a:t>, for example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Microsoft.Diagnostic.EventFlow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180050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5400" dirty="0"/>
              <a:t>Partial Failures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5400" dirty="0"/>
              <a:t>Avoiding Disasters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4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go polyglot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multiple technology stacks makes you reinvent the wheel multiple times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share databases or table ownerships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schema migrations and their consequences </a:t>
            </a:r>
          </a:p>
          <a:p>
            <a:pPr>
              <a:lnSpc>
                <a:spcPct val="100000"/>
              </a:lnSpc>
            </a:pPr>
            <a:r>
              <a:rPr lang="en-US" dirty="0"/>
              <a:t>Be careful with event logic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Don’t copy paste code, extract to common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347982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But be careful with common classed 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may depend on your changes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Don’t handcraft, use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such complex solution, many things may go wrong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assume the network is reliable and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 have error handling and asynchronous communication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Write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real, write tests – unit, integration, you name it…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176568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create a SPA monolith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the UI layer to API Gateway microservices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Involve the business in your overall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domain contexts should be well-defined in the organization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in this lecture (you will laugh hard):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3"/>
              </a:rPr>
              <a:t>https://www.youtube.com/watch?v=X0tjziAQfNQ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92691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1970" y="13551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06000" y="1656226"/>
            <a:ext cx="7844937" cy="477236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Partial Failures 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Database Resiliency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HTTP Resiliency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Messages Resiliency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The Outbox Pattern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Health Monitoring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Versioning &amp; Logging</a:t>
            </a:r>
          </a:p>
          <a:p>
            <a:pPr marL="358775" indent="-358775">
              <a:lnSpc>
                <a:spcPct val="95000"/>
              </a:lnSpc>
            </a:pPr>
            <a:r>
              <a:rPr lang="en-US" sz="3400" dirty="0">
                <a:solidFill>
                  <a:schemeClr val="bg2"/>
                </a:solidFill>
              </a:rPr>
              <a:t>Avoiding Disasters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7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-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distributes applications there is an ever-present risk of partial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unavailability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bad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too many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Partial Failures </a:t>
            </a:r>
          </a:p>
        </p:txBody>
      </p:sp>
    </p:spTree>
    <p:extLst>
      <p:ext uri="{BB962C8B-B14F-4D97-AF65-F5344CB8AC3E}">
        <p14:creationId xmlns:p14="http://schemas.microsoft.com/office/powerpoint/2010/main" val="40268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do not design your application to tolerate faults, even small downtimes will be amplified</a:t>
            </a:r>
          </a:p>
          <a:p>
            <a:pPr>
              <a:lnSpc>
                <a:spcPct val="100000"/>
              </a:lnSpc>
            </a:pPr>
            <a:r>
              <a:rPr lang="en-US" dirty="0"/>
              <a:t>As an example, 50 dependencies each with 99.99% of availability would result in several hours of downtime each month because of this ripple effect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Our applications must be defended against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Partial Failures </a:t>
            </a:r>
          </a:p>
        </p:txBody>
      </p:sp>
    </p:spTree>
    <p:extLst>
      <p:ext uri="{BB962C8B-B14F-4D97-AF65-F5344CB8AC3E}">
        <p14:creationId xmlns:p14="http://schemas.microsoft.com/office/powerpoint/2010/main" val="16858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Common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Retries with exponential back off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timeouts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Circuit Breaker pattern to skip further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fallbacks for queries and return empty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Limit the number of queued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Partial Failures </a:t>
            </a:r>
          </a:p>
        </p:txBody>
      </p:sp>
    </p:spTree>
    <p:extLst>
      <p:ext uri="{BB962C8B-B14F-4D97-AF65-F5344CB8AC3E}">
        <p14:creationId xmlns:p14="http://schemas.microsoft.com/office/powerpoint/2010/main" val="28023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5400" dirty="0"/>
              <a:t>Database Resiliency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0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Sometimes the database may not be available for a couple of seconds (if the cloud is moving it, for examples)</a:t>
            </a:r>
          </a:p>
          <a:p>
            <a:pPr>
              <a:lnSpc>
                <a:spcPct val="100000"/>
              </a:lnSpc>
            </a:pPr>
            <a:r>
              <a:rPr lang="en-US" dirty="0"/>
              <a:t>The “Retries with exponential back off” solution works great in this case</a:t>
            </a:r>
          </a:p>
          <a:p>
            <a:pPr>
              <a:lnSpc>
                <a:spcPct val="100000"/>
              </a:lnSpc>
            </a:pPr>
            <a:r>
              <a:rPr lang="en-US" dirty="0"/>
              <a:t>Entity Framework &amp; SQL Server has built-in features to support connection retries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sz="4000" dirty="0"/>
              <a:t>Database Resiliency</a:t>
            </a:r>
          </a:p>
        </p:txBody>
      </p:sp>
    </p:spTree>
    <p:extLst>
      <p:ext uri="{BB962C8B-B14F-4D97-AF65-F5344CB8AC3E}">
        <p14:creationId xmlns:p14="http://schemas.microsoft.com/office/powerpoint/2010/main" val="124472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8386</TotalTime>
  <Words>2650</Words>
  <Application>Microsoft Office PowerPoint</Application>
  <PresentationFormat>Widescreen</PresentationFormat>
  <Paragraphs>478</Paragraphs>
  <Slides>47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medium-content-title-font</vt:lpstr>
      <vt:lpstr>Wingdings</vt:lpstr>
      <vt:lpstr>Wingdings 2</vt:lpstr>
      <vt:lpstr>SoftUni</vt:lpstr>
      <vt:lpstr>Resiliency And High Availability  In Microservice Applications</vt:lpstr>
      <vt:lpstr>Table of Contents</vt:lpstr>
      <vt:lpstr>Questions</vt:lpstr>
      <vt:lpstr>Partial Failures </vt:lpstr>
      <vt:lpstr>Partial Failures </vt:lpstr>
      <vt:lpstr>Partial Failures </vt:lpstr>
      <vt:lpstr>Partial Failures </vt:lpstr>
      <vt:lpstr>Database Resiliency</vt:lpstr>
      <vt:lpstr>Database Resiliency</vt:lpstr>
      <vt:lpstr>Database Resiliency</vt:lpstr>
      <vt:lpstr>HTTP Resiliency</vt:lpstr>
      <vt:lpstr>HTTP Resiliency</vt:lpstr>
      <vt:lpstr>Messages Resiliency</vt:lpstr>
      <vt:lpstr>Messages Resiliency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The Outbox Pattern</vt:lpstr>
      <vt:lpstr>Health Monitoring</vt:lpstr>
      <vt:lpstr>Health Monitoring</vt:lpstr>
      <vt:lpstr>Health Monitoring</vt:lpstr>
      <vt:lpstr>Health Monitoring</vt:lpstr>
      <vt:lpstr>Health Monitoring</vt:lpstr>
      <vt:lpstr>Health Monitoring</vt:lpstr>
      <vt:lpstr>Versioning And Logging</vt:lpstr>
      <vt:lpstr>Versioning</vt:lpstr>
      <vt:lpstr>Logging</vt:lpstr>
      <vt:lpstr>Avoiding Disasters</vt:lpstr>
      <vt:lpstr>Avoiding Disasters</vt:lpstr>
      <vt:lpstr>Avoiding Disasters</vt:lpstr>
      <vt:lpstr>Avoiding Disasters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Ivaylo Kenov</cp:lastModifiedBy>
  <cp:revision>330</cp:revision>
  <dcterms:created xsi:type="dcterms:W3CDTF">2018-05-23T13:08:44Z</dcterms:created>
  <dcterms:modified xsi:type="dcterms:W3CDTF">2020-07-10T15:08:27Z</dcterms:modified>
  <cp:category>programming;education;software engineering;software development</cp:category>
</cp:coreProperties>
</file>