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338" r:id="rId7"/>
    <p:sldId id="339" r:id="rId8"/>
    <p:sldId id="340" r:id="rId9"/>
    <p:sldId id="341" r:id="rId10"/>
    <p:sldId id="342" r:id="rId11"/>
    <p:sldId id="348" r:id="rId12"/>
    <p:sldId id="343" r:id="rId13"/>
    <p:sldId id="344" r:id="rId14"/>
    <p:sldId id="345" r:id="rId15"/>
    <p:sldId id="346" r:id="rId16"/>
    <p:sldId id="347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9" r:id="rId35"/>
    <p:sldId id="366" r:id="rId36"/>
    <p:sldId id="368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02" r:id="rId50"/>
    <p:sldId id="316" r:id="rId51"/>
    <p:sldId id="317" r:id="rId52"/>
    <p:sldId id="31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10626-51E6-4B81-B58B-E63F03D0DA52}">
          <p14:sldIdLst>
            <p14:sldId id="256"/>
            <p14:sldId id="257"/>
            <p14:sldId id="258"/>
            <p14:sldId id="259"/>
            <p14:sldId id="260"/>
            <p14:sldId id="338"/>
            <p14:sldId id="339"/>
            <p14:sldId id="340"/>
            <p14:sldId id="341"/>
            <p14:sldId id="342"/>
            <p14:sldId id="348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9"/>
            <p14:sldId id="366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02"/>
            <p14:sldId id="316"/>
          </p14:sldIdLst>
        </p14:section>
        <p14:section name="Conclusion" id="{8B46CF2B-89C7-47A3-BCE0-FF14EE6F8690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06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35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781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768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750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345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36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09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087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420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6850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0290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849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8752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26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5296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328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07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47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11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234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1823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3206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4925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34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8011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632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0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625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206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4756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1593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4492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392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704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564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012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393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softuni.foundation/" TargetMode="External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s://softuni.bg/" TargetMode="External"/><Relationship Id="rId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5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5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7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inbigdata.com/docker-run-vs-cmd-vs-entrypoin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lay-with-doc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Our Environment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Containerized And Orchestrated Microservices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89879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009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4027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F6815-4219-42C3-A28E-E4B678BD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674000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53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</a:t>
            </a:r>
            <a:r>
              <a:rPr lang="en-US" b="1" dirty="0"/>
              <a:t>CLI </a:t>
            </a:r>
            <a:r>
              <a:rPr lang="en-US" dirty="0"/>
              <a:t>allow you to work with the </a:t>
            </a:r>
            <a:r>
              <a:rPr lang="en-US" b="1" dirty="0"/>
              <a:t>Docker Engine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Build and manage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 and manage containers</a:t>
            </a:r>
          </a:p>
          <a:p>
            <a:pPr>
              <a:lnSpc>
                <a:spcPct val="100000"/>
              </a:lnSpc>
            </a:pPr>
            <a:r>
              <a:rPr lang="en-GB" dirty="0"/>
              <a:t>Example commands: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C9EA6-F993-498D-A8B2-7498925286BB}"/>
              </a:ext>
            </a:extLst>
          </p:cNvPr>
          <p:cNvSpPr>
            <a:spLocks noGrp="1"/>
          </p:cNvSpPr>
          <p:nvPr/>
        </p:nvSpPr>
        <p:spPr>
          <a:xfrm>
            <a:off x="2046000" y="3894437"/>
            <a:ext cx="950399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[image]</a:t>
            </a:r>
          </a:p>
          <a:p>
            <a:r>
              <a:rPr lang="en-GB" sz="1800" dirty="0"/>
              <a:t>docker run [image]</a:t>
            </a:r>
          </a:p>
          <a:p>
            <a:r>
              <a:rPr lang="en-GB" sz="1800" dirty="0"/>
              <a:t>docker images</a:t>
            </a:r>
          </a:p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  <a:p>
            <a:r>
              <a:rPr lang="en-GB" sz="1800" dirty="0"/>
              <a:t>docker logs [container]</a:t>
            </a:r>
          </a:p>
        </p:txBody>
      </p:sp>
    </p:spTree>
    <p:extLst>
      <p:ext uri="{BB962C8B-B14F-4D97-AF65-F5344CB8AC3E}">
        <p14:creationId xmlns:p14="http://schemas.microsoft.com/office/powerpoint/2010/main" val="38372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330DF9F-9E3A-4C19-A48E-3E441B5AEB0B}"/>
              </a:ext>
            </a:extLst>
          </p:cNvPr>
          <p:cNvSpPr txBox="1">
            <a:spLocks/>
          </p:cNvSpPr>
          <p:nvPr/>
        </p:nvSpPr>
        <p:spPr>
          <a:xfrm>
            <a:off x="1866000" y="1054865"/>
            <a:ext cx="11696797" cy="54582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Let’s download a sample </a:t>
            </a:r>
            <a:r>
              <a:rPr lang="en-GB" b="1" dirty="0"/>
              <a:t>NGINX</a:t>
            </a:r>
            <a:r>
              <a:rPr lang="en-GB" dirty="0"/>
              <a:t> server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run it, we need to expose ports from the container: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and see the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run in detached mode with a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with clean-up after stopping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DFF61D6-F005-4D44-A447-8B844E70DE59}"/>
              </a:ext>
            </a:extLst>
          </p:cNvPr>
          <p:cNvSpPr>
            <a:spLocks noGrp="1"/>
          </p:cNvSpPr>
          <p:nvPr/>
        </p:nvSpPr>
        <p:spPr>
          <a:xfrm>
            <a:off x="2047537" y="160466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</a:t>
            </a:r>
            <a:r>
              <a:rPr lang="en-GB" sz="1800" dirty="0" err="1"/>
              <a:t>nginxdemos</a:t>
            </a:r>
            <a:r>
              <a:rPr lang="en-GB" sz="1800" dirty="0"/>
              <a:t>/hello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77C3733-B707-4557-80C6-FD598E56D732}"/>
              </a:ext>
            </a:extLst>
          </p:cNvPr>
          <p:cNvSpPr>
            <a:spLocks noGrp="1"/>
          </p:cNvSpPr>
          <p:nvPr/>
        </p:nvSpPr>
        <p:spPr>
          <a:xfrm>
            <a:off x="2068537" y="279866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8B3F1D6-5629-432E-AB48-5641BCAC37D4}"/>
              </a:ext>
            </a:extLst>
          </p:cNvPr>
          <p:cNvSpPr>
            <a:spLocks noGrp="1"/>
          </p:cNvSpPr>
          <p:nvPr/>
        </p:nvSpPr>
        <p:spPr>
          <a:xfrm>
            <a:off x="2067004" y="393520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--name </a:t>
            </a:r>
            <a:r>
              <a:rPr lang="en-GB" sz="1800" dirty="0" err="1"/>
              <a:t>code_it_up</a:t>
            </a:r>
            <a:r>
              <a:rPr lang="en-GB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6245F02-52D6-45F3-B488-C4A70F7DADE2}"/>
              </a:ext>
            </a:extLst>
          </p:cNvPr>
          <p:cNvSpPr>
            <a:spLocks noGrp="1"/>
          </p:cNvSpPr>
          <p:nvPr/>
        </p:nvSpPr>
        <p:spPr>
          <a:xfrm>
            <a:off x="2047537" y="505979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</a:t>
            </a:r>
            <a:r>
              <a:rPr lang="bg-BG" sz="1800" dirty="0"/>
              <a:t>--</a:t>
            </a:r>
            <a:r>
              <a:rPr lang="en-GB" sz="1800" dirty="0"/>
              <a:t>rm</a:t>
            </a:r>
            <a:r>
              <a:rPr lang="bg-BG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</p:spTree>
    <p:extLst>
      <p:ext uri="{BB962C8B-B14F-4D97-AF65-F5344CB8AC3E}">
        <p14:creationId xmlns:p14="http://schemas.microsoft.com/office/powerpoint/2010/main" val="22107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9DDBD1E-8E2B-4E7F-A6D1-7B05B16FF8DD}"/>
              </a:ext>
            </a:extLst>
          </p:cNvPr>
          <p:cNvSpPr txBox="1">
            <a:spLocks/>
          </p:cNvSpPr>
          <p:nvPr/>
        </p:nvSpPr>
        <p:spPr>
          <a:xfrm>
            <a:off x="1731000" y="104879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To see all running containers you need the </a:t>
            </a:r>
            <a:r>
              <a:rPr lang="en-US" sz="2400" b="1" dirty="0" err="1"/>
              <a:t>ps</a:t>
            </a:r>
            <a:r>
              <a:rPr lang="en-US" sz="2400" b="1" dirty="0"/>
              <a:t> </a:t>
            </a:r>
            <a:r>
              <a:rPr lang="en-US" sz="2400" dirty="0"/>
              <a:t>command:</a:t>
            </a:r>
            <a:endParaRPr lang="en-GB" sz="240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To show all ran containers:</a:t>
            </a:r>
            <a:endParaRPr lang="bg-BG" sz="2400" dirty="0"/>
          </a:p>
          <a:p>
            <a:pPr>
              <a:lnSpc>
                <a:spcPct val="100000"/>
              </a:lnSpc>
            </a:pPr>
            <a:endParaRPr lang="bg-BG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To see all images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Remove the container, because it is not super impressive: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Remove the image too: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ABDD973-EE4C-42FD-BD69-E3ACEAD648F3}"/>
              </a:ext>
            </a:extLst>
          </p:cNvPr>
          <p:cNvSpPr>
            <a:spLocks noGrp="1"/>
          </p:cNvSpPr>
          <p:nvPr/>
        </p:nvSpPr>
        <p:spPr>
          <a:xfrm>
            <a:off x="1932004" y="154254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20E9450-92B4-4159-9BAE-8336854F257A}"/>
              </a:ext>
            </a:extLst>
          </p:cNvPr>
          <p:cNvSpPr>
            <a:spLocks noGrp="1"/>
          </p:cNvSpPr>
          <p:nvPr/>
        </p:nvSpPr>
        <p:spPr>
          <a:xfrm>
            <a:off x="1932004" y="2549115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r>
              <a:rPr lang="en-GB" sz="1800" dirty="0"/>
              <a:t> -a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92B25B-D1F2-49CA-91B1-F26802FEC13C}"/>
              </a:ext>
            </a:extLst>
          </p:cNvPr>
          <p:cNvSpPr>
            <a:spLocks noGrp="1"/>
          </p:cNvSpPr>
          <p:nvPr/>
        </p:nvSpPr>
        <p:spPr>
          <a:xfrm>
            <a:off x="1932004" y="4624749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[container id]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5B50F10-C069-4725-9385-224862170933}"/>
              </a:ext>
            </a:extLst>
          </p:cNvPr>
          <p:cNvSpPr>
            <a:spLocks noGrp="1"/>
          </p:cNvSpPr>
          <p:nvPr/>
        </p:nvSpPr>
        <p:spPr>
          <a:xfrm>
            <a:off x="1932004" y="5679000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rmi</a:t>
            </a:r>
            <a:r>
              <a:rPr lang="en-GB" sz="1800" dirty="0"/>
              <a:t> [image id]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A12D6F8-2F41-4720-B8B4-33A9CBB0C144}"/>
              </a:ext>
            </a:extLst>
          </p:cNvPr>
          <p:cNvSpPr>
            <a:spLocks noGrp="1"/>
          </p:cNvSpPr>
          <p:nvPr/>
        </p:nvSpPr>
        <p:spPr>
          <a:xfrm>
            <a:off x="1943737" y="355568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7964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Source Code In 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58418-773E-4800-BA76-FB7CF132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16" y="2484000"/>
            <a:ext cx="6663294" cy="3754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CC1637C-E535-411E-8D6F-279A13C093EC}"/>
              </a:ext>
            </a:extLst>
          </p:cNvPr>
          <p:cNvSpPr txBox="1">
            <a:spLocks/>
          </p:cNvSpPr>
          <p:nvPr/>
        </p:nvSpPr>
        <p:spPr>
          <a:xfrm>
            <a:off x="1461000" y="106599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Each image has file system layers, which are read-only and isolated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9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7744234" cy="5207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Containers And Docker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Docker CLI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Source Code in Containers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Building a Custom Image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Linking Containers in Networks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Orchestrating Containers with Compose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CC1637C-E535-411E-8D6F-279A13C093EC}"/>
              </a:ext>
            </a:extLst>
          </p:cNvPr>
          <p:cNvSpPr txBox="1">
            <a:spLocks/>
          </p:cNvSpPr>
          <p:nvPr/>
        </p:nvSpPr>
        <p:spPr>
          <a:xfrm>
            <a:off x="1461000" y="106599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Containers share image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Therefore they load faster once you have them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5CAC-D2E6-4765-BF3A-82EA40A0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00" y="2574000"/>
            <a:ext cx="6054174" cy="3809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142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By default the writable file system of the container is deleted after you run the stop command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Which is not very suitable for persistence operations</a:t>
            </a:r>
          </a:p>
          <a:p>
            <a:pPr>
              <a:lnSpc>
                <a:spcPct val="100000"/>
              </a:lnSpc>
            </a:pPr>
            <a:r>
              <a:rPr lang="en-GB" dirty="0"/>
              <a:t>Volumes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 type of directory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Mapped to the real 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shared and reused among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Updates to the image won’t affect 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Persisted even after the container is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full control over them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508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Core In Container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19FB226-1CE4-4B75-A794-2D1669901035}"/>
              </a:ext>
            </a:extLst>
          </p:cNvPr>
          <p:cNvSpPr txBox="1">
            <a:spLocks/>
          </p:cNvSpPr>
          <p:nvPr/>
        </p:nvSpPr>
        <p:spPr>
          <a:xfrm>
            <a:off x="1461000" y="1134000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Create a new </a:t>
            </a:r>
            <a:r>
              <a:rPr lang="en-GB" b="1" dirty="0"/>
              <a:t>ASP.NET Core MVC </a:t>
            </a:r>
            <a:r>
              <a:rPr lang="en-GB" dirty="0"/>
              <a:t>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Navigate to the application folder: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83C0CF6-7062-441D-BBB1-785664DD45E1}"/>
              </a:ext>
            </a:extLst>
          </p:cNvPr>
          <p:cNvSpPr>
            <a:spLocks noGrp="1"/>
          </p:cNvSpPr>
          <p:nvPr/>
        </p:nvSpPr>
        <p:spPr>
          <a:xfrm>
            <a:off x="1776000" y="186731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new </a:t>
            </a:r>
            <a:r>
              <a:rPr lang="en-GB" sz="1800" dirty="0" err="1"/>
              <a:t>mvc</a:t>
            </a:r>
            <a:r>
              <a:rPr lang="en-GB" sz="1800" dirty="0"/>
              <a:t> -n </a:t>
            </a:r>
            <a:r>
              <a:rPr lang="en-GB" sz="1800" dirty="0" err="1"/>
              <a:t>MyWebSite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EFED68D-6E11-4729-A111-269AD4BE564B}"/>
              </a:ext>
            </a:extLst>
          </p:cNvPr>
          <p:cNvSpPr>
            <a:spLocks noGrp="1"/>
          </p:cNvSpPr>
          <p:nvPr/>
        </p:nvSpPr>
        <p:spPr>
          <a:xfrm>
            <a:off x="176853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</a:t>
            </a:r>
            <a:r>
              <a:rPr lang="en-GB" sz="1800" dirty="0" err="1"/>
              <a:t>MyWebSite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29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Core In Container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DF95299-313F-418D-B32F-CF4995D2A68F}"/>
              </a:ext>
            </a:extLst>
          </p:cNvPr>
          <p:cNvSpPr txBox="1">
            <a:spLocks/>
          </p:cNvSpPr>
          <p:nvPr/>
        </p:nvSpPr>
        <p:spPr>
          <a:xfrm>
            <a:off x="1510565" y="907056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Pull the </a:t>
            </a:r>
            <a:r>
              <a:rPr lang="en-GB" b="1" dirty="0"/>
              <a:t>ASP.NET Core 3.1 </a:t>
            </a:r>
            <a:r>
              <a:rPr lang="en-GB" dirty="0"/>
              <a:t>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Set the application’s default port in </a:t>
            </a:r>
            <a:r>
              <a:rPr lang="en-GB" b="1" dirty="0" err="1"/>
              <a:t>launchSettings.json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6C5D643-5A1A-4B4E-A2E2-3526E7F3E9BB}"/>
              </a:ext>
            </a:extLst>
          </p:cNvPr>
          <p:cNvSpPr>
            <a:spLocks noGrp="1"/>
          </p:cNvSpPr>
          <p:nvPr/>
        </p:nvSpPr>
        <p:spPr>
          <a:xfrm>
            <a:off x="2046000" y="166485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mcr.microsoft.com/dotnet/core/sdk:3.1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5FC26-0741-41AB-AFA2-C259B24C8DC5}"/>
              </a:ext>
            </a:extLst>
          </p:cNvPr>
          <p:cNvSpPr>
            <a:spLocks noGrp="1"/>
          </p:cNvSpPr>
          <p:nvPr/>
        </p:nvSpPr>
        <p:spPr>
          <a:xfrm>
            <a:off x="2046000" y="2979000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"</a:t>
            </a:r>
            <a:r>
              <a:rPr lang="en-GB" sz="1800" dirty="0" err="1"/>
              <a:t>MyWebSite</a:t>
            </a:r>
            <a:r>
              <a:rPr lang="en-GB" sz="1800" dirty="0"/>
              <a:t>": {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commandName</a:t>
            </a:r>
            <a:r>
              <a:rPr lang="en-GB" sz="1800" dirty="0"/>
              <a:t>": "Project",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environmentVariables</a:t>
            </a:r>
            <a:r>
              <a:rPr lang="en-GB" sz="1800" dirty="0"/>
              <a:t>": {</a:t>
            </a:r>
          </a:p>
          <a:p>
            <a:r>
              <a:rPr lang="en-GB" sz="1800" dirty="0"/>
              <a:t>    "ASPNETCORE_ENVIRONMENT": "Development",</a:t>
            </a:r>
          </a:p>
          <a:p>
            <a:r>
              <a:rPr lang="en-GB" sz="1800" dirty="0"/>
              <a:t>    "ASPNETCORE_URLS": "http://+:80"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13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Core In Container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1F27213-9E10-492B-8BCA-575D77AADEC9}"/>
              </a:ext>
            </a:extLst>
          </p:cNvPr>
          <p:cNvSpPr txBox="1">
            <a:spLocks/>
          </p:cNvSpPr>
          <p:nvPr/>
        </p:nvSpPr>
        <p:spPr>
          <a:xfrm>
            <a:off x="1731000" y="1065998"/>
            <a:ext cx="11696797" cy="545820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Run the application locally first and go to </a:t>
            </a:r>
            <a:r>
              <a:rPr lang="en-GB" b="1" dirty="0"/>
              <a:t>https://localhost:80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We are going to use the container’s terminal: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Inside the inner terminal enter </a:t>
            </a:r>
            <a:r>
              <a:rPr lang="en-GB" b="1" dirty="0"/>
              <a:t>dotnet run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(make sure the project targets 3.1)</a:t>
            </a:r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983E3EF-38B2-4D9F-BE4F-B3F36C723255}"/>
              </a:ext>
            </a:extLst>
          </p:cNvPr>
          <p:cNvSpPr>
            <a:spLocks noGrp="1"/>
          </p:cNvSpPr>
          <p:nvPr/>
        </p:nvSpPr>
        <p:spPr>
          <a:xfrm>
            <a:off x="1951435" y="146380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run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3F01A10-BFF1-4B92-B1E1-2B63CCCC385E}"/>
              </a:ext>
            </a:extLst>
          </p:cNvPr>
          <p:cNvSpPr>
            <a:spLocks noGrp="1"/>
          </p:cNvSpPr>
          <p:nvPr/>
        </p:nvSpPr>
        <p:spPr>
          <a:xfrm>
            <a:off x="1951435" y="2474733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-it `</a:t>
            </a:r>
          </a:p>
          <a:p>
            <a:r>
              <a:rPr lang="en-GB" sz="1800" dirty="0"/>
              <a:t>  -p 5000:80 `</a:t>
            </a:r>
          </a:p>
          <a:p>
            <a:r>
              <a:rPr lang="en-GB" sz="1800" dirty="0"/>
              <a:t>  -v ${PWD}:/app `</a:t>
            </a:r>
          </a:p>
          <a:p>
            <a:r>
              <a:rPr lang="en-GB" sz="1800" dirty="0"/>
              <a:t>  -w /app `</a:t>
            </a:r>
          </a:p>
          <a:p>
            <a:r>
              <a:rPr lang="en-GB" sz="1800" dirty="0"/>
              <a:t>  mcr.microsoft.com/dotnet/core/sdk:3.1 /bin/bash </a:t>
            </a:r>
            <a:r>
              <a:rPr lang="en-US" sz="1800" dirty="0"/>
              <a:t># dotnet run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58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is the way to create custom image</a:t>
            </a:r>
            <a:r>
              <a:rPr lang="en-US" dirty="0"/>
              <a:t>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Contains build instructions</a:t>
            </a:r>
          </a:p>
          <a:p>
            <a:pPr>
              <a:lnSpc>
                <a:spcPct val="100000"/>
              </a:lnSpc>
            </a:pPr>
            <a:r>
              <a:rPr lang="en-GB" dirty="0"/>
              <a:t>These instructions create an intermediate image that can be cached </a:t>
            </a:r>
            <a:br>
              <a:rPr lang="en-GB" dirty="0"/>
            </a:br>
            <a:r>
              <a:rPr lang="en-GB" dirty="0"/>
              <a:t>to increase future builds</a:t>
            </a:r>
          </a:p>
          <a:p>
            <a:pPr>
              <a:lnSpc>
                <a:spcPct val="100000"/>
              </a:lnSpc>
            </a:pPr>
            <a:r>
              <a:rPr lang="en-GB" dirty="0"/>
              <a:t>Used with the </a:t>
            </a:r>
            <a:r>
              <a:rPr lang="en-GB" b="1" dirty="0"/>
              <a:t>docker build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r>
              <a:rPr lang="en-GB" dirty="0"/>
              <a:t>It is like compiling a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</a:t>
            </a:r>
            <a:r>
              <a:rPr lang="en-GB" dirty="0"/>
              <a:t> instructions for getting started: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FROM</a:t>
            </a:r>
            <a:r>
              <a:rPr lang="en-GB" dirty="0"/>
              <a:t> – create an image from another image</a:t>
            </a:r>
            <a:r>
              <a:rPr lang="bg-BG" dirty="0"/>
              <a:t> (</a:t>
            </a:r>
            <a:r>
              <a:rPr lang="en-GB" dirty="0"/>
              <a:t>supports multi-staging)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LABEL</a:t>
            </a:r>
            <a:r>
              <a:rPr lang="en-GB" dirty="0"/>
              <a:t> – adds metadata in a key-value pair fashion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RUN</a:t>
            </a:r>
            <a:r>
              <a:rPr lang="en-GB" dirty="0">
                <a:sym typeface="Wingdings" panose="05000000000000000000" pitchFamily="2" charset="2"/>
              </a:rPr>
              <a:t> – execute different command, like </a:t>
            </a:r>
            <a:r>
              <a:rPr lang="en-GB" b="1" dirty="0" err="1">
                <a:sym typeface="Wingdings" panose="05000000000000000000" pitchFamily="2" charset="2"/>
              </a:rPr>
              <a:t>npm</a:t>
            </a:r>
            <a:r>
              <a:rPr lang="en-GB" b="1" dirty="0">
                <a:sym typeface="Wingdings" panose="05000000000000000000" pitchFamily="2" charset="2"/>
              </a:rPr>
              <a:t> install</a:t>
            </a:r>
            <a:r>
              <a:rPr lang="en-GB" dirty="0">
                <a:sym typeface="Wingdings" panose="05000000000000000000" pitchFamily="2" charset="2"/>
              </a:rPr>
              <a:t>, for example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COPY</a:t>
            </a:r>
            <a:r>
              <a:rPr lang="en-GB" dirty="0">
                <a:sym typeface="Wingdings" panose="05000000000000000000" pitchFamily="2" charset="2"/>
              </a:rPr>
              <a:t> – copy different files in the image, like your source code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ENTRYPOINT</a:t>
            </a:r>
            <a:r>
              <a:rPr lang="en-GB" dirty="0">
                <a:sym typeface="Wingdings" panose="05000000000000000000" pitchFamily="2" charset="2"/>
              </a:rPr>
              <a:t> – defining which command starts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WORKDIR</a:t>
            </a:r>
            <a:r>
              <a:rPr lang="en-GB" dirty="0">
                <a:sym typeface="Wingdings" panose="05000000000000000000" pitchFamily="2" charset="2"/>
              </a:rPr>
              <a:t> – the working directory of the image, where are your files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EXPOSE</a:t>
            </a:r>
            <a:r>
              <a:rPr lang="en-GB" dirty="0">
                <a:sym typeface="Wingdings" panose="05000000000000000000" pitchFamily="2" charset="2"/>
              </a:rPr>
              <a:t> – to expose a port externally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ENV</a:t>
            </a:r>
            <a:r>
              <a:rPr lang="en-GB" dirty="0">
                <a:sym typeface="Wingdings" panose="05000000000000000000" pitchFamily="2" charset="2"/>
              </a:rPr>
              <a:t> – defining environment variables, like database connection strings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VOLUME</a:t>
            </a:r>
            <a:r>
              <a:rPr lang="en-GB" dirty="0">
                <a:sym typeface="Wingdings" panose="05000000000000000000" pitchFamily="2" charset="2"/>
              </a:rPr>
              <a:t> – defining a volume for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CMD </a:t>
            </a:r>
            <a:r>
              <a:rPr lang="en-GB" dirty="0">
                <a:sym typeface="Wingdings" panose="05000000000000000000" pitchFamily="2" charset="2"/>
              </a:rPr>
              <a:t>– execute a command-line operation 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868EA6F-C933-4929-84BF-22367020AAF8}"/>
              </a:ext>
            </a:extLst>
          </p:cNvPr>
          <p:cNvSpPr>
            <a:spLocks noGrp="1"/>
          </p:cNvSpPr>
          <p:nvPr/>
        </p:nvSpPr>
        <p:spPr>
          <a:xfrm>
            <a:off x="2046000" y="1888784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node</a:t>
            </a:r>
          </a:p>
          <a:p>
            <a:r>
              <a:rPr lang="en-US" sz="1800" dirty="0"/>
              <a:t>LABEL maintainer="Code It Up"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4200</a:t>
            </a:r>
          </a:p>
          <a:p>
            <a:r>
              <a:rPr lang="en-GB" sz="1800" dirty="0"/>
              <a:t>ENTRYPOINT ["ng", "serve"]</a:t>
            </a:r>
          </a:p>
        </p:txBody>
      </p:sp>
    </p:spTree>
    <p:extLst>
      <p:ext uri="{BB962C8B-B14F-4D97-AF65-F5344CB8AC3E}">
        <p14:creationId xmlns:p14="http://schemas.microsoft.com/office/powerpoint/2010/main" val="34676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F64F5-C8A3-4603-A7E8-3B171E36919D}"/>
              </a:ext>
            </a:extLst>
          </p:cNvPr>
          <p:cNvSpPr txBox="1">
            <a:spLocks/>
          </p:cNvSpPr>
          <p:nvPr/>
        </p:nvSpPr>
        <p:spPr>
          <a:xfrm>
            <a:off x="2046000" y="1160671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Build an image from the current directory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the new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your image in a container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localhost:3000 </a:t>
            </a:r>
            <a:r>
              <a:rPr lang="en-GB" dirty="0"/>
              <a:t>and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5920C2-ABF2-41D1-B316-E7E32F9B354B}"/>
              </a:ext>
            </a:extLst>
          </p:cNvPr>
          <p:cNvSpPr>
            <a:spLocks noGrp="1"/>
          </p:cNvSpPr>
          <p:nvPr/>
        </p:nvSpPr>
        <p:spPr>
          <a:xfrm>
            <a:off x="2220170" y="187885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softuni</a:t>
            </a:r>
            <a:r>
              <a:rPr lang="de-DE" sz="1800" dirty="0"/>
              <a:t>/</a:t>
            </a:r>
            <a:r>
              <a:rPr lang="de-DE" sz="1800" dirty="0" err="1"/>
              <a:t>my_app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#-f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different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dockerfile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name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5608D6A-9001-4FF4-9665-7B5CB6FB7628}"/>
              </a:ext>
            </a:extLst>
          </p:cNvPr>
          <p:cNvSpPr>
            <a:spLocks noGrp="1"/>
          </p:cNvSpPr>
          <p:nvPr/>
        </p:nvSpPr>
        <p:spPr>
          <a:xfrm>
            <a:off x="2226000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4287AF-6A41-4F1D-A2FF-06F00DAA633E}"/>
              </a:ext>
            </a:extLst>
          </p:cNvPr>
          <p:cNvSpPr>
            <a:spLocks noGrp="1"/>
          </p:cNvSpPr>
          <p:nvPr/>
        </p:nvSpPr>
        <p:spPr>
          <a:xfrm>
            <a:off x="2226000" y="453673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3000:4200 </a:t>
            </a:r>
            <a:r>
              <a:rPr lang="de-DE" sz="1800" dirty="0" err="1"/>
              <a:t>softuni</a:t>
            </a:r>
            <a:r>
              <a:rPr lang="de-DE" sz="1800" dirty="0"/>
              <a:t>/</a:t>
            </a:r>
            <a:r>
              <a:rPr lang="de-DE" sz="1800" dirty="0" err="1"/>
              <a:t>my_app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F64F5-C8A3-4603-A7E8-3B171E36919D}"/>
              </a:ext>
            </a:extLst>
          </p:cNvPr>
          <p:cNvSpPr txBox="1">
            <a:spLocks/>
          </p:cNvSpPr>
          <p:nvPr/>
        </p:nvSpPr>
        <p:spPr>
          <a:xfrm>
            <a:off x="2046000" y="1160671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/>
              <a:t>RUN</a:t>
            </a:r>
            <a:r>
              <a:rPr lang="en-US" sz="2800" dirty="0"/>
              <a:t> executes command in a new layer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Used for installing packages, for example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Multiple </a:t>
            </a:r>
            <a:r>
              <a:rPr lang="en-US" sz="2800" b="1" dirty="0"/>
              <a:t>RUN</a:t>
            </a:r>
            <a:r>
              <a:rPr lang="en-US" sz="2800" dirty="0"/>
              <a:t> commands are acceptable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CMD </a:t>
            </a:r>
            <a:r>
              <a:rPr lang="en-US" sz="2800" dirty="0"/>
              <a:t>sets a default command to execute when the container runs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 can be overridden from the terminal</a:t>
            </a:r>
          </a:p>
          <a:p>
            <a:pPr>
              <a:lnSpc>
                <a:spcPct val="100000"/>
              </a:lnSpc>
            </a:pPr>
            <a:r>
              <a:rPr lang="en-GB" sz="2800" b="1" dirty="0"/>
              <a:t>ENTRYPOINT</a:t>
            </a:r>
            <a:r>
              <a:rPr lang="en-GB" sz="2800" dirty="0"/>
              <a:t> configures a container that will run as an executable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It is not meant to be overridden from the terminal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More information is available here: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hlinkClick r:id="rId3"/>
              </a:rPr>
              <a:t>https://goinbigdata.com/docker-run-vs-cmd-vs-entrypoint/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27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Linking Containers In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DBF97E-432A-49BF-8DF2-E119246233C2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EC61F9-3A34-4880-991B-850CF3227170}"/>
              </a:ext>
            </a:extLst>
          </p:cNvPr>
          <p:cNvSpPr txBox="1">
            <a:spLocks/>
          </p:cNvSpPr>
          <p:nvPr/>
        </p:nvSpPr>
        <p:spPr>
          <a:xfrm>
            <a:off x="1641000" y="1165039"/>
            <a:ext cx="11696797" cy="54582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Pull a </a:t>
            </a:r>
            <a:r>
              <a:rPr lang="en-US" b="1" dirty="0"/>
              <a:t>SQL Server 2019 </a:t>
            </a:r>
            <a:r>
              <a:rPr lang="en-US" dirty="0"/>
              <a:t>image: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it with the following command: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connect to it through </a:t>
            </a:r>
            <a:r>
              <a:rPr lang="en-GB" b="1" dirty="0"/>
              <a:t>127.0.0.1, 1433</a:t>
            </a:r>
          </a:p>
          <a:p>
            <a:pPr>
              <a:lnSpc>
                <a:spcPct val="100000"/>
              </a:lnSpc>
            </a:pPr>
            <a:r>
              <a:rPr lang="en-GB" dirty="0"/>
              <a:t>Note: disable host’s SQL Server instances or use another port</a:t>
            </a:r>
            <a:r>
              <a:rPr lang="bg-BG" dirty="0"/>
              <a:t>!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EF9B7E-2772-44E1-90E3-254F6AA40675}"/>
              </a:ext>
            </a:extLst>
          </p:cNvPr>
          <p:cNvSpPr>
            <a:spLocks noGrp="1"/>
          </p:cNvSpPr>
          <p:nvPr/>
        </p:nvSpPr>
        <p:spPr>
          <a:xfrm>
            <a:off x="2047302" y="167400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2E3547-8727-4584-827F-1AAC98F10599}"/>
              </a:ext>
            </a:extLst>
          </p:cNvPr>
          <p:cNvSpPr>
            <a:spLocks noGrp="1"/>
          </p:cNvSpPr>
          <p:nvPr/>
        </p:nvSpPr>
        <p:spPr>
          <a:xfrm>
            <a:off x="2046000" y="2894557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DBF97E-432A-49BF-8DF2-E119246233C2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860416-E839-45C6-84EF-60B34961A8D3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FEBAF67-E645-4128-A2D2-2EF05E2FF7B2}"/>
              </a:ext>
            </a:extLst>
          </p:cNvPr>
          <p:cNvSpPr txBox="1">
            <a:spLocks/>
          </p:cNvSpPr>
          <p:nvPr/>
        </p:nvSpPr>
        <p:spPr>
          <a:xfrm>
            <a:off x="1551000" y="1197565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By default the data is not persisted after stopping the container:</a:t>
            </a: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800" dirty="0"/>
              <a:t>We need to create a volume: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You can then easily backup/restore the data from the volume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endParaRPr lang="en-GB" sz="28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5A4340C-994B-42CE-BCF5-2909786088B3}"/>
              </a:ext>
            </a:extLst>
          </p:cNvPr>
          <p:cNvSpPr>
            <a:spLocks noGrp="1"/>
          </p:cNvSpPr>
          <p:nvPr/>
        </p:nvSpPr>
        <p:spPr>
          <a:xfrm>
            <a:off x="2136000" y="2484000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DBF97E-432A-49BF-8DF2-E119246233C2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860416-E839-45C6-84EF-60B34961A8D3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E5E6F07-8184-493A-8563-962D72017E48}"/>
              </a:ext>
            </a:extLst>
          </p:cNvPr>
          <p:cNvSpPr txBox="1">
            <a:spLocks/>
          </p:cNvSpPr>
          <p:nvPr/>
        </p:nvSpPr>
        <p:spPr>
          <a:xfrm>
            <a:off x="1956000" y="1153416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To link containers, we need to create a network first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in our run command we need to provide the </a:t>
            </a:r>
            <a:br>
              <a:rPr lang="en-US" dirty="0"/>
            </a:br>
            <a:r>
              <a:rPr lang="en-US" dirty="0"/>
              <a:t>network and a container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you can inspect your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F1049DF-5FD7-488F-9FC3-2E6D02114D25}"/>
              </a:ext>
            </a:extLst>
          </p:cNvPr>
          <p:cNvSpPr>
            <a:spLocks noGrp="1"/>
          </p:cNvSpPr>
          <p:nvPr/>
        </p:nvSpPr>
        <p:spPr>
          <a:xfrm>
            <a:off x="1956000" y="1794645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create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63766BD-70FD-450C-A062-66E4D7CEED76}"/>
              </a:ext>
            </a:extLst>
          </p:cNvPr>
          <p:cNvSpPr>
            <a:spLocks noGrp="1"/>
          </p:cNvSpPr>
          <p:nvPr/>
        </p:nvSpPr>
        <p:spPr>
          <a:xfrm>
            <a:off x="1956000" y="370802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--network</a:t>
            </a:r>
            <a:r>
              <a:rPr lang="bg-BG" sz="1800" dirty="0"/>
              <a:t> </a:t>
            </a:r>
            <a:r>
              <a:rPr lang="en-US" sz="1800" dirty="0" err="1"/>
              <a:t>my_network</a:t>
            </a:r>
            <a:r>
              <a:rPr lang="en-US" sz="1800" dirty="0"/>
              <a:t> --name </a:t>
            </a:r>
            <a:r>
              <a:rPr lang="en-US" sz="1800" dirty="0" err="1"/>
              <a:t>mycontainer</a:t>
            </a:r>
            <a:r>
              <a:rPr lang="bg-BG" sz="1800" dirty="0"/>
              <a:t> </a:t>
            </a:r>
            <a:r>
              <a:rPr lang="en-US" sz="1800" dirty="0"/>
              <a:t>[container name]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A65C1F6-F894-43EF-ABF4-76B4AAB7446A}"/>
              </a:ext>
            </a:extLst>
          </p:cNvPr>
          <p:cNvSpPr>
            <a:spLocks noGrp="1"/>
          </p:cNvSpPr>
          <p:nvPr/>
        </p:nvSpPr>
        <p:spPr>
          <a:xfrm>
            <a:off x="1972234" y="504900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DBF97E-432A-49BF-8DF2-E119246233C2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860416-E839-45C6-84EF-60B34961A8D3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36C0EF4-23CE-45B5-917E-C340101E6CEC}"/>
              </a:ext>
            </a:extLst>
          </p:cNvPr>
          <p:cNvSpPr txBox="1">
            <a:spLocks/>
          </p:cNvSpPr>
          <p:nvPr/>
        </p:nvSpPr>
        <p:spPr>
          <a:xfrm>
            <a:off x="1956000" y="1070212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Let’s add the </a:t>
            </a:r>
            <a:r>
              <a:rPr lang="en-US" b="1" dirty="0"/>
              <a:t>SQL Server</a:t>
            </a:r>
            <a:r>
              <a:rPr lang="en-US" dirty="0"/>
              <a:t> container to 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Inspect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CD63630-6A78-49C5-B048-98396DB61BEA}"/>
              </a:ext>
            </a:extLst>
          </p:cNvPr>
          <p:cNvSpPr>
            <a:spLocks noGrp="1"/>
          </p:cNvSpPr>
          <p:nvPr/>
        </p:nvSpPr>
        <p:spPr>
          <a:xfrm>
            <a:off x="1956000" y="1676424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 -e ACCEPT_EULA=Y `</a:t>
            </a:r>
          </a:p>
          <a:p>
            <a:r>
              <a:rPr lang="de-DE" sz="1800" dirty="0"/>
              <a:t>   -e SA_PASSWORD=yourStrongPassword12#$ `</a:t>
            </a:r>
          </a:p>
          <a:p>
            <a:r>
              <a:rPr lang="de-DE" sz="1800" dirty="0"/>
              <a:t>   -p 1433:1433 `</a:t>
            </a:r>
          </a:p>
          <a:p>
            <a:r>
              <a:rPr lang="de-DE" sz="1800" dirty="0"/>
              <a:t> 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--</a:t>
            </a:r>
            <a:r>
              <a:rPr lang="de-DE" sz="1800" dirty="0" err="1"/>
              <a:t>rm</a:t>
            </a:r>
            <a:r>
              <a:rPr lang="de-DE" sz="1800" dirty="0"/>
              <a:t> --network </a:t>
            </a:r>
            <a:r>
              <a:rPr lang="de-DE" sz="1800" dirty="0" err="1"/>
              <a:t>my_network</a:t>
            </a:r>
            <a:r>
              <a:rPr lang="de-DE" sz="1800" dirty="0"/>
              <a:t> --name </a:t>
            </a:r>
            <a:r>
              <a:rPr lang="de-DE" sz="1800" dirty="0" err="1"/>
              <a:t>sqlserver</a:t>
            </a:r>
            <a:r>
              <a:rPr lang="de-DE" sz="1800" dirty="0"/>
              <a:t> `</a:t>
            </a:r>
          </a:p>
          <a:p>
            <a:r>
              <a:rPr lang="de-DE" sz="1800" dirty="0"/>
              <a:t> 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231EE27-E006-4638-B485-145FDF1A0593}"/>
              </a:ext>
            </a:extLst>
          </p:cNvPr>
          <p:cNvSpPr>
            <a:spLocks noGrp="1"/>
          </p:cNvSpPr>
          <p:nvPr/>
        </p:nvSpPr>
        <p:spPr>
          <a:xfrm>
            <a:off x="1956000" y="504900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DBF97E-432A-49BF-8DF2-E119246233C2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3860416-E839-45C6-84EF-60B34961A8D3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66124F0-00C9-4F6D-916D-7E3F00B79563}"/>
              </a:ext>
            </a:extLst>
          </p:cNvPr>
          <p:cNvSpPr txBox="1">
            <a:spLocks/>
          </p:cNvSpPr>
          <p:nvPr/>
        </p:nvSpPr>
        <p:spPr>
          <a:xfrm>
            <a:off x="1956000" y="1066801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Add a </a:t>
            </a:r>
            <a:r>
              <a:rPr lang="en-GB" sz="2800" b="1" dirty="0" err="1"/>
              <a:t>Dockerfile</a:t>
            </a:r>
            <a:r>
              <a:rPr lang="en-GB" sz="2800" dirty="0"/>
              <a:t> and build the image: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Run the image in a container and attach it to our network: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bg-BG" sz="2800" dirty="0"/>
          </a:p>
          <a:p>
            <a:pPr marL="0" indent="0">
              <a:lnSpc>
                <a:spcPct val="100000"/>
              </a:lnSpc>
              <a:buNone/>
            </a:pPr>
            <a:endParaRPr lang="bg-BG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Go to </a:t>
            </a:r>
            <a:r>
              <a:rPr lang="en-US" sz="2800" b="1" dirty="0"/>
              <a:t>localhost:5000</a:t>
            </a:r>
            <a:r>
              <a:rPr lang="en-US" sz="2800" dirty="0"/>
              <a:t> to validate the application</a:t>
            </a:r>
            <a:endParaRPr lang="en-GB" sz="28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A777E24-9B9D-4B10-A6E8-AC83F1941E3B}"/>
              </a:ext>
            </a:extLst>
          </p:cNvPr>
          <p:cNvSpPr>
            <a:spLocks noGrp="1"/>
          </p:cNvSpPr>
          <p:nvPr/>
        </p:nvSpPr>
        <p:spPr>
          <a:xfrm>
            <a:off x="1956000" y="2844000"/>
            <a:ext cx="96272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`</a:t>
            </a:r>
          </a:p>
          <a:p>
            <a:r>
              <a:rPr lang="en-GB" sz="1800" dirty="0"/>
              <a:t>  -p 5000:80 --rm `</a:t>
            </a:r>
          </a:p>
          <a:p>
            <a:r>
              <a:rPr lang="en-GB" sz="1800" dirty="0"/>
              <a:t>  --name </a:t>
            </a:r>
            <a:r>
              <a:rPr lang="en-GB" sz="1800" dirty="0" err="1"/>
              <a:t>web_app</a:t>
            </a:r>
            <a:r>
              <a:rPr lang="en-GB" sz="1800" dirty="0"/>
              <a:t> `</a:t>
            </a:r>
          </a:p>
          <a:p>
            <a:r>
              <a:rPr lang="en-GB" sz="1800" dirty="0"/>
              <a:t>  --network </a:t>
            </a:r>
            <a:r>
              <a:rPr lang="en-GB" sz="1800" dirty="0" err="1"/>
              <a:t>my_network</a:t>
            </a:r>
            <a:r>
              <a:rPr lang="en-GB" sz="1800" dirty="0"/>
              <a:t> `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codeitup</a:t>
            </a:r>
            <a:r>
              <a:rPr lang="en-GB" sz="1800" dirty="0"/>
              <a:t>/asp-data-app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C800E9-1C9E-4471-A2C2-A8A462A3568B}"/>
              </a:ext>
            </a:extLst>
          </p:cNvPr>
          <p:cNvSpPr>
            <a:spLocks noGrp="1"/>
          </p:cNvSpPr>
          <p:nvPr/>
        </p:nvSpPr>
        <p:spPr>
          <a:xfrm>
            <a:off x="1957354" y="166192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build -f "./</a:t>
            </a:r>
            <a:r>
              <a:rPr lang="en-GB" sz="1800" dirty="0" err="1"/>
              <a:t>MySite</a:t>
            </a:r>
            <a:r>
              <a:rPr lang="en-GB" sz="1800" dirty="0"/>
              <a:t>/</a:t>
            </a:r>
            <a:r>
              <a:rPr lang="en-GB" sz="1800" dirty="0" err="1"/>
              <a:t>Dockerfile</a:t>
            </a:r>
            <a:r>
              <a:rPr lang="en-GB" sz="1800" dirty="0"/>
              <a:t>" -t </a:t>
            </a:r>
            <a:r>
              <a:rPr lang="en-GB" sz="1800" dirty="0" err="1"/>
              <a:t>codeitup</a:t>
            </a:r>
            <a:r>
              <a:rPr lang="en-GB" sz="1800" dirty="0"/>
              <a:t>/asp-data-app .</a:t>
            </a:r>
          </a:p>
        </p:txBody>
      </p:sp>
    </p:spTree>
    <p:extLst>
      <p:ext uri="{BB962C8B-B14F-4D97-AF65-F5344CB8AC3E}">
        <p14:creationId xmlns:p14="http://schemas.microsoft.com/office/powerpoint/2010/main" val="28838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800" dirty="0"/>
              <a:t>Orchestrating Containers with Compose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F64F5-C8A3-4603-A7E8-3B171E36919D}"/>
              </a:ext>
            </a:extLst>
          </p:cNvPr>
          <p:cNvSpPr txBox="1">
            <a:spLocks/>
          </p:cNvSpPr>
          <p:nvPr/>
        </p:nvSpPr>
        <p:spPr>
          <a:xfrm>
            <a:off x="2046000" y="1160671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/>
              <a:t>Manages the whole application lifecycle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Consider a service to be a container you manage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Start, stop and rebuild services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View the status of running services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Stream the log output of running services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Run one command to run your application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2461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F64F5-C8A3-4603-A7E8-3B171E36919D}"/>
              </a:ext>
            </a:extLst>
          </p:cNvPr>
          <p:cNvSpPr txBox="1">
            <a:spLocks/>
          </p:cNvSpPr>
          <p:nvPr/>
        </p:nvSpPr>
        <p:spPr>
          <a:xfrm>
            <a:off x="2046000" y="1160671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/>
              <a:t>Define a </a:t>
            </a:r>
            <a:r>
              <a:rPr lang="en-GB" sz="3200" b="1" dirty="0"/>
              <a:t>docker-</a:t>
            </a:r>
            <a:r>
              <a:rPr lang="en-GB" sz="3200" b="1" dirty="0" err="1"/>
              <a:t>compose.yml</a:t>
            </a:r>
            <a:r>
              <a:rPr lang="en-GB" sz="3200" dirty="0"/>
              <a:t> file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Describe your services you are going to use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Define the networking rules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Build your services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Start up your services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Manage your services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3445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Containers And Docker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E28CE95-0B70-47F5-92E8-000E6E7C048C}"/>
              </a:ext>
            </a:extLst>
          </p:cNvPr>
          <p:cNvSpPr txBox="1">
            <a:spLocks/>
          </p:cNvSpPr>
          <p:nvPr/>
        </p:nvSpPr>
        <p:spPr>
          <a:xfrm>
            <a:off x="1596000" y="1197298"/>
            <a:ext cx="11696797" cy="54582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/>
              <a:t>Just add a </a:t>
            </a:r>
            <a:r>
              <a:rPr lang="en-GB" sz="2800" b="1" dirty="0"/>
              <a:t>docker-</a:t>
            </a:r>
            <a:r>
              <a:rPr lang="en-GB" sz="2800" b="1" dirty="0" err="1"/>
              <a:t>compose.yml</a:t>
            </a:r>
            <a:r>
              <a:rPr lang="en-GB" sz="2800" dirty="0"/>
              <a:t> file in your solution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The first line defines the version of the file: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Then normally you define services with various options:</a:t>
            </a:r>
          </a:p>
          <a:p>
            <a:pPr lvl="1">
              <a:lnSpc>
                <a:spcPct val="100000"/>
              </a:lnSpc>
            </a:pPr>
            <a:r>
              <a:rPr lang="en-GB" sz="2800" b="1" dirty="0"/>
              <a:t>build </a:t>
            </a:r>
            <a:r>
              <a:rPr lang="en-GB" sz="2800" dirty="0"/>
              <a:t>– allows you to build an image from a </a:t>
            </a:r>
            <a:r>
              <a:rPr lang="en-GB" sz="2800" b="1" dirty="0" err="1"/>
              <a:t>Dockerfile</a:t>
            </a:r>
            <a:endParaRPr lang="en-GB" sz="2800" b="1" dirty="0"/>
          </a:p>
          <a:p>
            <a:pPr lvl="1">
              <a:lnSpc>
                <a:spcPct val="100000"/>
              </a:lnSpc>
            </a:pPr>
            <a:r>
              <a:rPr lang="en-GB" sz="2800" b="1" dirty="0"/>
              <a:t>environment </a:t>
            </a:r>
            <a:r>
              <a:rPr lang="en-GB" sz="2800" dirty="0"/>
              <a:t>– gives you the ability to set environment variables</a:t>
            </a:r>
          </a:p>
          <a:p>
            <a:pPr lvl="1">
              <a:lnSpc>
                <a:spcPct val="100000"/>
              </a:lnSpc>
            </a:pPr>
            <a:r>
              <a:rPr lang="en-GB" sz="2800" b="1" dirty="0"/>
              <a:t>image </a:t>
            </a:r>
            <a:r>
              <a:rPr lang="en-GB" sz="2800" dirty="0"/>
              <a:t>– set a ready to be used image</a:t>
            </a:r>
          </a:p>
          <a:p>
            <a:pPr lvl="1">
              <a:lnSpc>
                <a:spcPct val="100000"/>
              </a:lnSpc>
            </a:pPr>
            <a:r>
              <a:rPr lang="en-GB" sz="2800" b="1" dirty="0"/>
              <a:t>network </a:t>
            </a:r>
            <a:r>
              <a:rPr lang="en-GB" sz="2800" dirty="0"/>
              <a:t>– associate a service with a network</a:t>
            </a:r>
          </a:p>
          <a:p>
            <a:pPr lvl="1">
              <a:lnSpc>
                <a:spcPct val="100000"/>
              </a:lnSpc>
            </a:pPr>
            <a:r>
              <a:rPr lang="en-GB" sz="2800" b="1" dirty="0"/>
              <a:t>ports </a:t>
            </a:r>
            <a:r>
              <a:rPr lang="en-GB" sz="2800" dirty="0"/>
              <a:t>– options to expose ports</a:t>
            </a:r>
            <a:endParaRPr lang="en-GB" sz="2800" b="1" dirty="0"/>
          </a:p>
          <a:p>
            <a:pPr lvl="1">
              <a:lnSpc>
                <a:spcPct val="100000"/>
              </a:lnSpc>
            </a:pPr>
            <a:r>
              <a:rPr lang="en-GB" sz="2800" b="1" dirty="0"/>
              <a:t>volumes </a:t>
            </a:r>
            <a:r>
              <a:rPr lang="en-GB" sz="2800" dirty="0"/>
              <a:t>– associate a volume with a service</a:t>
            </a:r>
            <a:endParaRPr lang="bg-BG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478251C-64E8-4E19-8CB7-1C7101D56B23}"/>
              </a:ext>
            </a:extLst>
          </p:cNvPr>
          <p:cNvSpPr>
            <a:spLocks noGrp="1"/>
          </p:cNvSpPr>
          <p:nvPr/>
        </p:nvSpPr>
        <p:spPr>
          <a:xfrm>
            <a:off x="1686000" y="225900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</p:spTree>
    <p:extLst>
      <p:ext uri="{BB962C8B-B14F-4D97-AF65-F5344CB8AC3E}">
        <p14:creationId xmlns:p14="http://schemas.microsoft.com/office/powerpoint/2010/main" val="21737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E28CE95-0B70-47F5-92E8-000E6E7C048C}"/>
              </a:ext>
            </a:extLst>
          </p:cNvPr>
          <p:cNvSpPr txBox="1">
            <a:spLocks/>
          </p:cNvSpPr>
          <p:nvPr/>
        </p:nvSpPr>
        <p:spPr>
          <a:xfrm>
            <a:off x="1596000" y="119729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Commonly used commands: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build </a:t>
            </a:r>
            <a:r>
              <a:rPr lang="en-US" dirty="0"/>
              <a:t>– builds all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up </a:t>
            </a:r>
            <a:r>
              <a:rPr lang="en-US" dirty="0"/>
              <a:t>– runs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down </a:t>
            </a:r>
            <a:r>
              <a:rPr lang="en-US" dirty="0"/>
              <a:t>– stops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logs </a:t>
            </a:r>
            <a:r>
              <a:rPr lang="en-US" dirty="0"/>
              <a:t>– show service logs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stop </a:t>
            </a:r>
            <a:r>
              <a:rPr lang="en-US" dirty="0"/>
              <a:t>– stop a service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start </a:t>
            </a:r>
            <a:r>
              <a:rPr lang="en-US" dirty="0"/>
              <a:t>– start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E15B5-2384-4080-A98F-C8D5603E3253}"/>
              </a:ext>
            </a:extLst>
          </p:cNvPr>
          <p:cNvSpPr txBox="1">
            <a:spLocks/>
          </p:cNvSpPr>
          <p:nvPr/>
        </p:nvSpPr>
        <p:spPr>
          <a:xfrm>
            <a:off x="1641000" y="129904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/>
              <a:t>Build the images:</a:t>
            </a:r>
          </a:p>
          <a:p>
            <a:pPr>
              <a:lnSpc>
                <a:spcPct val="100000"/>
              </a:lnSpc>
            </a:pPr>
            <a:endParaRPr lang="en-GB" sz="3200" b="1" dirty="0"/>
          </a:p>
          <a:p>
            <a:pPr>
              <a:lnSpc>
                <a:spcPct val="100000"/>
              </a:lnSpc>
            </a:pPr>
            <a:r>
              <a:rPr lang="en-GB" sz="3200" dirty="0"/>
              <a:t>Run the containers: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r>
              <a:rPr lang="en-GB" sz="3200" dirty="0"/>
              <a:t>Or in “silent” mode: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r>
              <a:rPr lang="en-GB" sz="3200" dirty="0"/>
              <a:t>Check whether the services are up and running: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EDD6FF8-8FC7-4CA2-BD43-32019BB9D67A}"/>
              </a:ext>
            </a:extLst>
          </p:cNvPr>
          <p:cNvSpPr>
            <a:spLocks noGrp="1"/>
          </p:cNvSpPr>
          <p:nvPr/>
        </p:nvSpPr>
        <p:spPr>
          <a:xfrm>
            <a:off x="1956000" y="1999645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  <a:endParaRPr lang="en-GB" sz="24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A751FF4-F5C2-4F56-8A5A-BA92C0B473B5}"/>
              </a:ext>
            </a:extLst>
          </p:cNvPr>
          <p:cNvSpPr>
            <a:spLocks noGrp="1"/>
          </p:cNvSpPr>
          <p:nvPr/>
        </p:nvSpPr>
        <p:spPr>
          <a:xfrm>
            <a:off x="1956000" y="3256069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C6E235-693E-4F57-9A7A-27DAFC7C141C}"/>
              </a:ext>
            </a:extLst>
          </p:cNvPr>
          <p:cNvSpPr>
            <a:spLocks noGrp="1"/>
          </p:cNvSpPr>
          <p:nvPr/>
        </p:nvSpPr>
        <p:spPr>
          <a:xfrm>
            <a:off x="1956000" y="4512493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1DEF65A-30E4-4083-8CAE-89933000B4A3}"/>
              </a:ext>
            </a:extLst>
          </p:cNvPr>
          <p:cNvSpPr>
            <a:spLocks noGrp="1"/>
          </p:cNvSpPr>
          <p:nvPr/>
        </p:nvSpPr>
        <p:spPr>
          <a:xfrm>
            <a:off x="1956000" y="5768917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</a:t>
            </a:r>
            <a:r>
              <a:rPr lang="en-GB" sz="1800" dirty="0" err="1"/>
              <a:t>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16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2918142-88F3-4CF6-A033-DF1EE55477FD}"/>
              </a:ext>
            </a:extLst>
          </p:cNvPr>
          <p:cNvSpPr txBox="1">
            <a:spLocks/>
          </p:cNvSpPr>
          <p:nvPr/>
        </p:nvSpPr>
        <p:spPr>
          <a:xfrm>
            <a:off x="1866000" y="1292362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Remove everything: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Compose with multiple files: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Redeploy a single service: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D86A994-CB36-45E7-AD75-5B5B38FF106A}"/>
              </a:ext>
            </a:extLst>
          </p:cNvPr>
          <p:cNvSpPr>
            <a:spLocks noGrp="1"/>
          </p:cNvSpPr>
          <p:nvPr/>
        </p:nvSpPr>
        <p:spPr>
          <a:xfrm>
            <a:off x="1876131" y="201948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down –-</a:t>
            </a:r>
            <a:r>
              <a:rPr lang="en-US" sz="1800" dirty="0" err="1"/>
              <a:t>rmi</a:t>
            </a:r>
            <a:r>
              <a:rPr lang="en-US" sz="1800" dirty="0"/>
              <a:t> all --volumes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38C2A71-2EAF-4F23-B73A-FD3F36BDCD46}"/>
              </a:ext>
            </a:extLst>
          </p:cNvPr>
          <p:cNvSpPr>
            <a:spLocks noGrp="1"/>
          </p:cNvSpPr>
          <p:nvPr/>
        </p:nvSpPr>
        <p:spPr>
          <a:xfrm>
            <a:off x="1879011" y="3241708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-f docker-</a:t>
            </a:r>
            <a:r>
              <a:rPr lang="en-US" sz="1800" dirty="0" err="1"/>
              <a:t>compose.yml</a:t>
            </a:r>
            <a:r>
              <a:rPr lang="en-US" sz="1800" dirty="0"/>
              <a:t> -f </a:t>
            </a:r>
            <a:r>
              <a:rPr lang="en-US" sz="1800" dirty="0" err="1"/>
              <a:t>production.yml</a:t>
            </a:r>
            <a:r>
              <a:rPr lang="en-US" sz="1800" dirty="0"/>
              <a:t> up -d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51BF4F4-6D39-493F-92F5-7B17B632E8B7}"/>
              </a:ext>
            </a:extLst>
          </p:cNvPr>
          <p:cNvSpPr>
            <a:spLocks noGrp="1"/>
          </p:cNvSpPr>
          <p:nvPr/>
        </p:nvSpPr>
        <p:spPr>
          <a:xfrm>
            <a:off x="1876131" y="4639643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build web</a:t>
            </a:r>
          </a:p>
          <a:p>
            <a:r>
              <a:rPr lang="en-US" sz="1800" dirty="0"/>
              <a:t>docker-compose up --no-deps -d web</a:t>
            </a:r>
          </a:p>
        </p:txBody>
      </p:sp>
    </p:spTree>
    <p:extLst>
      <p:ext uri="{BB962C8B-B14F-4D97-AF65-F5344CB8AC3E}">
        <p14:creationId xmlns:p14="http://schemas.microsoft.com/office/powerpoint/2010/main" val="119397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SQL Server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D86A994-CB36-45E7-AD75-5B5B38FF106A}"/>
              </a:ext>
            </a:extLst>
          </p:cNvPr>
          <p:cNvSpPr>
            <a:spLocks noGrp="1"/>
          </p:cNvSpPr>
          <p:nvPr/>
        </p:nvSpPr>
        <p:spPr>
          <a:xfrm>
            <a:off x="1956000" y="983404"/>
            <a:ext cx="9627280" cy="56657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container_name</a:t>
            </a:r>
            <a:r>
              <a:rPr lang="en-US" sz="1800" dirty="0"/>
              <a:t>: </a:t>
            </a:r>
            <a:r>
              <a:rPr lang="en-US" sz="1800" dirty="0" err="1"/>
              <a:t>sqlserver</a:t>
            </a:r>
            <a:endParaRPr lang="en-US" sz="1800" dirty="0"/>
          </a:p>
          <a:p>
            <a:r>
              <a:rPr lang="en-US" sz="1800" dirty="0"/>
              <a:t>        image: mcr.microsoft.com/</a:t>
            </a:r>
            <a:r>
              <a:rPr lang="en-US" sz="1800" dirty="0" err="1"/>
              <a:t>mssql</a:t>
            </a:r>
            <a:r>
              <a:rPr lang="en-US" sz="1800" dirty="0"/>
              <a:t>/server:2019-latest</a:t>
            </a:r>
          </a:p>
          <a:p>
            <a:r>
              <a:rPr lang="en-US" sz="1800" dirty="0"/>
              <a:t>        ports: </a:t>
            </a:r>
          </a:p>
          <a:p>
            <a:r>
              <a:rPr lang="en-US" sz="1800" dirty="0"/>
              <a:t>            - "1433:1433"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env_file</a:t>
            </a:r>
            <a:r>
              <a:rPr lang="en-US" sz="1800" dirty="0"/>
              <a:t>: Server/</a:t>
            </a:r>
            <a:r>
              <a:rPr lang="en-US" sz="1800" dirty="0" err="1"/>
              <a:t>CarRentalSystem</a:t>
            </a:r>
            <a:r>
              <a:rPr lang="en-US" sz="1800" dirty="0"/>
              <a:t>/</a:t>
            </a:r>
            <a:r>
              <a:rPr lang="en-US" sz="1800" dirty="0" err="1"/>
              <a:t>common.env</a:t>
            </a:r>
            <a:endParaRPr lang="en-US" sz="1800" dirty="0"/>
          </a:p>
          <a:p>
            <a:r>
              <a:rPr lang="en-US" sz="1800" dirty="0"/>
              <a:t>        environment:</a:t>
            </a:r>
          </a:p>
          <a:p>
            <a:r>
              <a:rPr lang="en-US" sz="1800" dirty="0"/>
              <a:t>            - ACCEPT_EULA=Y</a:t>
            </a:r>
          </a:p>
          <a:p>
            <a:r>
              <a:rPr lang="en-US" sz="1800" dirty="0"/>
              <a:t>            - SA_PASSWORD=yourStrongPassword12!@</a:t>
            </a:r>
          </a:p>
          <a:p>
            <a:r>
              <a:rPr lang="en-US" sz="1800" dirty="0"/>
              <a:t>        volumes: </a:t>
            </a:r>
          </a:p>
          <a:p>
            <a:r>
              <a:rPr lang="en-US" sz="1800" dirty="0"/>
              <a:t>            - </a:t>
            </a:r>
            <a:r>
              <a:rPr lang="en-US" sz="1800" dirty="0" err="1"/>
              <a:t>sqldata</a:t>
            </a:r>
            <a:r>
              <a:rPr lang="en-US" sz="1800" dirty="0"/>
              <a:t>:/var/opt/</a:t>
            </a:r>
            <a:r>
              <a:rPr lang="en-US" sz="1800" dirty="0" err="1"/>
              <a:t>mssql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networks: </a:t>
            </a:r>
          </a:p>
          <a:p>
            <a:r>
              <a:rPr lang="en-US" sz="1800" dirty="0"/>
              <a:t>            - </a:t>
            </a:r>
            <a:r>
              <a:rPr lang="en-US" sz="1800" dirty="0" err="1"/>
              <a:t>carrentalsystem</a:t>
            </a:r>
            <a:r>
              <a:rPr lang="en-US" sz="1800" dirty="0"/>
              <a:t>-network</a:t>
            </a:r>
          </a:p>
        </p:txBody>
      </p:sp>
    </p:spTree>
    <p:extLst>
      <p:ext uri="{BB962C8B-B14F-4D97-AF65-F5344CB8AC3E}">
        <p14:creationId xmlns:p14="http://schemas.microsoft.com/office/powerpoint/2010/main" val="18978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RabbitMQ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D86A994-CB36-45E7-AD75-5B5B38FF106A}"/>
              </a:ext>
            </a:extLst>
          </p:cNvPr>
          <p:cNvSpPr>
            <a:spLocks noGrp="1"/>
          </p:cNvSpPr>
          <p:nvPr/>
        </p:nvSpPr>
        <p:spPr>
          <a:xfrm>
            <a:off x="1956000" y="983404"/>
            <a:ext cx="9627280" cy="56657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messages: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container_name</a:t>
            </a:r>
            <a:r>
              <a:rPr lang="en-US" sz="1800" dirty="0"/>
              <a:t>: </a:t>
            </a:r>
            <a:r>
              <a:rPr lang="en-US" sz="1800" dirty="0" err="1"/>
              <a:t>rabbitmq</a:t>
            </a:r>
            <a:endParaRPr lang="en-US" sz="1800" dirty="0"/>
          </a:p>
          <a:p>
            <a:r>
              <a:rPr lang="en-US" sz="1800" dirty="0"/>
              <a:t>        image: rabbitmq:3-management</a:t>
            </a:r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    - "15672:15672"</a:t>
            </a:r>
          </a:p>
          <a:p>
            <a:r>
              <a:rPr lang="en-US" sz="1800" dirty="0"/>
              <a:t>            - "5672:5672"</a:t>
            </a:r>
          </a:p>
          <a:p>
            <a:r>
              <a:rPr lang="en-US" sz="1800" dirty="0"/>
              <a:t>        hostname: "</a:t>
            </a:r>
            <a:r>
              <a:rPr lang="en-US" sz="1800" dirty="0" err="1"/>
              <a:t>rabbitmq</a:t>
            </a:r>
            <a:r>
              <a:rPr lang="en-US" sz="1800" dirty="0"/>
              <a:t>"</a:t>
            </a:r>
          </a:p>
          <a:p>
            <a:r>
              <a:rPr lang="en-US" sz="1800" dirty="0"/>
              <a:t>        environment:</a:t>
            </a:r>
          </a:p>
          <a:p>
            <a:r>
              <a:rPr lang="en-US" sz="1800" dirty="0"/>
              <a:t>            - RABBITMQ_ERLANG_COOKIE=Rand0mR4bbitMqCo0k1e</a:t>
            </a:r>
          </a:p>
          <a:p>
            <a:r>
              <a:rPr lang="en-US" sz="1800" dirty="0"/>
              <a:t>            - RABBITMQ_DEFAULT_USER=</a:t>
            </a:r>
            <a:r>
              <a:rPr lang="en-US" sz="1800" dirty="0" err="1"/>
              <a:t>rabbitmq</a:t>
            </a:r>
            <a:endParaRPr lang="en-US" sz="1800" dirty="0"/>
          </a:p>
          <a:p>
            <a:r>
              <a:rPr lang="en-US" sz="1800" dirty="0"/>
              <a:t>            - RABBITMQ_DEFAULT_PASS=</a:t>
            </a:r>
            <a:r>
              <a:rPr lang="en-US" sz="1800" dirty="0" err="1"/>
              <a:t>rabbitmq</a:t>
            </a:r>
            <a:endParaRPr lang="en-US" sz="1800" dirty="0"/>
          </a:p>
          <a:p>
            <a:r>
              <a:rPr lang="en-US" sz="1800" dirty="0"/>
              <a:t>        networks: </a:t>
            </a:r>
          </a:p>
          <a:p>
            <a:r>
              <a:rPr lang="en-US" sz="1800" dirty="0"/>
              <a:t>            - </a:t>
            </a:r>
            <a:r>
              <a:rPr lang="en-US" sz="1800" dirty="0" err="1"/>
              <a:t>carrentalsystem</a:t>
            </a:r>
            <a:r>
              <a:rPr lang="en-US" sz="1800" dirty="0"/>
              <a:t>-network</a:t>
            </a:r>
          </a:p>
        </p:txBody>
      </p:sp>
    </p:spTree>
    <p:extLst>
      <p:ext uri="{BB962C8B-B14F-4D97-AF65-F5344CB8AC3E}">
        <p14:creationId xmlns:p14="http://schemas.microsoft.com/office/powerpoint/2010/main" val="15094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Common Variables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D86A994-CB36-45E7-AD75-5B5B38FF106A}"/>
              </a:ext>
            </a:extLst>
          </p:cNvPr>
          <p:cNvSpPr>
            <a:spLocks noGrp="1"/>
          </p:cNvSpPr>
          <p:nvPr/>
        </p:nvSpPr>
        <p:spPr>
          <a:xfrm>
            <a:off x="1956000" y="1134000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 Application Settings</a:t>
            </a:r>
          </a:p>
          <a:p>
            <a:r>
              <a:rPr lang="en-US" sz="1800" dirty="0" err="1"/>
              <a:t>ApplicationSettings</a:t>
            </a:r>
            <a:r>
              <a:rPr lang="en-US" sz="1800" dirty="0"/>
              <a:t>__Secret="S0M3 M4G1C UN1C0RNS G3N3R4T3D TH1S S3CR3T"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26F426-E60B-4637-ADF6-6F3294DDA1A7}"/>
              </a:ext>
            </a:extLst>
          </p:cNvPr>
          <p:cNvSpPr>
            <a:spLocks noGrp="1"/>
          </p:cNvSpPr>
          <p:nvPr/>
        </p:nvSpPr>
        <p:spPr>
          <a:xfrm>
            <a:off x="1956000" y="2503005"/>
            <a:ext cx="9627280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 Connection strings are a bit different</a:t>
            </a:r>
          </a:p>
          <a:p>
            <a:r>
              <a:rPr lang="en-US" sz="1800" dirty="0" err="1"/>
              <a:t>ConnectionStrings</a:t>
            </a:r>
            <a:r>
              <a:rPr lang="en-US" sz="1800" dirty="0"/>
              <a:t>__</a:t>
            </a:r>
            <a:r>
              <a:rPr lang="en-US" sz="1800" dirty="0" err="1"/>
              <a:t>DefaultConnection</a:t>
            </a:r>
            <a:r>
              <a:rPr lang="en-US" sz="1800" dirty="0"/>
              <a:t>=Server=</a:t>
            </a:r>
            <a:r>
              <a:rPr lang="en-US" sz="1800" dirty="0" err="1"/>
              <a:t>sqlserver;Database</a:t>
            </a:r>
            <a:r>
              <a:rPr lang="en-US" sz="1800" dirty="0"/>
              <a:t>=</a:t>
            </a:r>
            <a:r>
              <a:rPr lang="en-US" sz="1800" dirty="0" err="1"/>
              <a:t>CarRentalIdentityDatabase;User</a:t>
            </a:r>
            <a:r>
              <a:rPr lang="en-US" sz="1800" dirty="0"/>
              <a:t> Id=</a:t>
            </a:r>
            <a:r>
              <a:rPr lang="en-US" sz="1800" dirty="0" err="1"/>
              <a:t>sa</a:t>
            </a:r>
            <a:r>
              <a:rPr lang="en-US" sz="1800" dirty="0"/>
              <a:t>; Password=yourStrongPassword12!@;</a:t>
            </a:r>
            <a:r>
              <a:rPr lang="en-US" sz="1800" dirty="0" err="1"/>
              <a:t>MultipleActiveResultSets</a:t>
            </a:r>
            <a:r>
              <a:rPr lang="en-US" sz="1800" dirty="0"/>
              <a:t>=true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8038C8-D2CB-420A-9CDC-9059AF7235D9}"/>
              </a:ext>
            </a:extLst>
          </p:cNvPr>
          <p:cNvSpPr>
            <a:spLocks noGrp="1"/>
          </p:cNvSpPr>
          <p:nvPr/>
        </p:nvSpPr>
        <p:spPr>
          <a:xfrm>
            <a:off x="1956000" y="4425425"/>
            <a:ext cx="96272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 Defining volumes and networks</a:t>
            </a:r>
          </a:p>
          <a:p>
            <a:r>
              <a:rPr lang="en-US" sz="1800" dirty="0"/>
              <a:t>volumes: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sqldata</a:t>
            </a:r>
            <a:r>
              <a:rPr lang="en-US" sz="1800" dirty="0"/>
              <a:t>:</a:t>
            </a:r>
          </a:p>
          <a:p>
            <a:r>
              <a:rPr lang="en-US" sz="1800" dirty="0"/>
              <a:t>networks: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carrentalsystem</a:t>
            </a:r>
            <a:r>
              <a:rPr lang="en-US" sz="1800" dirty="0"/>
              <a:t>-network:</a:t>
            </a:r>
          </a:p>
        </p:txBody>
      </p:sp>
    </p:spTree>
    <p:extLst>
      <p:ext uri="{BB962C8B-B14F-4D97-AF65-F5344CB8AC3E}">
        <p14:creationId xmlns:p14="http://schemas.microsoft.com/office/powerpoint/2010/main" val="3512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Common Environment Variables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D86A994-CB36-45E7-AD75-5B5B38FF106A}"/>
              </a:ext>
            </a:extLst>
          </p:cNvPr>
          <p:cNvSpPr>
            <a:spLocks noGrp="1"/>
          </p:cNvSpPr>
          <p:nvPr/>
        </p:nvSpPr>
        <p:spPr>
          <a:xfrm>
            <a:off x="1956000" y="830469"/>
            <a:ext cx="9627280" cy="5973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identity: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container_name</a:t>
            </a:r>
            <a:r>
              <a:rPr lang="en-US" sz="1400" dirty="0"/>
              <a:t>: identity</a:t>
            </a:r>
          </a:p>
          <a:p>
            <a:r>
              <a:rPr lang="en-US" sz="1400" dirty="0"/>
              <a:t>        build:</a:t>
            </a:r>
          </a:p>
          <a:p>
            <a:r>
              <a:rPr lang="en-US" sz="1400" dirty="0"/>
              <a:t>            context: ./Server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dockerfile</a:t>
            </a:r>
            <a:r>
              <a:rPr lang="en-US" sz="1400" dirty="0"/>
              <a:t>: ./</a:t>
            </a:r>
            <a:r>
              <a:rPr lang="en-US" sz="1400" dirty="0" err="1"/>
              <a:t>CarRentalSystem.Identity</a:t>
            </a:r>
            <a:r>
              <a:rPr lang="en-US" sz="1400" dirty="0"/>
              <a:t>/</a:t>
            </a:r>
            <a:r>
              <a:rPr lang="en-US" sz="1400" dirty="0" err="1"/>
              <a:t>Dockerfile</a:t>
            </a:r>
            <a:endParaRPr lang="en-US" sz="1400" dirty="0"/>
          </a:p>
          <a:p>
            <a:r>
              <a:rPr lang="en-US" sz="1400" dirty="0"/>
              <a:t>        ports: </a:t>
            </a:r>
          </a:p>
          <a:p>
            <a:r>
              <a:rPr lang="en-US" sz="1400" dirty="0"/>
              <a:t>            - "5003:80"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env_file</a:t>
            </a:r>
            <a:r>
              <a:rPr lang="en-US" sz="1400" dirty="0"/>
              <a:t>: Server/</a:t>
            </a:r>
            <a:r>
              <a:rPr lang="en-US" sz="1400" dirty="0" err="1"/>
              <a:t>CarRentalSystem</a:t>
            </a:r>
            <a:r>
              <a:rPr lang="en-US" sz="1400" dirty="0"/>
              <a:t>/</a:t>
            </a:r>
            <a:r>
              <a:rPr lang="en-US" sz="1400" dirty="0" err="1"/>
              <a:t>common.env</a:t>
            </a:r>
            <a:endParaRPr lang="en-US" sz="1400" dirty="0"/>
          </a:p>
          <a:p>
            <a:r>
              <a:rPr lang="en-US" sz="1400" dirty="0"/>
              <a:t>        environment:</a:t>
            </a:r>
          </a:p>
          <a:p>
            <a:r>
              <a:rPr lang="en-US" sz="1400" dirty="0"/>
              <a:t>            - </a:t>
            </a:r>
            <a:r>
              <a:rPr lang="en-US" sz="1400" dirty="0" err="1"/>
              <a:t>ConnectionStrings</a:t>
            </a:r>
            <a:r>
              <a:rPr lang="en-US" sz="1400" dirty="0"/>
              <a:t>__</a:t>
            </a:r>
            <a:r>
              <a:rPr lang="en-US" sz="1400" dirty="0" err="1"/>
              <a:t>DefaultConnection</a:t>
            </a:r>
            <a:r>
              <a:rPr lang="en-US" sz="1400" dirty="0"/>
              <a:t>=</a:t>
            </a:r>
            <a:r>
              <a:rPr lang="en-US" sz="1400" i="1" dirty="0" err="1"/>
              <a:t>yourConnection</a:t>
            </a:r>
            <a:endParaRPr lang="en-US" sz="1400" i="1" dirty="0"/>
          </a:p>
          <a:p>
            <a:r>
              <a:rPr lang="en-US" sz="1400" dirty="0"/>
              <a:t>        restart: on-failure</a:t>
            </a:r>
          </a:p>
          <a:p>
            <a:r>
              <a:rPr lang="en-US" sz="1400" dirty="0"/>
              <a:t>        volumes:</a:t>
            </a:r>
          </a:p>
          <a:p>
            <a:r>
              <a:rPr lang="en-US" sz="1400" dirty="0"/>
              <a:t>            - ./.</a:t>
            </a:r>
            <a:r>
              <a:rPr lang="en-US" sz="1400" dirty="0" err="1"/>
              <a:t>aspnet</a:t>
            </a:r>
            <a:r>
              <a:rPr lang="en-US" sz="1400" dirty="0"/>
              <a:t>/identity/</a:t>
            </a:r>
            <a:r>
              <a:rPr lang="en-US" sz="1400" dirty="0" err="1"/>
              <a:t>DataProtection</a:t>
            </a:r>
            <a:r>
              <a:rPr lang="en-US" sz="1400" dirty="0"/>
              <a:t>-Keys:/root/.</a:t>
            </a:r>
            <a:r>
              <a:rPr lang="en-US" sz="1400" dirty="0" err="1"/>
              <a:t>aspnet</a:t>
            </a:r>
            <a:r>
              <a:rPr lang="en-US" sz="1400" dirty="0"/>
              <a:t>/</a:t>
            </a:r>
            <a:r>
              <a:rPr lang="en-US" sz="1400" dirty="0" err="1"/>
              <a:t>DataProtection</a:t>
            </a:r>
            <a:r>
              <a:rPr lang="en-US" sz="1400" dirty="0"/>
              <a:t>-Keys</a:t>
            </a:r>
          </a:p>
          <a:p>
            <a:r>
              <a:rPr lang="en-US" sz="1400" dirty="0"/>
              <a:t>        networks: </a:t>
            </a:r>
          </a:p>
          <a:p>
            <a:r>
              <a:rPr lang="en-US" sz="1400" dirty="0"/>
              <a:t>            - </a:t>
            </a:r>
            <a:r>
              <a:rPr lang="en-US" sz="1400" dirty="0" err="1"/>
              <a:t>carrentalsystem</a:t>
            </a:r>
            <a:r>
              <a:rPr lang="en-US" sz="1400" dirty="0"/>
              <a:t>-network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depends_on</a:t>
            </a:r>
            <a:r>
              <a:rPr lang="en-US" sz="1400" dirty="0"/>
              <a:t>: </a:t>
            </a:r>
            <a:r>
              <a:rPr lang="en-US" sz="1400" i="1" dirty="0"/>
              <a:t>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69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E28CE95-0B70-47F5-92E8-000E6E7C048C}"/>
              </a:ext>
            </a:extLst>
          </p:cNvPr>
          <p:cNvSpPr txBox="1">
            <a:spLocks/>
          </p:cNvSpPr>
          <p:nvPr/>
        </p:nvSpPr>
        <p:spPr>
          <a:xfrm>
            <a:off x="1596000" y="1197298"/>
            <a:ext cx="11696797" cy="5458202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To debug an application in a container: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the </a:t>
            </a:r>
            <a:r>
              <a:rPr lang="en-US" b="1" dirty="0" err="1"/>
              <a:t>Dockerfile</a:t>
            </a:r>
            <a:r>
              <a:rPr lang="en-US" dirty="0"/>
              <a:t> to use the </a:t>
            </a:r>
            <a:r>
              <a:rPr lang="en-US" b="1" dirty="0"/>
              <a:t>Debug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/>
              <a:t>Visual Studio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GB" b="1" dirty="0"/>
              <a:t>Debug</a:t>
            </a:r>
            <a:r>
              <a:rPr lang="en-GB" dirty="0"/>
              <a:t> -&gt; </a:t>
            </a:r>
            <a:r>
              <a:rPr lang="en-GB" b="1" dirty="0"/>
              <a:t>Attach to Process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Choose </a:t>
            </a:r>
            <a:r>
              <a:rPr lang="en-GB" b="1" dirty="0"/>
              <a:t>Docker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Click </a:t>
            </a:r>
            <a:r>
              <a:rPr lang="en-GB" b="1" dirty="0"/>
              <a:t>Find</a:t>
            </a:r>
            <a:r>
              <a:rPr lang="en-GB" dirty="0"/>
              <a:t> -&gt; Select the container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Choose </a:t>
            </a:r>
            <a:r>
              <a:rPr lang="en-GB" b="1" dirty="0"/>
              <a:t>Managed</a:t>
            </a:r>
            <a:r>
              <a:rPr lang="en-GB" dirty="0"/>
              <a:t> and wait</a:t>
            </a:r>
          </a:p>
        </p:txBody>
      </p:sp>
    </p:spTree>
    <p:extLst>
      <p:ext uri="{BB962C8B-B14F-4D97-AF65-F5344CB8AC3E}">
        <p14:creationId xmlns:p14="http://schemas.microsoft.com/office/powerpoint/2010/main" val="37659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6000" y="1656226"/>
            <a:ext cx="7844937" cy="47723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Containers And Docker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Docker CLI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Source Code in Containers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Building a Custom Image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Linking Containers in Networks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Orchestrating Containers with Compose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865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173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9521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C4BB3-05A3-4104-907F-69ECCE28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65" y="1809000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83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6416</TotalTime>
  <Words>3429</Words>
  <Application>Microsoft Office PowerPoint</Application>
  <PresentationFormat>Widescreen</PresentationFormat>
  <Paragraphs>612</Paragraphs>
  <Slides>52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Containerized And Orchestrated Microservices</vt:lpstr>
      <vt:lpstr>Table of Contents</vt:lpstr>
      <vt:lpstr>Questions</vt:lpstr>
      <vt:lpstr>Containers And Docker</vt:lpstr>
      <vt:lpstr>Containerization </vt:lpstr>
      <vt:lpstr>Docker</vt:lpstr>
      <vt:lpstr>Docker</vt:lpstr>
      <vt:lpstr>Docker</vt:lpstr>
      <vt:lpstr>Docker</vt:lpstr>
      <vt:lpstr>Docker</vt:lpstr>
      <vt:lpstr>Docker</vt:lpstr>
      <vt:lpstr>Development Process</vt:lpstr>
      <vt:lpstr>Development Process</vt:lpstr>
      <vt:lpstr>Docker CLI</vt:lpstr>
      <vt:lpstr>Docker CLI</vt:lpstr>
      <vt:lpstr>Docker CLI</vt:lpstr>
      <vt:lpstr>Docker CLI</vt:lpstr>
      <vt:lpstr>Source Code In Containers</vt:lpstr>
      <vt:lpstr>Layered File System</vt:lpstr>
      <vt:lpstr>Layered File System</vt:lpstr>
      <vt:lpstr>Volumes</vt:lpstr>
      <vt:lpstr>ASP.NET Core In Container</vt:lpstr>
      <vt:lpstr>ASP.NET Core In Container</vt:lpstr>
      <vt:lpstr>ASP.NET Core In Container</vt:lpstr>
      <vt:lpstr>Building A Custom Image</vt:lpstr>
      <vt:lpstr>Building A Custom Image</vt:lpstr>
      <vt:lpstr>Building A Custom Image</vt:lpstr>
      <vt:lpstr>Building A Custom Image</vt:lpstr>
      <vt:lpstr>Building A Custom Image</vt:lpstr>
      <vt:lpstr>Building A Custom Image</vt:lpstr>
      <vt:lpstr>Linking Containers In Networks</vt:lpstr>
      <vt:lpstr>Setup A Database Container</vt:lpstr>
      <vt:lpstr>Setup A Database Container</vt:lpstr>
      <vt:lpstr>Create A Network</vt:lpstr>
      <vt:lpstr>Create A Network</vt:lpstr>
      <vt:lpstr>Create A Network</vt:lpstr>
      <vt:lpstr>Orchestrating Containers with Compose</vt:lpstr>
      <vt:lpstr>Docker Compose</vt:lpstr>
      <vt:lpstr>Docker Compose Workflow</vt:lpstr>
      <vt:lpstr>Docker Compose Workflow</vt:lpstr>
      <vt:lpstr>Docker Compose Workflow</vt:lpstr>
      <vt:lpstr>Docker Compose Workflow</vt:lpstr>
      <vt:lpstr>Docker Compose Workflow</vt:lpstr>
      <vt:lpstr>Adding SQL Server</vt:lpstr>
      <vt:lpstr>Adding RabbitMQ</vt:lpstr>
      <vt:lpstr>Adding Common Variables</vt:lpstr>
      <vt:lpstr>Adding Common Environment Variables</vt:lpstr>
      <vt:lpstr>Debugging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Ivaylo Kenov</cp:lastModifiedBy>
  <cp:revision>239</cp:revision>
  <dcterms:created xsi:type="dcterms:W3CDTF">2018-05-23T13:08:44Z</dcterms:created>
  <dcterms:modified xsi:type="dcterms:W3CDTF">2020-07-03T14:58:10Z</dcterms:modified>
  <cp:category>programming;education;software engineering;software development</cp:category>
</cp:coreProperties>
</file>