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2"/>
  </p:notesMasterIdLst>
  <p:handoutMasterIdLst>
    <p:handoutMasterId r:id="rId53"/>
  </p:handoutMasterIdLst>
  <p:sldIdLst>
    <p:sldId id="503" r:id="rId2"/>
    <p:sldId id="1018" r:id="rId3"/>
    <p:sldId id="610" r:id="rId4"/>
    <p:sldId id="895" r:id="rId5"/>
    <p:sldId id="946" r:id="rId6"/>
    <p:sldId id="947" r:id="rId7"/>
    <p:sldId id="276" r:id="rId8"/>
    <p:sldId id="1016" r:id="rId9"/>
    <p:sldId id="950" r:id="rId10"/>
    <p:sldId id="974" r:id="rId11"/>
    <p:sldId id="949" r:id="rId12"/>
    <p:sldId id="969" r:id="rId13"/>
    <p:sldId id="951" r:id="rId14"/>
    <p:sldId id="952" r:id="rId15"/>
    <p:sldId id="954" r:id="rId16"/>
    <p:sldId id="961" r:id="rId17"/>
    <p:sldId id="699" r:id="rId18"/>
    <p:sldId id="701" r:id="rId19"/>
    <p:sldId id="953" r:id="rId20"/>
    <p:sldId id="956" r:id="rId21"/>
    <p:sldId id="955" r:id="rId22"/>
    <p:sldId id="971" r:id="rId23"/>
    <p:sldId id="957" r:id="rId24"/>
    <p:sldId id="707" r:id="rId25"/>
    <p:sldId id="708" r:id="rId26"/>
    <p:sldId id="970" r:id="rId27"/>
    <p:sldId id="958" r:id="rId28"/>
    <p:sldId id="965" r:id="rId29"/>
    <p:sldId id="966" r:id="rId30"/>
    <p:sldId id="973" r:id="rId31"/>
    <p:sldId id="967" r:id="rId32"/>
    <p:sldId id="972" r:id="rId33"/>
    <p:sldId id="1017" r:id="rId34"/>
    <p:sldId id="963" r:id="rId35"/>
    <p:sldId id="964" r:id="rId36"/>
    <p:sldId id="968" r:id="rId37"/>
    <p:sldId id="715" r:id="rId38"/>
    <p:sldId id="959" r:id="rId39"/>
    <p:sldId id="962" r:id="rId40"/>
    <p:sldId id="353" r:id="rId41"/>
    <p:sldId id="738" r:id="rId42"/>
    <p:sldId id="948" r:id="rId43"/>
    <p:sldId id="960" r:id="rId44"/>
    <p:sldId id="714" r:id="rId45"/>
    <p:sldId id="751" r:id="rId46"/>
    <p:sldId id="1019" r:id="rId47"/>
    <p:sldId id="1020" r:id="rId48"/>
    <p:sldId id="1021" r:id="rId49"/>
    <p:sldId id="1022" r:id="rId50"/>
    <p:sldId id="1023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03"/>
            <p14:sldId id="1018"/>
            <p14:sldId id="610"/>
            <p14:sldId id="895"/>
            <p14:sldId id="946"/>
            <p14:sldId id="947"/>
            <p14:sldId id="276"/>
          </p14:sldIdLst>
        </p14:section>
        <p14:section name="Scaling" id="{E69510C4-FC53-4A79-B98C-36AD0169A3BC}">
          <p14:sldIdLst>
            <p14:sldId id="1016"/>
            <p14:sldId id="950"/>
            <p14:sldId id="974"/>
            <p14:sldId id="949"/>
            <p14:sldId id="969"/>
            <p14:sldId id="951"/>
            <p14:sldId id="952"/>
            <p14:sldId id="954"/>
            <p14:sldId id="961"/>
            <p14:sldId id="699"/>
          </p14:sldIdLst>
        </p14:section>
        <p14:section name="Network Security and Load Balancing" id="{2F9F5986-7BBB-4366-862C-8A927EE2272D}">
          <p14:sldIdLst>
            <p14:sldId id="701"/>
            <p14:sldId id="953"/>
            <p14:sldId id="956"/>
            <p14:sldId id="955"/>
            <p14:sldId id="971"/>
            <p14:sldId id="957"/>
            <p14:sldId id="707"/>
          </p14:sldIdLst>
        </p14:section>
        <p14:section name="Monitoring" id="{DC9A04FA-C33A-436B-BB9B-6974AC806353}">
          <p14:sldIdLst>
            <p14:sldId id="708"/>
            <p14:sldId id="970"/>
            <p14:sldId id="958"/>
            <p14:sldId id="965"/>
            <p14:sldId id="966"/>
            <p14:sldId id="973"/>
            <p14:sldId id="967"/>
            <p14:sldId id="972"/>
            <p14:sldId id="1017"/>
            <p14:sldId id="963"/>
            <p14:sldId id="964"/>
            <p14:sldId id="968"/>
            <p14:sldId id="715"/>
            <p14:sldId id="959"/>
            <p14:sldId id="962"/>
          </p14:sldIdLst>
        </p14:section>
        <p14:section name="Azure Resource Manager" id="{2271D573-E624-4613-900D-50A9C4CC0C89}">
          <p14:sldIdLst>
            <p14:sldId id="353"/>
            <p14:sldId id="738"/>
            <p14:sldId id="948"/>
            <p14:sldId id="960"/>
            <p14:sldId id="714"/>
          </p14:sldIdLst>
        </p14:section>
        <p14:section name="Conclusion" id="{10E03AB1-9AA8-4E86-9A64-D741901E50A2}">
          <p14:sldIdLst>
            <p14:sldId id="751"/>
            <p14:sldId id="1019"/>
            <p14:sldId id="1020"/>
            <p14:sldId id="1021"/>
            <p14:sldId id="1022"/>
            <p14:sldId id="10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49801D-566C-4F47-8D4E-A68C9D53EC9F}" v="2" dt="2022-03-04T15:22:44.84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7" autoAdjust="0"/>
    <p:restoredTop sz="94571" autoAdjust="0"/>
  </p:normalViewPr>
  <p:slideViewPr>
    <p:cSldViewPr showGuides="1">
      <p:cViewPr varScale="1">
        <p:scale>
          <a:sx n="79" d="100"/>
          <a:sy n="79" d="100"/>
        </p:scale>
        <p:origin x="898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Zahariev" userId="b84e4ebc77879e88" providerId="LiveId" clId="{B249801D-566C-4F47-8D4E-A68C9D53EC9F}"/>
    <pc:docChg chg="addSld delSld modSld delSection modSection">
      <pc:chgData name="Dimitar Zahariev" userId="b84e4ebc77879e88" providerId="LiveId" clId="{B249801D-566C-4F47-8D4E-A68C9D53EC9F}" dt="2022-03-04T15:22:57.739" v="4" actId="2696"/>
      <pc:docMkLst>
        <pc:docMk/>
      </pc:docMkLst>
      <pc:sldChg chg="del">
        <pc:chgData name="Dimitar Zahariev" userId="b84e4ebc77879e88" providerId="LiveId" clId="{B249801D-566C-4F47-8D4E-A68C9D53EC9F}" dt="2022-03-04T15:22:57.739" v="4" actId="2696"/>
        <pc:sldMkLst>
          <pc:docMk/>
          <pc:sldMk cId="1901753048" sldId="316"/>
        </pc:sldMkLst>
      </pc:sldChg>
      <pc:sldChg chg="del">
        <pc:chgData name="Dimitar Zahariev" userId="b84e4ebc77879e88" providerId="LiveId" clId="{B249801D-566C-4F47-8D4E-A68C9D53EC9F}" dt="2022-03-04T15:22:57.739" v="4" actId="2696"/>
        <pc:sldMkLst>
          <pc:docMk/>
          <pc:sldMk cId="1951359516" sldId="318"/>
        </pc:sldMkLst>
      </pc:sldChg>
      <pc:sldChg chg="del">
        <pc:chgData name="Dimitar Zahariev" userId="b84e4ebc77879e88" providerId="LiveId" clId="{B249801D-566C-4F47-8D4E-A68C9D53EC9F}" dt="2022-03-04T15:22:57.739" v="4" actId="2696"/>
        <pc:sldMkLst>
          <pc:docMk/>
          <pc:sldMk cId="2962067389" sldId="752"/>
        </pc:sldMkLst>
      </pc:sldChg>
      <pc:sldChg chg="del">
        <pc:chgData name="Dimitar Zahariev" userId="b84e4ebc77879e88" providerId="LiveId" clId="{B249801D-566C-4F47-8D4E-A68C9D53EC9F}" dt="2022-03-04T15:22:57.739" v="4" actId="2696"/>
        <pc:sldMkLst>
          <pc:docMk/>
          <pc:sldMk cId="453120946" sldId="755"/>
        </pc:sldMkLst>
      </pc:sldChg>
      <pc:sldChg chg="del">
        <pc:chgData name="Dimitar Zahariev" userId="b84e4ebc77879e88" providerId="LiveId" clId="{B249801D-566C-4F47-8D4E-A68C9D53EC9F}" dt="2022-03-04T15:22:57.739" v="4" actId="2696"/>
        <pc:sldMkLst>
          <pc:docMk/>
          <pc:sldMk cId="1789514373" sldId="756"/>
        </pc:sldMkLst>
      </pc:sldChg>
      <pc:sldChg chg="del">
        <pc:chgData name="Dimitar Zahariev" userId="b84e4ebc77879e88" providerId="LiveId" clId="{B249801D-566C-4F47-8D4E-A68C9D53EC9F}" dt="2022-03-04T08:51:20.806" v="1" actId="47"/>
        <pc:sldMkLst>
          <pc:docMk/>
          <pc:sldMk cId="1942477716" sldId="1015"/>
        </pc:sldMkLst>
      </pc:sldChg>
      <pc:sldChg chg="add">
        <pc:chgData name="Dimitar Zahariev" userId="b84e4ebc77879e88" providerId="LiveId" clId="{B249801D-566C-4F47-8D4E-A68C9D53EC9F}" dt="2022-03-04T08:51:18.245" v="0"/>
        <pc:sldMkLst>
          <pc:docMk/>
          <pc:sldMk cId="3585508359" sldId="1018"/>
        </pc:sldMkLst>
      </pc:sldChg>
      <pc:sldChg chg="add">
        <pc:chgData name="Dimitar Zahariev" userId="b84e4ebc77879e88" providerId="LiveId" clId="{B249801D-566C-4F47-8D4E-A68C9D53EC9F}" dt="2022-03-04T15:22:44.813" v="2"/>
        <pc:sldMkLst>
          <pc:docMk/>
          <pc:sldMk cId="4165627216" sldId="1019"/>
        </pc:sldMkLst>
      </pc:sldChg>
      <pc:sldChg chg="add">
        <pc:chgData name="Dimitar Zahariev" userId="b84e4ebc77879e88" providerId="LiveId" clId="{B249801D-566C-4F47-8D4E-A68C9D53EC9F}" dt="2022-03-04T15:22:44.813" v="2"/>
        <pc:sldMkLst>
          <pc:docMk/>
          <pc:sldMk cId="357887848" sldId="1020"/>
        </pc:sldMkLst>
      </pc:sldChg>
      <pc:sldChg chg="add">
        <pc:chgData name="Dimitar Zahariev" userId="b84e4ebc77879e88" providerId="LiveId" clId="{B249801D-566C-4F47-8D4E-A68C9D53EC9F}" dt="2022-03-04T15:22:44.813" v="2"/>
        <pc:sldMkLst>
          <pc:docMk/>
          <pc:sldMk cId="1727948613" sldId="1021"/>
        </pc:sldMkLst>
      </pc:sldChg>
      <pc:sldChg chg="add">
        <pc:chgData name="Dimitar Zahariev" userId="b84e4ebc77879e88" providerId="LiveId" clId="{B249801D-566C-4F47-8D4E-A68C9D53EC9F}" dt="2022-03-04T15:22:44.813" v="2"/>
        <pc:sldMkLst>
          <pc:docMk/>
          <pc:sldMk cId="178201330" sldId="1022"/>
        </pc:sldMkLst>
      </pc:sldChg>
      <pc:sldChg chg="add">
        <pc:chgData name="Dimitar Zahariev" userId="b84e4ebc77879e88" providerId="LiveId" clId="{B249801D-566C-4F47-8D4E-A68C9D53EC9F}" dt="2022-03-04T15:22:44.813" v="2"/>
        <pc:sldMkLst>
          <pc:docMk/>
          <pc:sldMk cId="3461591880" sldId="1023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Submitted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M1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E8-48D4-A60E-A0955F6215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8388048"/>
        <c:axId val="458388376"/>
      </c:barChart>
      <c:catAx>
        <c:axId val="45838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376"/>
        <c:crosses val="autoZero"/>
        <c:auto val="1"/>
        <c:lblAlgn val="ctr"/>
        <c:lblOffset val="100"/>
        <c:noMultiLvlLbl val="0"/>
      </c:catAx>
      <c:valAx>
        <c:axId val="458388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4.3.2022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81521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27157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6074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229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33984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292939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76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8818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9045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05194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60860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47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E7F8A29-9872-49EB-9889-6CA0EC10C7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2334" y="1229473"/>
            <a:ext cx="2904155" cy="224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7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3/4/2022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28683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  <p:sldLayoutId id="2147483693" r:id="rId14"/>
    <p:sldLayoutId id="2147483694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30.jp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23" Type="http://schemas.openxmlformats.org/officeDocument/2006/relationships/image" Target="../media/image40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3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virtualracingschool.com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Scaling. Access and Security. Monitoring and Costs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Advanced Infrastructure Services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D9937DE-6FCA-4632-A619-2CD3E609D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9220" y="2721473"/>
            <a:ext cx="5437955" cy="157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3200" dirty="0"/>
              <a:t>Configure a virtual machine or virtual machine scale sets at provisioning time </a:t>
            </a:r>
          </a:p>
          <a:p>
            <a:pPr latinLnBrk="0"/>
            <a:r>
              <a:rPr lang="en-US" sz="3200" dirty="0"/>
              <a:t>Scripts run on first boot once the resources have been provisioned </a:t>
            </a:r>
          </a:p>
          <a:p>
            <a:pPr latinLnBrk="0"/>
            <a:r>
              <a:rPr lang="en-US" sz="3200" dirty="0"/>
              <a:t>It is a widely used approach to customize Linux VMs</a:t>
            </a:r>
          </a:p>
          <a:p>
            <a:pPr latinLnBrk="0"/>
            <a:r>
              <a:rPr lang="en-US" sz="3200" dirty="0"/>
              <a:t>Installs packages and writes files, or configures users and security</a:t>
            </a:r>
          </a:p>
          <a:p>
            <a:pPr latinLnBrk="0"/>
            <a:r>
              <a:rPr lang="en-US" sz="3200" dirty="0"/>
              <a:t>Uses YAML</a:t>
            </a:r>
          </a:p>
          <a:p>
            <a:pPr latinLnBrk="0"/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Provision with Cloud Init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2181733" y="6045754"/>
            <a:ext cx="5102373" cy="81224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https://docs.microsoft.com/en-us/azure/virtual-machines/linux/using-cloud-init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C33584F-D2C6-4C6C-839C-81973D8B3A3A}"/>
              </a:ext>
            </a:extLst>
          </p:cNvPr>
          <p:cNvSpPr txBox="1">
            <a:spLocks/>
          </p:cNvSpPr>
          <p:nvPr/>
        </p:nvSpPr>
        <p:spPr>
          <a:xfrm>
            <a:off x="7595513" y="4734000"/>
            <a:ext cx="4399723" cy="20232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#cloud-config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package_upgrade</a:t>
            </a:r>
            <a:r>
              <a:rPr lang="en-US" sz="2400" dirty="0">
                <a:solidFill>
                  <a:schemeClr val="tx1"/>
                </a:solidFill>
              </a:rPr>
              <a:t>: true</a:t>
            </a:r>
          </a:p>
          <a:p>
            <a:r>
              <a:rPr lang="en-US" sz="2400" dirty="0">
                <a:solidFill>
                  <a:schemeClr val="tx1"/>
                </a:solidFill>
              </a:rPr>
              <a:t>packages: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- httpd</a:t>
            </a:r>
          </a:p>
        </p:txBody>
      </p:sp>
    </p:spTree>
    <p:extLst>
      <p:ext uri="{BB962C8B-B14F-4D97-AF65-F5344CB8AC3E}">
        <p14:creationId xmlns:p14="http://schemas.microsoft.com/office/powerpoint/2010/main" val="11265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3200" dirty="0"/>
              <a:t>Filter network traffic to and from Azure resources</a:t>
            </a:r>
          </a:p>
          <a:p>
            <a:pPr latinLnBrk="0"/>
            <a:r>
              <a:rPr lang="en-US" sz="3200" dirty="0"/>
              <a:t>Contain rules that allow or deny inbound or outbound traffic</a:t>
            </a:r>
          </a:p>
          <a:p>
            <a:pPr latinLnBrk="0"/>
            <a:r>
              <a:rPr lang="en-US" sz="3200" dirty="0"/>
              <a:t>Rules can have source and destination, port, and protocol</a:t>
            </a:r>
          </a:p>
          <a:p>
            <a:pPr latinLnBrk="0"/>
            <a:r>
              <a:rPr lang="en-US" sz="3200" dirty="0"/>
              <a:t>Evaluated by priority using the 5-tuple information</a:t>
            </a:r>
          </a:p>
          <a:p>
            <a:pPr latinLnBrk="0"/>
            <a:r>
              <a:rPr lang="en-US" sz="3200" dirty="0"/>
              <a:t>Can be applied to individual subnets within a </a:t>
            </a:r>
            <a:r>
              <a:rPr lang="en-US" sz="3200" dirty="0" err="1"/>
              <a:t>VNet</a:t>
            </a:r>
            <a:r>
              <a:rPr lang="en-US" sz="3200" dirty="0"/>
              <a:t>, NICs attached to a </a:t>
            </a:r>
            <a:r>
              <a:rPr lang="en-US" sz="3200" dirty="0" err="1"/>
              <a:t>VNet</a:t>
            </a:r>
            <a:r>
              <a:rPr lang="en-US" sz="3200" dirty="0"/>
              <a:t>, or both</a:t>
            </a:r>
          </a:p>
          <a:p>
            <a:pPr latinLnBrk="0"/>
            <a:r>
              <a:rPr lang="en-US" sz="3200" dirty="0"/>
              <a:t>Azure creates set of default rules in every security group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(Security Groups)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https://docs.microsoft.com/en-us/azure/virtual-network/security-overview</a:t>
            </a:r>
          </a:p>
        </p:txBody>
      </p:sp>
    </p:spTree>
    <p:extLst>
      <p:ext uri="{BB962C8B-B14F-4D97-AF65-F5344CB8AC3E}">
        <p14:creationId xmlns:p14="http://schemas.microsoft.com/office/powerpoint/2010/main" val="192752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Allows the creation of highly available services</a:t>
            </a:r>
          </a:p>
          <a:p>
            <a:r>
              <a:rPr lang="en-US" sz="3200" dirty="0"/>
              <a:t>Four components:</a:t>
            </a:r>
          </a:p>
          <a:p>
            <a:pPr lvl="1"/>
            <a:r>
              <a:rPr lang="en-US" sz="3200" dirty="0"/>
              <a:t>Front end</a:t>
            </a:r>
          </a:p>
          <a:p>
            <a:pPr lvl="1"/>
            <a:r>
              <a:rPr lang="en-US" sz="3200" dirty="0"/>
              <a:t>A rule</a:t>
            </a:r>
          </a:p>
          <a:p>
            <a:pPr lvl="1"/>
            <a:r>
              <a:rPr lang="en-US" sz="3200" dirty="0"/>
              <a:t>A health probe</a:t>
            </a:r>
          </a:p>
          <a:p>
            <a:pPr lvl="1"/>
            <a:r>
              <a:rPr lang="en-US" sz="3200" dirty="0"/>
              <a:t>A back-end pool definition</a:t>
            </a:r>
          </a:p>
          <a:p>
            <a:r>
              <a:rPr lang="en-US" sz="3200" dirty="0"/>
              <a:t>Can be used as public or internal</a:t>
            </a:r>
          </a:p>
          <a:p>
            <a:r>
              <a:rPr lang="en-US" sz="3200" dirty="0"/>
              <a:t>Available in two pricing tiers - Basic and Standard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(Load Balancer)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https://docs.microsoft.com/en-us/azure/load-balancer/</a:t>
            </a:r>
          </a:p>
        </p:txBody>
      </p:sp>
    </p:spTree>
    <p:extLst>
      <p:ext uri="{BB962C8B-B14F-4D97-AF65-F5344CB8AC3E}">
        <p14:creationId xmlns:p14="http://schemas.microsoft.com/office/powerpoint/2010/main" val="413423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Designed for storing </a:t>
            </a:r>
            <a:r>
              <a:rPr lang="en-US" sz="3200" b="1" dirty="0"/>
              <a:t>unstructured data</a:t>
            </a:r>
          </a:p>
          <a:p>
            <a:r>
              <a:rPr lang="en-US" sz="3200" dirty="0"/>
              <a:t>Used to store </a:t>
            </a:r>
            <a:r>
              <a:rPr lang="en-US" sz="3200" b="1" dirty="0">
                <a:solidFill>
                  <a:srgbClr val="F2A40D"/>
                </a:solidFill>
              </a:rPr>
              <a:t>text files</a:t>
            </a:r>
            <a:r>
              <a:rPr lang="en-US" sz="3200" dirty="0"/>
              <a:t>, </a:t>
            </a:r>
            <a:r>
              <a:rPr lang="en-US" sz="3200" b="1" dirty="0">
                <a:solidFill>
                  <a:srgbClr val="F2A40D"/>
                </a:solidFill>
              </a:rPr>
              <a:t>images</a:t>
            </a:r>
            <a:r>
              <a:rPr lang="en-US" sz="3200" dirty="0"/>
              <a:t>, </a:t>
            </a:r>
            <a:r>
              <a:rPr lang="en-US" sz="3200" b="1" dirty="0">
                <a:solidFill>
                  <a:srgbClr val="F2A40D"/>
                </a:solidFill>
              </a:rPr>
              <a:t>videos</a:t>
            </a:r>
            <a:r>
              <a:rPr lang="en-US" sz="3200" dirty="0"/>
              <a:t>, </a:t>
            </a:r>
            <a:r>
              <a:rPr lang="en-US" sz="3200" b="1" dirty="0">
                <a:solidFill>
                  <a:srgbClr val="F2A40D"/>
                </a:solidFill>
              </a:rPr>
              <a:t>documents</a:t>
            </a:r>
            <a:r>
              <a:rPr lang="en-US" sz="3200" dirty="0"/>
              <a:t>, etc.</a:t>
            </a:r>
          </a:p>
          <a:p>
            <a:r>
              <a:rPr lang="en-US" sz="3200" dirty="0"/>
              <a:t>Three types: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rgbClr val="F2A40D"/>
                </a:solidFill>
              </a:rPr>
              <a:t>Block blobs</a:t>
            </a:r>
            <a:r>
              <a:rPr lang="en-US" sz="3000" b="1" dirty="0"/>
              <a:t> </a:t>
            </a:r>
            <a:r>
              <a:rPr lang="en-US" sz="3000" dirty="0"/>
              <a:t>are used to store files used by applications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rgbClr val="F2A40D"/>
                </a:solidFill>
              </a:rPr>
              <a:t>Append blobs</a:t>
            </a:r>
            <a:r>
              <a:rPr lang="en-US" sz="3000" b="1" dirty="0"/>
              <a:t> </a:t>
            </a:r>
            <a:r>
              <a:rPr lang="en-US" sz="3000" dirty="0"/>
              <a:t>are like block blobs but are optimized for appending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rgbClr val="F2A40D"/>
                </a:solidFill>
              </a:rPr>
              <a:t>Page blobs </a:t>
            </a:r>
            <a:r>
              <a:rPr lang="en-US" sz="3000" dirty="0"/>
              <a:t>are optimized to store virtual hard drives (VHD)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</a:rPr>
              <a:t>Storage containers </a:t>
            </a:r>
            <a:r>
              <a:rPr lang="en-US" sz="3200" dirty="0"/>
              <a:t>are used to organize blobs</a:t>
            </a:r>
          </a:p>
          <a:p>
            <a:r>
              <a:rPr lang="en-US" sz="3200" dirty="0"/>
              <a:t>https://&lt;storage-acc&gt;.blob.core.windows.net/&lt;container&gt;/&lt;blob&gt;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Blob Storage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86000" y="6359426"/>
            <a:ext cx="10322374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https://docs.microsoft.com/en-us/azure/storage/blobs/storage-blobs-introduction</a:t>
            </a:r>
          </a:p>
        </p:txBody>
      </p:sp>
    </p:spTree>
    <p:extLst>
      <p:ext uri="{BB962C8B-B14F-4D97-AF65-F5344CB8AC3E}">
        <p14:creationId xmlns:p14="http://schemas.microsoft.com/office/powerpoint/2010/main" val="386782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Fully managed file shares in the cloud accessible via </a:t>
            </a:r>
            <a:r>
              <a:rPr lang="en-US" sz="3200" b="1" dirty="0"/>
              <a:t>SMB</a:t>
            </a:r>
          </a:p>
          <a:p>
            <a:r>
              <a:rPr lang="en-US" sz="3200" dirty="0"/>
              <a:t>Can be mounted concurrently by cloud or on-premise deployments </a:t>
            </a:r>
          </a:p>
          <a:p>
            <a:r>
              <a:rPr lang="en-US" sz="3200" dirty="0"/>
              <a:t>Can be cached on Windows Servers with </a:t>
            </a:r>
            <a:r>
              <a:rPr lang="en-US" sz="3200" b="1" dirty="0"/>
              <a:t>Azure File Sync</a:t>
            </a:r>
          </a:p>
          <a:p>
            <a:r>
              <a:rPr lang="en-US" sz="3200" dirty="0"/>
              <a:t>https://&lt;storage-acc&gt;.file.core.windows.net/&lt;share&gt;/&lt;dir&gt;/&lt;file&gt;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Files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https://docs.microsoft.com/en-us/azure/storage/files/storage-files-introduction</a:t>
            </a:r>
          </a:p>
        </p:txBody>
      </p:sp>
    </p:spTree>
    <p:extLst>
      <p:ext uri="{BB962C8B-B14F-4D97-AF65-F5344CB8AC3E}">
        <p14:creationId xmlns:p14="http://schemas.microsoft.com/office/powerpoint/2010/main" val="56282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tx1"/>
              </a:buClr>
            </a:pPr>
            <a:r>
              <a:rPr lang="en-US" sz="3800" b="1" dirty="0">
                <a:solidFill>
                  <a:srgbClr val="F2A40D"/>
                </a:solidFill>
              </a:rPr>
              <a:t>Access Keys</a:t>
            </a:r>
          </a:p>
          <a:p>
            <a:pPr lvl="1"/>
            <a:r>
              <a:rPr lang="en-US" sz="3500" dirty="0"/>
              <a:t>Two 512-bit storage account access keys are automatically created</a:t>
            </a:r>
          </a:p>
          <a:p>
            <a:pPr lvl="1"/>
            <a:r>
              <a:rPr lang="en-US" sz="3500" dirty="0"/>
              <a:t>They are used for authorized access to a storage account via SAS</a:t>
            </a:r>
          </a:p>
          <a:p>
            <a:pPr lvl="1"/>
            <a:r>
              <a:rPr lang="en-US" sz="3500" dirty="0"/>
              <a:t>Can be rotated and regenerated without interruption to applications</a:t>
            </a:r>
          </a:p>
          <a:p>
            <a:pPr lvl="1"/>
            <a:r>
              <a:rPr lang="en-US" sz="3500" dirty="0"/>
              <a:t>Storage account key is like the root password for a storage account</a:t>
            </a:r>
          </a:p>
          <a:p>
            <a:pPr lvl="1"/>
            <a:r>
              <a:rPr lang="en-US" sz="3500" dirty="0"/>
              <a:t>Avoid distributing, hard-coding, or saving it anywhere in plaintext that</a:t>
            </a:r>
          </a:p>
          <a:p>
            <a:pPr>
              <a:buClr>
                <a:schemeClr val="tx1"/>
              </a:buClr>
            </a:pPr>
            <a:r>
              <a:rPr lang="en-US" sz="3800" b="1" dirty="0">
                <a:solidFill>
                  <a:srgbClr val="F2A40D"/>
                </a:solidFill>
              </a:rPr>
              <a:t>Shared Access Signature </a:t>
            </a:r>
            <a:r>
              <a:rPr lang="en-US" sz="3800" dirty="0"/>
              <a:t>(SAS)</a:t>
            </a:r>
          </a:p>
          <a:p>
            <a:pPr lvl="1"/>
            <a:r>
              <a:rPr lang="en-US" sz="3500" dirty="0"/>
              <a:t>Used for granting granular access to resources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https://docs.microsoft.com/en-us/azure/storage/common/storage-account-manage</a:t>
            </a:r>
          </a:p>
        </p:txBody>
      </p:sp>
    </p:spTree>
    <p:extLst>
      <p:ext uri="{BB962C8B-B14F-4D97-AF65-F5344CB8AC3E}">
        <p14:creationId xmlns:p14="http://schemas.microsoft.com/office/powerpoint/2010/main" val="23218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3200" dirty="0"/>
              <a:t>Free tool to easily manage Azure cloud storage resources</a:t>
            </a:r>
          </a:p>
          <a:p>
            <a:pPr latinLnBrk="0"/>
            <a:r>
              <a:rPr lang="en-US" sz="3200" dirty="0"/>
              <a:t>Available for Windows, Linux, and macOS</a:t>
            </a:r>
          </a:p>
          <a:p>
            <a:pPr latinLnBrk="0"/>
            <a:r>
              <a:rPr lang="en-US" sz="3200" dirty="0"/>
              <a:t>Accessible, intuitive, feature-rich graphical user interface</a:t>
            </a:r>
          </a:p>
          <a:p>
            <a:pPr latinLnBrk="0"/>
            <a:r>
              <a:rPr lang="en-US" sz="3200" dirty="0"/>
              <a:t>Can work also disconnected from the cloud or offline with local emulators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Storage </a:t>
            </a:r>
            <a:r>
              <a:rPr lang="en-US" dirty="0"/>
              <a:t>Explorer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https://azure.microsoft.com/en-us/features/storage-explorer/</a:t>
            </a:r>
          </a:p>
        </p:txBody>
      </p:sp>
    </p:spTree>
    <p:extLst>
      <p:ext uri="{BB962C8B-B14F-4D97-AF65-F5344CB8AC3E}">
        <p14:creationId xmlns:p14="http://schemas.microsoft.com/office/powerpoint/2010/main" val="85044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Advanced Infra Services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VM Scaling. Networks. Storage</a:t>
            </a:r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360221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Security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Users. Roles. Policies</a:t>
            </a:r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320837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Azure AD is used to give users access to Azure resources</a:t>
            </a:r>
          </a:p>
          <a:p>
            <a:r>
              <a:rPr lang="en-US" sz="3200" dirty="0"/>
              <a:t>Each user has an </a:t>
            </a:r>
            <a:r>
              <a:rPr lang="en-US" sz="3200" b="1" dirty="0">
                <a:solidFill>
                  <a:srgbClr val="F2A40D"/>
                </a:solidFill>
              </a:rPr>
              <a:t>identity</a:t>
            </a:r>
            <a:endParaRPr lang="en-US" sz="3200" dirty="0">
              <a:solidFill>
                <a:srgbClr val="F2A40D"/>
              </a:solidFill>
            </a:endParaRPr>
          </a:p>
          <a:p>
            <a:r>
              <a:rPr lang="en-US" sz="3200" dirty="0"/>
              <a:t>User ID, a password, and other properties form the identity</a:t>
            </a:r>
          </a:p>
          <a:p>
            <a:r>
              <a:rPr lang="en-US" sz="3200" dirty="0"/>
              <a:t>Users also have one or more directory roles assigned</a:t>
            </a:r>
          </a:p>
          <a:p>
            <a:r>
              <a:rPr lang="en-US" sz="3200" dirty="0"/>
              <a:t>Groups are used to make it easier to manage larger groups of users</a:t>
            </a:r>
          </a:p>
          <a:p>
            <a:r>
              <a:rPr lang="en-US" sz="3200" dirty="0"/>
              <a:t>External (</a:t>
            </a:r>
            <a:r>
              <a:rPr lang="en-US" sz="3200" b="1" dirty="0">
                <a:solidFill>
                  <a:srgbClr val="F2A40D"/>
                </a:solidFill>
              </a:rPr>
              <a:t>guest users</a:t>
            </a:r>
            <a:r>
              <a:rPr lang="en-US" sz="3200" dirty="0"/>
              <a:t>) can be added via an invitation email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and Groups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https://docs.microsoft.com/en-us/azure/active-directory/</a:t>
            </a:r>
          </a:p>
        </p:txBody>
      </p:sp>
    </p:spTree>
    <p:extLst>
      <p:ext uri="{BB962C8B-B14F-4D97-AF65-F5344CB8AC3E}">
        <p14:creationId xmlns:p14="http://schemas.microsoft.com/office/powerpoint/2010/main" val="327533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A666E8-476F-4ED9-8321-BC8B7B99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Questions?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A82AF-B841-4AD8-88B2-39B74FFEFA4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614DA1-64CB-4F6C-B7AA-239617E3496E}"/>
              </a:ext>
            </a:extLst>
          </p:cNvPr>
          <p:cNvSpPr txBox="1"/>
          <p:nvPr/>
        </p:nvSpPr>
        <p:spPr>
          <a:xfrm>
            <a:off x="419102" y="16764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>
                <a:solidFill>
                  <a:srgbClr val="FFA000"/>
                </a:solidFill>
                <a:latin typeface="Calibri" panose="020F0502020204030204"/>
              </a:rPr>
              <a:t>sli.do</a:t>
            </a:r>
            <a:endParaRPr lang="bg-BG" sz="6600" b="1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23BC9B-FAD6-4DDC-9A8B-760ACC93737F}"/>
              </a:ext>
            </a:extLst>
          </p:cNvPr>
          <p:cNvSpPr txBox="1"/>
          <p:nvPr/>
        </p:nvSpPr>
        <p:spPr>
          <a:xfrm>
            <a:off x="419102" y="27432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>
                <a:solidFill>
                  <a:srgbClr val="234465"/>
                </a:solidFill>
                <a:latin typeface="Calibri" panose="020F0502020204030204"/>
              </a:rPr>
              <a:t>#</a:t>
            </a:r>
            <a:r>
              <a:rPr lang="en-US" sz="6600" b="1">
                <a:solidFill>
                  <a:srgbClr val="234465"/>
                </a:solidFill>
              </a:rPr>
              <a:t>azure-essentials</a:t>
            </a:r>
            <a:endParaRPr lang="bg-BG" sz="6600" b="1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223140-F92B-4E16-B05D-4421FF78CE23}"/>
              </a:ext>
            </a:extLst>
          </p:cNvPr>
          <p:cNvSpPr txBox="1"/>
          <p:nvPr/>
        </p:nvSpPr>
        <p:spPr>
          <a:xfrm>
            <a:off x="402182" y="4014557"/>
            <a:ext cx="113707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FFA000"/>
                </a:solidFill>
                <a:latin typeface="Calibri" panose="020F0502020204030204"/>
              </a:rPr>
              <a:t>facebook.com</a:t>
            </a:r>
            <a:endParaRPr lang="bg-BG" sz="66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98ABD3-F03E-4217-B80A-FB9EDDF69AB1}"/>
              </a:ext>
            </a:extLst>
          </p:cNvPr>
          <p:cNvSpPr txBox="1"/>
          <p:nvPr/>
        </p:nvSpPr>
        <p:spPr>
          <a:xfrm>
            <a:off x="353491" y="5068040"/>
            <a:ext cx="1148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4000" b="1" dirty="0">
                <a:solidFill>
                  <a:srgbClr val="234465"/>
                </a:solidFill>
                <a:latin typeface="Calibri" panose="020F0502020204030204"/>
              </a:rPr>
              <a:t>/groups</a:t>
            </a:r>
            <a:r>
              <a:rPr lang="en-US" sz="4000" b="1" dirty="0">
                <a:solidFill>
                  <a:srgbClr val="234465"/>
                </a:solidFill>
              </a:rPr>
              <a:t>/</a:t>
            </a:r>
            <a:r>
              <a:rPr lang="en-US" sz="4000" b="1" dirty="0"/>
              <a:t>AzureEssentialsFebruary2022</a:t>
            </a:r>
            <a:endParaRPr lang="bg-BG" sz="4000" b="1" dirty="0">
              <a:solidFill>
                <a:srgbClr val="234465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8550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3200" dirty="0"/>
              <a:t>Service in Azure that is used to create, assign, and manage policies</a:t>
            </a:r>
          </a:p>
          <a:p>
            <a:pPr latinLnBrk="0"/>
            <a:r>
              <a:rPr lang="en-US" sz="3200" dirty="0"/>
              <a:t>Every </a:t>
            </a:r>
            <a:r>
              <a:rPr lang="en-US" sz="3200" b="1" dirty="0">
                <a:solidFill>
                  <a:srgbClr val="F2A40D"/>
                </a:solidFill>
              </a:rPr>
              <a:t>policy definition </a:t>
            </a:r>
            <a:r>
              <a:rPr lang="en-US" sz="3200" dirty="0"/>
              <a:t>has conditions under which it's enforced</a:t>
            </a:r>
          </a:p>
          <a:p>
            <a:pPr latinLnBrk="0"/>
            <a:r>
              <a:rPr lang="en-US" sz="3200" dirty="0"/>
              <a:t>A </a:t>
            </a:r>
            <a:r>
              <a:rPr lang="en-US" sz="3200" b="1" dirty="0">
                <a:solidFill>
                  <a:srgbClr val="F2A40D"/>
                </a:solidFill>
              </a:rPr>
              <a:t>policy assignment </a:t>
            </a:r>
            <a:r>
              <a:rPr lang="en-US" sz="3200" dirty="0"/>
              <a:t>is a policy definition that has been assigned to take place within a specific scope</a:t>
            </a:r>
          </a:p>
          <a:p>
            <a:pPr latinLnBrk="0"/>
            <a:r>
              <a:rPr lang="en-US" sz="3200" dirty="0"/>
              <a:t>An </a:t>
            </a:r>
            <a:r>
              <a:rPr lang="en-US" sz="3200" b="1" dirty="0">
                <a:solidFill>
                  <a:srgbClr val="F2A40D"/>
                </a:solidFill>
              </a:rPr>
              <a:t>initiative definition </a:t>
            </a:r>
            <a:r>
              <a:rPr lang="en-US" sz="3200" dirty="0"/>
              <a:t>is a collection of policy definitions</a:t>
            </a:r>
          </a:p>
          <a:p>
            <a:pPr latinLnBrk="0"/>
            <a:r>
              <a:rPr lang="en-US" sz="3200" dirty="0"/>
              <a:t>An </a:t>
            </a:r>
            <a:r>
              <a:rPr lang="en-US" sz="3200" b="1" dirty="0">
                <a:solidFill>
                  <a:srgbClr val="F2A40D"/>
                </a:solidFill>
              </a:rPr>
              <a:t>initiative assignment</a:t>
            </a:r>
            <a:r>
              <a:rPr lang="en-US" sz="3200" dirty="0">
                <a:solidFill>
                  <a:srgbClr val="F2A40D"/>
                </a:solidFill>
              </a:rPr>
              <a:t> </a:t>
            </a:r>
            <a:r>
              <a:rPr lang="en-US" sz="3200" dirty="0"/>
              <a:t>is an initiative definition assigned to a specific scope</a:t>
            </a:r>
          </a:p>
          <a:p>
            <a:pPr latinLnBrk="0"/>
            <a:r>
              <a:rPr lang="en-US" sz="3200" dirty="0"/>
              <a:t>Both policies and initiative definitions have </a:t>
            </a:r>
            <a:r>
              <a:rPr lang="en-US" sz="3200" b="1" dirty="0">
                <a:solidFill>
                  <a:srgbClr val="F2A40D"/>
                </a:solidFill>
              </a:rPr>
              <a:t>parameters</a:t>
            </a:r>
            <a:endParaRPr lang="en-US" sz="3200" dirty="0">
              <a:solidFill>
                <a:srgbClr val="F2A40D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https://docs.microsoft.com/en-us/azure/governance/policy/</a:t>
            </a:r>
          </a:p>
        </p:txBody>
      </p:sp>
    </p:spTree>
    <p:extLst>
      <p:ext uri="{BB962C8B-B14F-4D97-AF65-F5344CB8AC3E}">
        <p14:creationId xmlns:p14="http://schemas.microsoft.com/office/powerpoint/2010/main" val="310708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Provides fine-grained access management of Azure resources</a:t>
            </a:r>
          </a:p>
          <a:p>
            <a:r>
              <a:rPr lang="en-US" sz="3200" dirty="0"/>
              <a:t>Four elements: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rgbClr val="F2A40D"/>
                </a:solidFill>
              </a:rPr>
              <a:t>security principal</a:t>
            </a:r>
            <a:r>
              <a:rPr lang="en-US" sz="3000" dirty="0">
                <a:solidFill>
                  <a:srgbClr val="F2A40D"/>
                </a:solidFill>
              </a:rPr>
              <a:t> </a:t>
            </a:r>
            <a:r>
              <a:rPr lang="en-US" sz="3000" dirty="0"/>
              <a:t>represents an identity (user, group, app)</a:t>
            </a:r>
          </a:p>
          <a:p>
            <a:pPr lvl="1"/>
            <a:r>
              <a:rPr lang="en-US" sz="3000" dirty="0"/>
              <a:t>A </a:t>
            </a:r>
            <a:r>
              <a:rPr lang="en-US" sz="3000" b="1" dirty="0">
                <a:solidFill>
                  <a:srgbClr val="F2A40D"/>
                </a:solidFill>
              </a:rPr>
              <a:t>role</a:t>
            </a:r>
            <a:r>
              <a:rPr lang="en-US" sz="3000" b="1" dirty="0"/>
              <a:t> </a:t>
            </a:r>
            <a:r>
              <a:rPr lang="en-US" sz="3000" dirty="0"/>
              <a:t>defines how the security principal can interact with a resource</a:t>
            </a:r>
          </a:p>
          <a:p>
            <a:pPr lvl="1"/>
            <a:r>
              <a:rPr lang="en-US" sz="3000" dirty="0"/>
              <a:t>The </a:t>
            </a:r>
            <a:r>
              <a:rPr lang="en-US" sz="3000" b="1" dirty="0">
                <a:solidFill>
                  <a:srgbClr val="F2A40D"/>
                </a:solidFill>
              </a:rPr>
              <a:t>scope</a:t>
            </a:r>
            <a:r>
              <a:rPr lang="en-US" sz="3000" dirty="0"/>
              <a:t> defines the level at which the role is applied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rgbClr val="F2A40D"/>
                </a:solidFill>
              </a:rPr>
              <a:t>Role assignments </a:t>
            </a:r>
            <a:r>
              <a:rPr lang="en-US" sz="3000" dirty="0"/>
              <a:t>– role assigned to a principal at a scope</a:t>
            </a:r>
            <a:endParaRPr lang="en-US" sz="3000" b="1" dirty="0"/>
          </a:p>
          <a:p>
            <a:r>
              <a:rPr lang="en-US" sz="3200" dirty="0"/>
              <a:t>Some of the </a:t>
            </a:r>
            <a:r>
              <a:rPr lang="en-US" sz="3200" b="1" dirty="0">
                <a:solidFill>
                  <a:srgbClr val="F2A40D"/>
                </a:solidFill>
              </a:rPr>
              <a:t>built-in</a:t>
            </a:r>
            <a:r>
              <a:rPr lang="en-US" sz="3200" dirty="0"/>
              <a:t> roles are </a:t>
            </a:r>
            <a:r>
              <a:rPr lang="en-US" sz="3200" b="1" dirty="0">
                <a:solidFill>
                  <a:srgbClr val="F2A40D"/>
                </a:solidFill>
              </a:rPr>
              <a:t>Owner</a:t>
            </a:r>
            <a:r>
              <a:rPr lang="en-US" sz="3200" dirty="0"/>
              <a:t>, </a:t>
            </a:r>
            <a:r>
              <a:rPr lang="en-US" sz="3200" b="1" dirty="0">
                <a:solidFill>
                  <a:srgbClr val="F2A40D"/>
                </a:solidFill>
              </a:rPr>
              <a:t>Contributor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rgbClr val="F2A40D"/>
                </a:solidFill>
              </a:rPr>
              <a:t>Reader</a:t>
            </a:r>
          </a:p>
          <a:p>
            <a:r>
              <a:rPr lang="en-US" sz="3200" dirty="0"/>
              <a:t>Role assignments are </a:t>
            </a:r>
            <a:r>
              <a:rPr lang="en-US" sz="3200" b="1" dirty="0">
                <a:solidFill>
                  <a:srgbClr val="F2A40D"/>
                </a:solidFill>
              </a:rPr>
              <a:t>additive</a:t>
            </a:r>
            <a:endParaRPr lang="en-US" sz="3200" dirty="0">
              <a:solidFill>
                <a:srgbClr val="F2A40D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Role-based Access Control (RBAC)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https://docs.microsoft.com/en-us/azure/role-based-access-control/</a:t>
            </a:r>
          </a:p>
        </p:txBody>
      </p:sp>
    </p:spTree>
    <p:extLst>
      <p:ext uri="{BB962C8B-B14F-4D97-AF65-F5344CB8AC3E}">
        <p14:creationId xmlns:p14="http://schemas.microsoft.com/office/powerpoint/2010/main" val="429116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Used to prevent accidental deletion or modification of a resource</a:t>
            </a:r>
          </a:p>
          <a:p>
            <a:r>
              <a:rPr lang="en-US" sz="3200" dirty="0"/>
              <a:t>Lock level can be set either to </a:t>
            </a:r>
            <a:r>
              <a:rPr lang="en-US" sz="3200" b="1" dirty="0" err="1">
                <a:solidFill>
                  <a:srgbClr val="F2A40D"/>
                </a:solidFill>
              </a:rPr>
              <a:t>CanNotDelete</a:t>
            </a:r>
            <a:r>
              <a:rPr lang="en-US" sz="3200" dirty="0"/>
              <a:t> or </a:t>
            </a:r>
            <a:r>
              <a:rPr lang="en-US" sz="3200" b="1" dirty="0" err="1">
                <a:solidFill>
                  <a:srgbClr val="F2A40D"/>
                </a:solidFill>
              </a:rPr>
              <a:t>ReadOnly</a:t>
            </a:r>
            <a:endParaRPr lang="en-US" sz="3200" b="1" dirty="0">
              <a:solidFill>
                <a:srgbClr val="F2A40D"/>
              </a:solidFill>
            </a:endParaRPr>
          </a:p>
          <a:p>
            <a:r>
              <a:rPr lang="en-US" sz="3200" dirty="0"/>
              <a:t>Locks applied to parent are inherited by its children</a:t>
            </a:r>
          </a:p>
          <a:p>
            <a:r>
              <a:rPr lang="en-US" sz="3200" dirty="0"/>
              <a:t>Most restrictive lock in the inheritance takes precedence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Locks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https://docs.microsoft.com/en-us/azure/azure-resource-manager/resource-group-lock-resources</a:t>
            </a:r>
          </a:p>
        </p:txBody>
      </p:sp>
    </p:spTree>
    <p:extLst>
      <p:ext uri="{BB962C8B-B14F-4D97-AF65-F5344CB8AC3E}">
        <p14:creationId xmlns:p14="http://schemas.microsoft.com/office/powerpoint/2010/main" val="381400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Centralize application secrets</a:t>
            </a:r>
          </a:p>
          <a:p>
            <a:r>
              <a:rPr lang="en-US" sz="3200" dirty="0"/>
              <a:t>Securely store secrets and keys</a:t>
            </a:r>
          </a:p>
          <a:p>
            <a:r>
              <a:rPr lang="en-US" sz="3200" dirty="0"/>
              <a:t>Monitor access and use</a:t>
            </a:r>
          </a:p>
          <a:p>
            <a:r>
              <a:rPr lang="en-US" sz="3200" dirty="0"/>
              <a:t>Simplified administration of application secrets</a:t>
            </a:r>
          </a:p>
          <a:p>
            <a:r>
              <a:rPr lang="en-US" sz="3200" dirty="0"/>
              <a:t>Integrate with other Azure service</a:t>
            </a:r>
          </a:p>
          <a:p>
            <a:r>
              <a:rPr lang="en-US" sz="3200" dirty="0"/>
              <a:t>Two pricing tiers – </a:t>
            </a:r>
            <a:r>
              <a:rPr lang="en-US" sz="3200" b="1" dirty="0">
                <a:solidFill>
                  <a:srgbClr val="F2A40D"/>
                </a:solidFill>
              </a:rPr>
              <a:t>Standard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F2A40D"/>
                </a:solidFill>
              </a:rPr>
              <a:t>Premium</a:t>
            </a:r>
            <a:endParaRPr lang="en-US" sz="3200" dirty="0">
              <a:solidFill>
                <a:srgbClr val="F2A40D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Key Vault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https://docs.microsoft.com/en-us/azure/key-vault/</a:t>
            </a:r>
          </a:p>
        </p:txBody>
      </p:sp>
    </p:spTree>
    <p:extLst>
      <p:ext uri="{BB962C8B-B14F-4D97-AF65-F5344CB8AC3E}">
        <p14:creationId xmlns:p14="http://schemas.microsoft.com/office/powerpoint/2010/main" val="406267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Security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Users. Roles. Policies</a:t>
            </a:r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179213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Monitoring and Control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Control Your Workload and Spending</a:t>
            </a:r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291485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Microsoft Azure </a:t>
            </a:r>
            <a:r>
              <a:rPr lang="en-US" sz="3200" b="1" dirty="0">
                <a:solidFill>
                  <a:srgbClr val="F2A40D"/>
                </a:solidFill>
              </a:rPr>
              <a:t>limits</a:t>
            </a:r>
            <a:r>
              <a:rPr lang="en-US" sz="3200" dirty="0"/>
              <a:t> are also called </a:t>
            </a:r>
            <a:r>
              <a:rPr lang="en-US" sz="3200" b="1" dirty="0">
                <a:solidFill>
                  <a:srgbClr val="F2A40D"/>
                </a:solidFill>
              </a:rPr>
              <a:t>quotas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</a:rPr>
              <a:t>Raise of a limit</a:t>
            </a:r>
            <a:r>
              <a:rPr lang="en-US" sz="3200" dirty="0">
                <a:solidFill>
                  <a:srgbClr val="F2A40D"/>
                </a:solidFill>
              </a:rPr>
              <a:t> </a:t>
            </a:r>
            <a:r>
              <a:rPr lang="en-US" sz="3200" dirty="0"/>
              <a:t>or quota above the defaults is via </a:t>
            </a:r>
            <a:r>
              <a:rPr lang="en-US" sz="3200" b="1" dirty="0">
                <a:solidFill>
                  <a:srgbClr val="F2A40D"/>
                </a:solidFill>
              </a:rPr>
              <a:t>support request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</a:rPr>
              <a:t>Free Trial </a:t>
            </a:r>
            <a:r>
              <a:rPr lang="en-US" sz="3200" dirty="0"/>
              <a:t>subscriptions </a:t>
            </a:r>
            <a:r>
              <a:rPr lang="en-US" sz="3200" b="1" dirty="0">
                <a:solidFill>
                  <a:srgbClr val="F2A40D"/>
                </a:solidFill>
              </a:rPr>
              <a:t>aren't eligible</a:t>
            </a:r>
            <a:r>
              <a:rPr lang="en-US" sz="3200" b="1" dirty="0"/>
              <a:t> </a:t>
            </a:r>
            <a:r>
              <a:rPr lang="en-US" sz="3200" dirty="0"/>
              <a:t>for limit or quota increases</a:t>
            </a:r>
          </a:p>
          <a:p>
            <a:r>
              <a:rPr lang="en-US" sz="3200" dirty="0"/>
              <a:t>Limits </a:t>
            </a:r>
            <a:r>
              <a:rPr lang="en-US" sz="3200" b="1" dirty="0">
                <a:solidFill>
                  <a:srgbClr val="F2A40D"/>
                </a:solidFill>
              </a:rPr>
              <a:t>can't be raised </a:t>
            </a:r>
            <a:r>
              <a:rPr lang="en-US" sz="3200" dirty="0"/>
              <a:t>above the </a:t>
            </a:r>
            <a:r>
              <a:rPr lang="en-US" sz="3200" b="1" dirty="0">
                <a:solidFill>
                  <a:srgbClr val="F2A40D"/>
                </a:solidFill>
              </a:rPr>
              <a:t>maximum limit </a:t>
            </a:r>
            <a:r>
              <a:rPr lang="en-US" sz="3200" dirty="0"/>
              <a:t>value</a:t>
            </a:r>
          </a:p>
          <a:p>
            <a:r>
              <a:rPr lang="en-US" sz="3200" dirty="0"/>
              <a:t>Limits can be on subscription or region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 Limits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https://docs.microsoft.com/en-us/azure/azure-subscription-service-limits</a:t>
            </a:r>
          </a:p>
        </p:txBody>
      </p:sp>
    </p:spTree>
    <p:extLst>
      <p:ext uri="{BB962C8B-B14F-4D97-AF65-F5344CB8AC3E}">
        <p14:creationId xmlns:p14="http://schemas.microsoft.com/office/powerpoint/2010/main" val="184401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</a:rPr>
              <a:t>Metrics</a:t>
            </a:r>
            <a:r>
              <a:rPr lang="en-US" sz="3200" dirty="0"/>
              <a:t> are numerical values that describe some aspect of a system at a particular point in time</a:t>
            </a:r>
          </a:p>
          <a:p>
            <a:pPr latinLnBrk="0"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</a:rPr>
              <a:t>Logs</a:t>
            </a:r>
            <a:r>
              <a:rPr lang="en-US" sz="3200" dirty="0"/>
              <a:t> contain different kinds of data organized into records</a:t>
            </a:r>
          </a:p>
          <a:p>
            <a:pPr latinLnBrk="0"/>
            <a:r>
              <a:rPr lang="en-US" sz="3200" dirty="0"/>
              <a:t>Log queries use </a:t>
            </a:r>
            <a:r>
              <a:rPr lang="en-US" sz="3200" b="1" dirty="0">
                <a:solidFill>
                  <a:srgbClr val="F2A40D"/>
                </a:solidFill>
              </a:rPr>
              <a:t>Kusto</a:t>
            </a:r>
            <a:r>
              <a:rPr lang="en-US" sz="3200" dirty="0"/>
              <a:t> language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Monitor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https://docs.microsoft.com/en-us/azure/azure-monitor/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13BA36-E45E-4A68-B11F-B0B73B51E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67" y="3564000"/>
            <a:ext cx="6041330" cy="28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1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3200" dirty="0"/>
              <a:t>For both Windows and Linux virtual machines </a:t>
            </a:r>
            <a:r>
              <a:rPr lang="en-US" sz="3200" b="1" dirty="0">
                <a:solidFill>
                  <a:srgbClr val="F2A40D"/>
                </a:solidFill>
              </a:rPr>
              <a:t>screenshots</a:t>
            </a:r>
            <a:r>
              <a:rPr lang="en-US" sz="3200" dirty="0"/>
              <a:t> are available</a:t>
            </a:r>
          </a:p>
          <a:p>
            <a:pPr latinLnBrk="0"/>
            <a:r>
              <a:rPr lang="en-US" sz="3200" dirty="0"/>
              <a:t>For Linux virtual machines the output of the </a:t>
            </a:r>
            <a:r>
              <a:rPr lang="en-US" sz="3200" b="1" dirty="0">
                <a:solidFill>
                  <a:srgbClr val="F2A40D"/>
                </a:solidFill>
              </a:rPr>
              <a:t>console log </a:t>
            </a:r>
            <a:r>
              <a:rPr lang="en-US" sz="3200" dirty="0"/>
              <a:t>is available</a:t>
            </a:r>
          </a:p>
          <a:p>
            <a:pPr latinLnBrk="0"/>
            <a:r>
              <a:rPr lang="en-US" sz="3200" dirty="0"/>
              <a:t>A storage account in which to place the diagnostic files is needed</a:t>
            </a:r>
          </a:p>
          <a:p>
            <a:pPr latinLnBrk="0"/>
            <a:r>
              <a:rPr lang="en-US" sz="3200" dirty="0"/>
              <a:t>The Boot diagnostics feature does not support premium storage account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 Diagnostics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https://docs.microsoft.com/en-us/azure/virtual-machines/troubleshooting/boot-diagnostics</a:t>
            </a:r>
          </a:p>
        </p:txBody>
      </p:sp>
    </p:spTree>
    <p:extLst>
      <p:ext uri="{BB962C8B-B14F-4D97-AF65-F5344CB8AC3E}">
        <p14:creationId xmlns:p14="http://schemas.microsoft.com/office/powerpoint/2010/main" val="326647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Provides access to a </a:t>
            </a:r>
            <a:r>
              <a:rPr lang="en-US" sz="3200" b="1" dirty="0">
                <a:solidFill>
                  <a:srgbClr val="F2A40D"/>
                </a:solidFill>
              </a:rPr>
              <a:t>text-based console </a:t>
            </a:r>
            <a:r>
              <a:rPr lang="en-US" sz="3200" dirty="0"/>
              <a:t>for virtual machines (VMs) and virtual machine scale set instances</a:t>
            </a:r>
          </a:p>
          <a:p>
            <a:r>
              <a:rPr lang="en-US" sz="3200" dirty="0"/>
              <a:t>Available both for Linux or Windows instances</a:t>
            </a:r>
          </a:p>
          <a:p>
            <a:r>
              <a:rPr lang="en-US" sz="3200" dirty="0"/>
              <a:t>Connects to the </a:t>
            </a:r>
            <a:r>
              <a:rPr lang="en-US" sz="3200" b="1" dirty="0">
                <a:solidFill>
                  <a:srgbClr val="F2A40D"/>
                </a:solidFill>
              </a:rPr>
              <a:t>ttyS0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rgbClr val="F2A40D"/>
                </a:solidFill>
              </a:rPr>
              <a:t>COM1</a:t>
            </a:r>
            <a:r>
              <a:rPr lang="en-US" sz="3200" dirty="0"/>
              <a:t> serial port</a:t>
            </a:r>
          </a:p>
          <a:p>
            <a:r>
              <a:rPr lang="en-US" sz="3200" dirty="0"/>
              <a:t>It can only be accessed by using the Azure portal</a:t>
            </a:r>
          </a:p>
          <a:p>
            <a:r>
              <a:rPr lang="en-US" sz="3200" dirty="0"/>
              <a:t>Allowed only for users with an access role of </a:t>
            </a:r>
            <a:r>
              <a:rPr lang="en-US" sz="3200" b="1" dirty="0">
                <a:solidFill>
                  <a:srgbClr val="F2A40D"/>
                </a:solidFill>
              </a:rPr>
              <a:t>Contributor or higher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</a:rPr>
              <a:t>Boot diagnostics must be enabled </a:t>
            </a:r>
            <a:r>
              <a:rPr lang="en-US" sz="3200" dirty="0"/>
              <a:t>for the VM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Console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https://docs.microsoft.com/en-us/azure/virtual-machines/troubleshooting/serial-console-overview</a:t>
            </a:r>
          </a:p>
        </p:txBody>
      </p:sp>
    </p:spTree>
    <p:extLst>
      <p:ext uri="{BB962C8B-B14F-4D97-AF65-F5344CB8AC3E}">
        <p14:creationId xmlns:p14="http://schemas.microsoft.com/office/powerpoint/2010/main" val="370272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Progress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lang="en-US" smtClean="0"/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9A07C50-DB27-4B27-9564-E6E6CE66CE54}"/>
              </a:ext>
            </a:extLst>
          </p:cNvPr>
          <p:cNvGraphicFramePr/>
          <p:nvPr/>
        </p:nvGraphicFramePr>
        <p:xfrm>
          <a:off x="2436056" y="1530747"/>
          <a:ext cx="7319885" cy="486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654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3200" dirty="0"/>
              <a:t>Shows organizational cost and usage patterns with advanced analytics</a:t>
            </a:r>
          </a:p>
          <a:p>
            <a:pPr latinLnBrk="0"/>
            <a:r>
              <a:rPr lang="en-US" sz="3200" dirty="0"/>
              <a:t>Reports in Cost Management show the usage-based costs consumed by Azure services and third-party Marketplace offerings </a:t>
            </a:r>
          </a:p>
          <a:p>
            <a:pPr latinLnBrk="0"/>
            <a:r>
              <a:rPr lang="en-US" sz="3200" dirty="0"/>
              <a:t>Uses management groups, budgets, and recommendations to show how expenses are organized and how costs might be reduced</a:t>
            </a:r>
          </a:p>
          <a:p>
            <a:pPr latinLnBrk="0"/>
            <a:r>
              <a:rPr lang="en-US" sz="3200" dirty="0"/>
              <a:t>Offers </a:t>
            </a:r>
            <a:r>
              <a:rPr lang="en-US" sz="3200" b="1" dirty="0">
                <a:solidFill>
                  <a:srgbClr val="F2A40D"/>
                </a:solidFill>
              </a:rPr>
              <a:t>cost analysis</a:t>
            </a:r>
            <a:r>
              <a:rPr lang="en-US" sz="3200" dirty="0"/>
              <a:t>, </a:t>
            </a:r>
            <a:r>
              <a:rPr lang="en-US" sz="3200" b="1" dirty="0">
                <a:solidFill>
                  <a:srgbClr val="F2A40D"/>
                </a:solidFill>
              </a:rPr>
              <a:t>budgets</a:t>
            </a:r>
            <a:r>
              <a:rPr lang="en-US" sz="3200" dirty="0"/>
              <a:t>, </a:t>
            </a:r>
            <a:r>
              <a:rPr lang="en-US" sz="3200" b="1" dirty="0">
                <a:solidFill>
                  <a:srgbClr val="F2A40D"/>
                </a:solidFill>
              </a:rPr>
              <a:t>recommendations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rgbClr val="F2A40D"/>
                </a:solidFill>
              </a:rPr>
              <a:t>exporting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F2A40D"/>
                </a:solidFill>
              </a:rPr>
              <a:t>cost management data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Management and Billing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https://docs.microsoft.com/en-us/azure/billing/</a:t>
            </a:r>
          </a:p>
        </p:txBody>
      </p:sp>
    </p:spTree>
    <p:extLst>
      <p:ext uri="{BB962C8B-B14F-4D97-AF65-F5344CB8AC3E}">
        <p14:creationId xmlns:p14="http://schemas.microsoft.com/office/powerpoint/2010/main" val="220116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3200" dirty="0"/>
              <a:t>Plan for and drive organizational accountability</a:t>
            </a:r>
          </a:p>
          <a:p>
            <a:pPr latinLnBrk="0"/>
            <a:r>
              <a:rPr lang="en-US" sz="3200" dirty="0"/>
              <a:t>Account for services consumption during a specific period</a:t>
            </a:r>
          </a:p>
          <a:p>
            <a:pPr latinLnBrk="0"/>
            <a:r>
              <a:rPr lang="en-US" sz="3200" dirty="0"/>
              <a:t>Monitor how spending progresses over time</a:t>
            </a:r>
          </a:p>
          <a:p>
            <a:pPr latinLnBrk="0"/>
            <a:r>
              <a:rPr lang="en-US" sz="3200" dirty="0"/>
              <a:t>When the budget thresholds are exceeded, only notifications are triggered</a:t>
            </a:r>
          </a:p>
          <a:p>
            <a:pPr latinLnBrk="0"/>
            <a:r>
              <a:rPr lang="en-US" sz="3200" dirty="0"/>
              <a:t>Budgets reset automatically at the end of a period</a:t>
            </a:r>
          </a:p>
          <a:p>
            <a:pPr latinLnBrk="0"/>
            <a:r>
              <a:rPr lang="en-US" sz="3200" dirty="0"/>
              <a:t>Resources are not affected, and consumption isn't stopped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https://docs.microsoft.com/en-us/azure/cost-management/tutorial-acm-create-budgets</a:t>
            </a:r>
          </a:p>
        </p:txBody>
      </p:sp>
    </p:spTree>
    <p:extLst>
      <p:ext uri="{BB962C8B-B14F-4D97-AF65-F5344CB8AC3E}">
        <p14:creationId xmlns:p14="http://schemas.microsoft.com/office/powerpoint/2010/main" val="24251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>
            <a:normAutofit/>
          </a:bodyPr>
          <a:lstStyle/>
          <a:p>
            <a:pPr latinLnBrk="0"/>
            <a:r>
              <a:rPr lang="en-US" sz="3200" dirty="0"/>
              <a:t>It is a </a:t>
            </a:r>
            <a:r>
              <a:rPr lang="en-US" sz="3200" b="1" dirty="0">
                <a:solidFill>
                  <a:srgbClr val="F2A40D"/>
                </a:solidFill>
              </a:rPr>
              <a:t>best practices analyzer </a:t>
            </a:r>
            <a:r>
              <a:rPr lang="en-US" sz="3200" dirty="0"/>
              <a:t>for Azure resources</a:t>
            </a:r>
          </a:p>
          <a:p>
            <a:pPr latinLnBrk="0"/>
            <a:r>
              <a:rPr lang="en-US" sz="3200" dirty="0"/>
              <a:t>Analyzes your </a:t>
            </a:r>
            <a:r>
              <a:rPr lang="en-US" sz="3200" b="1" dirty="0">
                <a:solidFill>
                  <a:srgbClr val="F2A40D"/>
                </a:solidFill>
              </a:rPr>
              <a:t>resource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F2A40D"/>
                </a:solidFill>
              </a:rPr>
              <a:t>configuration</a:t>
            </a:r>
            <a:r>
              <a:rPr lang="en-US" sz="3200" b="1" dirty="0"/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rgbClr val="F2A40D"/>
                </a:solidFill>
              </a:rPr>
              <a:t>usage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F2A40D"/>
                </a:solidFill>
              </a:rPr>
              <a:t>telemetry</a:t>
            </a:r>
          </a:p>
          <a:p>
            <a:pPr latinLnBrk="0">
              <a:buClr>
                <a:schemeClr val="tx1"/>
              </a:buClr>
            </a:pPr>
            <a:r>
              <a:rPr lang="en-US" sz="3200" b="1" dirty="0">
                <a:solidFill>
                  <a:srgbClr val="F2A40D"/>
                </a:solidFill>
              </a:rPr>
              <a:t>Recommends solutions </a:t>
            </a:r>
            <a:r>
              <a:rPr lang="en-US" sz="3200" dirty="0"/>
              <a:t>that can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en-US" sz="3000" dirty="0"/>
              <a:t>Improve the cost effectiveness</a:t>
            </a:r>
          </a:p>
          <a:p>
            <a:pPr lvl="1"/>
            <a:r>
              <a:rPr lang="en-US" sz="3000" dirty="0"/>
              <a:t>Performance</a:t>
            </a:r>
          </a:p>
          <a:p>
            <a:pPr lvl="1"/>
            <a:r>
              <a:rPr lang="en-US" sz="3000" dirty="0"/>
              <a:t>Reliability</a:t>
            </a:r>
          </a:p>
          <a:p>
            <a:pPr lvl="1"/>
            <a:r>
              <a:rPr lang="en-US" sz="3000" dirty="0"/>
              <a:t>Security of resources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Advisor 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https://docs.microsoft.com/en-us/azure/advisor/</a:t>
            </a:r>
          </a:p>
        </p:txBody>
      </p:sp>
    </p:spTree>
    <p:extLst>
      <p:ext uri="{BB962C8B-B14F-4D97-AF65-F5344CB8AC3E}">
        <p14:creationId xmlns:p14="http://schemas.microsoft.com/office/powerpoint/2010/main" val="142128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3200" dirty="0"/>
              <a:t>The recommendations are divided into categories:</a:t>
            </a:r>
          </a:p>
          <a:p>
            <a:pPr lvl="1" latinLnBrk="0"/>
            <a:r>
              <a:rPr lang="en-US" sz="3000" dirty="0"/>
              <a:t>Cost</a:t>
            </a:r>
          </a:p>
          <a:p>
            <a:pPr lvl="1" latinLnBrk="0"/>
            <a:r>
              <a:rPr lang="en-US" sz="3000" dirty="0"/>
              <a:t>Security</a:t>
            </a:r>
          </a:p>
          <a:p>
            <a:pPr lvl="1" latinLnBrk="0"/>
            <a:r>
              <a:rPr lang="en-US" sz="3000" dirty="0"/>
              <a:t>Reliability (formerly called </a:t>
            </a:r>
            <a:r>
              <a:rPr lang="en-US" sz="3000" b="1" dirty="0">
                <a:solidFill>
                  <a:srgbClr val="F2A40D"/>
                </a:solidFill>
              </a:rPr>
              <a:t>High Availability</a:t>
            </a:r>
            <a:r>
              <a:rPr lang="en-US" sz="3000" dirty="0"/>
              <a:t>)</a:t>
            </a:r>
          </a:p>
          <a:p>
            <a:pPr lvl="1" latinLnBrk="0"/>
            <a:r>
              <a:rPr lang="en-US" sz="3000" dirty="0"/>
              <a:t>Operational Excellence</a:t>
            </a:r>
          </a:p>
          <a:p>
            <a:pPr lvl="1" latinLnBrk="0"/>
            <a:r>
              <a:rPr lang="en-US" sz="3000" dirty="0"/>
              <a:t>Performance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Advisor (2)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https://docs.microsoft.com/en-us/azure/advisor/</a:t>
            </a:r>
          </a:p>
        </p:txBody>
      </p:sp>
    </p:spTree>
    <p:extLst>
      <p:ext uri="{BB962C8B-B14F-4D97-AF65-F5344CB8AC3E}">
        <p14:creationId xmlns:p14="http://schemas.microsoft.com/office/powerpoint/2010/main" val="47424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Free on-line tool provided by Microsoft</a:t>
            </a:r>
          </a:p>
          <a:p>
            <a:r>
              <a:rPr lang="en-US" sz="3200" dirty="0"/>
              <a:t>Configure and estimate the costs for Azure products</a:t>
            </a:r>
          </a:p>
          <a:p>
            <a:r>
              <a:rPr lang="en-US" sz="3200" dirty="0"/>
              <a:t>Supports complex environment scenarios</a:t>
            </a:r>
          </a:p>
          <a:p>
            <a:r>
              <a:rPr lang="en-US" sz="3200" dirty="0"/>
              <a:t>Provides example scenarios</a:t>
            </a:r>
          </a:p>
          <a:p>
            <a:r>
              <a:rPr lang="en-US" sz="3200" dirty="0"/>
              <a:t>Offers to save and export the estimations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Calculator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https://azure.microsoft.com/en-us/pricing/calculator/</a:t>
            </a:r>
          </a:p>
        </p:txBody>
      </p:sp>
    </p:spTree>
    <p:extLst>
      <p:ext uri="{BB962C8B-B14F-4D97-AF65-F5344CB8AC3E}">
        <p14:creationId xmlns:p14="http://schemas.microsoft.com/office/powerpoint/2010/main" val="233633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Free on-line tool provided by Microsoft</a:t>
            </a:r>
          </a:p>
          <a:p>
            <a:r>
              <a:rPr lang="en-US" sz="3200" dirty="0"/>
              <a:t>Estimate the cost savings if migrating our workloads to Azure</a:t>
            </a:r>
          </a:p>
          <a:p>
            <a:r>
              <a:rPr lang="en-US" sz="3200" dirty="0"/>
              <a:t>The emphasis is on the four core services</a:t>
            </a:r>
          </a:p>
          <a:p>
            <a:r>
              <a:rPr lang="en-US" sz="3200" dirty="0"/>
              <a:t>Expenses for software licenses, electricity, and labor are accounted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Cost of Ownership Calculator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https://azure.microsoft.com/en-us/pricing/tco/calculator/</a:t>
            </a:r>
          </a:p>
        </p:txBody>
      </p:sp>
    </p:spTree>
    <p:extLst>
      <p:ext uri="{BB962C8B-B14F-4D97-AF65-F5344CB8AC3E}">
        <p14:creationId xmlns:p14="http://schemas.microsoft.com/office/powerpoint/2010/main" val="382885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3200" dirty="0"/>
              <a:t>We can logically organize Azure resource by using tags</a:t>
            </a:r>
          </a:p>
          <a:p>
            <a:pPr latinLnBrk="0"/>
            <a:r>
              <a:rPr lang="en-US" sz="3200" dirty="0"/>
              <a:t>Each tag consists of a name and a value pair</a:t>
            </a:r>
          </a:p>
          <a:p>
            <a:pPr latinLnBrk="0"/>
            <a:r>
              <a:rPr lang="en-US" sz="3200" dirty="0"/>
              <a:t>Each resource can have a maximum of 50 tag name/value pairs</a:t>
            </a:r>
          </a:p>
          <a:p>
            <a:pPr latinLnBrk="0"/>
            <a:r>
              <a:rPr lang="en-US" sz="3200" dirty="0"/>
              <a:t>Not all resource types support tags</a:t>
            </a:r>
          </a:p>
          <a:p>
            <a:pPr latinLnBrk="0"/>
            <a:r>
              <a:rPr lang="en-US" sz="3200" dirty="0"/>
              <a:t>Tag name is limited to 512 (128 for storage accounts) characters</a:t>
            </a:r>
          </a:p>
          <a:p>
            <a:pPr latinLnBrk="0"/>
            <a:r>
              <a:rPr lang="en-US" sz="3200" dirty="0"/>
              <a:t>Tag value is limited to 256 characters</a:t>
            </a:r>
          </a:p>
          <a:p>
            <a:pPr latinLnBrk="0"/>
            <a:r>
              <a:rPr lang="en-US" sz="3200" dirty="0"/>
              <a:t>Tags applied to the resource group are not inherited by the resources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https://docs.microsoft.com/en-us/azure/azure-resource-manager/resource-group-using-tags</a:t>
            </a:r>
          </a:p>
        </p:txBody>
      </p:sp>
    </p:spTree>
    <p:extLst>
      <p:ext uri="{BB962C8B-B14F-4D97-AF65-F5344CB8AC3E}">
        <p14:creationId xmlns:p14="http://schemas.microsoft.com/office/powerpoint/2010/main" val="290376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Additional Tools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To Gain Productivity</a:t>
            </a:r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231117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Free multi-platform code editor</a:t>
            </a:r>
          </a:p>
          <a:p>
            <a:r>
              <a:rPr lang="en-US" sz="3200" dirty="0" err="1"/>
              <a:t>IntelliSence</a:t>
            </a:r>
            <a:r>
              <a:rPr lang="en-US" sz="3200" dirty="0"/>
              <a:t> for syntax highlighting and autocompletion</a:t>
            </a:r>
          </a:p>
          <a:p>
            <a:r>
              <a:rPr lang="en-US" sz="3200" dirty="0"/>
              <a:t>Many languages are supported out of the box</a:t>
            </a:r>
          </a:p>
          <a:p>
            <a:r>
              <a:rPr lang="en-US" sz="3200" dirty="0"/>
              <a:t>Multiple source code management solutions supported</a:t>
            </a:r>
          </a:p>
          <a:p>
            <a:r>
              <a:rPr lang="en-US" sz="3200" dirty="0"/>
              <a:t>Azure integration</a:t>
            </a:r>
          </a:p>
          <a:p>
            <a:r>
              <a:rPr lang="en-US" sz="3200" dirty="0"/>
              <a:t>Extensible and customizable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https://code.visualstudio.com/</a:t>
            </a:r>
          </a:p>
        </p:txBody>
      </p:sp>
    </p:spTree>
    <p:extLst>
      <p:ext uri="{BB962C8B-B14F-4D97-AF65-F5344CB8AC3E}">
        <p14:creationId xmlns:p14="http://schemas.microsoft.com/office/powerpoint/2010/main" val="33431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JMESPath</a:t>
            </a:r>
            <a:r>
              <a:rPr lang="en-US" sz="3200" dirty="0"/>
              <a:t> is a query language for JSON</a:t>
            </a:r>
          </a:p>
          <a:p>
            <a:r>
              <a:rPr lang="en-US" sz="3200" dirty="0"/>
              <a:t>Hosted on-line</a:t>
            </a:r>
          </a:p>
          <a:p>
            <a:r>
              <a:rPr lang="en-US" sz="3200" dirty="0"/>
              <a:t>Developed and supported by 3</a:t>
            </a:r>
            <a:r>
              <a:rPr lang="en-US" sz="3200" baseline="30000" dirty="0"/>
              <a:t>rd</a:t>
            </a:r>
            <a:r>
              <a:rPr lang="en-US" sz="3200" dirty="0"/>
              <a:t> party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JMESPath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http://jmespath.org/</a:t>
            </a:r>
          </a:p>
        </p:txBody>
      </p:sp>
    </p:spTree>
    <p:extLst>
      <p:ext uri="{BB962C8B-B14F-4D97-AF65-F5344CB8AC3E}">
        <p14:creationId xmlns:p14="http://schemas.microsoft.com/office/powerpoint/2010/main" val="56781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29B28C-47EF-4462-BD8A-2534909095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Previous Module (M1)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9D6304-113E-4387-B4AD-B5D71C46D4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998" b="0" dirty="0"/>
              <a:t>Quick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C5447-024A-4A72-AAD7-39B06FD94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76" y="686514"/>
            <a:ext cx="3809008" cy="380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7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Azure Resource Manager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/>
              <a:t>Templates </a:t>
            </a:r>
            <a:r>
              <a:rPr lang="en-US" b="0" dirty="0"/>
              <a:t>&amp; Tools</a:t>
            </a:r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378076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deployment and management service for Azure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Resource Manager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https://docs.microsoft.com/en-us/azure/azure-resource-manager/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2DF121-37BB-4608-83E9-8FDDCE044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675" y="1982274"/>
            <a:ext cx="7240650" cy="381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7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3200" b="1" dirty="0"/>
              <a:t>JSON file </a:t>
            </a:r>
            <a:r>
              <a:rPr lang="en-US" sz="3200" dirty="0"/>
              <a:t>that defines one or more resources to deploy to a resource group or subscription</a:t>
            </a:r>
          </a:p>
          <a:p>
            <a:pPr latinLnBrk="0"/>
            <a:r>
              <a:rPr lang="en-US" sz="3200" dirty="0"/>
              <a:t>Can be used to deploy the resources consistently and repeatedly</a:t>
            </a:r>
          </a:p>
          <a:p>
            <a:pPr latinLnBrk="0"/>
            <a:r>
              <a:rPr lang="en-US" sz="3200" dirty="0"/>
              <a:t>Template is deployed only after passing validation</a:t>
            </a:r>
          </a:p>
          <a:p>
            <a:pPr latinLnBrk="0"/>
            <a:r>
              <a:rPr lang="en-US" sz="3200" dirty="0"/>
              <a:t>Can be broken into smaller, reusable components and linked together at deployment time. Nesting is also supported</a:t>
            </a:r>
          </a:p>
          <a:p>
            <a:pPr latinLnBrk="0"/>
            <a:r>
              <a:rPr lang="en-US" sz="3200" dirty="0"/>
              <a:t>Sections of a template are </a:t>
            </a:r>
            <a:r>
              <a:rPr lang="en-US" sz="3200" b="1" dirty="0">
                <a:solidFill>
                  <a:srgbClr val="F2A40D"/>
                </a:solidFill>
              </a:rPr>
              <a:t>parameters</a:t>
            </a:r>
            <a:r>
              <a:rPr lang="en-US" sz="3200" dirty="0"/>
              <a:t>, </a:t>
            </a:r>
            <a:r>
              <a:rPr lang="en-US" sz="3200" b="1" dirty="0">
                <a:solidFill>
                  <a:srgbClr val="F2A40D"/>
                </a:solidFill>
              </a:rPr>
              <a:t>variables</a:t>
            </a:r>
            <a:r>
              <a:rPr lang="en-US" sz="3200" dirty="0"/>
              <a:t>, </a:t>
            </a:r>
            <a:r>
              <a:rPr lang="en-US" sz="3200" b="1" dirty="0">
                <a:solidFill>
                  <a:srgbClr val="F2A40D"/>
                </a:solidFill>
              </a:rPr>
              <a:t>user-defined functions</a:t>
            </a:r>
            <a:r>
              <a:rPr lang="en-US" sz="3200" dirty="0"/>
              <a:t>, </a:t>
            </a:r>
            <a:r>
              <a:rPr lang="en-US" sz="3200" b="1" dirty="0">
                <a:solidFill>
                  <a:srgbClr val="F2A40D"/>
                </a:solidFill>
              </a:rPr>
              <a:t>resources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rgbClr val="F2A40D"/>
                </a:solidFill>
              </a:rPr>
              <a:t>outputs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Resource Manager Templates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https://docs.microsoft.com/en-us/azure/azure-resource-manager/template-deployment-overview</a:t>
            </a:r>
          </a:p>
        </p:txBody>
      </p:sp>
    </p:spTree>
    <p:extLst>
      <p:ext uri="{BB962C8B-B14F-4D97-AF65-F5344CB8AC3E}">
        <p14:creationId xmlns:p14="http://schemas.microsoft.com/office/powerpoint/2010/main" val="42281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3200" dirty="0"/>
              <a:t>Free tool for visualizing, editing, and saving Azure Resource Manager Templates</a:t>
            </a:r>
          </a:p>
          <a:p>
            <a:pPr latinLnBrk="0"/>
            <a:r>
              <a:rPr lang="en-US" sz="3200" dirty="0"/>
              <a:t>Hosted on-line</a:t>
            </a:r>
          </a:p>
          <a:p>
            <a:pPr latinLnBrk="0"/>
            <a:r>
              <a:rPr lang="en-US" sz="3200" dirty="0"/>
              <a:t>Developed and supported by 3</a:t>
            </a:r>
            <a:r>
              <a:rPr lang="en-US" sz="3200" baseline="30000" dirty="0"/>
              <a:t>rd</a:t>
            </a:r>
            <a:r>
              <a:rPr lang="en-US" sz="3200" dirty="0"/>
              <a:t> party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ARMVIZ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http://armviz.io/</a:t>
            </a:r>
          </a:p>
        </p:txBody>
      </p:sp>
    </p:spTree>
    <p:extLst>
      <p:ext uri="{BB962C8B-B14F-4D97-AF65-F5344CB8AC3E}">
        <p14:creationId xmlns:p14="http://schemas.microsoft.com/office/powerpoint/2010/main" val="246497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Azure The Right Way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5AF40-6D7A-4B09-8A4C-E6FF069A16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757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1626" y="1419225"/>
            <a:ext cx="8158825" cy="5286816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 latinLnBrk="0"/>
            <a:r>
              <a:rPr lang="en-US" sz="2500" dirty="0"/>
              <a:t>Resource deployment process can be automated and reproduced using </a:t>
            </a:r>
            <a:r>
              <a:rPr lang="en-US" sz="2500" b="1" dirty="0">
                <a:solidFill>
                  <a:srgbClr val="F2A40D"/>
                </a:solidFill>
              </a:rPr>
              <a:t>ARM templates</a:t>
            </a:r>
          </a:p>
          <a:p>
            <a:pPr lvl="0" latinLnBrk="0"/>
            <a:r>
              <a:rPr lang="en-US" sz="2500" dirty="0"/>
              <a:t>Initial provisioning of the VMs can be done </a:t>
            </a:r>
            <a:r>
              <a:rPr lang="en-US" sz="2500" dirty="0">
                <a:solidFill>
                  <a:srgbClr val="F2A40D"/>
                </a:solidFill>
              </a:rPr>
              <a:t>via </a:t>
            </a:r>
            <a:r>
              <a:rPr lang="en-US" sz="2500" b="1" dirty="0">
                <a:solidFill>
                  <a:srgbClr val="F2A40D"/>
                </a:solidFill>
              </a:rPr>
              <a:t>cloud </a:t>
            </a:r>
            <a:r>
              <a:rPr lang="en-US" sz="2500" b="1" dirty="0" err="1">
                <a:solidFill>
                  <a:srgbClr val="F2A40D"/>
                </a:solidFill>
              </a:rPr>
              <a:t>init</a:t>
            </a:r>
            <a:r>
              <a:rPr lang="en-US" sz="2500" b="1" dirty="0">
                <a:solidFill>
                  <a:srgbClr val="F2A40D"/>
                </a:solidFill>
              </a:rPr>
              <a:t> </a:t>
            </a:r>
            <a:r>
              <a:rPr lang="en-US" sz="2500" dirty="0"/>
              <a:t>or </a:t>
            </a:r>
            <a:r>
              <a:rPr lang="en-US" sz="2500" b="1" dirty="0">
                <a:solidFill>
                  <a:srgbClr val="F2A40D"/>
                </a:solidFill>
              </a:rPr>
              <a:t>custom script extension</a:t>
            </a:r>
          </a:p>
          <a:p>
            <a:pPr lvl="0" latinLnBrk="0"/>
            <a:r>
              <a:rPr lang="en-US" sz="2500" dirty="0"/>
              <a:t>Resource access management is implemented with RBAC</a:t>
            </a:r>
          </a:p>
          <a:p>
            <a:pPr lvl="0" latinLnBrk="0"/>
            <a:r>
              <a:rPr lang="en-US" sz="2500" dirty="0"/>
              <a:t>Policies can be used to track or enforce </a:t>
            </a:r>
          </a:p>
          <a:p>
            <a:pPr lvl="0" latinLnBrk="0"/>
            <a:r>
              <a:rPr lang="en-US" sz="2500" dirty="0"/>
              <a:t>Boot diagnostics require a storage account</a:t>
            </a:r>
          </a:p>
          <a:p>
            <a:pPr lvl="0" latinLnBrk="0"/>
            <a:r>
              <a:rPr lang="en-US" sz="2500" dirty="0"/>
              <a:t>Tags help to better track spending</a:t>
            </a:r>
          </a:p>
          <a:p>
            <a:pPr lvl="0" latinLnBrk="0"/>
            <a:r>
              <a:rPr lang="en-US" sz="2500" dirty="0"/>
              <a:t>Region and subscription limits can be increased to a maximum value via a support ticket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5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16562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4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820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Cloud Concepts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Azure Architecture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Azure Services, Products, and Solutions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Core Services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Management Tools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Covered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6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46159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Module (M2)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Topics</a:t>
            </a:r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186221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Scaling</a:t>
            </a:r>
            <a:endParaRPr lang="bg-BG" dirty="0"/>
          </a:p>
          <a:p>
            <a:pPr lvl="0"/>
            <a:r>
              <a:rPr lang="en-US" dirty="0"/>
              <a:t>Network Security and Load Balancing</a:t>
            </a:r>
            <a:endParaRPr lang="bg-BG" dirty="0"/>
          </a:p>
          <a:p>
            <a:pPr lvl="0"/>
            <a:r>
              <a:rPr lang="en-US" dirty="0"/>
              <a:t>Monitoring</a:t>
            </a:r>
            <a:endParaRPr lang="bg-BG" dirty="0"/>
          </a:p>
          <a:p>
            <a:pPr lvl="0"/>
            <a:r>
              <a:rPr lang="en-US" dirty="0"/>
              <a:t>Azure Resource Manager (Templates)</a:t>
            </a:r>
            <a:endParaRPr lang="bg-BG" dirty="0"/>
          </a:p>
          <a:p>
            <a:pPr lvl="0"/>
            <a:r>
              <a:rPr lang="en-US" dirty="0"/>
              <a:t>Storage Blobs and Files</a:t>
            </a:r>
            <a:endParaRPr lang="bg-BG" dirty="0"/>
          </a:p>
          <a:p>
            <a:pPr lvl="0"/>
            <a:r>
              <a:rPr lang="en-US" dirty="0"/>
              <a:t>Resource Access and Security</a:t>
            </a:r>
            <a:endParaRPr lang="bg-BG" dirty="0"/>
          </a:p>
          <a:p>
            <a:pPr lvl="0"/>
            <a:r>
              <a:rPr lang="en-US" dirty="0"/>
              <a:t>Costs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Advanced Infrastructure Services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VM Scaling. Networking. Storage</a:t>
            </a:r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274039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3200" dirty="0"/>
              <a:t>Create and manage a group of identical, load balanced, and autoscaling VMs</a:t>
            </a:r>
          </a:p>
          <a:p>
            <a:pPr latinLnBrk="0"/>
            <a:r>
              <a:rPr lang="en-US" sz="3200" dirty="0"/>
              <a:t>Easy to create and manage multiple VMs</a:t>
            </a:r>
          </a:p>
          <a:p>
            <a:pPr latinLnBrk="0"/>
            <a:r>
              <a:rPr lang="en-US" sz="3200" dirty="0"/>
              <a:t>Provides high availability and application resiliency</a:t>
            </a:r>
          </a:p>
          <a:p>
            <a:pPr latinLnBrk="0"/>
            <a:r>
              <a:rPr lang="en-US" sz="3200" dirty="0"/>
              <a:t>Applications can automatically scale as resource demand changes</a:t>
            </a:r>
          </a:p>
          <a:p>
            <a:pPr latinLnBrk="0"/>
            <a:r>
              <a:rPr lang="en-US" sz="3200" dirty="0"/>
              <a:t>Works at large-scale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Scale Sets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768626" y="6249702"/>
            <a:ext cx="10654747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https://docs.microsoft.com/en-us/azure/virtual-machine-scale-sets/</a:t>
            </a:r>
          </a:p>
        </p:txBody>
      </p:sp>
    </p:spTree>
    <p:extLst>
      <p:ext uri="{BB962C8B-B14F-4D97-AF65-F5344CB8AC3E}">
        <p14:creationId xmlns:p14="http://schemas.microsoft.com/office/powerpoint/2010/main" val="289222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4109</TotalTime>
  <Words>2495</Words>
  <Application>Microsoft Office PowerPoint</Application>
  <PresentationFormat>Widescreen</PresentationFormat>
  <Paragraphs>336</Paragraphs>
  <Slides>50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Consolas</vt:lpstr>
      <vt:lpstr>Wingdings</vt:lpstr>
      <vt:lpstr>Wingdings 2</vt:lpstr>
      <vt:lpstr>SoftUni</vt:lpstr>
      <vt:lpstr>Azure Advanced Infrastructure Services</vt:lpstr>
      <vt:lpstr>Have a Questions?</vt:lpstr>
      <vt:lpstr>Homework Progress</vt:lpstr>
      <vt:lpstr>PowerPoint Presentation</vt:lpstr>
      <vt:lpstr>What We Covered</vt:lpstr>
      <vt:lpstr>PowerPoint Presentation</vt:lpstr>
      <vt:lpstr>Table of Contents</vt:lpstr>
      <vt:lpstr>PowerPoint Presentation</vt:lpstr>
      <vt:lpstr>Virtual Machine Scale Sets</vt:lpstr>
      <vt:lpstr>VM Provision with Cloud Init</vt:lpstr>
      <vt:lpstr>Networking (Security Groups)</vt:lpstr>
      <vt:lpstr>Networking (Load Balancer)</vt:lpstr>
      <vt:lpstr>Azure Blob Storage </vt:lpstr>
      <vt:lpstr>Azure Files</vt:lpstr>
      <vt:lpstr>Storage Access</vt:lpstr>
      <vt:lpstr>Azure Storage Explorer</vt:lpstr>
      <vt:lpstr>PowerPoint Presentation</vt:lpstr>
      <vt:lpstr>PowerPoint Presentation</vt:lpstr>
      <vt:lpstr>Users and Groups</vt:lpstr>
      <vt:lpstr>Policies</vt:lpstr>
      <vt:lpstr>Role-based Access Control (RBAC)</vt:lpstr>
      <vt:lpstr>Resource Locks</vt:lpstr>
      <vt:lpstr>Azure Key Vault</vt:lpstr>
      <vt:lpstr>PowerPoint Presentation</vt:lpstr>
      <vt:lpstr>PowerPoint Presentation</vt:lpstr>
      <vt:lpstr>Subscription Limits</vt:lpstr>
      <vt:lpstr>Azure Monitor</vt:lpstr>
      <vt:lpstr>Boot Diagnostics</vt:lpstr>
      <vt:lpstr>Serial Console</vt:lpstr>
      <vt:lpstr>Cost Management and Billing</vt:lpstr>
      <vt:lpstr>Budgets</vt:lpstr>
      <vt:lpstr>Azure Advisor (1)</vt:lpstr>
      <vt:lpstr>Azure Advisor (2)</vt:lpstr>
      <vt:lpstr>Pricing Calculator</vt:lpstr>
      <vt:lpstr>Total Cost of Ownership Calculator</vt:lpstr>
      <vt:lpstr>Tags</vt:lpstr>
      <vt:lpstr>PowerPoint Presentation</vt:lpstr>
      <vt:lpstr>Visual Studio Code</vt:lpstr>
      <vt:lpstr>JMESPath</vt:lpstr>
      <vt:lpstr>PowerPoint Presentation</vt:lpstr>
      <vt:lpstr>Azure Resource Manager</vt:lpstr>
      <vt:lpstr>Azure Resource Manager Templates</vt:lpstr>
      <vt:lpstr>ARMVIZ</vt:lpstr>
      <vt:lpstr>PowerPoint Presentation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Fundamentals - Course Introduction</dc:title>
  <dc:subject>C# Fundamentals – Practical Training Course @ SoftUni</dc:subject>
  <dc:creator>Software University</dc:creator>
  <cp:keywords>C# Fundamentals;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Dimitar Zahariev</cp:lastModifiedBy>
  <cp:revision>127</cp:revision>
  <dcterms:created xsi:type="dcterms:W3CDTF">2018-05-23T13:08:44Z</dcterms:created>
  <dcterms:modified xsi:type="dcterms:W3CDTF">2022-03-04T15:23:02Z</dcterms:modified>
  <cp:category>programming;education;software engineering;software development</cp:category>
</cp:coreProperties>
</file>