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1024" r:id="rId3"/>
    <p:sldId id="1016" r:id="rId4"/>
    <p:sldId id="895" r:id="rId5"/>
    <p:sldId id="946" r:id="rId6"/>
    <p:sldId id="947" r:id="rId7"/>
    <p:sldId id="276" r:id="rId8"/>
    <p:sldId id="761" r:id="rId9"/>
    <p:sldId id="701" r:id="rId10"/>
    <p:sldId id="994" r:id="rId11"/>
    <p:sldId id="995" r:id="rId12"/>
    <p:sldId id="996" r:id="rId13"/>
    <p:sldId id="997" r:id="rId14"/>
    <p:sldId id="707" r:id="rId15"/>
    <p:sldId id="353" r:id="rId16"/>
    <p:sldId id="982" r:id="rId17"/>
    <p:sldId id="992" r:id="rId18"/>
    <p:sldId id="1007" r:id="rId19"/>
    <p:sldId id="1017" r:id="rId20"/>
    <p:sldId id="1018" r:id="rId21"/>
    <p:sldId id="993" r:id="rId22"/>
    <p:sldId id="699" r:id="rId23"/>
    <p:sldId id="708" r:id="rId24"/>
    <p:sldId id="989" r:id="rId25"/>
    <p:sldId id="998" r:id="rId26"/>
    <p:sldId id="1000" r:id="rId27"/>
    <p:sldId id="1001" r:id="rId28"/>
    <p:sldId id="1019" r:id="rId29"/>
    <p:sldId id="999" r:id="rId30"/>
    <p:sldId id="1004" r:id="rId31"/>
    <p:sldId id="1020" r:id="rId32"/>
    <p:sldId id="1002" r:id="rId33"/>
    <p:sldId id="1003" r:id="rId34"/>
    <p:sldId id="1005" r:id="rId35"/>
    <p:sldId id="1021" r:id="rId36"/>
    <p:sldId id="1006" r:id="rId37"/>
    <p:sldId id="1022" r:id="rId38"/>
    <p:sldId id="1023" r:id="rId39"/>
    <p:sldId id="714" r:id="rId40"/>
    <p:sldId id="751" r:id="rId41"/>
    <p:sldId id="752" r:id="rId42"/>
    <p:sldId id="318" r:id="rId43"/>
    <p:sldId id="316" r:id="rId44"/>
    <p:sldId id="755" r:id="rId45"/>
    <p:sldId id="75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503"/>
            <p14:sldId id="1024"/>
            <p14:sldId id="1016"/>
            <p14:sldId id="895"/>
            <p14:sldId id="946"/>
            <p14:sldId id="947"/>
            <p14:sldId id="276"/>
            <p14:sldId id="761"/>
          </p14:sldIdLst>
        </p14:section>
        <p14:section name="Containers in Azure" id="{E69510C4-FC53-4A79-B98C-36AD0169A3BC}">
          <p14:sldIdLst>
            <p14:sldId id="701"/>
            <p14:sldId id="994"/>
            <p14:sldId id="995"/>
            <p14:sldId id="996"/>
            <p14:sldId id="997"/>
            <p14:sldId id="707"/>
          </p14:sldIdLst>
        </p14:section>
        <p14:section name="Azure App Services" id="{2F9F5986-7BBB-4366-862C-8A927EE2272D}">
          <p14:sldIdLst>
            <p14:sldId id="353"/>
            <p14:sldId id="982"/>
            <p14:sldId id="992"/>
            <p14:sldId id="1007"/>
            <p14:sldId id="1017"/>
            <p14:sldId id="1018"/>
            <p14:sldId id="993"/>
            <p14:sldId id="699"/>
          </p14:sldIdLst>
        </p14:section>
        <p14:section name="Azure Functions" id="{DC9A04FA-C33A-436B-BB9B-6974AC806353}">
          <p14:sldIdLst>
            <p14:sldId id="708"/>
            <p14:sldId id="989"/>
            <p14:sldId id="998"/>
            <p14:sldId id="1000"/>
            <p14:sldId id="1001"/>
            <p14:sldId id="1019"/>
            <p14:sldId id="999"/>
            <p14:sldId id="1004"/>
            <p14:sldId id="1020"/>
          </p14:sldIdLst>
        </p14:section>
        <p14:section name="Azure Logic Apps" id="{39AC6E1B-F71E-4BCF-B0DB-CE63A274759E}">
          <p14:sldIdLst>
            <p14:sldId id="1002"/>
            <p14:sldId id="1003"/>
            <p14:sldId id="1005"/>
            <p14:sldId id="1021"/>
            <p14:sldId id="1006"/>
            <p14:sldId id="1022"/>
            <p14:sldId id="1023"/>
            <p14:sldId id="714"/>
          </p14:sldIdLst>
        </p14:section>
        <p14:section name="Conclusion" id="{10E03AB1-9AA8-4E86-9A64-D741901E50A2}">
          <p14:sldIdLst>
            <p14:sldId id="751"/>
            <p14:sldId id="752"/>
            <p14:sldId id="318"/>
            <p14:sldId id="316"/>
            <p14:sldId id="755"/>
            <p14:sldId id="756"/>
          </p14:sldIdLst>
        </p14:section>
        <p14:section name="Default Section" id="{E86C29D8-CAA2-42F9-B748-C6FAE17CA38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464646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74E53B-B41B-4120-91F7-36FA3462A3BF}" v="25" dt="2022-03-18T07:35:57.50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0" autoAdjust="0"/>
    <p:restoredTop sz="94571" autoAdjust="0"/>
  </p:normalViewPr>
  <p:slideViewPr>
    <p:cSldViewPr showGuides="1">
      <p:cViewPr varScale="1">
        <p:scale>
          <a:sx n="79" d="100"/>
          <a:sy n="79" d="100"/>
        </p:scale>
        <p:origin x="902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B074E53B-B41B-4120-91F7-36FA3462A3BF}"/>
    <pc:docChg chg="addSld delSld modSld modSection">
      <pc:chgData name="Dimitar Zahariev" userId="b84e4ebc77879e88" providerId="LiveId" clId="{B074E53B-B41B-4120-91F7-36FA3462A3BF}" dt="2022-03-18T07:35:57.503" v="31" actId="20577"/>
      <pc:docMkLst>
        <pc:docMk/>
      </pc:docMkLst>
      <pc:sldChg chg="modSp">
        <pc:chgData name="Dimitar Zahariev" userId="b84e4ebc77879e88" providerId="LiveId" clId="{B074E53B-B41B-4120-91F7-36FA3462A3BF}" dt="2022-03-18T07:35:57.503" v="31" actId="20577"/>
        <pc:sldMkLst>
          <pc:docMk/>
          <pc:sldMk cId="2373257029" sldId="751"/>
        </pc:sldMkLst>
        <pc:spChg chg="mod">
          <ac:chgData name="Dimitar Zahariev" userId="b84e4ebc77879e88" providerId="LiveId" clId="{B074E53B-B41B-4120-91F7-36FA3462A3BF}" dt="2022-03-18T07:35:57.503" v="31" actId="20577"/>
          <ac:spMkLst>
            <pc:docMk/>
            <pc:sldMk cId="2373257029" sldId="751"/>
            <ac:spMk id="14" creationId="{0E49D336-45B6-44D3-97C4-E28F8DEA2022}"/>
          </ac:spMkLst>
        </pc:spChg>
      </pc:sldChg>
      <pc:sldChg chg="del">
        <pc:chgData name="Dimitar Zahariev" userId="b84e4ebc77879e88" providerId="LiveId" clId="{B074E53B-B41B-4120-91F7-36FA3462A3BF}" dt="2022-03-18T07:25:31.294" v="1" actId="47"/>
        <pc:sldMkLst>
          <pc:docMk/>
          <pc:sldMk cId="1942477716" sldId="1015"/>
        </pc:sldMkLst>
      </pc:sldChg>
      <pc:sldChg chg="addSp modSp mod modAnim">
        <pc:chgData name="Dimitar Zahariev" userId="b84e4ebc77879e88" providerId="LiveId" clId="{B074E53B-B41B-4120-91F7-36FA3462A3BF}" dt="2022-03-18T07:28:51.266" v="23" actId="27918"/>
        <pc:sldMkLst>
          <pc:docMk/>
          <pc:sldMk cId="2856544599" sldId="1016"/>
        </pc:sldMkLst>
        <pc:spChg chg="add mod">
          <ac:chgData name="Dimitar Zahariev" userId="b84e4ebc77879e88" providerId="LiveId" clId="{B074E53B-B41B-4120-91F7-36FA3462A3BF}" dt="2022-03-18T07:27:28.008" v="11" actId="20577"/>
          <ac:spMkLst>
            <pc:docMk/>
            <pc:sldMk cId="2856544599" sldId="1016"/>
            <ac:spMk id="6" creationId="{811FF571-9E96-4C6F-8CEE-77C7492F7217}"/>
          </ac:spMkLst>
        </pc:spChg>
        <pc:spChg chg="add mod">
          <ac:chgData name="Dimitar Zahariev" userId="b84e4ebc77879e88" providerId="LiveId" clId="{B074E53B-B41B-4120-91F7-36FA3462A3BF}" dt="2022-03-18T07:27:38.893" v="14" actId="20577"/>
          <ac:spMkLst>
            <pc:docMk/>
            <pc:sldMk cId="2856544599" sldId="1016"/>
            <ac:spMk id="7" creationId="{5C8CB9E4-14D3-4C23-93B4-D5F2A478A34B}"/>
          </ac:spMkLst>
        </pc:spChg>
        <pc:spChg chg="add mod">
          <ac:chgData name="Dimitar Zahariev" userId="b84e4ebc77879e88" providerId="LiveId" clId="{B074E53B-B41B-4120-91F7-36FA3462A3BF}" dt="2022-03-18T07:27:51.657" v="17" actId="20577"/>
          <ac:spMkLst>
            <pc:docMk/>
            <pc:sldMk cId="2856544599" sldId="1016"/>
            <ac:spMk id="8" creationId="{FBE9757C-1487-493D-A3C6-FA99D372FCAA}"/>
          </ac:spMkLst>
        </pc:spChg>
        <pc:graphicFrameChg chg="mod">
          <ac:chgData name="Dimitar Zahariev" userId="b84e4ebc77879e88" providerId="LiveId" clId="{B074E53B-B41B-4120-91F7-36FA3462A3BF}" dt="2022-03-18T07:28:02.887" v="19" actId="14100"/>
          <ac:graphicFrameMkLst>
            <pc:docMk/>
            <pc:sldMk cId="2856544599" sldId="1016"/>
            <ac:graphicFrameMk id="5" creationId="{C9A07C50-DB27-4B27-9564-E6E6CE66CE54}"/>
          </ac:graphicFrameMkLst>
        </pc:graphicFrameChg>
      </pc:sldChg>
      <pc:sldChg chg="add">
        <pc:chgData name="Dimitar Zahariev" userId="b84e4ebc77879e88" providerId="LiveId" clId="{B074E53B-B41B-4120-91F7-36FA3462A3BF}" dt="2022-03-18T07:25:29.154" v="0"/>
        <pc:sldMkLst>
          <pc:docMk/>
          <pc:sldMk cId="3585508359" sldId="1024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Submitted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bg-BG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M1</c:v>
                </c:pt>
                <c:pt idx="1">
                  <c:v>M2</c:v>
                </c:pt>
                <c:pt idx="2">
                  <c:v>M3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29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E8-48D4-A60E-A0955F6215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8388048"/>
        <c:axId val="458388376"/>
      </c:barChart>
      <c:catAx>
        <c:axId val="458388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376"/>
        <c:crosses val="autoZero"/>
        <c:auto val="1"/>
        <c:lblAlgn val="ctr"/>
        <c:lblOffset val="100"/>
        <c:noMultiLvlLbl val="0"/>
      </c:catAx>
      <c:valAx>
        <c:axId val="458388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bg-BG"/>
          </a:p>
        </c:txPr>
        <c:crossAx val="458388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bg-BG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/>
              <a:sym typeface="Arial"/>
            </a:endParaRPr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  <a:sym typeface="Calibri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6074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229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19070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© SoftUni – </a:t>
            </a:r>
            <a:r>
              <a:rPr kumimoji="0" lang="en-US" sz="11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https://softuni.org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Copyrighted document. Unauthorized copy or reproduction is not permitted.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893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93398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9045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205194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9208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64704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060860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565037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4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40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7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3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5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7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5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7F8A29-9872-49EB-9889-6CA0EC10C7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46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3/18/2022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90511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2" r:id="rId13"/>
    <p:sldLayoutId id="2147483693" r:id="rId14"/>
    <p:sldLayoutId id="2147483694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33.png"/><Relationship Id="rId18" Type="http://schemas.openxmlformats.org/officeDocument/2006/relationships/hyperlink" Target="https://bg.it.schwarz/schwarz-it-bulgaria" TargetMode="External"/><Relationship Id="rId26" Type="http://schemas.openxmlformats.org/officeDocument/2006/relationships/hyperlink" Target="https://indeavr.com/" TargetMode="External"/><Relationship Id="rId3" Type="http://schemas.openxmlformats.org/officeDocument/2006/relationships/image" Target="../media/image28.jp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35.png"/><Relationship Id="rId25" Type="http://schemas.openxmlformats.org/officeDocument/2006/relationships/image" Target="../media/image39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motion-software.com/" TargetMode="External"/><Relationship Id="rId20" Type="http://schemas.openxmlformats.org/officeDocument/2006/relationships/hyperlink" Target="https://createx.bg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32.png"/><Relationship Id="rId24" Type="http://schemas.openxmlformats.org/officeDocument/2006/relationships/hyperlink" Target="https://de.draftkings.com/" TargetMode="External"/><Relationship Id="rId5" Type="http://schemas.openxmlformats.org/officeDocument/2006/relationships/image" Target="../media/image29.png"/><Relationship Id="rId15" Type="http://schemas.openxmlformats.org/officeDocument/2006/relationships/image" Target="../media/image34.png"/><Relationship Id="rId23" Type="http://schemas.openxmlformats.org/officeDocument/2006/relationships/image" Target="../media/image38.jpe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36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31.jpg"/><Relationship Id="rId14" Type="http://schemas.openxmlformats.org/officeDocument/2006/relationships/hyperlink" Target="https://taulia.com/company/careers/" TargetMode="External"/><Relationship Id="rId22" Type="http://schemas.openxmlformats.org/officeDocument/2006/relationships/hyperlink" Target="https://pokerstarscareers.com/" TargetMode="External"/><Relationship Id="rId27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virtualracingschool.com/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hyperlink" Target="https://softuni.bg/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https://softuni.org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dirty="0"/>
              <a:t>Containers. App Services. Functions. Logic Apps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for Developers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D9937DE-6FCA-4632-A619-2CD3E609D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220" y="2721473"/>
            <a:ext cx="5437955" cy="15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Preferred way to package, deploy, and manage cloud applications</a:t>
            </a:r>
          </a:p>
          <a:p>
            <a:r>
              <a:rPr lang="en-US" sz="3200" dirty="0"/>
              <a:t>Offers the fastest and simplest way to run a container in Azure</a:t>
            </a:r>
          </a:p>
          <a:p>
            <a:r>
              <a:rPr lang="en-US" sz="3200" dirty="0"/>
              <a:t>No need to manage any virtual machines</a:t>
            </a:r>
          </a:p>
          <a:p>
            <a:r>
              <a:rPr lang="en-US" sz="3200" dirty="0"/>
              <a:t>Great solution for scenarios that can operate in isolated containers</a:t>
            </a:r>
          </a:p>
          <a:p>
            <a:r>
              <a:rPr lang="en-US" sz="3200" dirty="0"/>
              <a:t>Including simple applications, task automation, and build jobs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Azure Container Instances (ACI)?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https://docs.microsoft.com/en-us/azure/container-instances/container-instances-overview</a:t>
            </a:r>
          </a:p>
        </p:txBody>
      </p:sp>
    </p:spTree>
    <p:extLst>
      <p:ext uri="{BB962C8B-B14F-4D97-AF65-F5344CB8AC3E}">
        <p14:creationId xmlns:p14="http://schemas.microsoft.com/office/powerpoint/2010/main" val="277582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983404"/>
            <a:ext cx="11818096" cy="6090595"/>
          </a:xfrm>
        </p:spPr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Fast startup times </a:t>
            </a:r>
            <a:r>
              <a:rPr lang="en-US" sz="3200" dirty="0"/>
              <a:t>compared to virtual machines</a:t>
            </a:r>
          </a:p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Public IP and DNS name </a:t>
            </a:r>
            <a:r>
              <a:rPr lang="en-US" sz="3200" dirty="0"/>
              <a:t>(</a:t>
            </a:r>
            <a:r>
              <a:rPr lang="en-US" sz="3200" i="1" dirty="0"/>
              <a:t>container.azureregion</a:t>
            </a:r>
            <a:r>
              <a:rPr lang="en-US" sz="3200" dirty="0"/>
              <a:t>.azurecontainer.io)</a:t>
            </a:r>
          </a:p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Hypervisor-level security </a:t>
            </a:r>
            <a:r>
              <a:rPr lang="en-US" sz="3200" dirty="0"/>
              <a:t>as it would e in a VM</a:t>
            </a:r>
          </a:p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Custom sizes </a:t>
            </a:r>
            <a:r>
              <a:rPr lang="en-US" sz="3200" dirty="0"/>
              <a:t>allow adjusting of CPU cores and memory</a:t>
            </a:r>
          </a:p>
          <a:p>
            <a:pPr latinLnBrk="0">
              <a:buClr>
                <a:schemeClr val="tx1"/>
              </a:buClr>
            </a:pPr>
            <a:r>
              <a:rPr lang="en-US" sz="3200" dirty="0"/>
              <a:t>For compute intensive jobs containers can use NVIDIA  Tesla GPUs</a:t>
            </a:r>
          </a:p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Persistent storage </a:t>
            </a:r>
            <a:r>
              <a:rPr lang="en-US" sz="3200" dirty="0"/>
              <a:t>via direct mounting of Azure File shared</a:t>
            </a:r>
          </a:p>
          <a:p>
            <a:pPr latinLnBrk="0"/>
            <a:r>
              <a:rPr lang="en-US" sz="3200" dirty="0"/>
              <a:t>Both </a:t>
            </a:r>
            <a:r>
              <a:rPr lang="en-US" sz="3200" b="1" dirty="0">
                <a:solidFill>
                  <a:schemeClr val="bg1"/>
                </a:solidFill>
              </a:rPr>
              <a:t>Windows and Linux containers </a:t>
            </a:r>
            <a:r>
              <a:rPr lang="en-US" sz="3200" dirty="0"/>
              <a:t>can be scheduled</a:t>
            </a:r>
          </a:p>
          <a:p>
            <a:pPr latinLnBrk="0"/>
            <a:r>
              <a:rPr lang="en-US" sz="3200" dirty="0"/>
              <a:t>Supports scheduling of </a:t>
            </a:r>
            <a:r>
              <a:rPr lang="en-US" sz="3200" b="1" dirty="0">
                <a:solidFill>
                  <a:schemeClr val="bg1"/>
                </a:solidFill>
              </a:rPr>
              <a:t>multi-container groups </a:t>
            </a:r>
            <a:r>
              <a:rPr lang="en-US" sz="3200" dirty="0"/>
              <a:t>that share a host machine, local network, storage, and lifecycle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1881653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It is a managed, private </a:t>
            </a:r>
            <a:r>
              <a:rPr lang="en-US" sz="3200" b="1" dirty="0">
                <a:solidFill>
                  <a:schemeClr val="bg1"/>
                </a:solidFill>
              </a:rPr>
              <a:t>Docker registry service</a:t>
            </a:r>
          </a:p>
          <a:p>
            <a:r>
              <a:rPr lang="en-US" sz="3200" dirty="0"/>
              <a:t>Based on the open-source </a:t>
            </a:r>
            <a:r>
              <a:rPr lang="en-US" sz="3200" b="1" dirty="0">
                <a:solidFill>
                  <a:schemeClr val="bg1"/>
                </a:solidFill>
              </a:rPr>
              <a:t>Docker Registry 2.0</a:t>
            </a:r>
          </a:p>
          <a:p>
            <a:r>
              <a:rPr lang="en-US" sz="3200" dirty="0"/>
              <a:t>Used to store and manage private Docker container images</a:t>
            </a:r>
          </a:p>
          <a:p>
            <a:r>
              <a:rPr lang="en-US" sz="3200" dirty="0"/>
              <a:t>Available in three SKUs: </a:t>
            </a:r>
            <a:r>
              <a:rPr lang="en-US" sz="3200" b="1" dirty="0">
                <a:solidFill>
                  <a:schemeClr val="bg1"/>
                </a:solidFill>
              </a:rPr>
              <a:t>Basic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Standard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Premium</a:t>
            </a:r>
          </a:p>
          <a:p>
            <a:r>
              <a:rPr lang="en-US" sz="3200" dirty="0"/>
              <a:t>Offers support for both Windows and Linux images</a:t>
            </a:r>
          </a:p>
          <a:p>
            <a:r>
              <a:rPr lang="en-US" sz="3200" dirty="0"/>
              <a:t>Supports </a:t>
            </a:r>
            <a:r>
              <a:rPr lang="en-US" sz="3200" b="1" dirty="0">
                <a:solidFill>
                  <a:schemeClr val="bg1"/>
                </a:solidFill>
              </a:rPr>
              <a:t>Docker container images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Helm charts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OCI images</a:t>
            </a:r>
          </a:p>
          <a:p>
            <a:r>
              <a:rPr lang="en-US" sz="3200" dirty="0"/>
              <a:t>Building, testing, publishing and deploying images with </a:t>
            </a:r>
            <a:r>
              <a:rPr lang="en-US" sz="3200" b="1" dirty="0">
                <a:solidFill>
                  <a:schemeClr val="bg1"/>
                </a:solidFill>
              </a:rPr>
              <a:t>ACR Tasks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Azure Container Registry (ACR)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https://docs.microsoft.com/en-us/azure/container-registry/container-registry-intro</a:t>
            </a:r>
          </a:p>
        </p:txBody>
      </p:sp>
    </p:spTree>
    <p:extLst>
      <p:ext uri="{BB962C8B-B14F-4D97-AF65-F5344CB8AC3E}">
        <p14:creationId xmlns:p14="http://schemas.microsoft.com/office/powerpoint/2010/main" val="31476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Simplifies deployment of a managed Kubernetes cluster in Azure</a:t>
            </a:r>
          </a:p>
          <a:p>
            <a:r>
              <a:rPr lang="en-US" sz="3200" dirty="0"/>
              <a:t>Offloads management complexity and operational overhead</a:t>
            </a:r>
          </a:p>
          <a:p>
            <a:r>
              <a:rPr lang="en-US" sz="3200" dirty="0"/>
              <a:t>Kubernetes masters are managed by Azure</a:t>
            </a:r>
          </a:p>
          <a:p>
            <a:r>
              <a:rPr lang="en-US" sz="3200" dirty="0"/>
              <a:t>We are responsible only for the nodes and pay only for them</a:t>
            </a:r>
          </a:p>
          <a:p>
            <a:r>
              <a:rPr lang="en-US" sz="3200" dirty="0"/>
              <a:t>AKS nodes run on Azure virtual machines</a:t>
            </a:r>
          </a:p>
          <a:p>
            <a:r>
              <a:rPr lang="en-US" sz="3200" dirty="0"/>
              <a:t>AKS supports the creation of GPU enabled node pools</a:t>
            </a:r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Kubernetes Service (AKS)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https://docs.microsoft.com/en-us/azure/aks/intro-kubernetes</a:t>
            </a:r>
          </a:p>
        </p:txBody>
      </p:sp>
    </p:spTree>
    <p:extLst>
      <p:ext uri="{BB962C8B-B14F-4D97-AF65-F5344CB8AC3E}">
        <p14:creationId xmlns:p14="http://schemas.microsoft.com/office/powerpoint/2010/main" val="1218617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Containers in Azure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Containers. Images. Registries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79213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App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9250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Build and host web apps, mobile back ends, and RESTful APIs</a:t>
            </a:r>
          </a:p>
          <a:p>
            <a:r>
              <a:rPr lang="en-US" sz="3200" dirty="0"/>
              <a:t>Programming language of your choice</a:t>
            </a:r>
          </a:p>
          <a:p>
            <a:r>
              <a:rPr lang="en-US" sz="3200" dirty="0"/>
              <a:t>No need to manage infrastructure. Supports both Windows and Linux</a:t>
            </a:r>
          </a:p>
          <a:p>
            <a:r>
              <a:rPr lang="en-US" sz="3200" dirty="0"/>
              <a:t>Auto-scaling and high availability</a:t>
            </a:r>
          </a:p>
          <a:p>
            <a:r>
              <a:rPr lang="en-US" sz="3200" dirty="0"/>
              <a:t>Offers easily swappable deployment slots </a:t>
            </a:r>
          </a:p>
          <a:p>
            <a:r>
              <a:rPr lang="en-US" sz="3200" dirty="0"/>
              <a:t>Automated deployments from GitHub, Azure DevOps, any Git repo</a:t>
            </a:r>
          </a:p>
          <a:p>
            <a:r>
              <a:rPr lang="en-US" sz="3200" dirty="0"/>
              <a:t>Integrated Visual Studio publishing and FTP publishing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https://docs.microsoft.com/en-us/azure/app-service/overview</a:t>
            </a:r>
          </a:p>
        </p:txBody>
      </p:sp>
    </p:spTree>
    <p:extLst>
      <p:ext uri="{BB962C8B-B14F-4D97-AF65-F5344CB8AC3E}">
        <p14:creationId xmlns:p14="http://schemas.microsoft.com/office/powerpoint/2010/main" val="29097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r>
              <a:rPr lang="en-US" sz="3200" dirty="0"/>
              <a:t>An app runs in an </a:t>
            </a:r>
            <a:r>
              <a:rPr lang="en-US" sz="3200" b="1" dirty="0">
                <a:solidFill>
                  <a:schemeClr val="bg1"/>
                </a:solidFill>
              </a:rPr>
              <a:t>App Service plan</a:t>
            </a:r>
          </a:p>
          <a:p>
            <a:r>
              <a:rPr lang="en-US" sz="3200" dirty="0"/>
              <a:t>Defines a set of compute resources for a web app to run</a:t>
            </a:r>
          </a:p>
          <a:p>
            <a:r>
              <a:rPr lang="en-US" sz="3200" dirty="0"/>
              <a:t>Each App Service plan defines: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Region</a:t>
            </a:r>
            <a:r>
              <a:rPr lang="en-US" sz="3000" dirty="0"/>
              <a:t> (West US, East US, etc.)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Number of VM instances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Size of VM instances </a:t>
            </a:r>
            <a:r>
              <a:rPr lang="en-US" sz="3000" dirty="0"/>
              <a:t>(Small, Medium, Large)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Pricing tier </a:t>
            </a:r>
            <a:r>
              <a:rPr lang="en-US" sz="3000" dirty="0"/>
              <a:t>(Free, Shared, Basic, Standard, Premium, PremiumV2, Isolated)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Service Plans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https://docs.microsoft.com/en-us/azure/app-service/overview-hosting-plans</a:t>
            </a:r>
          </a:p>
        </p:txBody>
      </p:sp>
    </p:spTree>
    <p:extLst>
      <p:ext uri="{BB962C8B-B14F-4D97-AF65-F5344CB8AC3E}">
        <p14:creationId xmlns:p14="http://schemas.microsoft.com/office/powerpoint/2010/main" val="2156899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Shared compute </a:t>
            </a:r>
            <a:r>
              <a:rPr lang="en-US" sz="3200" dirty="0"/>
              <a:t>could be two base tiers</a:t>
            </a:r>
          </a:p>
          <a:p>
            <a:pPr lvl="1" latinLnBrk="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Free</a:t>
            </a:r>
            <a:r>
              <a:rPr lang="en-US" sz="3000" dirty="0"/>
              <a:t> </a:t>
            </a:r>
          </a:p>
          <a:p>
            <a:pPr lvl="1" latinLnBrk="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Shared</a:t>
            </a:r>
            <a:endParaRPr lang="en-US" sz="30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They can run an app on 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Azure VM </a:t>
            </a:r>
          </a:p>
          <a:p>
            <a:pPr lvl="1"/>
            <a:r>
              <a:rPr lang="en-US" sz="3000" dirty="0"/>
              <a:t>Other </a:t>
            </a:r>
            <a:r>
              <a:rPr lang="en-US" sz="3000" b="1" dirty="0">
                <a:solidFill>
                  <a:schemeClr val="bg1"/>
                </a:solidFill>
              </a:rPr>
              <a:t>App Service apps</a:t>
            </a:r>
            <a:r>
              <a:rPr lang="en-US" sz="3000" dirty="0"/>
              <a:t>, including apps of other customers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Tiers (1)</a:t>
            </a:r>
          </a:p>
        </p:txBody>
      </p:sp>
    </p:spTree>
    <p:extLst>
      <p:ext uri="{BB962C8B-B14F-4D97-AF65-F5344CB8AC3E}">
        <p14:creationId xmlns:p14="http://schemas.microsoft.com/office/powerpoint/2010/main" val="1117905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Dedicated compute</a:t>
            </a:r>
            <a:endParaRPr lang="en-US" sz="3200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Basic</a:t>
            </a:r>
            <a:endParaRPr lang="en-US" sz="3000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Standard</a:t>
            </a:r>
            <a:endParaRPr lang="en-US" sz="3000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Premium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and </a:t>
            </a:r>
            <a:r>
              <a:rPr lang="en-US" sz="3000" b="1" dirty="0">
                <a:solidFill>
                  <a:schemeClr val="bg1"/>
                </a:solidFill>
              </a:rPr>
              <a:t>PremiumV2</a:t>
            </a:r>
            <a:r>
              <a:rPr lang="en-US" sz="3000" dirty="0"/>
              <a:t> tiers run apps on dedicated Azure VMs</a:t>
            </a:r>
          </a:p>
          <a:p>
            <a:r>
              <a:rPr lang="en-US" sz="3200" dirty="0"/>
              <a:t>Only apps in the same App Service plan share the same compute resources</a:t>
            </a:r>
          </a:p>
          <a:p>
            <a:r>
              <a:rPr lang="en-US" sz="3200" dirty="0"/>
              <a:t>Higher tier offers better scale-out options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Tiers (2)</a:t>
            </a:r>
          </a:p>
        </p:txBody>
      </p:sp>
    </p:spTree>
    <p:extLst>
      <p:ext uri="{BB962C8B-B14F-4D97-AF65-F5344CB8AC3E}">
        <p14:creationId xmlns:p14="http://schemas.microsoft.com/office/powerpoint/2010/main" val="2176072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A666E8-476F-4ED9-8321-BC8B7B99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Questions?</a:t>
            </a:r>
            <a:endParaRPr lang="bg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A82AF-B841-4AD8-88B2-39B74FFEFA4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614DA1-64CB-4F6C-B7AA-239617E3496E}"/>
              </a:ext>
            </a:extLst>
          </p:cNvPr>
          <p:cNvSpPr txBox="1"/>
          <p:nvPr/>
        </p:nvSpPr>
        <p:spPr>
          <a:xfrm>
            <a:off x="419102" y="16764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>
                <a:solidFill>
                  <a:srgbClr val="FFA000"/>
                </a:solidFill>
                <a:latin typeface="Calibri" panose="020F0502020204030204"/>
              </a:rPr>
              <a:t>sli.do</a:t>
            </a:r>
            <a:endParaRPr lang="bg-BG" sz="6600" b="1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23BC9B-FAD6-4DDC-9A8B-760ACC93737F}"/>
              </a:ext>
            </a:extLst>
          </p:cNvPr>
          <p:cNvSpPr txBox="1"/>
          <p:nvPr/>
        </p:nvSpPr>
        <p:spPr>
          <a:xfrm>
            <a:off x="419102" y="2743200"/>
            <a:ext cx="113537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>
                <a:solidFill>
                  <a:srgbClr val="234465"/>
                </a:solidFill>
                <a:latin typeface="Calibri" panose="020F0502020204030204"/>
              </a:rPr>
              <a:t>#</a:t>
            </a:r>
            <a:r>
              <a:rPr lang="en-US" sz="6600" b="1">
                <a:solidFill>
                  <a:srgbClr val="234465"/>
                </a:solidFill>
              </a:rPr>
              <a:t>azure-essentials</a:t>
            </a:r>
            <a:endParaRPr lang="bg-BG" sz="6600" b="1">
              <a:solidFill>
                <a:srgbClr val="234465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23140-F92B-4E16-B05D-4421FF78CE23}"/>
              </a:ext>
            </a:extLst>
          </p:cNvPr>
          <p:cNvSpPr txBox="1"/>
          <p:nvPr/>
        </p:nvSpPr>
        <p:spPr>
          <a:xfrm>
            <a:off x="402182" y="4014557"/>
            <a:ext cx="1137071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6600" b="1" dirty="0">
                <a:solidFill>
                  <a:srgbClr val="FFA000"/>
                </a:solidFill>
                <a:latin typeface="Calibri" panose="020F0502020204030204"/>
              </a:rPr>
              <a:t>facebook.com</a:t>
            </a:r>
            <a:endParaRPr lang="bg-BG" sz="6600" b="1" dirty="0">
              <a:solidFill>
                <a:srgbClr val="FFA000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98ABD3-F03E-4217-B80A-FB9EDDF69AB1}"/>
              </a:ext>
            </a:extLst>
          </p:cNvPr>
          <p:cNvSpPr txBox="1"/>
          <p:nvPr/>
        </p:nvSpPr>
        <p:spPr>
          <a:xfrm>
            <a:off x="353491" y="5068040"/>
            <a:ext cx="11485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987">
              <a:defRPr/>
            </a:pPr>
            <a:r>
              <a:rPr lang="en-US" sz="4000" b="1" dirty="0">
                <a:solidFill>
                  <a:srgbClr val="234465"/>
                </a:solidFill>
                <a:latin typeface="Calibri" panose="020F0502020204030204"/>
              </a:rPr>
              <a:t>/groups</a:t>
            </a:r>
            <a:r>
              <a:rPr lang="en-US" sz="4000" b="1" dirty="0">
                <a:solidFill>
                  <a:srgbClr val="234465"/>
                </a:solidFill>
              </a:rPr>
              <a:t>/</a:t>
            </a:r>
            <a:r>
              <a:rPr lang="en-US" sz="4000" b="1" dirty="0"/>
              <a:t>AzureEssentialsFebruary2022</a:t>
            </a:r>
            <a:endParaRPr lang="bg-BG" sz="4000" b="1" dirty="0">
              <a:solidFill>
                <a:srgbClr val="234465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8550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b="1" dirty="0">
                <a:solidFill>
                  <a:schemeClr val="bg1"/>
                </a:solidFill>
              </a:rPr>
              <a:t>Isolated</a:t>
            </a:r>
            <a:endParaRPr lang="en-US" sz="3200" dirty="0">
              <a:solidFill>
                <a:schemeClr val="bg1"/>
              </a:solidFill>
            </a:endParaRPr>
          </a:p>
          <a:p>
            <a:pPr lvl="1" latinLnBrk="0"/>
            <a:r>
              <a:rPr lang="en-US" sz="3000" dirty="0"/>
              <a:t>This tier runs dedicated Azure VMs on dedicated Azure Virtual Networks</a:t>
            </a:r>
          </a:p>
          <a:p>
            <a:pPr lvl="1" latinLnBrk="0"/>
            <a:r>
              <a:rPr lang="en-US" sz="3000" dirty="0"/>
              <a:t>It provides network isolation on top of compute isolation to your apps</a:t>
            </a:r>
          </a:p>
          <a:p>
            <a:pPr lvl="1" latinLnBrk="0"/>
            <a:r>
              <a:rPr lang="en-US" sz="3000" dirty="0"/>
              <a:t>Maximum scale-out capabilities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Tiers (3)</a:t>
            </a:r>
          </a:p>
        </p:txBody>
      </p:sp>
    </p:spTree>
    <p:extLst>
      <p:ext uri="{BB962C8B-B14F-4D97-AF65-F5344CB8AC3E}">
        <p14:creationId xmlns:p14="http://schemas.microsoft.com/office/powerpoint/2010/main" val="138995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App Service plan can be scaled at any time, just change the pricing tier</a:t>
            </a:r>
          </a:p>
          <a:p>
            <a:r>
              <a:rPr lang="en-US" sz="3200" dirty="0"/>
              <a:t>Start testing your web app in a </a:t>
            </a:r>
            <a:r>
              <a:rPr lang="en-US" sz="3200" b="1" dirty="0">
                <a:solidFill>
                  <a:schemeClr val="bg1"/>
                </a:solidFill>
              </a:rPr>
              <a:t>Free</a:t>
            </a:r>
            <a:r>
              <a:rPr lang="en-US" sz="3200" dirty="0"/>
              <a:t> App Service plan and pay nothing</a:t>
            </a:r>
          </a:p>
          <a:p>
            <a:r>
              <a:rPr lang="en-US" sz="3200" dirty="0"/>
              <a:t>Should you want a custom DNS name, go up to </a:t>
            </a:r>
            <a:r>
              <a:rPr lang="en-US" sz="3200" b="1" dirty="0">
                <a:solidFill>
                  <a:schemeClr val="bg1"/>
                </a:solidFill>
              </a:rPr>
              <a:t>Shared tier</a:t>
            </a:r>
          </a:p>
          <a:p>
            <a:r>
              <a:rPr lang="en-US" sz="3200" dirty="0"/>
              <a:t>Want an SSL binding? Scale your plan up to </a:t>
            </a:r>
            <a:r>
              <a:rPr lang="en-US" sz="3200" b="1" dirty="0">
                <a:solidFill>
                  <a:schemeClr val="bg1"/>
                </a:solidFill>
              </a:rPr>
              <a:t>Basic tier</a:t>
            </a:r>
          </a:p>
          <a:p>
            <a:r>
              <a:rPr lang="en-US" sz="3200" dirty="0"/>
              <a:t>If you need to have staging environments, scale up to </a:t>
            </a:r>
            <a:r>
              <a:rPr lang="en-US" sz="3200" b="1" dirty="0">
                <a:solidFill>
                  <a:schemeClr val="bg1"/>
                </a:solidFill>
              </a:rPr>
              <a:t>Standard tier</a:t>
            </a: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/>
              <a:t>Cores, memory, or storage, scale up to a bigger VM in the same tier</a:t>
            </a:r>
          </a:p>
          <a:p>
            <a:r>
              <a:rPr lang="en-US" sz="3200" dirty="0"/>
              <a:t>The </a:t>
            </a:r>
            <a:r>
              <a:rPr lang="en-US" sz="3200" b="1" dirty="0">
                <a:solidFill>
                  <a:schemeClr val="bg1"/>
                </a:solidFill>
              </a:rPr>
              <a:t>same works in reverse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choose a plan?</a:t>
            </a:r>
          </a:p>
        </p:txBody>
      </p:sp>
    </p:spTree>
    <p:extLst>
      <p:ext uri="{BB962C8B-B14F-4D97-AF65-F5344CB8AC3E}">
        <p14:creationId xmlns:p14="http://schemas.microsoft.com/office/powerpoint/2010/main" val="1893705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App Services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Web Apps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13600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Functions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2914857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Solution for running </a:t>
            </a:r>
            <a:r>
              <a:rPr lang="en-US" sz="3200" b="1" dirty="0">
                <a:solidFill>
                  <a:schemeClr val="bg1"/>
                </a:solidFill>
              </a:rPr>
              <a:t>small pieces of code </a:t>
            </a:r>
            <a:r>
              <a:rPr lang="en-US" sz="3200" dirty="0"/>
              <a:t>(functions) in the cloud</a:t>
            </a:r>
          </a:p>
          <a:p>
            <a:r>
              <a:rPr lang="en-US" sz="3200" dirty="0"/>
              <a:t>Allows you to develop serverless applications on Microsoft Azure</a:t>
            </a:r>
          </a:p>
          <a:p>
            <a:r>
              <a:rPr lang="en-US" sz="3200" dirty="0"/>
              <a:t>Write them using </a:t>
            </a:r>
            <a:r>
              <a:rPr lang="en-US" sz="3200" b="1" dirty="0">
                <a:solidFill>
                  <a:schemeClr val="bg1"/>
                </a:solidFill>
              </a:rPr>
              <a:t>C#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Java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JavaScript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</a:rPr>
              <a:t>PowerShell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bg1"/>
                </a:solidFill>
              </a:rPr>
              <a:t>Python</a:t>
            </a:r>
          </a:p>
          <a:p>
            <a:r>
              <a:rPr lang="en-US" sz="3200" dirty="0"/>
              <a:t>Integration with multiple Azure and 3rd-party services</a:t>
            </a:r>
          </a:p>
          <a:p>
            <a:r>
              <a:rPr lang="en-US" sz="3200" dirty="0"/>
              <a:t>The Functions runtime is </a:t>
            </a:r>
            <a:r>
              <a:rPr lang="en-US" sz="3200" b="1" dirty="0">
                <a:solidFill>
                  <a:schemeClr val="bg1"/>
                </a:solidFill>
              </a:rPr>
              <a:t>open-source</a:t>
            </a:r>
            <a:r>
              <a:rPr lang="en-US" sz="3200" dirty="0"/>
              <a:t> and available on GitHub</a:t>
            </a:r>
            <a:endParaRPr lang="en-US" sz="3200" b="1" dirty="0"/>
          </a:p>
          <a:p>
            <a:r>
              <a:rPr lang="en-US" sz="3200" dirty="0"/>
              <a:t>No need to worry about a whole application or the infrastructure</a:t>
            </a:r>
          </a:p>
          <a:p>
            <a:r>
              <a:rPr lang="en-US" sz="3200" dirty="0"/>
              <a:t>Pay only for the time your code runs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https://docs.microsoft.com/en-us/azure/azure-functions/functions-overview</a:t>
            </a:r>
          </a:p>
        </p:txBody>
      </p:sp>
    </p:spTree>
    <p:extLst>
      <p:ext uri="{BB962C8B-B14F-4D97-AF65-F5344CB8AC3E}">
        <p14:creationId xmlns:p14="http://schemas.microsoft.com/office/powerpoint/2010/main" val="425677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Azure Cosmos DB</a:t>
            </a:r>
          </a:p>
          <a:p>
            <a:r>
              <a:rPr lang="en-US" sz="3200" dirty="0"/>
              <a:t>Azure Event Hubs</a:t>
            </a:r>
          </a:p>
          <a:p>
            <a:r>
              <a:rPr lang="en-US" sz="3200" dirty="0"/>
              <a:t>Azure Event Grid</a:t>
            </a:r>
          </a:p>
          <a:p>
            <a:r>
              <a:rPr lang="en-US" sz="3200" dirty="0"/>
              <a:t>Azure Notification Hubs</a:t>
            </a:r>
          </a:p>
          <a:p>
            <a:r>
              <a:rPr lang="en-US" sz="3200" dirty="0"/>
              <a:t>Azure Service Bus (queues and topics)</a:t>
            </a:r>
          </a:p>
          <a:p>
            <a:r>
              <a:rPr lang="en-US" sz="3200" dirty="0"/>
              <a:t>Azure Storage (blob, queues, and tables)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Integrations*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* Partial list</a:t>
            </a:r>
          </a:p>
        </p:txBody>
      </p:sp>
    </p:spTree>
    <p:extLst>
      <p:ext uri="{BB962C8B-B14F-4D97-AF65-F5344CB8AC3E}">
        <p14:creationId xmlns:p14="http://schemas.microsoft.com/office/powerpoint/2010/main" val="2931198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/>
            <a:r>
              <a:rPr lang="en-US" sz="3200" b="1" dirty="0" err="1">
                <a:solidFill>
                  <a:schemeClr val="bg1"/>
                </a:solidFill>
              </a:rPr>
              <a:t>HTTPTrigger</a:t>
            </a:r>
            <a:r>
              <a:rPr lang="en-US" sz="3200" dirty="0"/>
              <a:t> - Trigger the execution of your code by using an HTTP request</a:t>
            </a:r>
          </a:p>
          <a:p>
            <a:pPr latinLnBrk="0"/>
            <a:r>
              <a:rPr lang="en-US" sz="3200" b="1" dirty="0" err="1">
                <a:solidFill>
                  <a:schemeClr val="bg1"/>
                </a:solidFill>
              </a:rPr>
              <a:t>TimerTrigger</a:t>
            </a:r>
            <a:r>
              <a:rPr lang="en-US" sz="3200" dirty="0"/>
              <a:t> - Execute cleanup or other batch tasks on a predefined schedule</a:t>
            </a:r>
          </a:p>
          <a:p>
            <a:pPr latinLnBrk="0"/>
            <a:r>
              <a:rPr lang="en-US" sz="3200" b="1" dirty="0" err="1">
                <a:solidFill>
                  <a:schemeClr val="bg1"/>
                </a:solidFill>
              </a:rPr>
              <a:t>BlobTrigger</a:t>
            </a:r>
            <a:r>
              <a:rPr lang="en-US" sz="3200" dirty="0"/>
              <a:t> - Process Azure Storage blobs when they are added to containers</a:t>
            </a:r>
          </a:p>
          <a:p>
            <a:pPr latinLnBrk="0"/>
            <a:r>
              <a:rPr lang="en-US" sz="3200" b="1" dirty="0" err="1">
                <a:solidFill>
                  <a:schemeClr val="bg1"/>
                </a:solidFill>
              </a:rPr>
              <a:t>QueueTrigger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/>
              <a:t>- Respond to messages as they arrive in an Azure Storage queue</a:t>
            </a:r>
          </a:p>
          <a:p>
            <a:pPr latinLnBrk="0"/>
            <a:r>
              <a:rPr lang="en-US" sz="3200" b="1" dirty="0" err="1">
                <a:solidFill>
                  <a:schemeClr val="bg1"/>
                </a:solidFill>
              </a:rPr>
              <a:t>CosmosDBTrigger</a:t>
            </a:r>
            <a:r>
              <a:rPr lang="en-US" sz="3200" dirty="0"/>
              <a:t> - Process Azure Cosmos DB documents when they are added or updated in collections in a NoSQL database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8795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00" dirty="0"/>
              <a:t>* Partial list</a:t>
            </a:r>
          </a:p>
        </p:txBody>
      </p:sp>
    </p:spTree>
    <p:extLst>
      <p:ext uri="{BB962C8B-B14F-4D97-AF65-F5344CB8AC3E}">
        <p14:creationId xmlns:p14="http://schemas.microsoft.com/office/powerpoint/2010/main" val="334875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Consumption plan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Azure provides all the necessary computational resources as needed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Pay only for the time your code runs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App Service plan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Run your functions just like your web apps</a:t>
            </a:r>
          </a:p>
          <a:p>
            <a:pPr lvl="1"/>
            <a:r>
              <a:rPr lang="en-US" sz="3000" dirty="0"/>
              <a:t>Use the same plan at no additional costs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https://docs.microsoft.com/en-us/azure/azure-functions/functions-scale</a:t>
            </a:r>
          </a:p>
        </p:txBody>
      </p:sp>
    </p:spTree>
    <p:extLst>
      <p:ext uri="{BB962C8B-B14F-4D97-AF65-F5344CB8AC3E}">
        <p14:creationId xmlns:p14="http://schemas.microsoft.com/office/powerpoint/2010/main" val="306581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Premium plan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en-US" sz="3000" dirty="0"/>
              <a:t>Several pre-warmed instances that are always online and ready</a:t>
            </a:r>
          </a:p>
          <a:p>
            <a:pPr lvl="1"/>
            <a:r>
              <a:rPr lang="en-US" sz="3000" dirty="0"/>
              <a:t>On-demand additional computational resources may be provided</a:t>
            </a:r>
          </a:p>
          <a:p>
            <a:pPr lvl="1"/>
            <a:r>
              <a:rPr lang="en-US" sz="3000" dirty="0"/>
              <a:t>Pay for both set of resources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https://docs.microsoft.com/en-us/azure/azure-functions/functions-scale</a:t>
            </a:r>
          </a:p>
        </p:txBody>
      </p:sp>
    </p:spTree>
    <p:extLst>
      <p:ext uri="{BB962C8B-B14F-4D97-AF65-F5344CB8AC3E}">
        <p14:creationId xmlns:p14="http://schemas.microsoft.com/office/powerpoint/2010/main" val="58613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An extension of Azure Functions </a:t>
            </a:r>
          </a:p>
          <a:p>
            <a:r>
              <a:rPr lang="en-US" sz="3200" dirty="0"/>
              <a:t>Allows us to write stateful functions in a serverless environment</a:t>
            </a:r>
          </a:p>
          <a:p>
            <a:r>
              <a:rPr lang="en-US" sz="3200" dirty="0"/>
              <a:t>Two components</a:t>
            </a:r>
          </a:p>
          <a:p>
            <a:pPr lvl="1"/>
            <a:r>
              <a:rPr lang="en-US" sz="3000" dirty="0"/>
              <a:t>Stateful workflows (</a:t>
            </a:r>
            <a:r>
              <a:rPr lang="en-US" sz="3000" b="1" dirty="0">
                <a:solidFill>
                  <a:schemeClr val="bg1"/>
                </a:solidFill>
              </a:rPr>
              <a:t>orchestrator functions</a:t>
            </a:r>
            <a:r>
              <a:rPr lang="en-US" sz="3000" dirty="0"/>
              <a:t>)</a:t>
            </a:r>
          </a:p>
          <a:p>
            <a:pPr lvl="1"/>
            <a:r>
              <a:rPr lang="en-US" sz="3000" dirty="0"/>
              <a:t>Stateful entries (</a:t>
            </a:r>
            <a:r>
              <a:rPr lang="en-US" sz="3000" b="1" dirty="0">
                <a:solidFill>
                  <a:schemeClr val="bg1"/>
                </a:solidFill>
              </a:rPr>
              <a:t>entity functions</a:t>
            </a:r>
            <a:r>
              <a:rPr lang="en-US" sz="3000" dirty="0"/>
              <a:t>)</a:t>
            </a:r>
            <a:endParaRPr lang="en-US" sz="3200" dirty="0"/>
          </a:p>
          <a:p>
            <a:r>
              <a:rPr lang="en-US" sz="3200" dirty="0"/>
              <a:t>The extension manages state, checkpoints, and restarts</a:t>
            </a:r>
          </a:p>
          <a:p>
            <a:r>
              <a:rPr lang="en-US" sz="3200" dirty="0"/>
              <a:t>Supported languages are C#, JavaScript, and F#</a:t>
            </a:r>
          </a:p>
          <a:p>
            <a:r>
              <a:rPr lang="en-US" sz="3200" dirty="0"/>
              <a:t>Multiple application patterns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Durable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https://docs.microsoft.com/en-us/azure/azure-functions/durable/durable-functions-overview</a:t>
            </a:r>
          </a:p>
        </p:txBody>
      </p:sp>
    </p:spTree>
    <p:extLst>
      <p:ext uri="{BB962C8B-B14F-4D97-AF65-F5344CB8AC3E}">
        <p14:creationId xmlns:p14="http://schemas.microsoft.com/office/powerpoint/2010/main" val="766471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lang="en-US" smtClean="0"/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9A07C50-DB27-4B27-9564-E6E6CE66CE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7299793"/>
              </p:ext>
            </p:extLst>
          </p:nvPr>
        </p:nvGraphicFramePr>
        <p:xfrm>
          <a:off x="1146001" y="1530747"/>
          <a:ext cx="7740000" cy="4866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11FF571-9E96-4C6F-8CEE-77C7492F7217}"/>
              </a:ext>
            </a:extLst>
          </p:cNvPr>
          <p:cNvSpPr txBox="1"/>
          <p:nvPr/>
        </p:nvSpPr>
        <p:spPr>
          <a:xfrm>
            <a:off x="8507713" y="1298548"/>
            <a:ext cx="3487521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dirty="0">
                <a:solidFill>
                  <a:srgbClr val="234465"/>
                </a:solidFill>
              </a:rPr>
              <a:t>Solutions for M</a:t>
            </a:r>
            <a:r>
              <a:rPr lang="bg-BG" sz="2400" dirty="0">
                <a:solidFill>
                  <a:srgbClr val="234465"/>
                </a:solidFill>
              </a:rPr>
              <a:t>1</a:t>
            </a:r>
            <a:r>
              <a:rPr lang="en-US" sz="2400" dirty="0">
                <a:solidFill>
                  <a:srgbClr val="234465"/>
                </a:solidFill>
              </a:rPr>
              <a:t> and M2 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dirty="0">
                <a:solidFill>
                  <a:srgbClr val="234465"/>
                </a:solidFill>
              </a:rPr>
              <a:t>can be submitted </a:t>
            </a:r>
          </a:p>
          <a:p>
            <a:pPr lvl="0" algn="ctr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400" dirty="0">
                <a:solidFill>
                  <a:srgbClr val="234465"/>
                </a:solidFill>
              </a:rPr>
              <a:t>until 23:59 on 20.03.2022</a:t>
            </a:r>
            <a:r>
              <a:rPr lang="bg-BG" sz="2400" dirty="0">
                <a:solidFill>
                  <a:srgbClr val="234465"/>
                </a:solidFill>
              </a:rPr>
              <a:t>	</a:t>
            </a:r>
            <a:endParaRPr lang="en-US" sz="2400" dirty="0">
              <a:solidFill>
                <a:srgbClr val="23446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8CB9E4-14D3-4C23-93B4-D5F2A478A34B}"/>
              </a:ext>
            </a:extLst>
          </p:cNvPr>
          <p:cNvSpPr txBox="1"/>
          <p:nvPr/>
        </p:nvSpPr>
        <p:spPr>
          <a:xfrm>
            <a:off x="8507712" y="2864940"/>
            <a:ext cx="3487521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Solutions for M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23:59 on 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23.03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</a:t>
            </a: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2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E9757C-1487-493D-A3C6-FA99D372FCAA}"/>
              </a:ext>
            </a:extLst>
          </p:cNvPr>
          <p:cNvSpPr txBox="1"/>
          <p:nvPr/>
        </p:nvSpPr>
        <p:spPr>
          <a:xfrm>
            <a:off x="8507712" y="4418158"/>
            <a:ext cx="3487521" cy="14165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none" lIns="144000" tIns="108000" rIns="144000" bIns="108000" rtlCol="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Solutions for M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be submitted </a:t>
            </a:r>
          </a:p>
          <a:p>
            <a:pPr marL="0" marR="0" lvl="0" indent="0" algn="ctr" defTabSz="914400" rtl="0" eaLnBrk="0" fontAlgn="auto" latinLnBrk="0" hangingPunc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until 23:59 on </a:t>
            </a:r>
            <a:r>
              <a:rPr lang="en-US" sz="2400" noProof="0" dirty="0">
                <a:solidFill>
                  <a:srgbClr val="234465"/>
                </a:solidFill>
                <a:latin typeface="Calibri" panose="020F0502020204030204"/>
              </a:rPr>
              <a:t>30.03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.202</a:t>
            </a:r>
            <a:r>
              <a:rPr lang="en-US" sz="2400" dirty="0">
                <a:solidFill>
                  <a:srgbClr val="234465"/>
                </a:solidFill>
                <a:latin typeface="Calibri" panose="020F0502020204030204"/>
              </a:rPr>
              <a:t>2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6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Function chaining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 sequence of function executes in a specific order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Fan-out/-in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M</a:t>
            </a:r>
            <a:r>
              <a:rPr lang="en-US" sz="3000" dirty="0"/>
              <a:t>ultiple functions are executed in parallel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Async HTTP APIs</a:t>
            </a:r>
          </a:p>
          <a:p>
            <a:pPr lvl="1"/>
            <a:r>
              <a:rPr lang="en-US" sz="3000" dirty="0"/>
              <a:t>Addresses the problem of coordinating the state of long-running operations with external clients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Durable Functions Application Patterns 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https://docs.microsoft.com/en-us/azure/azure-functions/durable/durable-functions-overview</a:t>
            </a:r>
          </a:p>
        </p:txBody>
      </p:sp>
    </p:spTree>
    <p:extLst>
      <p:ext uri="{BB962C8B-B14F-4D97-AF65-F5344CB8AC3E}">
        <p14:creationId xmlns:p14="http://schemas.microsoft.com/office/powerpoint/2010/main" val="1398809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6000" y="1121143"/>
            <a:ext cx="985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Monitoring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Flexible, recurring process in a workflow. An example is polling until specific conditions are met</a:t>
            </a:r>
            <a:endParaRPr lang="en-US" sz="3000" b="1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Human interaction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An automated process might allow for this interaction by using timeouts and compensation logic</a:t>
            </a:r>
            <a:endParaRPr lang="en-US" sz="3000" b="1" dirty="0"/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Aggregator</a:t>
            </a:r>
          </a:p>
          <a:p>
            <a:pPr lvl="1"/>
            <a:r>
              <a:rPr lang="en-US" sz="3000" dirty="0"/>
              <a:t>Aggregating event data over a period of time into a single, addressable entity</a:t>
            </a:r>
            <a:endParaRPr lang="en-US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Durable Functions Application Patterns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https://docs.microsoft.com/en-us/azure/azure-functions/durable/durable-functions-overview</a:t>
            </a:r>
          </a:p>
        </p:txBody>
      </p:sp>
    </p:spTree>
    <p:extLst>
      <p:ext uri="{BB962C8B-B14F-4D97-AF65-F5344CB8AC3E}">
        <p14:creationId xmlns:p14="http://schemas.microsoft.com/office/powerpoint/2010/main" val="227656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Azure Logic Apps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Introduction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30623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en-US" sz="3200" dirty="0"/>
              <a:t>Schedule, automate, and orchestrate tasks, business processes, and workflows</a:t>
            </a:r>
          </a:p>
          <a:p>
            <a:pPr latinLnBrk="0"/>
            <a:r>
              <a:rPr lang="en-US" sz="3200" dirty="0"/>
              <a:t>Integrate apps, data, systems, and services across enterprises or organizations</a:t>
            </a:r>
          </a:p>
          <a:p>
            <a:pPr latinLnBrk="0"/>
            <a:r>
              <a:rPr lang="en-US" sz="3200" dirty="0"/>
              <a:t>Build logic apps from start-to-finish by using the Logic Apps Designer</a:t>
            </a:r>
          </a:p>
          <a:p>
            <a:pPr latinLnBrk="0"/>
            <a:r>
              <a:rPr lang="en-US" sz="3200" dirty="0"/>
              <a:t>Logic Apps uses consumption-based pricing and metering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Logic Apps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https://docs.microsoft.com/en-us/azure/logic-apps/logic-apps-overview</a:t>
            </a:r>
          </a:p>
        </p:txBody>
      </p:sp>
    </p:spTree>
    <p:extLst>
      <p:ext uri="{BB962C8B-B14F-4D97-AF65-F5344CB8AC3E}">
        <p14:creationId xmlns:p14="http://schemas.microsoft.com/office/powerpoint/2010/main" val="3682155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Workflow</a:t>
            </a:r>
            <a:endParaRPr lang="en-US" sz="3200" dirty="0">
              <a:solidFill>
                <a:schemeClr val="bg1"/>
              </a:solidFill>
            </a:endParaRPr>
          </a:p>
          <a:p>
            <a:pPr lvl="1" latinLnBrk="0">
              <a:buClr>
                <a:schemeClr val="tx1"/>
              </a:buClr>
            </a:pPr>
            <a:r>
              <a:rPr lang="en-US" sz="3000" dirty="0"/>
              <a:t>Visualize, design, build, automate, and deploy business processes as series of steps</a:t>
            </a:r>
          </a:p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Managed connectors</a:t>
            </a:r>
          </a:p>
          <a:p>
            <a:pPr lvl="1" latinLnBrk="0"/>
            <a:r>
              <a:rPr lang="en-US" sz="3000" dirty="0"/>
              <a:t>Connectors are designed to connect, access, and work with your data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(1)</a:t>
            </a:r>
          </a:p>
        </p:txBody>
      </p:sp>
    </p:spTree>
    <p:extLst>
      <p:ext uri="{BB962C8B-B14F-4D97-AF65-F5344CB8AC3E}">
        <p14:creationId xmlns:p14="http://schemas.microsoft.com/office/powerpoint/2010/main" val="360778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Triggers</a:t>
            </a:r>
          </a:p>
          <a:p>
            <a:pPr lvl="1" latinLnBrk="0">
              <a:buClr>
                <a:schemeClr val="tx1"/>
              </a:buClr>
            </a:pPr>
            <a:r>
              <a:rPr lang="en-US" sz="3000" dirty="0"/>
              <a:t>Fire when events or new data meet specified conditions</a:t>
            </a:r>
          </a:p>
          <a:p>
            <a:pPr lvl="1" latinLnBrk="0">
              <a:buClr>
                <a:schemeClr val="tx1"/>
              </a:buClr>
            </a:pPr>
            <a:r>
              <a:rPr lang="en-US" sz="3000" dirty="0"/>
              <a:t>Each time new logic app instance is created that runs the workflow</a:t>
            </a:r>
          </a:p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Actions</a:t>
            </a:r>
          </a:p>
          <a:p>
            <a:pPr lvl="1" latinLnBrk="0">
              <a:buClr>
                <a:schemeClr val="tx1"/>
              </a:buClr>
            </a:pPr>
            <a:r>
              <a:rPr lang="en-US" sz="3000" dirty="0"/>
              <a:t>All steps that happen after the trigger</a:t>
            </a:r>
          </a:p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Enterprise Integration Pack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(2)</a:t>
            </a:r>
          </a:p>
        </p:txBody>
      </p:sp>
    </p:spTree>
    <p:extLst>
      <p:ext uri="{BB962C8B-B14F-4D97-AF65-F5344CB8AC3E}">
        <p14:creationId xmlns:p14="http://schemas.microsoft.com/office/powerpoint/2010/main" val="131214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4057-A4ED-4EA5-BADC-ADF04B6EA3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90998" y="1195931"/>
            <a:ext cx="5601001" cy="49570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Azure Logic Apps</a:t>
            </a:r>
          </a:p>
          <a:p>
            <a:r>
              <a:rPr lang="en-US" sz="3000" dirty="0"/>
              <a:t>Azure services that enable serverless workloads</a:t>
            </a:r>
          </a:p>
          <a:p>
            <a:r>
              <a:rPr lang="en-US" sz="3000" dirty="0"/>
              <a:t>Azure Logic Apps provides serverless workflows</a:t>
            </a:r>
          </a:p>
          <a:p>
            <a:r>
              <a:rPr lang="en-US" sz="3000" dirty="0"/>
              <a:t>Create complex orchestrations</a:t>
            </a:r>
          </a:p>
          <a:p>
            <a:r>
              <a:rPr lang="en-US" sz="3000" dirty="0"/>
              <a:t>An orchestration is a collection of functions or steps</a:t>
            </a:r>
          </a:p>
          <a:p>
            <a:endParaRPr lang="en-US" sz="3200" dirty="0"/>
          </a:p>
          <a:p>
            <a:endParaRPr lang="en-US" sz="3600" dirty="0"/>
          </a:p>
          <a:p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10598" cy="4957073"/>
          </a:xfrm>
        </p:spPr>
        <p:txBody>
          <a:bodyPr>
            <a:normAutofit fontScale="92500"/>
          </a:bodyPr>
          <a:lstStyle/>
          <a:p>
            <a:pPr marL="0" indent="0" algn="ctr" latinLnBrk="0">
              <a:buNone/>
            </a:pPr>
            <a:r>
              <a:rPr lang="en-US" sz="3500" b="1" dirty="0">
                <a:solidFill>
                  <a:schemeClr val="bg1"/>
                </a:solidFill>
              </a:rPr>
              <a:t>Azure Functions</a:t>
            </a:r>
            <a:endParaRPr lang="en-US" sz="3500" dirty="0"/>
          </a:p>
          <a:p>
            <a:pPr latinLnBrk="0"/>
            <a:r>
              <a:rPr lang="en-US" sz="3000" dirty="0"/>
              <a:t>Azure services that enable serverless workloads</a:t>
            </a:r>
          </a:p>
          <a:p>
            <a:r>
              <a:rPr lang="en-US" sz="3200" dirty="0"/>
              <a:t>Azure Functions is a serverless compute service, whereas</a:t>
            </a:r>
          </a:p>
          <a:p>
            <a:r>
              <a:rPr lang="en-US" sz="3200" dirty="0"/>
              <a:t>Create complex orchestrations</a:t>
            </a:r>
          </a:p>
          <a:p>
            <a:r>
              <a:rPr lang="en-US" sz="3200" dirty="0"/>
              <a:t>An orchestration is a collection of functions or steps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Right Integration and Automation Services (1)</a:t>
            </a:r>
          </a:p>
        </p:txBody>
      </p:sp>
    </p:spTree>
    <p:extLst>
      <p:ext uri="{BB962C8B-B14F-4D97-AF65-F5344CB8AC3E}">
        <p14:creationId xmlns:p14="http://schemas.microsoft.com/office/powerpoint/2010/main" val="3043132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Microsoft Flow </a:t>
            </a:r>
            <a:r>
              <a:rPr lang="en-US" sz="3200" dirty="0"/>
              <a:t>vs </a:t>
            </a:r>
            <a:r>
              <a:rPr lang="en-US" sz="3200" b="1" dirty="0">
                <a:solidFill>
                  <a:schemeClr val="bg1"/>
                </a:solidFill>
              </a:rPr>
              <a:t>Azure Logic Apps</a:t>
            </a:r>
          </a:p>
          <a:p>
            <a:pPr lvl="1" latinLnBrk="0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Designer-first</a:t>
            </a:r>
            <a:r>
              <a:rPr lang="en-US" sz="3000" dirty="0"/>
              <a:t> integration services that can create workflows</a:t>
            </a:r>
          </a:p>
          <a:p>
            <a:pPr lvl="1" latinLnBrk="0"/>
            <a:r>
              <a:rPr lang="en-US" sz="3000" dirty="0"/>
              <a:t>Both services integrate with various SaaS and enterprise applications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6" y="100750"/>
            <a:ext cx="8939043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Right Integration and Automation Services 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https://docs.microsoft.com/en-us/azure/azure-functions/functions-compare-logic-apps-ms-flow-webjobs</a:t>
            </a:r>
          </a:p>
        </p:txBody>
      </p:sp>
    </p:spTree>
    <p:extLst>
      <p:ext uri="{BB962C8B-B14F-4D97-AF65-F5344CB8AC3E}">
        <p14:creationId xmlns:p14="http://schemas.microsoft.com/office/powerpoint/2010/main" val="181160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4DC16-7C8F-4647-B097-E39063E1F4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latinLnBrk="0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Azure Functions </a:t>
            </a:r>
            <a:r>
              <a:rPr lang="en-US" sz="3200" dirty="0"/>
              <a:t>vs </a:t>
            </a:r>
            <a:r>
              <a:rPr lang="en-US" sz="3200" b="1" dirty="0" err="1">
                <a:solidFill>
                  <a:schemeClr val="bg1"/>
                </a:solidFill>
              </a:rPr>
              <a:t>WebJobs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with </a:t>
            </a:r>
            <a:r>
              <a:rPr lang="en-US" sz="3200" b="1" dirty="0" err="1">
                <a:solidFill>
                  <a:schemeClr val="bg1"/>
                </a:solidFill>
              </a:rPr>
              <a:t>WebJobs</a:t>
            </a:r>
            <a:r>
              <a:rPr lang="en-US" sz="3200" b="1" dirty="0">
                <a:solidFill>
                  <a:schemeClr val="bg1"/>
                </a:solidFill>
              </a:rPr>
              <a:t> SDK</a:t>
            </a:r>
            <a:r>
              <a:rPr lang="en-US" sz="3200" dirty="0"/>
              <a:t>)</a:t>
            </a:r>
          </a:p>
          <a:p>
            <a:pPr lvl="1" latinLnBrk="0"/>
            <a:r>
              <a:rPr lang="en-US" sz="3000" dirty="0"/>
              <a:t>Code-first integration services that are designed for developers</a:t>
            </a:r>
          </a:p>
          <a:p>
            <a:pPr lvl="1" latinLnBrk="0"/>
            <a:r>
              <a:rPr lang="en-US" sz="3000" dirty="0"/>
              <a:t>Both are built on Azure App Service and support features such as</a:t>
            </a:r>
          </a:p>
          <a:p>
            <a:pPr lvl="2"/>
            <a:r>
              <a:rPr lang="en-US" sz="2800" dirty="0"/>
              <a:t> Source control integration</a:t>
            </a:r>
          </a:p>
          <a:p>
            <a:pPr lvl="2"/>
            <a:r>
              <a:rPr lang="en-US" sz="2800" dirty="0"/>
              <a:t>Authentication and monitoring with Application Insights integration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702113-46B5-44FF-AE34-AED42A80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6" y="100750"/>
            <a:ext cx="8939043" cy="882654"/>
          </a:xfrm>
        </p:spPr>
        <p:txBody>
          <a:bodyPr>
            <a:normAutofit fontScale="90000"/>
          </a:bodyPr>
          <a:lstStyle/>
          <a:p>
            <a:r>
              <a:rPr lang="en-US" dirty="0"/>
              <a:t>Right Integration and Automation Services (3)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73D971-45F4-41D9-A9B7-646EAF91B4AF}"/>
              </a:ext>
            </a:extLst>
          </p:cNvPr>
          <p:cNvSpPr txBox="1"/>
          <p:nvPr/>
        </p:nvSpPr>
        <p:spPr>
          <a:xfrm>
            <a:off x="0" y="6249702"/>
            <a:ext cx="12192000" cy="50754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https://docs.microsoft.com/en-us/azure/azure-functions/functions-compare-logic-apps-ms-flow-webjobs</a:t>
            </a:r>
          </a:p>
        </p:txBody>
      </p:sp>
    </p:spTree>
    <p:extLst>
      <p:ext uri="{BB962C8B-B14F-4D97-AF65-F5344CB8AC3E}">
        <p14:creationId xmlns:p14="http://schemas.microsoft.com/office/powerpoint/2010/main" val="343979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Practice: Azure Functions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Azure Functions. Azure Logic Apps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17757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29B28C-47EF-4462-BD8A-2534909095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Previous Module (M3)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69D6304-113E-4387-B4AD-B5D71C46D4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3998" b="0" dirty="0"/>
              <a:t>Quick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BC5447-024A-4A72-AAD7-39B06FD947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676" y="686514"/>
            <a:ext cx="3809008" cy="380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86288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z="3000" dirty="0"/>
              <a:t>Azure offers full range of container support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Running containers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Storing images 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Orchestrating containers</a:t>
            </a:r>
          </a:p>
          <a:p>
            <a:pPr lvl="0"/>
            <a:r>
              <a:rPr lang="en-US" sz="3000" dirty="0"/>
              <a:t>Serverless range of services is even broader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Azure App Services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Azure Functions</a:t>
            </a:r>
          </a:p>
          <a:p>
            <a:pPr lvl="1"/>
            <a:r>
              <a:rPr lang="en-US" sz="3000" dirty="0">
                <a:solidFill>
                  <a:schemeClr val="bg2"/>
                </a:solidFill>
              </a:rPr>
              <a:t>Azure Logic Apps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25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62067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0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  <p:pic>
        <p:nvPicPr>
          <p:cNvPr id="30" name="Picture 2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93F033DD-94F4-4599-9D64-B6A8BF46466B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1200786"/>
            <a:ext cx="1824182" cy="1276927"/>
          </a:xfrm>
          <a:prstGeom prst="rect">
            <a:avLst/>
          </a:prstGeom>
        </p:spPr>
      </p:pic>
      <p:pic>
        <p:nvPicPr>
          <p:cNvPr id="22" name="Picture 21" descr="Text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2D9A9160-CFB1-4198-B631-320EFBF99E2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85" y="1679297"/>
            <a:ext cx="2376275" cy="535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359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9" name="Picture 18">
            <a:hlinkClick r:id="rId4"/>
            <a:extLst>
              <a:ext uri="{FF2B5EF4-FFF2-40B4-BE49-F238E27FC236}">
                <a16:creationId xmlns:a16="http://schemas.microsoft.com/office/drawing/2014/main" id="{B28BB6FA-2F86-40F2-8CA9-F9F73251E5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8" y="1804627"/>
            <a:ext cx="4042163" cy="39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75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5312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BF067CD-8E6B-4360-9AA8-C5DF2A48A6D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78951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Relational Databases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NoSQL Databases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Analytics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Covered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C3D611-83A9-4DFF-BD0D-AE6061924E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Module (M4)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Topics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186221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Containers in Azure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App Services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Functions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Azure Logic Apps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 is Near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F171F5-5FBD-420B-A8FC-7950D1C65D51}"/>
              </a:ext>
            </a:extLst>
          </p:cNvPr>
          <p:cNvSpPr txBox="1"/>
          <p:nvPr/>
        </p:nvSpPr>
        <p:spPr>
          <a:xfrm>
            <a:off x="1726218" y="1762881"/>
            <a:ext cx="8739567" cy="2066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97" dirty="0"/>
              <a:t>THIS MODULE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1B4C81-13A6-49AB-82CB-EA2EED952290}"/>
              </a:ext>
            </a:extLst>
          </p:cNvPr>
          <p:cNvSpPr txBox="1"/>
          <p:nvPr/>
        </p:nvSpPr>
        <p:spPr>
          <a:xfrm rot="16200000">
            <a:off x="1387164" y="3808739"/>
            <a:ext cx="1564792" cy="1086206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5398" dirty="0"/>
              <a:t>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5E0FD7-1D5B-4E68-ACF0-631FC436C71B}"/>
              </a:ext>
            </a:extLst>
          </p:cNvPr>
          <p:cNvSpPr txBox="1"/>
          <p:nvPr/>
        </p:nvSpPr>
        <p:spPr>
          <a:xfrm>
            <a:off x="2467964" y="2930613"/>
            <a:ext cx="4164506" cy="261353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896" dirty="0"/>
              <a:t>TWO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7D9259-DDF7-4D5C-9302-C6F8E93E567B}"/>
              </a:ext>
            </a:extLst>
          </p:cNvPr>
          <p:cNvSpPr txBox="1"/>
          <p:nvPr/>
        </p:nvSpPr>
        <p:spPr>
          <a:xfrm>
            <a:off x="6429516" y="3827423"/>
            <a:ext cx="1347674" cy="137556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198" b="1" dirty="0"/>
              <a:t>TO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8BC35-864D-419F-9709-2E7EB266F3D2}"/>
              </a:ext>
            </a:extLst>
          </p:cNvPr>
          <p:cNvSpPr txBox="1"/>
          <p:nvPr/>
        </p:nvSpPr>
        <p:spPr>
          <a:xfrm>
            <a:off x="6369835" y="3467172"/>
            <a:ext cx="1467035" cy="796842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dirty="0"/>
              <a:t>MORE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8002E1-91E6-48ED-8108-E552EA4DB138}"/>
              </a:ext>
            </a:extLst>
          </p:cNvPr>
          <p:cNvSpPr txBox="1"/>
          <p:nvPr/>
        </p:nvSpPr>
        <p:spPr>
          <a:xfrm>
            <a:off x="7652246" y="2930612"/>
            <a:ext cx="2800386" cy="261353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4896" b="1" dirty="0"/>
              <a:t>GO</a:t>
            </a:r>
          </a:p>
        </p:txBody>
      </p:sp>
    </p:spTree>
    <p:extLst>
      <p:ext uri="{BB962C8B-B14F-4D97-AF65-F5344CB8AC3E}">
        <p14:creationId xmlns:p14="http://schemas.microsoft.com/office/powerpoint/2010/main" val="36822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Containers in Azure</a:t>
            </a:r>
            <a:endParaRPr lang="bg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1BDA3-1568-4FA9-867E-D3CB207F28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b="0" dirty="0"/>
              <a:t>Containers. Images. Registries</a:t>
            </a:r>
            <a:endParaRPr lang="bg-BG" b="0" dirty="0"/>
          </a:p>
        </p:txBody>
      </p:sp>
    </p:spTree>
    <p:extLst>
      <p:ext uri="{BB962C8B-B14F-4D97-AF65-F5344CB8AC3E}">
        <p14:creationId xmlns:p14="http://schemas.microsoft.com/office/powerpoint/2010/main" val="32083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4510</TotalTime>
  <Words>2096</Words>
  <Application>Microsoft Office PowerPoint</Application>
  <PresentationFormat>Widescreen</PresentationFormat>
  <Paragraphs>315</Paragraphs>
  <Slides>45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Azure for Developers</vt:lpstr>
      <vt:lpstr>Have a Questions?</vt:lpstr>
      <vt:lpstr>Homework Progress</vt:lpstr>
      <vt:lpstr>PowerPoint Presentation</vt:lpstr>
      <vt:lpstr>What We Covered</vt:lpstr>
      <vt:lpstr>PowerPoint Presentation</vt:lpstr>
      <vt:lpstr>Table of Contents</vt:lpstr>
      <vt:lpstr>The End is Near </vt:lpstr>
      <vt:lpstr>PowerPoint Presentation</vt:lpstr>
      <vt:lpstr>What is Azure Container Instances (ACI)?</vt:lpstr>
      <vt:lpstr>Features</vt:lpstr>
      <vt:lpstr>Azure Container Registry (ACR)</vt:lpstr>
      <vt:lpstr>Azure Kubernetes Service (AKS)</vt:lpstr>
      <vt:lpstr>PowerPoint Presentation</vt:lpstr>
      <vt:lpstr>PowerPoint Presentation</vt:lpstr>
      <vt:lpstr>App Service</vt:lpstr>
      <vt:lpstr>App Service Plans</vt:lpstr>
      <vt:lpstr>Pricing Tiers (1)</vt:lpstr>
      <vt:lpstr>Pricing Tiers (2)</vt:lpstr>
      <vt:lpstr>Pricing Tiers (3)</vt:lpstr>
      <vt:lpstr>How to choose a plan?</vt:lpstr>
      <vt:lpstr>PowerPoint Presentation</vt:lpstr>
      <vt:lpstr>PowerPoint Presentation</vt:lpstr>
      <vt:lpstr>Azure Functions</vt:lpstr>
      <vt:lpstr>Integrations*</vt:lpstr>
      <vt:lpstr>Templates*</vt:lpstr>
      <vt:lpstr>Payment (1)</vt:lpstr>
      <vt:lpstr>Payment (2)</vt:lpstr>
      <vt:lpstr>Durable Functions</vt:lpstr>
      <vt:lpstr>Durable Functions Application Patterns (1)</vt:lpstr>
      <vt:lpstr>Durable Functions Application Patterns (2)</vt:lpstr>
      <vt:lpstr>PowerPoint Presentation</vt:lpstr>
      <vt:lpstr>Azure Logic Apps</vt:lpstr>
      <vt:lpstr>Key Terms (1)</vt:lpstr>
      <vt:lpstr>Key Terms (2)</vt:lpstr>
      <vt:lpstr>Right Integration and Automation Services (1)</vt:lpstr>
      <vt:lpstr>Right Integration and Automation Services (2)</vt:lpstr>
      <vt:lpstr>Right Integration and Automation Services (3)</vt:lpstr>
      <vt:lpstr>PowerPoint Presentation</vt:lpstr>
      <vt:lpstr>Summary</vt:lpstr>
      <vt:lpstr>Questions?</vt:lpstr>
      <vt:lpstr>SoftUni Diamond Partners</vt:lpstr>
      <vt:lpstr>Educational Partners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>Software University</dc:creator>
  <cp:keywords>C#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Dimitar Zahariev</cp:lastModifiedBy>
  <cp:revision>173</cp:revision>
  <dcterms:created xsi:type="dcterms:W3CDTF">2018-05-23T13:08:44Z</dcterms:created>
  <dcterms:modified xsi:type="dcterms:W3CDTF">2022-03-18T07:36:05Z</dcterms:modified>
  <cp:category>programming;education;software engineering;software development</cp:category>
</cp:coreProperties>
</file>