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503" r:id="rId2"/>
    <p:sldId id="1024" r:id="rId3"/>
    <p:sldId id="1038" r:id="rId4"/>
    <p:sldId id="895" r:id="rId5"/>
    <p:sldId id="946" r:id="rId6"/>
    <p:sldId id="947" r:id="rId7"/>
    <p:sldId id="276" r:id="rId8"/>
    <p:sldId id="761" r:id="rId9"/>
    <p:sldId id="762" r:id="rId10"/>
    <p:sldId id="1037" r:id="rId11"/>
    <p:sldId id="701" r:id="rId12"/>
    <p:sldId id="569" r:id="rId13"/>
    <p:sldId id="596" r:id="rId14"/>
    <p:sldId id="585" r:id="rId15"/>
    <p:sldId id="576" r:id="rId16"/>
    <p:sldId id="570" r:id="rId17"/>
    <p:sldId id="571" r:id="rId18"/>
    <p:sldId id="586" r:id="rId19"/>
    <p:sldId id="572" r:id="rId20"/>
    <p:sldId id="604" r:id="rId21"/>
    <p:sldId id="588" r:id="rId22"/>
    <p:sldId id="605" r:id="rId23"/>
    <p:sldId id="606" r:id="rId24"/>
    <p:sldId id="607" r:id="rId25"/>
    <p:sldId id="608" r:id="rId26"/>
    <p:sldId id="997" r:id="rId27"/>
    <p:sldId id="707" r:id="rId28"/>
    <p:sldId id="1016" r:id="rId29"/>
    <p:sldId id="1019" r:id="rId30"/>
    <p:sldId id="1020" r:id="rId31"/>
    <p:sldId id="1039" r:id="rId32"/>
    <p:sldId id="1021" r:id="rId33"/>
    <p:sldId id="1017" r:id="rId34"/>
    <p:sldId id="1018" r:id="rId35"/>
    <p:sldId id="1008" r:id="rId36"/>
    <p:sldId id="1022" r:id="rId37"/>
    <p:sldId id="1009" r:id="rId38"/>
    <p:sldId id="1040" r:id="rId39"/>
    <p:sldId id="1023" r:id="rId40"/>
    <p:sldId id="1027" r:id="rId41"/>
    <p:sldId id="1033" r:id="rId42"/>
    <p:sldId id="1041" r:id="rId43"/>
    <p:sldId id="1034" r:id="rId44"/>
    <p:sldId id="1042" r:id="rId45"/>
    <p:sldId id="1025" r:id="rId46"/>
    <p:sldId id="1026" r:id="rId47"/>
    <p:sldId id="1010" r:id="rId48"/>
    <p:sldId id="1011" r:id="rId49"/>
    <p:sldId id="1012" r:id="rId50"/>
    <p:sldId id="1028" r:id="rId51"/>
    <p:sldId id="1035" r:id="rId52"/>
    <p:sldId id="1036" r:id="rId53"/>
    <p:sldId id="1043" r:id="rId54"/>
    <p:sldId id="1013" r:id="rId55"/>
    <p:sldId id="751" r:id="rId56"/>
    <p:sldId id="752" r:id="rId57"/>
    <p:sldId id="318" r:id="rId58"/>
    <p:sldId id="316" r:id="rId59"/>
    <p:sldId id="755" r:id="rId60"/>
    <p:sldId id="75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24"/>
            <p14:sldId id="1038"/>
            <p14:sldId id="895"/>
            <p14:sldId id="946"/>
            <p14:sldId id="947"/>
            <p14:sldId id="276"/>
            <p14:sldId id="761"/>
            <p14:sldId id="762"/>
            <p14:sldId id="1037"/>
          </p14:sldIdLst>
        </p14:section>
        <p14:section name="Azure Kubernetes Service" id="{E69510C4-FC53-4A79-B98C-36AD0169A3BC}">
          <p14:sldIdLst>
            <p14:sldId id="701"/>
            <p14:sldId id="569"/>
            <p14:sldId id="596"/>
            <p14:sldId id="585"/>
            <p14:sldId id="576"/>
            <p14:sldId id="570"/>
            <p14:sldId id="571"/>
            <p14:sldId id="586"/>
            <p14:sldId id="572"/>
            <p14:sldId id="604"/>
            <p14:sldId id="588"/>
            <p14:sldId id="605"/>
            <p14:sldId id="606"/>
            <p14:sldId id="607"/>
            <p14:sldId id="608"/>
            <p14:sldId id="997"/>
            <p14:sldId id="707"/>
          </p14:sldIdLst>
        </p14:section>
        <p14:section name="Azure DevOps Services" id="{2F9F5986-7BBB-4366-862C-8A927EE2272D}">
          <p14:sldIdLst>
            <p14:sldId id="1016"/>
            <p14:sldId id="1019"/>
            <p14:sldId id="1020"/>
            <p14:sldId id="1039"/>
            <p14:sldId id="1021"/>
            <p14:sldId id="1017"/>
            <p14:sldId id="1018"/>
            <p14:sldId id="1008"/>
            <p14:sldId id="1022"/>
            <p14:sldId id="1009"/>
            <p14:sldId id="1040"/>
            <p14:sldId id="1023"/>
            <p14:sldId id="1027"/>
            <p14:sldId id="1033"/>
            <p14:sldId id="1041"/>
            <p14:sldId id="1034"/>
            <p14:sldId id="1042"/>
            <p14:sldId id="1025"/>
            <p14:sldId id="1026"/>
            <p14:sldId id="1010"/>
          </p14:sldIdLst>
        </p14:section>
        <p14:section name="DevOps Projects" id="{DC9A04FA-C33A-436B-BB9B-6974AC806353}">
          <p14:sldIdLst>
            <p14:sldId id="1011"/>
            <p14:sldId id="1012"/>
            <p14:sldId id="1028"/>
            <p14:sldId id="1035"/>
            <p14:sldId id="1036"/>
            <p14:sldId id="1043"/>
            <p14:sldId id="1013"/>
          </p14:sldIdLst>
        </p14:section>
        <p14:section name="Conclusion" id="{10E03AB1-9AA8-4E86-9A64-D741901E50A2}">
          <p14:sldIdLst>
            <p14:sldId id="751"/>
            <p14:sldId id="752"/>
            <p14:sldId id="318"/>
            <p14:sldId id="316"/>
            <p14:sldId id="755"/>
            <p14:sldId id="756"/>
          </p14:sldIdLst>
        </p14:section>
        <p14:section name="Default Section" id="{C0825772-BF7F-4D3C-AFD0-B9481C96244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ED87C-D3CC-4147-A703-E0CCE4F7EB27}" v="48" dt="2022-03-25T11:40:33.3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6" autoAdjust="0"/>
    <p:restoredTop sz="94571" autoAdjust="0"/>
  </p:normalViewPr>
  <p:slideViewPr>
    <p:cSldViewPr showGuides="1">
      <p:cViewPr varScale="1">
        <p:scale>
          <a:sx n="79" d="100"/>
          <a:sy n="79" d="100"/>
        </p:scale>
        <p:origin x="89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3E8ED87C-D3CC-4147-A703-E0CCE4F7EB27}"/>
    <pc:docChg chg="addSld delSld modSld modSection">
      <pc:chgData name="Dimitar Zahariev" userId="b84e4ebc77879e88" providerId="LiveId" clId="{3E8ED87C-D3CC-4147-A703-E0CCE4F7EB27}" dt="2022-03-25T11:40:33.313" v="57" actId="20577"/>
      <pc:docMkLst>
        <pc:docMk/>
      </pc:docMkLst>
      <pc:sldChg chg="del">
        <pc:chgData name="Dimitar Zahariev" userId="b84e4ebc77879e88" providerId="LiveId" clId="{3E8ED87C-D3CC-4147-A703-E0CCE4F7EB27}" dt="2022-03-25T11:38:06.109" v="44" actId="47"/>
        <pc:sldMkLst>
          <pc:docMk/>
          <pc:sldMk cId="1942477716" sldId="1015"/>
        </pc:sldMkLst>
      </pc:sldChg>
      <pc:sldChg chg="add">
        <pc:chgData name="Dimitar Zahariev" userId="b84e4ebc77879e88" providerId="LiveId" clId="{3E8ED87C-D3CC-4147-A703-E0CCE4F7EB27}" dt="2022-03-25T11:38:02.986" v="43"/>
        <pc:sldMkLst>
          <pc:docMk/>
          <pc:sldMk cId="3585508359" sldId="1024"/>
        </pc:sldMkLst>
      </pc:sldChg>
      <pc:sldChg chg="modSp">
        <pc:chgData name="Dimitar Zahariev" userId="b84e4ebc77879e88" providerId="LiveId" clId="{3E8ED87C-D3CC-4147-A703-E0CCE4F7EB27}" dt="2022-03-25T11:27:06.191" v="36" actId="20577"/>
        <pc:sldMkLst>
          <pc:docMk/>
          <pc:sldMk cId="3990999976" sldId="1037"/>
        </pc:sldMkLst>
        <pc:spChg chg="mod">
          <ac:chgData name="Dimitar Zahariev" userId="b84e4ebc77879e88" providerId="LiveId" clId="{3E8ED87C-D3CC-4147-A703-E0CCE4F7EB27}" dt="2022-03-25T11:27:06.191" v="36" actId="20577"/>
          <ac:spMkLst>
            <pc:docMk/>
            <pc:sldMk cId="3990999976" sldId="1037"/>
            <ac:spMk id="6" creationId="{2D4083B0-7E4C-47CE-8C27-C270EF5252CC}"/>
          </ac:spMkLst>
        </pc:spChg>
        <pc:spChg chg="mod">
          <ac:chgData name="Dimitar Zahariev" userId="b84e4ebc77879e88" providerId="LiveId" clId="{3E8ED87C-D3CC-4147-A703-E0CCE4F7EB27}" dt="2022-03-25T11:26:41.324" v="8" actId="20577"/>
          <ac:spMkLst>
            <pc:docMk/>
            <pc:sldMk cId="3990999976" sldId="1037"/>
            <ac:spMk id="9" creationId="{00000000-0000-0000-0000-000000000000}"/>
          </ac:spMkLst>
        </pc:spChg>
      </pc:sldChg>
      <pc:sldChg chg="addSp modSp mod modAnim">
        <pc:chgData name="Dimitar Zahariev" userId="b84e4ebc77879e88" providerId="LiveId" clId="{3E8ED87C-D3CC-4147-A703-E0CCE4F7EB27}" dt="2022-03-25T11:40:33.313" v="57" actId="20577"/>
        <pc:sldMkLst>
          <pc:docMk/>
          <pc:sldMk cId="2856544599" sldId="1038"/>
        </pc:sldMkLst>
        <pc:spChg chg="add mod">
          <ac:chgData name="Dimitar Zahariev" userId="b84e4ebc77879e88" providerId="LiveId" clId="{3E8ED87C-D3CC-4147-A703-E0CCE4F7EB27}" dt="2022-03-25T11:40:04.983" v="47" actId="20577"/>
          <ac:spMkLst>
            <pc:docMk/>
            <pc:sldMk cId="2856544599" sldId="1038"/>
            <ac:spMk id="6" creationId="{603260F5-F7E0-4867-BD62-CDA68BF6AF73}"/>
          </ac:spMkLst>
        </pc:spChg>
        <pc:spChg chg="add mod">
          <ac:chgData name="Dimitar Zahariev" userId="b84e4ebc77879e88" providerId="LiveId" clId="{3E8ED87C-D3CC-4147-A703-E0CCE4F7EB27}" dt="2022-03-25T11:39:28.774" v="46" actId="1076"/>
          <ac:spMkLst>
            <pc:docMk/>
            <pc:sldMk cId="2856544599" sldId="1038"/>
            <ac:spMk id="7" creationId="{D54DA24C-3E58-4851-AA33-BBF627CFAB1D}"/>
          </ac:spMkLst>
        </pc:spChg>
        <pc:spChg chg="add mod">
          <ac:chgData name="Dimitar Zahariev" userId="b84e4ebc77879e88" providerId="LiveId" clId="{3E8ED87C-D3CC-4147-A703-E0CCE4F7EB27}" dt="2022-03-25T11:40:33.313" v="57" actId="20577"/>
          <ac:spMkLst>
            <pc:docMk/>
            <pc:sldMk cId="2856544599" sldId="1038"/>
            <ac:spMk id="8" creationId="{C1BA58A3-4F8E-462B-8916-D317B104C61B}"/>
          </ac:spMkLst>
        </pc:spChg>
        <pc:graphicFrameChg chg="mod">
          <ac:chgData name="Dimitar Zahariev" userId="b84e4ebc77879e88" providerId="LiveId" clId="{3E8ED87C-D3CC-4147-A703-E0CCE4F7EB27}" dt="2022-03-25T11:40:16.789" v="50" actId="1076"/>
          <ac:graphicFrameMkLst>
            <pc:docMk/>
            <pc:sldMk cId="2856544599" sldId="1038"/>
            <ac:graphicFrameMk id="5" creationId="{C9A07C50-DB27-4B27-9564-E6E6CE66CE5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37</c:v>
                </c:pt>
                <c:pt idx="2">
                  <c:v>26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582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529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1246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574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677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6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9180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50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  <p:sldLayoutId id="214748369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Azure Kubernetes Service. Azure DevOps Services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DevOps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Test (Practice Questions)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https://zahariev.pro/q/</a:t>
            </a:r>
            <a:r>
              <a:rPr lang="en-US" sz="5400" b="1" noProof="0" dirty="0">
                <a:solidFill>
                  <a:srgbClr val="FFA000"/>
                </a:solidFill>
                <a:latin typeface="Calibri" panose="020F0502020204030204"/>
              </a:rPr>
              <a:t>aze</a:t>
            </a:r>
            <a:endParaRPr kumimoji="0" lang="bg-BG" sz="54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Your Knowledge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083B0-7E4C-47CE-8C27-C270EF5252CC}"/>
              </a:ext>
            </a:extLst>
          </p:cNvPr>
          <p:cNvSpPr txBox="1"/>
          <p:nvPr/>
        </p:nvSpPr>
        <p:spPr>
          <a:xfrm>
            <a:off x="1482514" y="4699367"/>
            <a:ext cx="922697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be available after </a:t>
            </a:r>
            <a:r>
              <a:rPr lang="en-US" sz="2400" dirty="0">
                <a:solidFill>
                  <a:srgbClr val="234465"/>
                </a:solidFill>
                <a:latin typeface="Calibri"/>
              </a:rPr>
              <a:t>10:00:00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28.03.2022</a:t>
            </a:r>
          </a:p>
        </p:txBody>
      </p:sp>
    </p:spTree>
    <p:extLst>
      <p:ext uri="{BB962C8B-B14F-4D97-AF65-F5344CB8AC3E}">
        <p14:creationId xmlns:p14="http://schemas.microsoft.com/office/powerpoint/2010/main" val="39909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 to Kubernetes and AKS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Workload deployment and distribution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Resource governance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Scalability and availability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Automatization and management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Internal and external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Run a cluster </a:t>
            </a:r>
            <a:r>
              <a:rPr lang="en-US" sz="3200" dirty="0"/>
              <a:t>of hosts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Schedule containers </a:t>
            </a:r>
            <a:r>
              <a:rPr lang="en-US" sz="3200" dirty="0"/>
              <a:t>to run on different hosts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Facilitate the </a:t>
            </a:r>
            <a:r>
              <a:rPr lang="en-US" sz="3200" b="1" dirty="0">
                <a:solidFill>
                  <a:srgbClr val="F2A40D"/>
                </a:solidFill>
              </a:rPr>
              <a:t>communication between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rgbClr val="F2A40D"/>
                </a:solidFill>
              </a:rPr>
              <a:t>containers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Provide and control access to/from </a:t>
            </a:r>
            <a:r>
              <a:rPr lang="en-US" sz="3200" b="1" dirty="0">
                <a:solidFill>
                  <a:srgbClr val="F2A40D"/>
                </a:solidFill>
              </a:rPr>
              <a:t>outside world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Track and optimize the </a:t>
            </a:r>
            <a:r>
              <a:rPr lang="en-US" sz="3200" b="1" dirty="0">
                <a:solidFill>
                  <a:srgbClr val="F2A40D"/>
                </a:solidFill>
              </a:rPr>
              <a:t>resource usage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Kubernetes Does?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2F063A3-6249-4CC4-8338-AB9E63E2D38F}"/>
              </a:ext>
            </a:extLst>
          </p:cNvPr>
          <p:cNvSpPr/>
          <p:nvPr/>
        </p:nvSpPr>
        <p:spPr bwMode="auto">
          <a:xfrm>
            <a:off x="890336" y="1499937"/>
            <a:ext cx="10355179" cy="492881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Kubernetes Cluster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73D09-31CF-410C-8448-274FC9FFE2B8}"/>
              </a:ext>
            </a:extLst>
          </p:cNvPr>
          <p:cNvGrpSpPr/>
          <p:nvPr/>
        </p:nvGrpSpPr>
        <p:grpSpPr>
          <a:xfrm>
            <a:off x="1063918" y="1656282"/>
            <a:ext cx="2303963" cy="3850105"/>
            <a:chOff x="1963236" y="2053389"/>
            <a:chExt cx="2303963" cy="38501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94CA5-195C-43EF-BF09-08097B1D3405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2C9F79-34EC-4889-801A-7BD64EC2EEBE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424C5-CFDD-4904-9937-4F695F4C9F09}"/>
              </a:ext>
            </a:extLst>
          </p:cNvPr>
          <p:cNvGrpSpPr/>
          <p:nvPr/>
        </p:nvGrpSpPr>
        <p:grpSpPr>
          <a:xfrm>
            <a:off x="1324601" y="1888893"/>
            <a:ext cx="2303963" cy="3850105"/>
            <a:chOff x="1963236" y="2053389"/>
            <a:chExt cx="2303963" cy="38501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7A06-0BFB-4659-AB26-8A2BE905D5BA}"/>
                </a:ext>
              </a:extLst>
            </p:cNvPr>
            <p:cNvSpPr/>
            <p:nvPr/>
          </p:nvSpPr>
          <p:spPr bwMode="auto">
            <a:xfrm>
              <a:off x="1963236" y="2053389"/>
              <a:ext cx="2303963" cy="3850105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D89B04-EAF4-46CA-815E-C8ACCB3CCD0A}"/>
                </a:ext>
              </a:extLst>
            </p:cNvPr>
            <p:cNvSpPr/>
            <p:nvPr/>
          </p:nvSpPr>
          <p:spPr bwMode="auto">
            <a:xfrm>
              <a:off x="1963236" y="2053389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Master Node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5C6AC-2B25-4160-891B-8D60AC2D2EF8}"/>
              </a:ext>
            </a:extLst>
          </p:cNvPr>
          <p:cNvGrpSpPr/>
          <p:nvPr/>
        </p:nvGrpSpPr>
        <p:grpSpPr>
          <a:xfrm>
            <a:off x="1585284" y="2121504"/>
            <a:ext cx="2303963" cy="3850105"/>
            <a:chOff x="1963236" y="2053389"/>
            <a:chExt cx="2303963" cy="38501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201869-52DF-4FDB-9C47-E96166C34E63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995529-5DBF-456B-B307-F50DCAAA7E1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91F49ED-9DB2-4895-B3F1-4AB6DA8EA0E2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637ED-47A6-4DDF-B371-C775A851AB85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716A2-314C-4827-9E4F-5214C1096F55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04200C-7FAD-4E3D-85F8-EDDC28F17693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51EE1D-F12A-4BAC-8D2E-036AB212E312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E3F18-E6FB-4DD4-9999-EBF6905253DC}"/>
              </a:ext>
            </a:extLst>
          </p:cNvPr>
          <p:cNvGrpSpPr/>
          <p:nvPr/>
        </p:nvGrpSpPr>
        <p:grpSpPr>
          <a:xfrm>
            <a:off x="4620125" y="1822735"/>
            <a:ext cx="2951749" cy="1758600"/>
            <a:chOff x="5390147" y="1798670"/>
            <a:chExt cx="2951749" cy="1758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4DDC86-EE73-409D-BCC4-1225E6FF5377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B9A3F6-1781-4A62-964C-1E883953D0CF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65A11-AAA1-47E3-83D3-7D2572B26FCB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20D798-B706-4564-A515-338F3BBD3752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6B3C4-AB27-4A94-88C9-A0A4E504B9F5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A5B53F-3B52-4C35-AEA9-21582B4BAF0D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7D35B4-3007-444A-8EA9-AD2E9D8DE465}"/>
              </a:ext>
            </a:extLst>
          </p:cNvPr>
          <p:cNvGrpSpPr/>
          <p:nvPr/>
        </p:nvGrpSpPr>
        <p:grpSpPr>
          <a:xfrm>
            <a:off x="8039018" y="1822735"/>
            <a:ext cx="2951749" cy="1758600"/>
            <a:chOff x="5390147" y="1798670"/>
            <a:chExt cx="2951749" cy="1758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DE5DC9-A97F-4C93-9194-BA5F940583A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17548-3467-42DA-A2DE-B89571CD28D5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EB3A6F-3FE3-4029-99D8-B28BD569D464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EC0401-FD0B-438F-887A-B15DF56E93C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67941D-246B-46AC-A7D7-FF71988C08A7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2A673D-856E-45F4-862A-6326280AE998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DA7F9B-3676-482C-91F1-821EA985D5B8}"/>
              </a:ext>
            </a:extLst>
          </p:cNvPr>
          <p:cNvGrpSpPr/>
          <p:nvPr/>
        </p:nvGrpSpPr>
        <p:grpSpPr>
          <a:xfrm>
            <a:off x="4620125" y="4085303"/>
            <a:ext cx="2951749" cy="1758600"/>
            <a:chOff x="5390147" y="1798670"/>
            <a:chExt cx="2951749" cy="1758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7E2D256-4A8F-4165-A610-5AAE32393E3C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5FCA84-13DB-47EA-8783-9B60BBB8D829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88636-3B69-46F4-98B0-64E9E6A24737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9ABE4C-8E99-48C1-AC96-51D1EADF4D74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FD7E4C-0A30-48FB-953B-1EA0AB46844A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6D3521-0B04-4836-92FE-091FAD73789B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B123-C015-4F3B-B109-756A597E52E8}"/>
              </a:ext>
            </a:extLst>
          </p:cNvPr>
          <p:cNvGrpSpPr/>
          <p:nvPr/>
        </p:nvGrpSpPr>
        <p:grpSpPr>
          <a:xfrm>
            <a:off x="8039018" y="4085303"/>
            <a:ext cx="2951749" cy="1758600"/>
            <a:chOff x="5390147" y="1798670"/>
            <a:chExt cx="2951749" cy="1758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C66048-F14F-40ED-848E-8F89994EB2F9}"/>
                </a:ext>
              </a:extLst>
            </p:cNvPr>
            <p:cNvSpPr/>
            <p:nvPr/>
          </p:nvSpPr>
          <p:spPr bwMode="auto">
            <a:xfrm>
              <a:off x="5390148" y="1798670"/>
              <a:ext cx="2951748" cy="1758600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BBD714-0FBD-4F47-ADF4-E4257DB91DB2}"/>
                </a:ext>
              </a:extLst>
            </p:cNvPr>
            <p:cNvSpPr/>
            <p:nvPr/>
          </p:nvSpPr>
          <p:spPr bwMode="auto">
            <a:xfrm>
              <a:off x="5390147" y="1798670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1BF1EA-8329-4EAF-ABB4-C82DA2BA8F8D}"/>
                </a:ext>
              </a:extLst>
            </p:cNvPr>
            <p:cNvSpPr/>
            <p:nvPr/>
          </p:nvSpPr>
          <p:spPr bwMode="auto">
            <a:xfrm>
              <a:off x="5524753" y="2394980"/>
              <a:ext cx="1517732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Proxy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B3569F-B249-4B53-87D3-1855ADD7A4FB}"/>
                </a:ext>
              </a:extLst>
            </p:cNvPr>
            <p:cNvSpPr/>
            <p:nvPr/>
          </p:nvSpPr>
          <p:spPr bwMode="auto">
            <a:xfrm>
              <a:off x="5524752" y="2960960"/>
              <a:ext cx="1517733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Kubelet</a:t>
              </a:r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1F5C1F-F578-4DC5-93FB-749DD9D46D44}"/>
                </a:ext>
              </a:extLst>
            </p:cNvPr>
            <p:cNvSpPr/>
            <p:nvPr/>
          </p:nvSpPr>
          <p:spPr bwMode="auto">
            <a:xfrm>
              <a:off x="7373270" y="211619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2273AB-BAC4-49CF-9495-616E0D1F6AB4}"/>
                </a:ext>
              </a:extLst>
            </p:cNvPr>
            <p:cNvSpPr/>
            <p:nvPr/>
          </p:nvSpPr>
          <p:spPr bwMode="auto">
            <a:xfrm>
              <a:off x="7373270" y="2898948"/>
              <a:ext cx="804028" cy="465222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n</a:t>
              </a: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38AC9D35-072A-4CB1-9119-82531507BC8C}"/>
              </a:ext>
            </a:extLst>
          </p:cNvPr>
          <p:cNvSpPr/>
          <p:nvPr/>
        </p:nvSpPr>
        <p:spPr>
          <a:xfrm rot="10800000">
            <a:off x="722230" y="1580321"/>
            <a:ext cx="428696" cy="43912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30CAD6-FF56-4C85-A885-34EC9FBAEA42}"/>
              </a:ext>
            </a:extLst>
          </p:cNvPr>
          <p:cNvSpPr txBox="1"/>
          <p:nvPr/>
        </p:nvSpPr>
        <p:spPr>
          <a:xfrm rot="16200000">
            <a:off x="-959902" y="3270807"/>
            <a:ext cx="267255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Managed by Azure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(this is free)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264B392-4476-4198-B0CA-E8B2EC01991B}"/>
              </a:ext>
            </a:extLst>
          </p:cNvPr>
          <p:cNvSpPr/>
          <p:nvPr/>
        </p:nvSpPr>
        <p:spPr>
          <a:xfrm>
            <a:off x="11098892" y="1728830"/>
            <a:ext cx="392227" cy="42427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522B68-49D3-473E-B12C-FE90335D5930}"/>
              </a:ext>
            </a:extLst>
          </p:cNvPr>
          <p:cNvSpPr txBox="1"/>
          <p:nvPr/>
        </p:nvSpPr>
        <p:spPr>
          <a:xfrm rot="5400000">
            <a:off x="10510096" y="3346055"/>
            <a:ext cx="256521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Our responsibility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(we pay for this)</a:t>
            </a:r>
          </a:p>
        </p:txBody>
      </p:sp>
    </p:spTree>
    <p:extLst>
      <p:ext uri="{BB962C8B-B14F-4D97-AF65-F5344CB8AC3E}">
        <p14:creationId xmlns:p14="http://schemas.microsoft.com/office/powerpoint/2010/main" val="38511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 animBg="1"/>
      <p:bldP spid="51" grpId="0"/>
      <p:bldP spid="54" grpId="0" animBg="1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33261" cy="520106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Responsible for </a:t>
            </a:r>
            <a:r>
              <a:rPr lang="en-US" sz="3200" b="1" dirty="0">
                <a:solidFill>
                  <a:srgbClr val="F2A40D"/>
                </a:solidFill>
              </a:rPr>
              <a:t>managing</a:t>
            </a:r>
            <a:r>
              <a:rPr lang="en-US" sz="3200" dirty="0"/>
              <a:t> the cluster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Typically, </a:t>
            </a:r>
            <a:r>
              <a:rPr lang="en-US" sz="3200" b="1" dirty="0">
                <a:solidFill>
                  <a:srgbClr val="F2A40D"/>
                </a:solidFill>
              </a:rPr>
              <a:t>more than one </a:t>
            </a:r>
            <a:r>
              <a:rPr lang="en-US" sz="3200" dirty="0"/>
              <a:t>is installed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In HA mode one Master node is the </a:t>
            </a:r>
            <a:r>
              <a:rPr lang="en-US" sz="3200" b="1" dirty="0">
                <a:solidFill>
                  <a:srgbClr val="F2A40D"/>
                </a:solidFill>
              </a:rPr>
              <a:t>Leader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It is </a:t>
            </a:r>
            <a:r>
              <a:rPr lang="en-US" sz="3200" b="1" dirty="0">
                <a:solidFill>
                  <a:srgbClr val="F2A40D"/>
                </a:solidFill>
              </a:rPr>
              <a:t>work-free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Components running on master are also known as </a:t>
            </a:r>
            <a:r>
              <a:rPr lang="en-US" sz="3200" b="1" dirty="0">
                <a:solidFill>
                  <a:srgbClr val="F2A40D"/>
                </a:solidFill>
              </a:rPr>
              <a:t>Control Plane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Can be reached via </a:t>
            </a:r>
            <a:r>
              <a:rPr lang="en-US" sz="3200" b="1" dirty="0">
                <a:solidFill>
                  <a:srgbClr val="F2A40D"/>
                </a:solidFill>
              </a:rPr>
              <a:t>CLI</a:t>
            </a:r>
            <a:r>
              <a:rPr lang="en-US" sz="3200" dirty="0"/>
              <a:t> (</a:t>
            </a:r>
            <a:r>
              <a:rPr lang="en-US" sz="3200" b="1" dirty="0" err="1">
                <a:solidFill>
                  <a:srgbClr val="F2A40D"/>
                </a:solidFill>
              </a:rPr>
              <a:t>kubectl</a:t>
            </a:r>
            <a:r>
              <a:rPr lang="en-US" sz="3200" dirty="0"/>
              <a:t>), </a:t>
            </a:r>
            <a:r>
              <a:rPr lang="en-US" sz="3200" b="1" dirty="0">
                <a:solidFill>
                  <a:srgbClr val="F2A40D"/>
                </a:solidFill>
              </a:rPr>
              <a:t>APIs</a:t>
            </a:r>
            <a:r>
              <a:rPr lang="en-US" sz="3200" dirty="0"/>
              <a:t>, or </a:t>
            </a:r>
            <a:r>
              <a:rPr lang="en-US" sz="3200" b="1" dirty="0">
                <a:solidFill>
                  <a:srgbClr val="F2A40D"/>
                </a:solidFill>
              </a:rPr>
              <a:t>Dashboard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39D16-FDAA-4E64-AC74-9A715AE346BE}"/>
              </a:ext>
            </a:extLst>
          </p:cNvPr>
          <p:cNvGrpSpPr/>
          <p:nvPr/>
        </p:nvGrpSpPr>
        <p:grpSpPr>
          <a:xfrm>
            <a:off x="9092989" y="2011246"/>
            <a:ext cx="2303963" cy="3850105"/>
            <a:chOff x="1963236" y="2053389"/>
            <a:chExt cx="2303963" cy="38501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A1929D-6FCF-45EC-B636-B66792056240}"/>
                </a:ext>
              </a:extLst>
            </p:cNvPr>
            <p:cNvGrpSpPr/>
            <p:nvPr/>
          </p:nvGrpSpPr>
          <p:grpSpPr>
            <a:xfrm>
              <a:off x="1963236" y="2053389"/>
              <a:ext cx="2303963" cy="3850105"/>
              <a:chOff x="1963236" y="2053389"/>
              <a:chExt cx="2303963" cy="38501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0FFD47A-8AF0-4288-89CF-E527E545088C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2303963" cy="3850105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6CA2FA9-9164-4AE8-87AC-33CF6BED100B}"/>
                  </a:ext>
                </a:extLst>
              </p:cNvPr>
              <p:cNvSpPr/>
              <p:nvPr/>
            </p:nvSpPr>
            <p:spPr bwMode="auto">
              <a:xfrm>
                <a:off x="1963236" y="2053389"/>
                <a:ext cx="1782596" cy="46522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Master Node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C82A52-17A2-4CDD-9F87-406051B5F0E7}"/>
                </a:ext>
              </a:extLst>
            </p:cNvPr>
            <p:cNvSpPr/>
            <p:nvPr/>
          </p:nvSpPr>
          <p:spPr bwMode="auto">
            <a:xfrm>
              <a:off x="2223919" y="2881545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5C2D1C-44A1-4EC4-8BD8-86C858B3ED6A}"/>
                </a:ext>
              </a:extLst>
            </p:cNvPr>
            <p:cNvSpPr/>
            <p:nvPr/>
          </p:nvSpPr>
          <p:spPr bwMode="auto">
            <a:xfrm>
              <a:off x="2223919" y="361142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Controller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670570-52EC-4893-8AAC-74D5D29B1140}"/>
                </a:ext>
              </a:extLst>
            </p:cNvPr>
            <p:cNvSpPr/>
            <p:nvPr/>
          </p:nvSpPr>
          <p:spPr bwMode="auto">
            <a:xfrm>
              <a:off x="2223919" y="4343383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E0E61C-311E-411C-BE60-651AF009339E}"/>
                </a:ext>
              </a:extLst>
            </p:cNvPr>
            <p:cNvSpPr/>
            <p:nvPr/>
          </p:nvSpPr>
          <p:spPr bwMode="auto">
            <a:xfrm>
              <a:off x="2223919" y="5075338"/>
              <a:ext cx="1782596" cy="46522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Key-Value 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201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Initially called </a:t>
            </a:r>
            <a:r>
              <a:rPr lang="en-US" b="1" dirty="0">
                <a:solidFill>
                  <a:srgbClr val="F2A40D"/>
                </a:solidFill>
              </a:rPr>
              <a:t>Minions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2A40D"/>
                </a:solidFill>
              </a:rPr>
              <a:t>Container runtime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err="1"/>
              <a:t>containerd</a:t>
            </a:r>
            <a:r>
              <a:rPr lang="en-US" dirty="0"/>
              <a:t>, </a:t>
            </a:r>
            <a:r>
              <a:rPr lang="en-US" dirty="0" err="1"/>
              <a:t>rkt</a:t>
            </a:r>
            <a:r>
              <a:rPr lang="en-US" dirty="0"/>
              <a:t>, </a:t>
            </a:r>
            <a:r>
              <a:rPr lang="en-US" dirty="0" err="1"/>
              <a:t>lxd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rgbClr val="F2A40D"/>
                </a:solidFill>
              </a:rPr>
              <a:t>Kubelet</a:t>
            </a:r>
            <a:endParaRPr lang="en-US" b="1" dirty="0">
              <a:solidFill>
                <a:srgbClr val="F2A40D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Communicates with master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Uses CRI shims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rgbClr val="F2A40D"/>
                </a:solidFill>
              </a:rPr>
              <a:t>kube</a:t>
            </a:r>
            <a:r>
              <a:rPr lang="en-US" b="1" dirty="0">
                <a:solidFill>
                  <a:srgbClr val="F2A40D"/>
                </a:solidFill>
              </a:rPr>
              <a:t>-proxy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proxy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(Worker)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70AEA-98BF-4025-BE3B-4C302C390069}"/>
              </a:ext>
            </a:extLst>
          </p:cNvPr>
          <p:cNvSpPr/>
          <p:nvPr/>
        </p:nvSpPr>
        <p:spPr bwMode="auto">
          <a:xfrm>
            <a:off x="6424862" y="2672965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FC44-8EC1-45FF-8126-633856F40B4B}"/>
              </a:ext>
            </a:extLst>
          </p:cNvPr>
          <p:cNvSpPr/>
          <p:nvPr/>
        </p:nvSpPr>
        <p:spPr bwMode="auto">
          <a:xfrm>
            <a:off x="6424862" y="2672966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55B40-7F2C-420D-87EF-4C9F0547E722}"/>
              </a:ext>
            </a:extLst>
          </p:cNvPr>
          <p:cNvSpPr/>
          <p:nvPr/>
        </p:nvSpPr>
        <p:spPr bwMode="auto">
          <a:xfrm>
            <a:off x="8312181" y="2816180"/>
            <a:ext cx="1517732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C430-FC2C-4BAA-9383-474AA1552F7E}"/>
              </a:ext>
            </a:extLst>
          </p:cNvPr>
          <p:cNvSpPr/>
          <p:nvPr/>
        </p:nvSpPr>
        <p:spPr bwMode="auto">
          <a:xfrm>
            <a:off x="9934636" y="2816180"/>
            <a:ext cx="1517733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Kubelet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8D847-7457-4215-A67A-A472B85DD10B}"/>
              </a:ext>
            </a:extLst>
          </p:cNvPr>
          <p:cNvSpPr/>
          <p:nvPr/>
        </p:nvSpPr>
        <p:spPr bwMode="auto">
          <a:xfrm>
            <a:off x="6593305" y="3467100"/>
            <a:ext cx="4796590" cy="185887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Runtime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C8A03C-7998-4382-B311-3F5BC46BD6CB}"/>
              </a:ext>
            </a:extLst>
          </p:cNvPr>
          <p:cNvGrpSpPr/>
          <p:nvPr/>
        </p:nvGrpSpPr>
        <p:grpSpPr>
          <a:xfrm>
            <a:off x="6857039" y="3703687"/>
            <a:ext cx="1990182" cy="1099557"/>
            <a:chOff x="6857039" y="3703687"/>
            <a:chExt cx="1990182" cy="1099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55EDC-3F45-42EE-B5A7-31535D1F329C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5DC8A2-7B80-4545-84DD-A39F3249EC61}"/>
                </a:ext>
              </a:extLst>
            </p:cNvPr>
            <p:cNvSpPr/>
            <p:nvPr/>
          </p:nvSpPr>
          <p:spPr bwMode="auto">
            <a:xfrm>
              <a:off x="7010400" y="4170947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D002C8-10F6-4B3D-94D5-3D8CF30C38B5}"/>
                </a:ext>
              </a:extLst>
            </p:cNvPr>
            <p:cNvSpPr/>
            <p:nvPr/>
          </p:nvSpPr>
          <p:spPr bwMode="auto">
            <a:xfrm>
              <a:off x="7910612" y="4170947"/>
              <a:ext cx="762000" cy="368969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427E9-7306-452E-878B-890FFC7EFC48}"/>
              </a:ext>
            </a:extLst>
          </p:cNvPr>
          <p:cNvGrpSpPr/>
          <p:nvPr/>
        </p:nvGrpSpPr>
        <p:grpSpPr>
          <a:xfrm>
            <a:off x="9212519" y="4014031"/>
            <a:ext cx="1990182" cy="1099557"/>
            <a:chOff x="6857039" y="3703687"/>
            <a:chExt cx="1990182" cy="10995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3BF51-0F8F-4581-94D8-A22BF8960528}"/>
                </a:ext>
              </a:extLst>
            </p:cNvPr>
            <p:cNvSpPr/>
            <p:nvPr/>
          </p:nvSpPr>
          <p:spPr bwMode="auto">
            <a:xfrm>
              <a:off x="6857039" y="3703687"/>
              <a:ext cx="1990182" cy="109955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79CD2E-622B-42CC-AE66-14CD8A29B180}"/>
                </a:ext>
              </a:extLst>
            </p:cNvPr>
            <p:cNvSpPr/>
            <p:nvPr/>
          </p:nvSpPr>
          <p:spPr bwMode="auto">
            <a:xfrm>
              <a:off x="7487993" y="4130586"/>
              <a:ext cx="762000" cy="36896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0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48162" y="1196125"/>
            <a:ext cx="6160336" cy="5201066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/>
              <a:t>Smallest </a:t>
            </a:r>
            <a:r>
              <a:rPr lang="en-US" sz="3200" b="1" dirty="0">
                <a:solidFill>
                  <a:srgbClr val="F2A40D"/>
                </a:solidFill>
              </a:rPr>
              <a:t>unit of scheduling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One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2A40D"/>
                </a:solidFill>
              </a:rPr>
              <a:t>more</a:t>
            </a:r>
            <a:r>
              <a:rPr lang="en-US" sz="3200" dirty="0"/>
              <a:t> containers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Containers </a:t>
            </a:r>
            <a:r>
              <a:rPr lang="en-US" sz="3200" b="1" dirty="0">
                <a:solidFill>
                  <a:srgbClr val="F2A40D"/>
                </a:solidFill>
              </a:rPr>
              <a:t>share</a:t>
            </a:r>
            <a:r>
              <a:rPr lang="en-US" sz="3200" dirty="0"/>
              <a:t> the pod </a:t>
            </a:r>
            <a:r>
              <a:rPr lang="en-US" sz="3200" b="1" dirty="0">
                <a:solidFill>
                  <a:srgbClr val="F2A40D"/>
                </a:solidFill>
              </a:rPr>
              <a:t>environment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Scheduled</a:t>
            </a:r>
            <a:r>
              <a:rPr lang="en-US" sz="3200" dirty="0"/>
              <a:t> on nodes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It is </a:t>
            </a:r>
            <a:r>
              <a:rPr lang="en-US" sz="3200" b="1" dirty="0">
                <a:solidFill>
                  <a:srgbClr val="F2A40D"/>
                </a:solidFill>
              </a:rPr>
              <a:t>atomic</a:t>
            </a:r>
            <a:r>
              <a:rPr lang="en-US" sz="3200" dirty="0"/>
              <a:t> – </a:t>
            </a:r>
            <a:r>
              <a:rPr lang="en-US" sz="3200" b="1" dirty="0">
                <a:solidFill>
                  <a:srgbClr val="F2A40D"/>
                </a:solidFill>
              </a:rPr>
              <a:t>deployed as one </a:t>
            </a:r>
            <a:r>
              <a:rPr lang="en-US" sz="3200" dirty="0"/>
              <a:t>and on </a:t>
            </a:r>
            <a:r>
              <a:rPr lang="en-US" sz="3200" b="1" dirty="0">
                <a:solidFill>
                  <a:srgbClr val="F2A40D"/>
                </a:solidFill>
              </a:rPr>
              <a:t>one node</a:t>
            </a:r>
          </a:p>
          <a:p>
            <a:pPr latinLnBrk="0">
              <a:lnSpc>
                <a:spcPct val="100000"/>
              </a:lnSpc>
            </a:pPr>
            <a:r>
              <a:rPr lang="en-US" sz="3200" dirty="0"/>
              <a:t>Created via </a:t>
            </a:r>
            <a:r>
              <a:rPr lang="en-US" sz="3200" b="1" dirty="0"/>
              <a:t>manifest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ADC02-4FB1-4DDD-81F1-E97006E4D8B5}"/>
              </a:ext>
            </a:extLst>
          </p:cNvPr>
          <p:cNvSpPr/>
          <p:nvPr/>
        </p:nvSpPr>
        <p:spPr bwMode="auto">
          <a:xfrm>
            <a:off x="417094" y="2616818"/>
            <a:ext cx="5143137" cy="2805413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2914A-D330-45C5-A127-2C90BAC35C50}"/>
              </a:ext>
            </a:extLst>
          </p:cNvPr>
          <p:cNvSpPr/>
          <p:nvPr/>
        </p:nvSpPr>
        <p:spPr bwMode="auto">
          <a:xfrm>
            <a:off x="417094" y="2616819"/>
            <a:ext cx="1782596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05C72-00B1-43A0-954C-FE5AB2D32C12}"/>
              </a:ext>
            </a:extLst>
          </p:cNvPr>
          <p:cNvSpPr/>
          <p:nvPr/>
        </p:nvSpPr>
        <p:spPr bwMode="auto">
          <a:xfrm>
            <a:off x="2334126" y="2760032"/>
            <a:ext cx="3110475" cy="8330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1477A-95E6-477B-B2BD-612AC72BF940}"/>
              </a:ext>
            </a:extLst>
          </p:cNvPr>
          <p:cNvSpPr/>
          <p:nvPr/>
        </p:nvSpPr>
        <p:spPr bwMode="auto">
          <a:xfrm>
            <a:off x="523010" y="4150390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524B0-0677-480B-A736-D93C954305C3}"/>
              </a:ext>
            </a:extLst>
          </p:cNvPr>
          <p:cNvSpPr/>
          <p:nvPr/>
        </p:nvSpPr>
        <p:spPr bwMode="auto">
          <a:xfrm>
            <a:off x="2544763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06D599-A385-423D-B1B5-7580A359386F}"/>
              </a:ext>
            </a:extLst>
          </p:cNvPr>
          <p:cNvSpPr/>
          <p:nvPr/>
        </p:nvSpPr>
        <p:spPr bwMode="auto">
          <a:xfrm>
            <a:off x="3419225" y="3150993"/>
            <a:ext cx="762000" cy="368969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A7EB2-6546-42F2-9DF7-314B10E7D5F1}"/>
              </a:ext>
            </a:extLst>
          </p:cNvPr>
          <p:cNvSpPr/>
          <p:nvPr/>
        </p:nvSpPr>
        <p:spPr bwMode="auto">
          <a:xfrm>
            <a:off x="2203280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CECED6-75C2-4780-869B-7F861586702B}"/>
              </a:ext>
            </a:extLst>
          </p:cNvPr>
          <p:cNvSpPr/>
          <p:nvPr/>
        </p:nvSpPr>
        <p:spPr bwMode="auto">
          <a:xfrm>
            <a:off x="3883551" y="4150390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B51CE-DFF9-4AF6-93B6-FBA9F3FC469A}"/>
              </a:ext>
            </a:extLst>
          </p:cNvPr>
          <p:cNvSpPr txBox="1"/>
          <p:nvPr/>
        </p:nvSpPr>
        <p:spPr>
          <a:xfrm>
            <a:off x="417094" y="3682525"/>
            <a:ext cx="2189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Main container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A0386-BC96-449F-896A-28E0D275346F}"/>
              </a:ext>
            </a:extLst>
          </p:cNvPr>
          <p:cNvSpPr txBox="1"/>
          <p:nvPr/>
        </p:nvSpPr>
        <p:spPr>
          <a:xfrm>
            <a:off x="2606841" y="4914684"/>
            <a:ext cx="266908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Supporting containers</a:t>
            </a:r>
          </a:p>
        </p:txBody>
      </p:sp>
    </p:spTree>
    <p:extLst>
      <p:ext uri="{BB962C8B-B14F-4D97-AF65-F5344CB8AC3E}">
        <p14:creationId xmlns:p14="http://schemas.microsoft.com/office/powerpoint/2010/main" val="118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4895082"/>
            <a:ext cx="11818096" cy="15021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Each pod has </a:t>
            </a:r>
            <a:r>
              <a:rPr lang="en-US" sz="3200" b="1" dirty="0">
                <a:solidFill>
                  <a:srgbClr val="F2A40D"/>
                </a:solidFill>
              </a:rPr>
              <a:t>unique IP </a:t>
            </a:r>
            <a:r>
              <a:rPr lang="en-US" sz="3200" dirty="0"/>
              <a:t>address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Inter-pod</a:t>
            </a:r>
            <a:r>
              <a:rPr lang="en-US" sz="3200" dirty="0"/>
              <a:t> communication is via a </a:t>
            </a:r>
            <a:r>
              <a:rPr lang="en-US" sz="3200" b="1" dirty="0">
                <a:solidFill>
                  <a:srgbClr val="F2A40D"/>
                </a:solidFill>
              </a:rPr>
              <a:t>pod network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Intra-pod</a:t>
            </a:r>
            <a:r>
              <a:rPr lang="en-US" sz="3200" dirty="0"/>
              <a:t> communication is via </a:t>
            </a:r>
            <a:r>
              <a:rPr lang="en-US" sz="3200" b="1" dirty="0">
                <a:solidFill>
                  <a:srgbClr val="F2A40D"/>
                </a:solidFill>
              </a:rPr>
              <a:t>localhost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2A40D"/>
                </a:solidFill>
              </a:rPr>
              <a:t>port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84323-4565-4CEB-9708-DF21E0489D9A}"/>
              </a:ext>
            </a:extLst>
          </p:cNvPr>
          <p:cNvSpPr/>
          <p:nvPr/>
        </p:nvSpPr>
        <p:spPr bwMode="auto">
          <a:xfrm>
            <a:off x="898358" y="1524001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0BDD4-286E-4B0C-9BE7-070A7E77BB72}"/>
              </a:ext>
            </a:extLst>
          </p:cNvPr>
          <p:cNvSpPr/>
          <p:nvPr/>
        </p:nvSpPr>
        <p:spPr bwMode="auto">
          <a:xfrm>
            <a:off x="898357" y="1531007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5928B-9ACC-436C-85B7-20CBBC2A26D2}"/>
              </a:ext>
            </a:extLst>
          </p:cNvPr>
          <p:cNvSpPr/>
          <p:nvPr/>
        </p:nvSpPr>
        <p:spPr bwMode="auto">
          <a:xfrm>
            <a:off x="1140631" y="2169709"/>
            <a:ext cx="1572407" cy="79586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D144A-4052-4A24-8D8B-946454AC4A14}"/>
              </a:ext>
            </a:extLst>
          </p:cNvPr>
          <p:cNvSpPr/>
          <p:nvPr/>
        </p:nvSpPr>
        <p:spPr bwMode="auto">
          <a:xfrm>
            <a:off x="2820901" y="2169709"/>
            <a:ext cx="1572407" cy="795868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CA7D2-64B8-418E-86C8-99F1E3BD723F}"/>
              </a:ext>
            </a:extLst>
          </p:cNvPr>
          <p:cNvSpPr/>
          <p:nvPr/>
        </p:nvSpPr>
        <p:spPr bwMode="auto">
          <a:xfrm>
            <a:off x="898357" y="3697720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FF689-FF94-44DD-95B8-D8F919D1C167}"/>
              </a:ext>
            </a:extLst>
          </p:cNvPr>
          <p:cNvSpPr/>
          <p:nvPr/>
        </p:nvSpPr>
        <p:spPr bwMode="auto">
          <a:xfrm>
            <a:off x="1438183" y="3312536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0BCEB5-4D80-48FE-BEB9-643317CDDFC9}"/>
              </a:ext>
            </a:extLst>
          </p:cNvPr>
          <p:cNvCxnSpPr/>
          <p:nvPr/>
        </p:nvCxnSpPr>
        <p:spPr>
          <a:xfrm>
            <a:off x="1227221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2A518-F277-4E69-BF63-90CD7314E3C3}"/>
              </a:ext>
            </a:extLst>
          </p:cNvPr>
          <p:cNvCxnSpPr>
            <a:stCxn id="8" idx="2"/>
          </p:cNvCxnSpPr>
          <p:nvPr/>
        </p:nvCxnSpPr>
        <p:spPr>
          <a:xfrm flipH="1">
            <a:off x="1922151" y="2965577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58B47-D5D5-4B36-AD6D-351541863D9A}"/>
              </a:ext>
            </a:extLst>
          </p:cNvPr>
          <p:cNvCxnSpPr/>
          <p:nvPr/>
        </p:nvCxnSpPr>
        <p:spPr>
          <a:xfrm>
            <a:off x="3643339" y="2965577"/>
            <a:ext cx="0" cy="36607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5C79F0-2327-4B9C-B82E-DBB1E3753B70}"/>
              </a:ext>
            </a:extLst>
          </p:cNvPr>
          <p:cNvCxnSpPr/>
          <p:nvPr/>
        </p:nvCxnSpPr>
        <p:spPr>
          <a:xfrm>
            <a:off x="4307305" y="2965577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6B1660-F49C-40A8-AD6C-8C64CE4C92B2}"/>
              </a:ext>
            </a:extLst>
          </p:cNvPr>
          <p:cNvSpPr/>
          <p:nvPr/>
        </p:nvSpPr>
        <p:spPr bwMode="auto">
          <a:xfrm>
            <a:off x="7076349" y="1523998"/>
            <a:ext cx="3761874" cy="2173719"/>
          </a:xfrm>
          <a:prstGeom prst="rec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101C1-108C-4086-B0DB-CA09680B22AF}"/>
              </a:ext>
            </a:extLst>
          </p:cNvPr>
          <p:cNvSpPr/>
          <p:nvPr/>
        </p:nvSpPr>
        <p:spPr bwMode="auto">
          <a:xfrm>
            <a:off x="7076348" y="1531004"/>
            <a:ext cx="1782596" cy="3469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C203E-1633-431D-9A29-B82586F8E560}"/>
              </a:ext>
            </a:extLst>
          </p:cNvPr>
          <p:cNvSpPr/>
          <p:nvPr/>
        </p:nvSpPr>
        <p:spPr bwMode="auto">
          <a:xfrm>
            <a:off x="7318622" y="2169706"/>
            <a:ext cx="1572407" cy="795868"/>
          </a:xfrm>
          <a:prstGeom prst="rect">
            <a:avLst/>
          </a:prstGeom>
          <a:solidFill>
            <a:schemeClr val="tx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E7E016-9770-47F0-B526-2D074D986C1A}"/>
              </a:ext>
            </a:extLst>
          </p:cNvPr>
          <p:cNvSpPr/>
          <p:nvPr/>
        </p:nvSpPr>
        <p:spPr bwMode="auto">
          <a:xfrm>
            <a:off x="7076348" y="3697717"/>
            <a:ext cx="3761874" cy="46522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10.10.20.21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695F6-BE71-48B3-B72B-5F3E568E0CC6}"/>
              </a:ext>
            </a:extLst>
          </p:cNvPr>
          <p:cNvSpPr/>
          <p:nvPr/>
        </p:nvSpPr>
        <p:spPr bwMode="auto">
          <a:xfrm>
            <a:off x="7616174" y="3312533"/>
            <a:ext cx="2682221" cy="21349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26E8C4-4771-4CA2-BE8F-451F466E8213}"/>
              </a:ext>
            </a:extLst>
          </p:cNvPr>
          <p:cNvCxnSpPr/>
          <p:nvPr/>
        </p:nvCxnSpPr>
        <p:spPr>
          <a:xfrm>
            <a:off x="7405212" y="2965574"/>
            <a:ext cx="0" cy="732140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8B5E2C-0408-4E97-87DC-B42599D8DAF6}"/>
              </a:ext>
            </a:extLst>
          </p:cNvPr>
          <p:cNvCxnSpPr>
            <a:stCxn id="27" idx="2"/>
          </p:cNvCxnSpPr>
          <p:nvPr/>
        </p:nvCxnSpPr>
        <p:spPr>
          <a:xfrm flipH="1">
            <a:off x="8100142" y="2965574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5990452-8ACE-4243-9517-2154159271F1}"/>
              </a:ext>
            </a:extLst>
          </p:cNvPr>
          <p:cNvSpPr/>
          <p:nvPr/>
        </p:nvSpPr>
        <p:spPr bwMode="auto">
          <a:xfrm>
            <a:off x="1711087" y="4493582"/>
            <a:ext cx="8210955" cy="259879"/>
          </a:xfrm>
          <a:prstGeom prst="rect">
            <a:avLst/>
          </a:prstGeom>
          <a:solidFill>
            <a:schemeClr val="dk2">
              <a:alpha val="80000"/>
            </a:schemeClr>
          </a:solidFill>
          <a:ln w="1270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 Network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BD4DC-5AC9-44B6-9B78-E96C226E8AA2}"/>
              </a:ext>
            </a:extLst>
          </p:cNvPr>
          <p:cNvCxnSpPr/>
          <p:nvPr/>
        </p:nvCxnSpPr>
        <p:spPr>
          <a:xfrm flipH="1">
            <a:off x="2779293" y="4162939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1DD7E5-4882-4B84-8F86-9EDBD2E48C93}"/>
              </a:ext>
            </a:extLst>
          </p:cNvPr>
          <p:cNvCxnSpPr/>
          <p:nvPr/>
        </p:nvCxnSpPr>
        <p:spPr>
          <a:xfrm flipH="1">
            <a:off x="8944944" y="4173904"/>
            <a:ext cx="4684" cy="334208"/>
          </a:xfrm>
          <a:prstGeom prst="line">
            <a:avLst/>
          </a:prstGeom>
          <a:ln w="28575">
            <a:solidFill>
              <a:srgbClr val="2344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Higher</a:t>
            </a:r>
            <a:r>
              <a:rPr lang="en-US" sz="3200" dirty="0"/>
              <a:t> level workload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Looks after </a:t>
            </a:r>
            <a:r>
              <a:rPr lang="en-US" sz="3200" b="1" dirty="0">
                <a:solidFill>
                  <a:srgbClr val="F2A40D"/>
                </a:solidFill>
              </a:rPr>
              <a:t>pod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2A40D"/>
                </a:solidFill>
              </a:rPr>
              <a:t>set</a:t>
            </a:r>
            <a:r>
              <a:rPr lang="en-US" sz="3200" dirty="0">
                <a:solidFill>
                  <a:srgbClr val="F2A40D"/>
                </a:solidFill>
              </a:rPr>
              <a:t> </a:t>
            </a:r>
            <a:r>
              <a:rPr lang="en-US" sz="3200" b="1" dirty="0">
                <a:solidFill>
                  <a:srgbClr val="F2A40D"/>
                </a:solidFill>
              </a:rPr>
              <a:t>of pods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Scale</a:t>
            </a:r>
            <a:r>
              <a:rPr lang="en-US" sz="3200" dirty="0"/>
              <a:t> up/down </a:t>
            </a:r>
            <a:r>
              <a:rPr lang="en-US" sz="3200" b="1" dirty="0">
                <a:solidFill>
                  <a:srgbClr val="F2A40D"/>
                </a:solidFill>
              </a:rPr>
              <a:t>pods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Sets </a:t>
            </a:r>
            <a:r>
              <a:rPr lang="en-US" sz="3200" b="1" dirty="0">
                <a:solidFill>
                  <a:srgbClr val="F2A40D"/>
                </a:solidFill>
              </a:rPr>
              <a:t>Desired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A29388-987F-43FF-A012-9CD0442DD9EC}"/>
              </a:ext>
            </a:extLst>
          </p:cNvPr>
          <p:cNvGrpSpPr/>
          <p:nvPr/>
        </p:nvGrpSpPr>
        <p:grpSpPr>
          <a:xfrm>
            <a:off x="6368714" y="3657601"/>
            <a:ext cx="5245768" cy="2646224"/>
            <a:chOff x="6368714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68714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68714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 Controller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FB8D0-A182-4066-AD28-1D1B5F98044F}"/>
              </a:ext>
            </a:extLst>
          </p:cNvPr>
          <p:cNvGrpSpPr/>
          <p:nvPr/>
        </p:nvGrpSpPr>
        <p:grpSpPr>
          <a:xfrm>
            <a:off x="8269703" y="4349365"/>
            <a:ext cx="3176337" cy="1786741"/>
            <a:chOff x="7948863" y="4349365"/>
            <a:chExt cx="3176337" cy="178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B01AC-436D-400B-8506-C5D34E01F8D6}"/>
                </a:ext>
              </a:extLst>
            </p:cNvPr>
            <p:cNvSpPr/>
            <p:nvPr/>
          </p:nvSpPr>
          <p:spPr bwMode="auto">
            <a:xfrm>
              <a:off x="7948863" y="4349365"/>
              <a:ext cx="3176337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2F340-9532-4F2D-AAA2-F3F6CEA2F53C}"/>
                </a:ext>
              </a:extLst>
            </p:cNvPr>
            <p:cNvSpPr/>
            <p:nvPr/>
          </p:nvSpPr>
          <p:spPr bwMode="auto">
            <a:xfrm>
              <a:off x="7948863" y="4349366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6D452-C97A-4D7B-962E-5BB6BE0C6A5B}"/>
                </a:ext>
              </a:extLst>
            </p:cNvPr>
            <p:cNvSpPr/>
            <p:nvPr/>
          </p:nvSpPr>
          <p:spPr bwMode="auto">
            <a:xfrm>
              <a:off x="8750827" y="5008256"/>
              <a:ext cx="1572407" cy="79586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1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234465"/>
                </a:solidFill>
                <a:latin typeface="Calibri" panose="020F0502020204030204"/>
              </a:rPr>
              <a:t>#</a:t>
            </a:r>
            <a:r>
              <a:rPr lang="en-US" sz="6600" b="1">
                <a:solidFill>
                  <a:srgbClr val="234465"/>
                </a:solidFill>
              </a:rPr>
              <a:t>azure-essentials</a:t>
            </a:r>
            <a:endParaRPr lang="bg-BG" sz="6600" b="1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</a:t>
            </a:r>
            <a:r>
              <a:rPr lang="en-US" sz="4000" b="1" dirty="0"/>
              <a:t>AzureEssentialsFebruary2022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55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Even higher-level</a:t>
            </a:r>
            <a:r>
              <a:rPr lang="en-US" sz="3200" dirty="0">
                <a:solidFill>
                  <a:srgbClr val="F2A40D"/>
                </a:solidFill>
              </a:rPr>
              <a:t> </a:t>
            </a:r>
            <a:r>
              <a:rPr lang="en-US" sz="3200" dirty="0"/>
              <a:t>workload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Simplifies </a:t>
            </a:r>
            <a:r>
              <a:rPr lang="en-US" sz="3200" b="1" dirty="0">
                <a:solidFill>
                  <a:srgbClr val="F2A40D"/>
                </a:solidFill>
              </a:rPr>
              <a:t>updates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2A40D"/>
                </a:solidFill>
              </a:rPr>
              <a:t>rollbacks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Declarative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2A40D"/>
                </a:solidFill>
              </a:rPr>
              <a:t>imperative</a:t>
            </a:r>
            <a:r>
              <a:rPr lang="en-US" sz="3200" dirty="0"/>
              <a:t> approach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Self </a:t>
            </a:r>
            <a:r>
              <a:rPr lang="en-US" sz="3200" b="1" dirty="0">
                <a:solidFill>
                  <a:srgbClr val="F2A40D"/>
                </a:solidFill>
              </a:rPr>
              <a:t>documenting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Suitable for </a:t>
            </a:r>
            <a:r>
              <a:rPr lang="en-US" sz="3200" b="1" dirty="0">
                <a:solidFill>
                  <a:srgbClr val="F2A40D"/>
                </a:solidFill>
              </a:rPr>
              <a:t>versioning</a:t>
            </a:r>
            <a:r>
              <a:rPr lang="en-US" sz="32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8A52A0-D013-4DA4-A38A-2738AF195ADF}"/>
              </a:ext>
            </a:extLst>
          </p:cNvPr>
          <p:cNvGrpSpPr/>
          <p:nvPr/>
        </p:nvGrpSpPr>
        <p:grpSpPr>
          <a:xfrm>
            <a:off x="5253788" y="3168316"/>
            <a:ext cx="6521116" cy="3287909"/>
            <a:chOff x="5253788" y="3168316"/>
            <a:chExt cx="6521116" cy="3287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7CE93A-8E36-4270-A25D-3AB79E722DF6}"/>
                </a:ext>
              </a:extLst>
            </p:cNvPr>
            <p:cNvSpPr/>
            <p:nvPr/>
          </p:nvSpPr>
          <p:spPr bwMode="auto">
            <a:xfrm>
              <a:off x="5253788" y="3168316"/>
              <a:ext cx="6521116" cy="3287909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2F35C7-F50D-4B39-98E7-E70B0F6A6F90}"/>
                </a:ext>
              </a:extLst>
            </p:cNvPr>
            <p:cNvSpPr/>
            <p:nvPr/>
          </p:nvSpPr>
          <p:spPr bwMode="auto">
            <a:xfrm>
              <a:off x="5253788" y="3172716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Deployment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10FB79-DF92-4C5E-85B7-5A4E37CC0B71}"/>
              </a:ext>
            </a:extLst>
          </p:cNvPr>
          <p:cNvGrpSpPr/>
          <p:nvPr/>
        </p:nvGrpSpPr>
        <p:grpSpPr>
          <a:xfrm>
            <a:off x="6376735" y="3657601"/>
            <a:ext cx="5245768" cy="2646224"/>
            <a:chOff x="6376735" y="3657601"/>
            <a:chExt cx="5245768" cy="26462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985C3-1F99-403B-96DE-57877EFA43BD}"/>
                </a:ext>
              </a:extLst>
            </p:cNvPr>
            <p:cNvSpPr/>
            <p:nvPr/>
          </p:nvSpPr>
          <p:spPr bwMode="auto">
            <a:xfrm>
              <a:off x="6376735" y="3657601"/>
              <a:ext cx="5245768" cy="2646224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A0EE86-5294-4ECA-992C-131FB4C58E1D}"/>
                </a:ext>
              </a:extLst>
            </p:cNvPr>
            <p:cNvSpPr/>
            <p:nvPr/>
          </p:nvSpPr>
          <p:spPr bwMode="auto">
            <a:xfrm>
              <a:off x="6376735" y="3668554"/>
              <a:ext cx="279558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Replication 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FB8D0-A182-4066-AD28-1D1B5F98044F}"/>
              </a:ext>
            </a:extLst>
          </p:cNvPr>
          <p:cNvGrpSpPr/>
          <p:nvPr/>
        </p:nvGrpSpPr>
        <p:grpSpPr>
          <a:xfrm>
            <a:off x="8277724" y="4349365"/>
            <a:ext cx="3176337" cy="1786741"/>
            <a:chOff x="7948863" y="4349365"/>
            <a:chExt cx="3176337" cy="178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2B01AC-436D-400B-8506-C5D34E01F8D6}"/>
                </a:ext>
              </a:extLst>
            </p:cNvPr>
            <p:cNvSpPr/>
            <p:nvPr/>
          </p:nvSpPr>
          <p:spPr bwMode="auto">
            <a:xfrm>
              <a:off x="7948863" y="4349365"/>
              <a:ext cx="3176337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2F340-9532-4F2D-AAA2-F3F6CEA2F53C}"/>
                </a:ext>
              </a:extLst>
            </p:cNvPr>
            <p:cNvSpPr/>
            <p:nvPr/>
          </p:nvSpPr>
          <p:spPr bwMode="auto">
            <a:xfrm>
              <a:off x="7948863" y="4349366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C6D452-C97A-4D7B-962E-5BB6BE0C6A5B}"/>
                </a:ext>
              </a:extLst>
            </p:cNvPr>
            <p:cNvSpPr/>
            <p:nvPr/>
          </p:nvSpPr>
          <p:spPr bwMode="auto">
            <a:xfrm>
              <a:off x="8750827" y="5008256"/>
              <a:ext cx="1572407" cy="795868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8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A6BB02-6430-44B1-BA2A-0AF89B092F92}"/>
              </a:ext>
            </a:extLst>
          </p:cNvPr>
          <p:cNvGrpSpPr/>
          <p:nvPr/>
        </p:nvGrpSpPr>
        <p:grpSpPr>
          <a:xfrm>
            <a:off x="3130793" y="3927383"/>
            <a:ext cx="2516028" cy="2422357"/>
            <a:chOff x="3120852" y="3927384"/>
            <a:chExt cx="2516028" cy="242235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2B4EDD-101F-40E8-B36E-6D2E7011141C}"/>
                </a:ext>
              </a:extLst>
            </p:cNvPr>
            <p:cNvSpPr/>
            <p:nvPr/>
          </p:nvSpPr>
          <p:spPr bwMode="auto">
            <a:xfrm>
              <a:off x="3120853" y="3927384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728105-AEE9-48CB-9EC2-709C3A4872AD}"/>
                </a:ext>
              </a:extLst>
            </p:cNvPr>
            <p:cNvSpPr/>
            <p:nvPr/>
          </p:nvSpPr>
          <p:spPr bwMode="auto">
            <a:xfrm>
              <a:off x="3120852" y="3938006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2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789396" y="1196124"/>
            <a:ext cx="6219102" cy="556112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atinLnBrk="0">
              <a:lnSpc>
                <a:spcPct val="100000"/>
              </a:lnSpc>
            </a:pPr>
            <a:r>
              <a:rPr lang="en-US" sz="3500" dirty="0"/>
              <a:t>Provide reliable network endpoint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IP address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DNS name</a:t>
            </a:r>
          </a:p>
          <a:p>
            <a:pPr lvl="1" latinLnBrk="0">
              <a:lnSpc>
                <a:spcPct val="100000"/>
              </a:lnSpc>
            </a:pPr>
            <a:r>
              <a:rPr lang="en-US" dirty="0"/>
              <a:t>Port</a:t>
            </a:r>
          </a:p>
          <a:p>
            <a:pPr latinLnBrk="0">
              <a:lnSpc>
                <a:spcPct val="100000"/>
              </a:lnSpc>
            </a:pPr>
            <a:r>
              <a:rPr lang="en-US" sz="3500" dirty="0"/>
              <a:t>Expose Pods to the outside world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2A40D"/>
                </a:solidFill>
              </a:rPr>
              <a:t>NodePort</a:t>
            </a:r>
            <a:r>
              <a:rPr lang="en-US" dirty="0"/>
              <a:t> (cluster-wide port)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rgbClr val="F2A40D"/>
                </a:solidFill>
              </a:rPr>
              <a:t>LoadBalancer</a:t>
            </a:r>
            <a:r>
              <a:rPr lang="en-US" dirty="0"/>
              <a:t> (cloud-based)</a:t>
            </a:r>
          </a:p>
          <a:p>
            <a:pPr latinLnBrk="0">
              <a:lnSpc>
                <a:spcPct val="100000"/>
              </a:lnSpc>
            </a:pPr>
            <a:r>
              <a:rPr lang="en-US" sz="3500" dirty="0"/>
              <a:t>Use End Point object to track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DBD02-E649-41AB-9ED3-2548744F1DD4}"/>
              </a:ext>
            </a:extLst>
          </p:cNvPr>
          <p:cNvGrpSpPr/>
          <p:nvPr/>
        </p:nvGrpSpPr>
        <p:grpSpPr>
          <a:xfrm>
            <a:off x="3279318" y="4431530"/>
            <a:ext cx="2189750" cy="1712596"/>
            <a:chOff x="3168312" y="4253113"/>
            <a:chExt cx="2189750" cy="171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10F3E0-F2E9-4D49-8C35-8311250902E0}"/>
                </a:ext>
              </a:extLst>
            </p:cNvPr>
            <p:cNvSpPr/>
            <p:nvPr/>
          </p:nvSpPr>
          <p:spPr bwMode="auto">
            <a:xfrm>
              <a:off x="3168313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5B461B-7711-4F66-84E3-F0CE8E378BF1}"/>
                </a:ext>
              </a:extLst>
            </p:cNvPr>
            <p:cNvSpPr/>
            <p:nvPr/>
          </p:nvSpPr>
          <p:spPr bwMode="auto">
            <a:xfrm>
              <a:off x="3168313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6AC97-4B96-4AD1-95F1-2FCC84938624}"/>
                </a:ext>
              </a:extLst>
            </p:cNvPr>
            <p:cNvSpPr/>
            <p:nvPr/>
          </p:nvSpPr>
          <p:spPr bwMode="auto">
            <a:xfrm>
              <a:off x="3753778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155D6-D4BC-4B04-AC2B-7CD227C13EDF}"/>
                </a:ext>
              </a:extLst>
            </p:cNvPr>
            <p:cNvSpPr/>
            <p:nvPr/>
          </p:nvSpPr>
          <p:spPr bwMode="auto">
            <a:xfrm>
              <a:off x="3168312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AF1E82-7D8E-43EF-9A1D-DB85AA303699}"/>
              </a:ext>
            </a:extLst>
          </p:cNvPr>
          <p:cNvGrpSpPr/>
          <p:nvPr/>
        </p:nvGrpSpPr>
        <p:grpSpPr>
          <a:xfrm>
            <a:off x="134039" y="3927383"/>
            <a:ext cx="2516027" cy="2422357"/>
            <a:chOff x="312820" y="3721769"/>
            <a:chExt cx="2516027" cy="24223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EA03CF-E463-4C92-B58F-F264FCC4182A}"/>
                </a:ext>
              </a:extLst>
            </p:cNvPr>
            <p:cNvSpPr/>
            <p:nvPr/>
          </p:nvSpPr>
          <p:spPr bwMode="auto">
            <a:xfrm>
              <a:off x="312820" y="3721769"/>
              <a:ext cx="2516027" cy="2422357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DD4AAC-0EE5-4642-8A95-914D4B1E6647}"/>
                </a:ext>
              </a:extLst>
            </p:cNvPr>
            <p:cNvSpPr/>
            <p:nvPr/>
          </p:nvSpPr>
          <p:spPr bwMode="auto">
            <a:xfrm>
              <a:off x="312820" y="3732722"/>
              <a:ext cx="111492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Node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9CF21-5D56-444E-8162-8F317BF06E0E}"/>
              </a:ext>
            </a:extLst>
          </p:cNvPr>
          <p:cNvGrpSpPr/>
          <p:nvPr/>
        </p:nvGrpSpPr>
        <p:grpSpPr>
          <a:xfrm>
            <a:off x="297177" y="4431530"/>
            <a:ext cx="2189750" cy="1712596"/>
            <a:chOff x="689801" y="4253113"/>
            <a:chExt cx="2189750" cy="17125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57D9EE-D9A0-4A58-B3AA-D84F87FB613E}"/>
                </a:ext>
              </a:extLst>
            </p:cNvPr>
            <p:cNvSpPr/>
            <p:nvPr/>
          </p:nvSpPr>
          <p:spPr bwMode="auto">
            <a:xfrm>
              <a:off x="689802" y="4253113"/>
              <a:ext cx="2189749" cy="138568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AF3D1B-617B-4584-888F-7B1D83AD6D9F}"/>
                </a:ext>
              </a:extLst>
            </p:cNvPr>
            <p:cNvSpPr/>
            <p:nvPr/>
          </p:nvSpPr>
          <p:spPr bwMode="auto">
            <a:xfrm>
              <a:off x="689802" y="425311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D84722-F3A6-4EBA-A137-2108C9317AF9}"/>
                </a:ext>
              </a:extLst>
            </p:cNvPr>
            <p:cNvSpPr/>
            <p:nvPr/>
          </p:nvSpPr>
          <p:spPr bwMode="auto">
            <a:xfrm>
              <a:off x="1275267" y="4816148"/>
              <a:ext cx="1018817" cy="59043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8222CB-9298-4120-A4F8-FC7E14857526}"/>
                </a:ext>
              </a:extLst>
            </p:cNvPr>
            <p:cNvSpPr/>
            <p:nvPr/>
          </p:nvSpPr>
          <p:spPr bwMode="auto">
            <a:xfrm>
              <a:off x="689801" y="5638801"/>
              <a:ext cx="2189749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10.10.20.21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90DE2F-D98F-45D3-92D7-7E3B6FD52670}"/>
              </a:ext>
            </a:extLst>
          </p:cNvPr>
          <p:cNvGrpSpPr/>
          <p:nvPr/>
        </p:nvGrpSpPr>
        <p:grpSpPr>
          <a:xfrm>
            <a:off x="3124845" y="1405937"/>
            <a:ext cx="2516027" cy="1292068"/>
            <a:chOff x="291012" y="3721770"/>
            <a:chExt cx="2516027" cy="129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71917F-B23E-4BCC-98E5-FED48D142796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IP: 10.10.10.1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DNS: demo-svc</a:t>
              </a:r>
            </a:p>
            <a:p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Port: 32001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D6D70-ED59-4675-B2BE-FB9F71057477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E73F3-025A-4203-9CEC-BB20DE813C42}"/>
              </a:ext>
            </a:extLst>
          </p:cNvPr>
          <p:cNvGrpSpPr/>
          <p:nvPr/>
        </p:nvGrpSpPr>
        <p:grpSpPr>
          <a:xfrm>
            <a:off x="134039" y="1405937"/>
            <a:ext cx="2516027" cy="1292068"/>
            <a:chOff x="291012" y="3721770"/>
            <a:chExt cx="2516027" cy="12920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5A197F-5A59-431F-8036-D2F32821D4CC}"/>
                </a:ext>
              </a:extLst>
            </p:cNvPr>
            <p:cNvSpPr/>
            <p:nvPr/>
          </p:nvSpPr>
          <p:spPr bwMode="auto">
            <a:xfrm>
              <a:off x="291012" y="3721770"/>
              <a:ext cx="2516027" cy="1292068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 A IP, Pod B IP, …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36731-4075-49EB-A59D-D8890A96B1CF}"/>
                </a:ext>
              </a:extLst>
            </p:cNvPr>
            <p:cNvSpPr/>
            <p:nvPr/>
          </p:nvSpPr>
          <p:spPr bwMode="auto">
            <a:xfrm>
              <a:off x="296960" y="3730089"/>
              <a:ext cx="120547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Point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EF1D1F-67D1-41A4-A8BD-6F2BECDD7B33}"/>
              </a:ext>
            </a:extLst>
          </p:cNvPr>
          <p:cNvCxnSpPr>
            <a:stCxn id="24" idx="1"/>
            <a:endCxn id="30" idx="3"/>
          </p:cNvCxnSpPr>
          <p:nvPr/>
        </p:nvCxnSpPr>
        <p:spPr>
          <a:xfrm flipH="1">
            <a:off x="2650066" y="2051971"/>
            <a:ext cx="474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B185A7-8073-4F42-8FDB-CE993DCB41D2}"/>
              </a:ext>
            </a:extLst>
          </p:cNvPr>
          <p:cNvCxnSpPr>
            <a:stCxn id="24" idx="2"/>
            <a:endCxn id="19" idx="0"/>
          </p:cNvCxnSpPr>
          <p:nvPr/>
        </p:nvCxnSpPr>
        <p:spPr>
          <a:xfrm>
            <a:off x="4382859" y="2698005"/>
            <a:ext cx="5949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A4534-0D69-4150-85DC-566C423F97C6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flipH="1">
            <a:off x="1392053" y="2698005"/>
            <a:ext cx="2990806" cy="12293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Services user </a:t>
            </a:r>
            <a:r>
              <a:rPr lang="en-US" sz="3200" b="1" dirty="0">
                <a:solidFill>
                  <a:srgbClr val="F2A40D"/>
                </a:solidFill>
              </a:rPr>
              <a:t>label selectors </a:t>
            </a:r>
            <a:r>
              <a:rPr lang="en-US" sz="3200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A38BEBA-B529-41D3-B1A4-AB9D0936464B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Initial deployment – two pods with version = v01</a:t>
            </a:r>
          </a:p>
        </p:txBody>
      </p:sp>
    </p:spTree>
    <p:extLst>
      <p:ext uri="{BB962C8B-B14F-4D97-AF65-F5344CB8AC3E}">
        <p14:creationId xmlns:p14="http://schemas.microsoft.com/office/powerpoint/2010/main" val="29937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Services user </a:t>
            </a:r>
            <a:r>
              <a:rPr lang="en-US" sz="3200" b="1" dirty="0">
                <a:solidFill>
                  <a:srgbClr val="F2A40D"/>
                </a:solidFill>
              </a:rPr>
              <a:t>label selectors </a:t>
            </a:r>
            <a:r>
              <a:rPr lang="en-US" sz="3200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flipH="1">
            <a:off x="1650733" y="3828042"/>
            <a:ext cx="444526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stCxn id="32" idx="2"/>
            <a:endCxn id="27" idx="0"/>
          </p:cNvCxnSpPr>
          <p:nvPr/>
        </p:nvCxnSpPr>
        <p:spPr>
          <a:xfrm>
            <a:off x="6096000" y="3828042"/>
            <a:ext cx="453724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add two more pods with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468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Services user </a:t>
            </a:r>
            <a:r>
              <a:rPr lang="en-US" sz="3200" b="1" dirty="0">
                <a:solidFill>
                  <a:srgbClr val="F2A40D"/>
                </a:solidFill>
              </a:rPr>
              <a:t>label selectors </a:t>
            </a:r>
            <a:r>
              <a:rPr lang="en-US" sz="3200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065D68-0B25-4C1C-ACCF-D1EDDD156C3B}"/>
              </a:ext>
            </a:extLst>
          </p:cNvPr>
          <p:cNvGrpSpPr/>
          <p:nvPr/>
        </p:nvGrpSpPr>
        <p:grpSpPr>
          <a:xfrm>
            <a:off x="287153" y="4433464"/>
            <a:ext cx="2727159" cy="1786741"/>
            <a:chOff x="978567" y="4738262"/>
            <a:chExt cx="2727159" cy="1786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3771B-07BC-4604-BDED-E4615AE86312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8BEF7-9DFB-475D-9333-E64D3F943CB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5C3EA3-7818-4F3D-A506-40633D43865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D309A3-F6B1-43DD-9EF1-7F2D7DFD0B7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FA310-2D73-4CD8-B787-368F2D5A0964}"/>
              </a:ext>
            </a:extLst>
          </p:cNvPr>
          <p:cNvGrpSpPr/>
          <p:nvPr/>
        </p:nvGrpSpPr>
        <p:grpSpPr>
          <a:xfrm>
            <a:off x="9269663" y="4433464"/>
            <a:ext cx="2727159" cy="1786741"/>
            <a:chOff x="978567" y="4738262"/>
            <a:chExt cx="2727159" cy="178674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35874F-B9B2-466A-A764-ED66DF4EF05E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D555C0-FB76-47A4-9033-A5FE443CF7D2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5F767-947D-4B75-8A4C-F939438699D7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3E4E03-4B57-420D-AEB8-4B118659CBF9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Next step – we update the service to look for version = v02</a:t>
            </a:r>
          </a:p>
        </p:txBody>
      </p:sp>
    </p:spTree>
    <p:extLst>
      <p:ext uri="{BB962C8B-B14F-4D97-AF65-F5344CB8AC3E}">
        <p14:creationId xmlns:p14="http://schemas.microsoft.com/office/powerpoint/2010/main" val="19969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Services user </a:t>
            </a:r>
            <a:r>
              <a:rPr lang="en-US" sz="3200" b="1" dirty="0">
                <a:solidFill>
                  <a:srgbClr val="F2A40D"/>
                </a:solidFill>
              </a:rPr>
              <a:t>label selectors </a:t>
            </a:r>
            <a:r>
              <a:rPr lang="en-US" sz="3200" dirty="0"/>
              <a:t>to do their magic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DCCE2D-8C84-45A8-A60F-FDFABC21F5F9}"/>
              </a:ext>
            </a:extLst>
          </p:cNvPr>
          <p:cNvGrpSpPr/>
          <p:nvPr/>
        </p:nvGrpSpPr>
        <p:grpSpPr>
          <a:xfrm>
            <a:off x="3281323" y="4433464"/>
            <a:ext cx="2727159" cy="1786741"/>
            <a:chOff x="978567" y="4738262"/>
            <a:chExt cx="2727159" cy="1786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2B7E1-513D-423C-83AE-6CA1119DEE9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0F1256-5204-4CE6-9AE3-9643D8FB4071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CCB2-28E3-4F83-BB2B-EBE9907127CD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5B4716-FC58-44EB-84A2-08FA461A1905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EDE-BF97-4406-8EED-146042B04603}"/>
              </a:ext>
            </a:extLst>
          </p:cNvPr>
          <p:cNvGrpSpPr/>
          <p:nvPr/>
        </p:nvGrpSpPr>
        <p:grpSpPr>
          <a:xfrm>
            <a:off x="6275493" y="4433464"/>
            <a:ext cx="2727159" cy="1786741"/>
            <a:chOff x="978567" y="4738262"/>
            <a:chExt cx="2727159" cy="17867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744AD-C3C9-43C6-83E9-E46D91841DB0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2E39E9-68A1-4313-A961-CD2B4D2894A0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CB88F-D68A-4295-95C5-80E2EBD9CF0C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4378CE-18E4-4CDC-BA75-0B168215E31E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E411A8-D5CD-4F43-AFA7-6B4562B37834}"/>
              </a:ext>
            </a:extLst>
          </p:cNvPr>
          <p:cNvGrpSpPr/>
          <p:nvPr/>
        </p:nvGrpSpPr>
        <p:grpSpPr>
          <a:xfrm>
            <a:off x="4732420" y="2041301"/>
            <a:ext cx="2727159" cy="1786741"/>
            <a:chOff x="978567" y="4738262"/>
            <a:chExt cx="2727159" cy="1786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D8A131-B493-487A-87BD-4D7419BD2049}"/>
                </a:ext>
              </a:extLst>
            </p:cNvPr>
            <p:cNvSpPr/>
            <p:nvPr/>
          </p:nvSpPr>
          <p:spPr bwMode="auto">
            <a:xfrm>
              <a:off x="978567" y="4738262"/>
              <a:ext cx="2727159" cy="1786741"/>
            </a:xfrm>
            <a:prstGeom prst="rect">
              <a:avLst/>
            </a:prstGeom>
            <a:solidFill>
              <a:schemeClr val="bg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6C2B05-3505-45F6-B0BA-66C11C899436}"/>
                </a:ext>
              </a:extLst>
            </p:cNvPr>
            <p:cNvSpPr/>
            <p:nvPr/>
          </p:nvSpPr>
          <p:spPr bwMode="auto">
            <a:xfrm>
              <a:off x="978567" y="4738263"/>
              <a:ext cx="1275347" cy="32690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121D1-3F82-4519-9B42-3F75EDC0C312}"/>
                </a:ext>
              </a:extLst>
            </p:cNvPr>
            <p:cNvSpPr/>
            <p:nvPr/>
          </p:nvSpPr>
          <p:spPr bwMode="auto">
            <a:xfrm>
              <a:off x="1323330" y="5314158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 = </a:t>
              </a:r>
              <a:r>
                <a:rPr lang="en-US" sz="20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myapp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A34CFE-79D2-4D58-AF25-DB67A3B0E12B}"/>
                </a:ext>
              </a:extLst>
            </p:cNvPr>
            <p:cNvSpPr/>
            <p:nvPr/>
          </p:nvSpPr>
          <p:spPr bwMode="auto">
            <a:xfrm>
              <a:off x="1323330" y="5878083"/>
              <a:ext cx="2029470" cy="39793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 = </a:t>
              </a:r>
              <a:r>
                <a:rPr lang="en-US" sz="20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v02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5EDC0-DD65-4A19-98E0-007E6B2B93A6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 flipH="1">
            <a:off x="4644903" y="3828042"/>
            <a:ext cx="1451097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D213A5-4BF9-4704-BF14-0F7449AD73DB}"/>
              </a:ext>
            </a:extLst>
          </p:cNvPr>
          <p:cNvCxnSpPr>
            <a:cxnSpLocks/>
            <a:stCxn id="32" idx="2"/>
            <a:endCxn id="22" idx="0"/>
          </p:cNvCxnSpPr>
          <p:nvPr/>
        </p:nvCxnSpPr>
        <p:spPr>
          <a:xfrm>
            <a:off x="6096000" y="3828042"/>
            <a:ext cx="1543073" cy="6054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A8359F9-E294-464F-8864-B62EA3909E5C}"/>
              </a:ext>
            </a:extLst>
          </p:cNvPr>
          <p:cNvSpPr txBox="1"/>
          <p:nvPr/>
        </p:nvSpPr>
        <p:spPr>
          <a:xfrm>
            <a:off x="2173704" y="6271229"/>
            <a:ext cx="7860633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Finally, all pods with version = v01 are destroyed</a:t>
            </a:r>
          </a:p>
        </p:txBody>
      </p:sp>
    </p:spTree>
    <p:extLst>
      <p:ext uri="{BB962C8B-B14F-4D97-AF65-F5344CB8AC3E}">
        <p14:creationId xmlns:p14="http://schemas.microsoft.com/office/powerpoint/2010/main" val="316677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Ship faster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operate with ease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scale confidently</a:t>
            </a:r>
          </a:p>
          <a:p>
            <a:r>
              <a:rPr lang="en-US" sz="3200" dirty="0"/>
              <a:t>Accelerate containerized application development</a:t>
            </a:r>
          </a:p>
          <a:p>
            <a:r>
              <a:rPr lang="en-US" sz="3200" dirty="0"/>
              <a:t>Manage Kubernetes with ease</a:t>
            </a:r>
          </a:p>
          <a:p>
            <a:r>
              <a:rPr lang="en-US" sz="3200" dirty="0"/>
              <a:t>Build on an enterprise-grade, more secure foundation</a:t>
            </a:r>
          </a:p>
          <a:p>
            <a:r>
              <a:rPr lang="en-US" sz="3200" dirty="0"/>
              <a:t>Run any workload in the cloud, at the edge, or as a hybrid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https://azure.microsoft.com/en-us/services/kubernetes-service/</a:t>
            </a:r>
          </a:p>
        </p:txBody>
      </p:sp>
    </p:spTree>
    <p:extLst>
      <p:ext uri="{BB962C8B-B14F-4D97-AF65-F5344CB8AC3E}">
        <p14:creationId xmlns:p14="http://schemas.microsoft.com/office/powerpoint/2010/main" val="1218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Kubernetes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AKS in Action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Methodologies. Practices. Continuous (Something)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4345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https://docs.microsoft.com/en-us/azure/devops/learn/what-is-devops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06254-01B9-4D1E-9C15-37DF754E1818}"/>
              </a:ext>
            </a:extLst>
          </p:cNvPr>
          <p:cNvSpPr txBox="1"/>
          <p:nvPr/>
        </p:nvSpPr>
        <p:spPr>
          <a:xfrm rot="16200000">
            <a:off x="192647" y="2380162"/>
            <a:ext cx="2501354" cy="139965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UNION</a:t>
            </a:r>
            <a:r>
              <a:rPr lang="en-US" sz="2800" dirty="0"/>
              <a:t> OF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09D0E-A7EA-4CE9-AF91-6393E0E2098A}"/>
              </a:ext>
            </a:extLst>
          </p:cNvPr>
          <p:cNvSpPr txBox="1"/>
          <p:nvPr/>
        </p:nvSpPr>
        <p:spPr>
          <a:xfrm>
            <a:off x="2307720" y="1927656"/>
            <a:ext cx="2369010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PEOPLE,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8F70E-468B-4236-B94C-D8DD203B04AC}"/>
              </a:ext>
            </a:extLst>
          </p:cNvPr>
          <p:cNvSpPr txBox="1"/>
          <p:nvPr/>
        </p:nvSpPr>
        <p:spPr>
          <a:xfrm>
            <a:off x="1906527" y="3000475"/>
            <a:ext cx="287562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/>
              <a:t>PROCESS,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8E1AB-A70D-4A46-9A0C-F30C53188C05}"/>
              </a:ext>
            </a:extLst>
          </p:cNvPr>
          <p:cNvSpPr txBox="1"/>
          <p:nvPr/>
        </p:nvSpPr>
        <p:spPr>
          <a:xfrm>
            <a:off x="873645" y="4073294"/>
            <a:ext cx="393482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AND </a:t>
            </a:r>
            <a:r>
              <a:rPr lang="en-US" sz="4800" b="1" dirty="0"/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57707-8246-44CA-8FCB-3AFC6CE02E00}"/>
              </a:ext>
            </a:extLst>
          </p:cNvPr>
          <p:cNvSpPr txBox="1"/>
          <p:nvPr/>
        </p:nvSpPr>
        <p:spPr>
          <a:xfrm rot="16200000">
            <a:off x="3344465" y="2892426"/>
            <a:ext cx="3392367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dirty="0"/>
              <a:t>TO </a:t>
            </a:r>
            <a:r>
              <a:rPr lang="en-US" sz="6000" b="1" dirty="0"/>
              <a:t>ENABLE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B644B-9A95-4790-8948-DAF824E90978}"/>
              </a:ext>
            </a:extLst>
          </p:cNvPr>
          <p:cNvSpPr txBox="1"/>
          <p:nvPr/>
        </p:nvSpPr>
        <p:spPr>
          <a:xfrm>
            <a:off x="5489713" y="1839759"/>
            <a:ext cx="3524775" cy="167049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CONTINUOUS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DELIVERY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B7BD2-7CAF-47B2-A2D2-3CF9B804E325}"/>
              </a:ext>
            </a:extLst>
          </p:cNvPr>
          <p:cNvSpPr txBox="1"/>
          <p:nvPr/>
        </p:nvSpPr>
        <p:spPr>
          <a:xfrm>
            <a:off x="7107883" y="2912576"/>
            <a:ext cx="3878398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OF </a:t>
            </a:r>
            <a:r>
              <a:rPr lang="en-US" sz="7200" b="1" dirty="0"/>
              <a:t>VALUE</a:t>
            </a:r>
            <a:r>
              <a:rPr lang="en-US" sz="3200" b="1" dirty="0"/>
              <a:t> </a:t>
            </a:r>
            <a:r>
              <a:rPr lang="en-US" sz="3200" dirty="0"/>
              <a:t>TO</a:t>
            </a:r>
            <a:endParaRPr lang="en-US" sz="5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BBA43-CD10-4FA4-BEB3-3728C0EA6B8B}"/>
              </a:ext>
            </a:extLst>
          </p:cNvPr>
          <p:cNvSpPr txBox="1"/>
          <p:nvPr/>
        </p:nvSpPr>
        <p:spPr>
          <a:xfrm>
            <a:off x="5611925" y="3846312"/>
            <a:ext cx="5425808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OUR </a:t>
            </a:r>
            <a:r>
              <a:rPr lang="en-US" sz="7200" b="1" dirty="0"/>
              <a:t>END USERS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118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878966"/>
              </p:ext>
            </p:extLst>
          </p:nvPr>
        </p:nvGraphicFramePr>
        <p:xfrm>
          <a:off x="561000" y="1520980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3260F5-F7E0-4867-BD62-CDA68BF6AF73}"/>
              </a:ext>
            </a:extLst>
          </p:cNvPr>
          <p:cNvSpPr txBox="1"/>
          <p:nvPr/>
        </p:nvSpPr>
        <p:spPr>
          <a:xfrm>
            <a:off x="8507713" y="1224000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27.03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DA24C-3E58-4851-AA33-BBF627CFAB1D}"/>
              </a:ext>
            </a:extLst>
          </p:cNvPr>
          <p:cNvSpPr txBox="1"/>
          <p:nvPr/>
        </p:nvSpPr>
        <p:spPr>
          <a:xfrm>
            <a:off x="8507713" y="2777218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30.03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A58A3-4F8E-462B-8916-D317B104C61B}"/>
              </a:ext>
            </a:extLst>
          </p:cNvPr>
          <p:cNvSpPr txBox="1"/>
          <p:nvPr/>
        </p:nvSpPr>
        <p:spPr>
          <a:xfrm>
            <a:off x="8507713" y="4330436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06.04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Understand your Cycle Time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Observe, Orient, Decide, Act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Become Data-Informed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data to inform what to do in your next cycle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Strive for Validated Learning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Feedback gathered with each cycle should be real, actionable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DevOps</a:t>
            </a:r>
            <a:r>
              <a:rPr lang="bg-BG" dirty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Shorten your Cycle Time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Smaller batches, more automation, improved telemetry, frequent deployments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Optimize Validated Learning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sum of improvements that you achieve and the failures that you avoid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DevOps</a:t>
            </a:r>
            <a:r>
              <a:rPr lang="bg-BG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DevOps?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F3767-C499-4198-9C37-BB0B05D54EDB}"/>
              </a:ext>
            </a:extLst>
          </p:cNvPr>
          <p:cNvSpPr/>
          <p:nvPr/>
        </p:nvSpPr>
        <p:spPr bwMode="auto">
          <a:xfrm>
            <a:off x="716285" y="5438514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3A753-683D-47CA-959E-101699CB0151}"/>
              </a:ext>
            </a:extLst>
          </p:cNvPr>
          <p:cNvSpPr/>
          <p:nvPr/>
        </p:nvSpPr>
        <p:spPr bwMode="auto">
          <a:xfrm>
            <a:off x="3458737" y="5438514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41582-38A8-4B77-9890-3A8B278BDB26}"/>
              </a:ext>
            </a:extLst>
          </p:cNvPr>
          <p:cNvSpPr/>
          <p:nvPr/>
        </p:nvSpPr>
        <p:spPr bwMode="auto">
          <a:xfrm>
            <a:off x="6201190" y="542200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DB14E-8162-43ED-9CE3-94C7BEF87659}"/>
              </a:ext>
            </a:extLst>
          </p:cNvPr>
          <p:cNvSpPr/>
          <p:nvPr/>
        </p:nvSpPr>
        <p:spPr bwMode="auto">
          <a:xfrm>
            <a:off x="8943642" y="542200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EED04-F74F-4642-8A1B-5464AF49FDA6}"/>
              </a:ext>
            </a:extLst>
          </p:cNvPr>
          <p:cNvSpPr/>
          <p:nvPr/>
        </p:nvSpPr>
        <p:spPr bwMode="auto">
          <a:xfrm>
            <a:off x="4824125" y="4056841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BADF1-C6F7-4967-ACCB-6F4B52C6FAC2}"/>
              </a:ext>
            </a:extLst>
          </p:cNvPr>
          <p:cNvSpPr/>
          <p:nvPr/>
        </p:nvSpPr>
        <p:spPr bwMode="auto">
          <a:xfrm>
            <a:off x="7566485" y="4056841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and 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Hybrid Clouds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4D2C09-1F2F-4295-B0F4-0EE7DC591E54}"/>
              </a:ext>
            </a:extLst>
          </p:cNvPr>
          <p:cNvSpPr/>
          <p:nvPr/>
        </p:nvSpPr>
        <p:spPr bwMode="auto">
          <a:xfrm>
            <a:off x="3458736" y="267516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Infrastructure as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0D955-842C-4549-AF23-A750CDBF3FBC}"/>
              </a:ext>
            </a:extLst>
          </p:cNvPr>
          <p:cNvSpPr/>
          <p:nvPr/>
        </p:nvSpPr>
        <p:spPr bwMode="auto">
          <a:xfrm>
            <a:off x="6201190" y="2675168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69248-A6ED-4638-AAD3-3C136FEBA791}"/>
              </a:ext>
            </a:extLst>
          </p:cNvPr>
          <p:cNvSpPr/>
          <p:nvPr/>
        </p:nvSpPr>
        <p:spPr bwMode="auto">
          <a:xfrm>
            <a:off x="4824124" y="1293495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41E25-981C-401E-9108-5CC52A990999}"/>
              </a:ext>
            </a:extLst>
          </p:cNvPr>
          <p:cNvSpPr/>
          <p:nvPr/>
        </p:nvSpPr>
        <p:spPr bwMode="auto">
          <a:xfrm>
            <a:off x="2081765" y="4056841"/>
            <a:ext cx="2543749" cy="120014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4269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983404"/>
            <a:ext cx="11818096" cy="60005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Continuous Integration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Series of steps that are automatically performed to integrate code from multiple sources, create a build and test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Continuous Delivery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Helps you build a refined version of the software by continuously implementing fixes and feedback until finally, you decide to push it out to production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Continuous Deployment</a:t>
            </a:r>
          </a:p>
          <a:p>
            <a:pPr marL="1066419" lvl="1" indent="-457200">
              <a:lnSpc>
                <a:spcPct val="100000"/>
              </a:lnSpc>
            </a:pPr>
            <a:r>
              <a:rPr lang="en-US" sz="3000" dirty="0"/>
              <a:t>Every change goes through an automated pipeline and a working version of the application is automatically pushed to production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(Something)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F4E2A-622B-4098-BBCB-67321BACBD40}"/>
              </a:ext>
            </a:extLst>
          </p:cNvPr>
          <p:cNvSpPr txBox="1"/>
          <p:nvPr/>
        </p:nvSpPr>
        <p:spPr>
          <a:xfrm>
            <a:off x="0" y="6367669"/>
            <a:ext cx="12192000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https://blog.codeship.com/whats-the-difference-between-continuous-delivery-vs-continuous-deployment/</a:t>
            </a:r>
          </a:p>
        </p:txBody>
      </p:sp>
    </p:spTree>
    <p:extLst>
      <p:ext uri="{BB962C8B-B14F-4D97-AF65-F5344CB8AC3E}">
        <p14:creationId xmlns:p14="http://schemas.microsoft.com/office/powerpoint/2010/main" val="38643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8AEC1E-D93B-42A1-8422-D800195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vs CD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7A69A-1F62-4D6F-AE06-FF513577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223110" cy="4824103"/>
          </a:xfrm>
        </p:spPr>
        <p:txBody>
          <a:bodyPr/>
          <a:lstStyle/>
          <a:p>
            <a:pPr marL="0" indent="0" algn="ctr" latinLnBrk="0">
              <a:buNone/>
            </a:pPr>
            <a:r>
              <a:rPr lang="en-US" sz="3200" b="1" dirty="0">
                <a:solidFill>
                  <a:srgbClr val="F2A40D"/>
                </a:solidFill>
              </a:rPr>
              <a:t>Continuous Delivery</a:t>
            </a:r>
          </a:p>
          <a:p>
            <a:pPr latinLnBrk="0"/>
            <a:r>
              <a:rPr lang="en-US" sz="3000" dirty="0"/>
              <a:t>Software </a:t>
            </a:r>
            <a:r>
              <a:rPr lang="en-US" sz="3000" b="1" dirty="0">
                <a:solidFill>
                  <a:srgbClr val="F2A40D"/>
                </a:solidFill>
              </a:rPr>
              <a:t>can be </a:t>
            </a:r>
            <a:r>
              <a:rPr lang="en-US" sz="3000" dirty="0"/>
              <a:t>released to production at any time</a:t>
            </a:r>
          </a:p>
          <a:p>
            <a:pPr latinLnBrk="0"/>
            <a:r>
              <a:rPr lang="en-US" sz="3000" dirty="0"/>
              <a:t>Every change </a:t>
            </a:r>
            <a:r>
              <a:rPr lang="en-US" sz="3000" b="1" dirty="0">
                <a:solidFill>
                  <a:srgbClr val="F2A40D"/>
                </a:solidFill>
              </a:rPr>
              <a:t>can go </a:t>
            </a:r>
            <a:r>
              <a:rPr lang="en-US" sz="3000" dirty="0"/>
              <a:t>to production</a:t>
            </a:r>
          </a:p>
          <a:p>
            <a:pPr latinLnBrk="0"/>
            <a:r>
              <a:rPr lang="en-US" sz="3000" dirty="0"/>
              <a:t>I </a:t>
            </a:r>
            <a:r>
              <a:rPr lang="en-US" sz="3000" b="1" dirty="0">
                <a:solidFill>
                  <a:srgbClr val="F2A40D"/>
                </a:solidFill>
              </a:rPr>
              <a:t>could be </a:t>
            </a:r>
            <a:r>
              <a:rPr lang="en-US" sz="3000" dirty="0"/>
              <a:t>deploying constantly</a:t>
            </a:r>
          </a:p>
          <a:p>
            <a:pPr latinLnBrk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FE82D-9BF5-4717-A048-E306932F6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9035" y="1195931"/>
            <a:ext cx="5312562" cy="4824103"/>
          </a:xfrm>
        </p:spPr>
        <p:txBody>
          <a:bodyPr/>
          <a:lstStyle/>
          <a:p>
            <a:pPr marL="0" indent="0" algn="ctr" latinLnBrk="0">
              <a:buNone/>
            </a:pPr>
            <a:r>
              <a:rPr lang="en-US" sz="3200" b="1" dirty="0">
                <a:solidFill>
                  <a:srgbClr val="F2A40D"/>
                </a:solidFill>
              </a:rPr>
              <a:t>Continuous Deployment</a:t>
            </a:r>
          </a:p>
          <a:p>
            <a:pPr latinLnBrk="0"/>
            <a:r>
              <a:rPr lang="en-US" sz="3000" dirty="0"/>
              <a:t>Software </a:t>
            </a:r>
            <a:r>
              <a:rPr lang="en-US" sz="3000" b="1" dirty="0">
                <a:solidFill>
                  <a:srgbClr val="F2A40D"/>
                </a:solidFill>
              </a:rPr>
              <a:t>is</a:t>
            </a:r>
            <a:r>
              <a:rPr lang="en-US" sz="3000" dirty="0"/>
              <a:t> released to production as part of an automated pipeline</a:t>
            </a:r>
          </a:p>
          <a:p>
            <a:pPr latinLnBrk="0"/>
            <a:r>
              <a:rPr lang="en-US" sz="3000" dirty="0"/>
              <a:t>Every change </a:t>
            </a:r>
            <a:r>
              <a:rPr lang="en-US" sz="3000" b="1" dirty="0">
                <a:solidFill>
                  <a:srgbClr val="F2A40D"/>
                </a:solidFill>
              </a:rPr>
              <a:t>goes</a:t>
            </a:r>
            <a:r>
              <a:rPr lang="en-US" sz="3000" dirty="0"/>
              <a:t> to production</a:t>
            </a:r>
          </a:p>
          <a:p>
            <a:pPr latinLnBrk="0"/>
            <a:r>
              <a:rPr lang="en-US" sz="3000" dirty="0"/>
              <a:t>I </a:t>
            </a:r>
            <a:r>
              <a:rPr lang="en-US" sz="3000" b="1" dirty="0">
                <a:solidFill>
                  <a:srgbClr val="F2A40D"/>
                </a:solidFill>
              </a:rPr>
              <a:t>am</a:t>
            </a:r>
            <a:r>
              <a:rPr lang="en-US" sz="3000" b="1" dirty="0"/>
              <a:t> </a:t>
            </a:r>
            <a:r>
              <a:rPr lang="en-US" sz="3000" dirty="0"/>
              <a:t>deploying constantly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60F52-2854-4CEE-AF74-AEE803464F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DevOps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496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Offerings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https://azure.microsoft.com/en-us/pricing/details/devops/server/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A27C3-865B-4AF0-B408-74C5819AC97F}"/>
              </a:ext>
            </a:extLst>
          </p:cNvPr>
          <p:cNvSpPr/>
          <p:nvPr/>
        </p:nvSpPr>
        <p:spPr bwMode="auto">
          <a:xfrm>
            <a:off x="2495548" y="2266232"/>
            <a:ext cx="2641560" cy="23985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DevOps 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F8F3-D963-4ED9-A38A-A720D22DDD9A}"/>
              </a:ext>
            </a:extLst>
          </p:cNvPr>
          <p:cNvSpPr/>
          <p:nvPr/>
        </p:nvSpPr>
        <p:spPr bwMode="auto">
          <a:xfrm>
            <a:off x="7054892" y="2266232"/>
            <a:ext cx="2641560" cy="239856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DevOps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5E629-0BFC-4B27-B3F8-9711E90EF5F4}"/>
              </a:ext>
            </a:extLst>
          </p:cNvPr>
          <p:cNvSpPr txBox="1"/>
          <p:nvPr/>
        </p:nvSpPr>
        <p:spPr>
          <a:xfrm>
            <a:off x="2851562" y="2266232"/>
            <a:ext cx="1929531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CLOUD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8CB56-E72E-48EA-B02D-E6115147F6BE}"/>
              </a:ext>
            </a:extLst>
          </p:cNvPr>
          <p:cNvSpPr txBox="1"/>
          <p:nvPr/>
        </p:nvSpPr>
        <p:spPr>
          <a:xfrm>
            <a:off x="7079117" y="2266232"/>
            <a:ext cx="259310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ON-PREMISES SERVER</a:t>
            </a:r>
          </a:p>
        </p:txBody>
      </p:sp>
    </p:spTree>
    <p:extLst>
      <p:ext uri="{BB962C8B-B14F-4D97-AF65-F5344CB8AC3E}">
        <p14:creationId xmlns:p14="http://schemas.microsoft.com/office/powerpoint/2010/main" val="306202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2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Azure Boards </a:t>
            </a:r>
            <a:r>
              <a:rPr lang="en-US" sz="3200" dirty="0"/>
              <a:t>(Agile planning tools)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Azure Pipelines </a:t>
            </a:r>
            <a:r>
              <a:rPr lang="en-US" sz="3200" dirty="0"/>
              <a:t>(CI/CD for any platform and language)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Azure Repos </a:t>
            </a:r>
            <a:r>
              <a:rPr lang="en-US" sz="3200" dirty="0"/>
              <a:t>(Unlimited free private repos)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Azure Test Plans </a:t>
            </a:r>
            <a:r>
              <a:rPr lang="en-US" sz="3200" dirty="0"/>
              <a:t>(Manual and exploratory testing)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Azure Artifacts </a:t>
            </a:r>
            <a:r>
              <a:rPr lang="en-US" sz="3200" dirty="0"/>
              <a:t>(Universal package repository)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Extensions Marketplace </a:t>
            </a:r>
            <a:r>
              <a:rPr lang="en-US" sz="3200" dirty="0"/>
              <a:t>(Over 1000 extensions)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https://azure.microsoft.com/en-us/services/devops/</a:t>
            </a:r>
          </a:p>
        </p:txBody>
      </p:sp>
    </p:spTree>
    <p:extLst>
      <p:ext uri="{BB962C8B-B14F-4D97-AF65-F5344CB8AC3E}">
        <p14:creationId xmlns:p14="http://schemas.microsoft.com/office/powerpoint/2010/main" val="21305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Individual Services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Azure Pipelines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Azure Artifacts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User Licenses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Basic Plan (w/o Test Plans)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Basic + Test Plans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Pricing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https://azure.microsoft.com/en-us/pricing/details/devops/azure-devops-services/</a:t>
            </a:r>
          </a:p>
        </p:txBody>
      </p:sp>
    </p:spTree>
    <p:extLst>
      <p:ext uri="{BB962C8B-B14F-4D97-AF65-F5344CB8AC3E}">
        <p14:creationId xmlns:p14="http://schemas.microsoft.com/office/powerpoint/2010/main" val="36512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Azure DevOps for Open Source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Azure Pipelines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Azure DevOps (all five products)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Included with Visual Studio Subscriptions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Pricing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https://azure.microsoft.com/en-us/pricing/details/devops/azure-devops-services/</a:t>
            </a:r>
          </a:p>
        </p:txBody>
      </p:sp>
    </p:spTree>
    <p:extLst>
      <p:ext uri="{BB962C8B-B14F-4D97-AF65-F5344CB8AC3E}">
        <p14:creationId xmlns:p14="http://schemas.microsoft.com/office/powerpoint/2010/main" val="290509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 rich set of capabilities for managing software projects</a:t>
            </a:r>
          </a:p>
          <a:p>
            <a:r>
              <a:rPr lang="en-US" sz="3200" dirty="0"/>
              <a:t>The process defines the building blocks of a work-tracking system</a:t>
            </a:r>
          </a:p>
          <a:p>
            <a:r>
              <a:rPr lang="en-US" sz="3200" dirty="0"/>
              <a:t>Supports 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Basic</a:t>
            </a:r>
            <a:endParaRPr lang="bg-BG" sz="3000" dirty="0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Agile</a:t>
            </a:r>
            <a:endParaRPr lang="bg-BG" sz="3000" dirty="0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Scrum</a:t>
            </a:r>
            <a:endParaRPr lang="bg-BG" sz="3000" dirty="0">
              <a:solidFill>
                <a:srgbClr val="F2A40D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CMMI</a:t>
            </a:r>
            <a:endParaRPr lang="en-US" sz="3000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74B02A-9C70-4573-A7BB-4A004B93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3071004"/>
            <a:ext cx="6935168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item types for </a:t>
            </a:r>
            <a:r>
              <a:rPr lang="en-US" sz="3200" b="1" dirty="0">
                <a:solidFill>
                  <a:srgbClr val="F2A40D"/>
                </a:solidFill>
              </a:rPr>
              <a:t>Basic process </a:t>
            </a:r>
            <a:r>
              <a:rPr lang="en-US" sz="3200" dirty="0"/>
              <a:t>are: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Epics</a:t>
            </a:r>
            <a:r>
              <a:rPr lang="en-US" sz="3000" dirty="0"/>
              <a:t> are used to track significant features or requirements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Issues</a:t>
            </a:r>
            <a:r>
              <a:rPr lang="en-US" sz="3000" dirty="0"/>
              <a:t> are used to track user stories, bugs, or other smaller items of work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Tasks</a:t>
            </a:r>
            <a:r>
              <a:rPr lang="en-US" sz="3000" dirty="0"/>
              <a:t> are for even smaller amounts of work, measured in hours or days</a:t>
            </a:r>
            <a:endParaRPr lang="en-US" sz="2800" dirty="0"/>
          </a:p>
          <a:p>
            <a:r>
              <a:rPr lang="en-US" sz="3200" dirty="0"/>
              <a:t>Basic process uses the </a:t>
            </a:r>
            <a:r>
              <a:rPr lang="en-US" sz="3200" b="1" dirty="0">
                <a:solidFill>
                  <a:srgbClr val="F2A40D"/>
                </a:solidFill>
              </a:rPr>
              <a:t>To Do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Doing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Done</a:t>
            </a:r>
            <a:r>
              <a:rPr lang="en-US" sz="3200" dirty="0"/>
              <a:t> states to track workflow status</a:t>
            </a:r>
          </a:p>
          <a:p>
            <a:r>
              <a:rPr lang="en-US" sz="3200" dirty="0"/>
              <a:t>Track work on interactive </a:t>
            </a:r>
            <a:r>
              <a:rPr lang="en-US" sz="3200" b="1" dirty="0">
                <a:solidFill>
                  <a:srgbClr val="F2A40D"/>
                </a:solidFill>
              </a:rPr>
              <a:t>backlogs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2A40D"/>
                </a:solidFill>
              </a:rPr>
              <a:t>boards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357449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38788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Collaborate with others through the </a:t>
            </a:r>
            <a:r>
              <a:rPr lang="en-US" sz="3200" b="1" dirty="0">
                <a:solidFill>
                  <a:srgbClr val="F2A40D"/>
                </a:solidFill>
              </a:rPr>
              <a:t>Discussion</a:t>
            </a:r>
            <a:r>
              <a:rPr lang="en-US" sz="3200" dirty="0"/>
              <a:t> section</a:t>
            </a:r>
          </a:p>
          <a:p>
            <a:r>
              <a:rPr lang="en-US" sz="3200" dirty="0"/>
              <a:t>Work in sprints, plan and forecast</a:t>
            </a:r>
          </a:p>
          <a:p>
            <a:r>
              <a:rPr lang="en-US" sz="3200" dirty="0"/>
              <a:t>Work effectively by using hierarchies, queries, templates, etc.</a:t>
            </a:r>
          </a:p>
          <a:p>
            <a:r>
              <a:rPr lang="en-US" sz="3200" dirty="0"/>
              <a:t>Link issues and tasks to GitHub commits and pull requests</a:t>
            </a:r>
          </a:p>
          <a:p>
            <a:r>
              <a:rPr lang="en-US" sz="3200" dirty="0"/>
              <a:t>Support independent and autonomous teams</a:t>
            </a:r>
          </a:p>
          <a:p>
            <a:r>
              <a:rPr lang="en-US" sz="3200" dirty="0"/>
              <a:t>Can track work across several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91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Work items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000" dirty="0"/>
              <a:t>Quickly find work items that are assigned to you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Boards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000" dirty="0"/>
              <a:t>Present work items as cards and support drag-and-drop status updates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Backlogs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000" dirty="0"/>
              <a:t>Present work items as lists. Represents your project plan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000" dirty="0"/>
              <a:t>It is a sort of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Tools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333933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Sprints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sz="3000" dirty="0"/>
              <a:t>Sprint backlogs and task boards </a:t>
            </a:r>
            <a:r>
              <a:rPr lang="en-US" sz="2800" dirty="0"/>
              <a:t>provide a view of work items by iteration or sprint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Queries</a:t>
            </a:r>
          </a:p>
          <a:p>
            <a:pPr marL="1066419" lvl="1" indent="-457200"/>
            <a:r>
              <a:rPr lang="en-US" sz="3000" dirty="0"/>
              <a:t>Filtered lists of work items based on criteria defined by 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Tools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https://docs.microsoft.com/en-us/azure/devops/boards/get-started/what-is-azure-boards</a:t>
            </a:r>
          </a:p>
        </p:txBody>
      </p:sp>
    </p:spTree>
    <p:extLst>
      <p:ext uri="{BB962C8B-B14F-4D97-AF65-F5344CB8AC3E}">
        <p14:creationId xmlns:p14="http://schemas.microsoft.com/office/powerpoint/2010/main" val="13799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Automatically build and test your code project</a:t>
            </a:r>
          </a:p>
          <a:p>
            <a:r>
              <a:rPr lang="en-US" sz="3200" dirty="0"/>
              <a:t>Combines </a:t>
            </a:r>
            <a:r>
              <a:rPr lang="en-US" sz="3200" b="1" dirty="0">
                <a:solidFill>
                  <a:srgbClr val="F2A40D"/>
                </a:solidFill>
              </a:rPr>
              <a:t>continuous integration </a:t>
            </a:r>
            <a:r>
              <a:rPr lang="en-US" sz="3200" dirty="0"/>
              <a:t>(CI) &amp; </a:t>
            </a:r>
            <a:r>
              <a:rPr lang="en-US" sz="3200" b="1" dirty="0">
                <a:solidFill>
                  <a:srgbClr val="F2A40D"/>
                </a:solidFill>
              </a:rPr>
              <a:t>continuous delivery </a:t>
            </a:r>
            <a:r>
              <a:rPr lang="en-US" sz="3200" dirty="0"/>
              <a:t>(CD)</a:t>
            </a:r>
          </a:p>
          <a:p>
            <a:r>
              <a:rPr lang="en-US" sz="3200" dirty="0"/>
              <a:t>Supports </a:t>
            </a:r>
            <a:r>
              <a:rPr lang="en-US" sz="3200" b="1" dirty="0">
                <a:solidFill>
                  <a:srgbClr val="F2A40D"/>
                </a:solidFill>
              </a:rPr>
              <a:t>Python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Java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JavaScript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PHP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Ruby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C#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C++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Go</a:t>
            </a:r>
          </a:p>
          <a:p>
            <a:r>
              <a:rPr lang="en-US" sz="3200" dirty="0"/>
              <a:t>Integrates with </a:t>
            </a: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GitHub</a:t>
            </a:r>
            <a:r>
              <a:rPr lang="en-US" sz="3200" dirty="0">
                <a:solidFill>
                  <a:srgbClr val="F2A40D"/>
                </a:solidFill>
              </a:rPr>
              <a:t> </a:t>
            </a:r>
            <a:r>
              <a:rPr lang="en-US" sz="3200" b="1" dirty="0">
                <a:solidFill>
                  <a:srgbClr val="F2A40D"/>
                </a:solidFill>
              </a:rPr>
              <a:t>Enterprise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Azure Repos Git </a:t>
            </a:r>
            <a:r>
              <a:rPr lang="en-US" sz="3200" dirty="0"/>
              <a:t>&amp; </a:t>
            </a:r>
            <a:r>
              <a:rPr lang="en-US" sz="3200" b="1" dirty="0">
                <a:solidFill>
                  <a:srgbClr val="F2A40D"/>
                </a:solidFill>
              </a:rPr>
              <a:t>TFVC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Bitbucket</a:t>
            </a:r>
            <a:r>
              <a:rPr lang="en-US" sz="3200" dirty="0">
                <a:solidFill>
                  <a:srgbClr val="F2A40D"/>
                </a:solidFill>
              </a:rPr>
              <a:t> </a:t>
            </a:r>
            <a:r>
              <a:rPr lang="en-US" sz="3200" b="1" dirty="0">
                <a:solidFill>
                  <a:srgbClr val="F2A40D"/>
                </a:solidFill>
              </a:rPr>
              <a:t>Cloud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Subversion</a:t>
            </a:r>
          </a:p>
          <a:p>
            <a:r>
              <a:rPr lang="en-US" sz="3200" dirty="0"/>
              <a:t>Supports application types, such as </a:t>
            </a:r>
            <a:r>
              <a:rPr lang="en-US" sz="3200" b="1" dirty="0">
                <a:solidFill>
                  <a:srgbClr val="F2A40D"/>
                </a:solidFill>
              </a:rPr>
              <a:t>Java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JavaScript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Node.js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Python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.NET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C++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Go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PHP</a:t>
            </a:r>
            <a:r>
              <a:rPr lang="en-US" sz="3200" dirty="0"/>
              <a:t>, and </a:t>
            </a:r>
            <a:r>
              <a:rPr lang="en-US" sz="3200" b="1" dirty="0" err="1">
                <a:solidFill>
                  <a:srgbClr val="F2A40D"/>
                </a:solidFill>
              </a:rPr>
              <a:t>Xcode</a:t>
            </a:r>
            <a:endParaRPr lang="en-US" sz="3200" b="1" dirty="0">
              <a:solidFill>
                <a:srgbClr val="F2A40D"/>
              </a:solidFill>
            </a:endParaRPr>
          </a:p>
          <a:p>
            <a:r>
              <a:rPr lang="en-US" sz="3200" dirty="0"/>
              <a:t>Multiple targets and package formats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https://docs.microsoft.com/en-us/azure/devops/pipelines/get-started/what-is-azure-pipelines</a:t>
            </a:r>
          </a:p>
        </p:txBody>
      </p:sp>
    </p:spTree>
    <p:extLst>
      <p:ext uri="{BB962C8B-B14F-4D97-AF65-F5344CB8AC3E}">
        <p14:creationId xmlns:p14="http://schemas.microsoft.com/office/powerpoint/2010/main" val="6165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set of version control tools that you can use to manage your code</a:t>
            </a:r>
          </a:p>
          <a:p>
            <a:r>
              <a:rPr lang="en-US" sz="3200" dirty="0"/>
              <a:t>Supports </a:t>
            </a:r>
            <a:r>
              <a:rPr lang="en-US" sz="3200" b="1" dirty="0">
                <a:solidFill>
                  <a:srgbClr val="F2A40D"/>
                </a:solidFill>
              </a:rPr>
              <a:t>distributed</a:t>
            </a:r>
            <a:r>
              <a:rPr lang="en-US" sz="3200" dirty="0"/>
              <a:t> (Git) and </a:t>
            </a:r>
            <a:r>
              <a:rPr lang="en-US" sz="3200" b="1" dirty="0">
                <a:solidFill>
                  <a:srgbClr val="F2A40D"/>
                </a:solidFill>
              </a:rPr>
              <a:t>centralized</a:t>
            </a:r>
            <a:r>
              <a:rPr lang="en-US" sz="3200" dirty="0"/>
              <a:t> (TFVC) version control</a:t>
            </a:r>
          </a:p>
          <a:p>
            <a:r>
              <a:rPr lang="en-US" sz="3200" dirty="0"/>
              <a:t>Git in Azure Repos is standard Git</a:t>
            </a:r>
          </a:p>
          <a:p>
            <a:pPr lvl="1"/>
            <a:r>
              <a:rPr lang="en-US" sz="3000" dirty="0"/>
              <a:t>Connect your favorite development environment</a:t>
            </a:r>
          </a:p>
          <a:p>
            <a:pPr lvl="1"/>
            <a:r>
              <a:rPr lang="en-US" sz="3000" dirty="0"/>
              <a:t>Review code with pull requests</a:t>
            </a:r>
          </a:p>
          <a:p>
            <a:pPr lvl="1"/>
            <a:r>
              <a:rPr lang="en-US" sz="3000" dirty="0"/>
              <a:t>Protect branches with policies</a:t>
            </a:r>
          </a:p>
          <a:p>
            <a:pPr lvl="1"/>
            <a:r>
              <a:rPr lang="en-US" sz="3000" dirty="0"/>
              <a:t>Extend pull request workflows with pull request status</a:t>
            </a:r>
          </a:p>
          <a:p>
            <a:pPr lvl="1"/>
            <a:r>
              <a:rPr lang="en-US" sz="3000" dirty="0"/>
              <a:t>Isolate code with forks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Repos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https://docs.microsoft.com/en-us/azure/devops/repos/get-started/what-is-repos</a:t>
            </a:r>
          </a:p>
        </p:txBody>
      </p:sp>
    </p:spTree>
    <p:extLst>
      <p:ext uri="{BB962C8B-B14F-4D97-AF65-F5344CB8AC3E}">
        <p14:creationId xmlns:p14="http://schemas.microsoft.com/office/powerpoint/2010/main" val="1937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DevOps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Azure DevOps in Action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6891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DevOps Projects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8386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https://azure.microsoft.com/en-us/features/devops-projects/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E1D62-92D7-47CD-8E95-01CBBCEB92B4}"/>
              </a:ext>
            </a:extLst>
          </p:cNvPr>
          <p:cNvSpPr txBox="1"/>
          <p:nvPr/>
        </p:nvSpPr>
        <p:spPr>
          <a:xfrm>
            <a:off x="2713649" y="2176507"/>
            <a:ext cx="6764701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Build </a:t>
            </a:r>
            <a:r>
              <a:rPr lang="en-US" sz="4400" b="1" dirty="0">
                <a:solidFill>
                  <a:srgbClr val="F2A40D"/>
                </a:solidFill>
              </a:rPr>
              <a:t>any Azure application</a:t>
            </a:r>
            <a:r>
              <a:rPr lang="en-US" sz="4400" dirty="0"/>
              <a:t>,</a:t>
            </a: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C3709-7FC5-40D1-9EEA-CE1B13B9F159}"/>
              </a:ext>
            </a:extLst>
          </p:cNvPr>
          <p:cNvSpPr txBox="1"/>
          <p:nvPr/>
        </p:nvSpPr>
        <p:spPr>
          <a:xfrm>
            <a:off x="3479532" y="3102182"/>
            <a:ext cx="5232935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on </a:t>
            </a:r>
            <a:r>
              <a:rPr lang="en-US" sz="4400" b="1" dirty="0">
                <a:solidFill>
                  <a:srgbClr val="F2A40D"/>
                </a:solidFill>
              </a:rPr>
              <a:t>any Azure service</a:t>
            </a:r>
            <a:r>
              <a:rPr lang="en-US" sz="4400" dirty="0"/>
              <a:t>,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065D6-A9A5-433F-BC73-35B5C11BC95A}"/>
              </a:ext>
            </a:extLst>
          </p:cNvPr>
          <p:cNvSpPr txBox="1"/>
          <p:nvPr/>
        </p:nvSpPr>
        <p:spPr>
          <a:xfrm>
            <a:off x="3124947" y="4027857"/>
            <a:ext cx="5942103" cy="9256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in </a:t>
            </a:r>
            <a:r>
              <a:rPr lang="en-US" sz="4400" b="1" dirty="0">
                <a:solidFill>
                  <a:srgbClr val="F2A40D"/>
                </a:solidFill>
              </a:rPr>
              <a:t>less than five minutes</a:t>
            </a:r>
          </a:p>
        </p:txBody>
      </p:sp>
    </p:spTree>
    <p:extLst>
      <p:ext uri="{BB962C8B-B14F-4D97-AF65-F5344CB8AC3E}">
        <p14:creationId xmlns:p14="http://schemas.microsoft.com/office/powerpoint/2010/main" val="21497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Containers in Azure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App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Logic Apps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Built-in support for popular application frameworks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.NET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Java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PHP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Node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Python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Go</a:t>
            </a:r>
            <a:r>
              <a:rPr lang="en-US" sz="3000" dirty="0"/>
              <a:t> and others</a:t>
            </a:r>
          </a:p>
          <a:p>
            <a:r>
              <a:rPr lang="en-US" sz="3200" dirty="0"/>
              <a:t>Deploy to the platform of your choice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Azure Web App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Virtual Machine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F2A40D"/>
                </a:solidFill>
              </a:rPr>
              <a:t>Service Fabric</a:t>
            </a:r>
            <a:r>
              <a:rPr lang="en-US" sz="3000" dirty="0">
                <a:solidFill>
                  <a:srgbClr val="F2A40D"/>
                </a:solidFill>
              </a:rPr>
              <a:t> </a:t>
            </a:r>
            <a:r>
              <a:rPr lang="en-US" sz="3000" dirty="0"/>
              <a:t>or choose </a:t>
            </a:r>
            <a:r>
              <a:rPr lang="en-US" sz="3000" b="1" dirty="0">
                <a:solidFill>
                  <a:srgbClr val="F2A40D"/>
                </a:solidFill>
              </a:rPr>
              <a:t>AKS</a:t>
            </a:r>
          </a:p>
          <a:p>
            <a:r>
              <a:rPr lang="en-US" sz="3200" dirty="0"/>
              <a:t>Cloud-powered CI/CD</a:t>
            </a:r>
          </a:p>
          <a:p>
            <a:pPr lvl="1"/>
            <a:r>
              <a:rPr lang="en-US" sz="3000" dirty="0"/>
              <a:t>Auto-generated and fully integrated Azure Pipelines</a:t>
            </a:r>
          </a:p>
          <a:p>
            <a:r>
              <a:rPr lang="en-US" sz="3200" dirty="0"/>
              <a:t>Application Insights integration</a:t>
            </a:r>
          </a:p>
          <a:p>
            <a:pPr lvl="1"/>
            <a:r>
              <a:rPr lang="en-US" sz="3000" dirty="0"/>
              <a:t>Rich performance monitoring, powerful alerting, and dashboards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https://azure.microsoft.com/en-us/features/devops-projects/</a:t>
            </a:r>
          </a:p>
        </p:txBody>
      </p:sp>
    </p:spTree>
    <p:extLst>
      <p:ext uri="{BB962C8B-B14F-4D97-AF65-F5344CB8AC3E}">
        <p14:creationId xmlns:p14="http://schemas.microsoft.com/office/powerpoint/2010/main" val="8285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Quickly deploy your application to Azure</a:t>
            </a:r>
          </a:p>
          <a:p>
            <a:r>
              <a:rPr lang="en-US" sz="3200" dirty="0"/>
              <a:t>Automate the setup of a CI/CD pipeline</a:t>
            </a:r>
          </a:p>
          <a:p>
            <a:r>
              <a:rPr lang="en-US" sz="3200" dirty="0"/>
              <a:t>View and understand how to properly set up a CI/CD pipeline</a:t>
            </a:r>
          </a:p>
          <a:p>
            <a:r>
              <a:rPr lang="en-US" sz="3200" dirty="0"/>
              <a:t>Further customize the release pipelines based on your specific scenarios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Using DevOps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https://docs.microsoft.com/en-us/azure/devops-project/overview</a:t>
            </a:r>
          </a:p>
        </p:txBody>
      </p:sp>
    </p:spTree>
    <p:extLst>
      <p:ext uri="{BB962C8B-B14F-4D97-AF65-F5344CB8AC3E}">
        <p14:creationId xmlns:p14="http://schemas.microsoft.com/office/powerpoint/2010/main" val="2642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DevOps Projects is powered by Azure DevOps</a:t>
            </a:r>
          </a:p>
          <a:p>
            <a:r>
              <a:rPr lang="en-US" sz="3200" dirty="0"/>
              <a:t>DevOps Projects automates all the work that's needed in Azure Pipelines to set up a CI/CD pipeline</a:t>
            </a:r>
          </a:p>
          <a:p>
            <a:r>
              <a:rPr lang="en-US" sz="3200" dirty="0"/>
              <a:t>Creates a Git repository in a new or existing Azure DevOps organization</a:t>
            </a:r>
          </a:p>
          <a:p>
            <a:r>
              <a:rPr lang="en-US" sz="3200" dirty="0"/>
              <a:t>Commits a sample application or your existing code to a new Git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Azure DevOps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https://docs.microsoft.com/en-us/azure/devops-project/overview</a:t>
            </a:r>
          </a:p>
        </p:txBody>
      </p:sp>
    </p:spTree>
    <p:extLst>
      <p:ext uri="{BB962C8B-B14F-4D97-AF65-F5344CB8AC3E}">
        <p14:creationId xmlns:p14="http://schemas.microsoft.com/office/powerpoint/2010/main" val="21177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Establishes a CI trigger for the build so that every new code commit initiates a build</a:t>
            </a:r>
          </a:p>
          <a:p>
            <a:r>
              <a:rPr lang="en-US" sz="3200" dirty="0"/>
              <a:t>Creates a CD trigger and deploys every new successful build to the Azure service of your choice</a:t>
            </a:r>
          </a:p>
          <a:p>
            <a:r>
              <a:rPr lang="en-US" sz="3200" dirty="0"/>
              <a:t>The build and release pipelines can be customized further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Azure DevOps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https://docs.microsoft.com/en-us/azure/devops-project/overview</a:t>
            </a:r>
          </a:p>
        </p:txBody>
      </p:sp>
    </p:spTree>
    <p:extLst>
      <p:ext uri="{BB962C8B-B14F-4D97-AF65-F5344CB8AC3E}">
        <p14:creationId xmlns:p14="http://schemas.microsoft.com/office/powerpoint/2010/main" val="17173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DevOps Projects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DevOps Projects in Action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0280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fontScale="925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Kubernetes (k8s) is a container orchestration solution</a:t>
            </a:r>
          </a:p>
          <a:p>
            <a:pPr lvl="0"/>
            <a:r>
              <a:rPr lang="en-US" sz="2400" dirty="0"/>
              <a:t>K8s has master nodes and (worker) nodes</a:t>
            </a:r>
            <a:endParaRPr lang="en-US" sz="2400" dirty="0">
              <a:solidFill>
                <a:schemeClr val="bg2"/>
              </a:solidFill>
            </a:endParaRPr>
          </a:p>
          <a:p>
            <a:pPr lvl="0"/>
            <a:r>
              <a:rPr lang="en-US" sz="2400" dirty="0"/>
              <a:t>Azure Kubernetes Service (AKS) is the managed service to run k8s clusters in Azure</a:t>
            </a:r>
          </a:p>
          <a:p>
            <a:pPr lvl="0"/>
            <a:r>
              <a:rPr lang="en-US" sz="2400" dirty="0"/>
              <a:t>DevOps is the union of people, process, and products to enable continuous delivery of value to our end users</a:t>
            </a:r>
          </a:p>
          <a:p>
            <a:pPr lvl="0"/>
            <a:r>
              <a:rPr lang="en-US" sz="2400" dirty="0"/>
              <a:t>Azure DevOps is a complete suite of services that covers the typical needs of a DevOps initiative</a:t>
            </a:r>
          </a:p>
          <a:p>
            <a:pPr lvl="0"/>
            <a:r>
              <a:rPr lang="en-US" sz="2400" dirty="0">
                <a:solidFill>
                  <a:schemeClr val="bg2"/>
                </a:solidFill>
              </a:rPr>
              <a:t>It is offered both as cloud service and on-premise</a:t>
            </a:r>
          </a:p>
          <a:p>
            <a:pPr lvl="0"/>
            <a:r>
              <a:rPr lang="en-US" sz="2400" dirty="0"/>
              <a:t>Azure DevOps Projects makes it easy to get started on Azure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20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12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(M5)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95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Kubernetes Service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DevOps Services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Boards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Repos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Pipelines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DevOps Projects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95780" y="2930613"/>
            <a:ext cx="3772460" cy="261351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Blueprint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A7A1-1CC9-4AFE-8CC7-7299214A5E40}"/>
              </a:ext>
            </a:extLst>
          </p:cNvPr>
          <p:cNvSpPr txBox="1"/>
          <p:nvPr/>
        </p:nvSpPr>
        <p:spPr>
          <a:xfrm>
            <a:off x="427024" y="2705725"/>
            <a:ext cx="11353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2A40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 Blueprint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be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2A40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Section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Course</a:t>
            </a:r>
            <a:endParaRPr kumimoji="0" lang="bg-BG" sz="440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7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2678</Words>
  <Application>Microsoft Office PowerPoint</Application>
  <PresentationFormat>Widescreen</PresentationFormat>
  <Paragraphs>530</Paragraphs>
  <Slides>60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Azure and DevOps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The End is Near </vt:lpstr>
      <vt:lpstr>Exam Blueprint</vt:lpstr>
      <vt:lpstr>Prepare for the Test (Practice Questions)</vt:lpstr>
      <vt:lpstr>PowerPoint Presentation</vt:lpstr>
      <vt:lpstr>Container Orchestration</vt:lpstr>
      <vt:lpstr>What Kubernetes Does?</vt:lpstr>
      <vt:lpstr>Architecture Overview</vt:lpstr>
      <vt:lpstr>Masters</vt:lpstr>
      <vt:lpstr>(Worker) Nodes</vt:lpstr>
      <vt:lpstr>Pods (1)</vt:lpstr>
      <vt:lpstr>Pods (2)</vt:lpstr>
      <vt:lpstr>Replication Controllers</vt:lpstr>
      <vt:lpstr>Deployments</vt:lpstr>
      <vt:lpstr>Services</vt:lpstr>
      <vt:lpstr>Services in Action</vt:lpstr>
      <vt:lpstr>Services in Action</vt:lpstr>
      <vt:lpstr>Services in Action</vt:lpstr>
      <vt:lpstr>Services in Action</vt:lpstr>
      <vt:lpstr>Azure Kubernetes Service (AKS)</vt:lpstr>
      <vt:lpstr>PowerPoint Presentation</vt:lpstr>
      <vt:lpstr>PowerPoint Presentation</vt:lpstr>
      <vt:lpstr>What is DevOps?</vt:lpstr>
      <vt:lpstr>The Road to DevOps (1)</vt:lpstr>
      <vt:lpstr>The Road to DevOps (2)</vt:lpstr>
      <vt:lpstr>How to Achieve DevOps?</vt:lpstr>
      <vt:lpstr>Continuous (Something)</vt:lpstr>
      <vt:lpstr>CD vs CD</vt:lpstr>
      <vt:lpstr>PowerPoint Presentation</vt:lpstr>
      <vt:lpstr>Two Offerings</vt:lpstr>
      <vt:lpstr>Azure DevOps Services</vt:lpstr>
      <vt:lpstr>Azure DevOps Pricing (1)</vt:lpstr>
      <vt:lpstr>Azure DevOps Pricing (2)</vt:lpstr>
      <vt:lpstr>Azure Boards (1)</vt:lpstr>
      <vt:lpstr>Azure Boards (2)</vt:lpstr>
      <vt:lpstr>Azure Boards (2)</vt:lpstr>
      <vt:lpstr>Azure Boards Tools (1)</vt:lpstr>
      <vt:lpstr>Azure Boards Tools (2)</vt:lpstr>
      <vt:lpstr>Azure Pipelines</vt:lpstr>
      <vt:lpstr>Azure Repos</vt:lpstr>
      <vt:lpstr>PowerPoint Presentation</vt:lpstr>
      <vt:lpstr>PowerPoint Presentation</vt:lpstr>
      <vt:lpstr>Azure DevOps Projects</vt:lpstr>
      <vt:lpstr>Features</vt:lpstr>
      <vt:lpstr>Benefits Using DevOps Projects</vt:lpstr>
      <vt:lpstr>Integration with Azure DevOps</vt:lpstr>
      <vt:lpstr>Integration with Azure DevOps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204</cp:revision>
  <dcterms:created xsi:type="dcterms:W3CDTF">2018-05-23T13:08:44Z</dcterms:created>
  <dcterms:modified xsi:type="dcterms:W3CDTF">2022-03-25T11:40:34Z</dcterms:modified>
  <cp:category>programming;education;software engineering;software development</cp:category>
</cp:coreProperties>
</file>